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12729-146C-4D1B-BA1E-683F3C634DCB}" type="datetimeFigureOut">
              <a:rPr lang="en-US" smtClean="0"/>
              <a:t>4/12/24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F1D03-09FF-42D3-BB6E-10D94D0D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5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9CDE-62F6-AF2F-049B-137DC2D53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AEE18-3787-06B5-6662-0B14C85B8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6BC35-5A31-B0F6-6A2B-4FE90E24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DF3A-3A57-41D1-98CB-6FE38B45C004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E624E-8B1C-CE26-D1A8-5FAC9C31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211DD-2F3E-1578-AF5A-818DCF04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9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FA05-CBD3-35A8-40EE-DDD42EDB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C6AE5-53B7-E01C-BACE-7192582E0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1DF63-249D-0448-3B83-DC2E31B7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9D17-7AEB-4EC8-9A43-90BB570CF4F1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38184-524A-D96D-A279-74765E8E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C0E62-738F-E0C4-C6B3-7B766403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3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0977C-55FF-62EB-EB3F-32EA3712B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652B8-9D44-6EE1-E9F1-E37A1D157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CAE1D-C471-C8D8-7737-380CF225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1912-FEB4-4D86-9114-98BFFF38F7B1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F7EC-2E1C-9556-44C5-00494466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42B7C-C1D6-40D0-07E3-653863A8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651FC-87E4-9629-5DB8-9C0F8538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95828-B8C0-D553-5F14-AEC51580A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4AE9A-3FE5-37C2-C8AC-8AD17B94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880A-C668-42C0-927C-A65864903346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6CD63-8F8A-1709-A361-89B9EB52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515B8-7F8E-1AB1-6362-ED1F1AD9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6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59D6-67A3-891C-F164-2EECE3BD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8F5DD-0396-80DC-1B31-B308D30B2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517B7-7ED8-3B39-B7F5-A95DA107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244D-1D74-4828-844A-2A20D1F0955F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38196-399F-EA02-6FAB-CFD99AC6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C1F3C-7963-7C6B-A2D2-F4252E4D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C9A3-8777-1C65-79A6-88BCCCDF4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EE0E8-3C39-5A94-133A-7F140798B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69412-1A9C-BD55-9E2F-580C097AA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962AE-D8C4-F446-BAEC-4A51796F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D33C-EEDD-4D33-8D99-8D553A9EC54D}" type="datetime1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F454-AAA0-9C37-8BDC-E437317A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302F1-90D4-8DD2-2F62-92188840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D63A-B711-B18D-9887-84B35D07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9A576-BB64-1418-58CA-9B6F0C1A7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606C0-16BF-5C68-3086-BEB53FDE3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F8FC6-E614-125B-1B48-73CF35B16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BDB99-701B-30B7-5A4C-ED8B02225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E581B-4BFB-1491-3767-1F75ED6A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C3E0-4D0B-4FB7-96F7-BAA8BDF7FDDC}" type="datetime1">
              <a:rPr lang="en-US" smtClean="0"/>
              <a:t>4/12/24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C9856-100B-BD58-96ED-2C651C8D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6491F-01EA-F61A-C336-A2CC91EB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5AB5-C9DB-38E3-581F-272316E3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9463C-8830-D8E1-01C7-309BB278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4FA6-84BB-42B9-9C24-3B5444290A09}" type="datetime1">
              <a:rPr lang="en-US" smtClean="0"/>
              <a:t>4/12/24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B58F9-6ACC-4FF9-8EE2-7C125406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BB141-D4E2-393D-6EF5-EFD923AA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7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A8166-3812-2CFD-7418-64AAD954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8AC3-73E1-4C82-8902-AAC50C789CA2}" type="datetime1">
              <a:rPr lang="en-US" smtClean="0"/>
              <a:t>4/12/24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EEE03-3C6F-13B5-8A2D-36C8BD5B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2F5E7-FCE8-20A7-688C-E3F92788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D380-A124-E2BA-13D0-94DF7AFB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DB5D-4E72-8C9E-30C9-07BAA30C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CF950-F451-97E2-1AE3-3687F70F9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9D2-F6B3-9837-71A5-4E9E2227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99F5-0652-4012-9D17-68059F765D94}" type="datetime1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3987B-C948-AAE9-4469-674AA6C8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F01CA-5594-46AD-5834-4D9CF7B9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7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FCB3-EEEF-D2E6-3951-7E694284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18DC9-4398-2B3D-888F-B03FE3736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F6947-AC21-D283-0183-130575959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2DA99-58DD-A943-2DA3-0BF86BDD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8B95-F37C-48F0-94B8-1A198AF8E8ED}" type="datetime1">
              <a:rPr lang="en-US" smtClean="0"/>
              <a:t>4/12/24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315CC-24CA-87BA-B8B4-836920C8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2A156-FF9E-9233-C5BC-5D9B7264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436C-91C0-EF37-4B73-475269E78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BC8E6-2A6B-9643-9CA5-EBD9680B1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8002C-3CCF-2F63-C372-1DF3919BC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FF1E24-1CFF-42E2-A465-9A92D1C9132A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64F6E-AF10-7FBB-993E-94DA98D1D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4C473-4596-D05A-1837-60F22816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75FD6-C64A-4955-BA05-431454AE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3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g@sc.edu" TargetMode="External"/><Relationship Id="rId2" Type="http://schemas.openxmlformats.org/officeDocument/2006/relationships/hyperlink" Target="mailto:Jjohnson@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johnson@sc.edu" TargetMode="External"/><Relationship Id="rId2" Type="http://schemas.openxmlformats.org/officeDocument/2006/relationships/hyperlink" Target="mailto:ASG@s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F2F9-FFE9-14FA-F55E-5DED05008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150"/>
            <a:ext cx="9144000" cy="2989690"/>
          </a:xfrm>
        </p:spPr>
        <p:txBody>
          <a:bodyPr>
            <a:normAutofit fontScale="90000"/>
          </a:bodyPr>
          <a:lstStyle/>
          <a:p>
            <a:r>
              <a:rPr lang="en-US" dirty="0"/>
              <a:t>Teaching &amp; Research with</a:t>
            </a:r>
            <a:br>
              <a:rPr lang="en-US" dirty="0"/>
            </a:br>
            <a:r>
              <a:rPr lang="en-US" sz="5300" dirty="0"/>
              <a:t>A Large Numerical Model (LNM) AI</a:t>
            </a:r>
            <a:br>
              <a:rPr lang="en-US" sz="5300" dirty="0"/>
            </a:br>
            <a:br>
              <a:rPr lang="en-US" dirty="0"/>
            </a:br>
            <a:r>
              <a:rPr lang="en-US" sz="2800" dirty="0"/>
              <a:t>AAPT South Atlantic Section APS SC Meeting</a:t>
            </a:r>
            <a:br>
              <a:rPr lang="en-US" sz="2800" dirty="0"/>
            </a:br>
            <a:r>
              <a:rPr lang="en-US" sz="2800" dirty="0"/>
              <a:t>April 13, 2024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CAAD9-55BA-7098-138A-2F2BA5751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205" y="3919993"/>
            <a:ext cx="9215535" cy="2231882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r>
              <a:rPr lang="en-US" sz="3800" dirty="0"/>
              <a:t>Joseph E. Johnson, PhD</a:t>
            </a:r>
          </a:p>
          <a:p>
            <a:r>
              <a:rPr lang="en-US" sz="2500" dirty="0"/>
              <a:t>Distinguished Professor Emeritus </a:t>
            </a:r>
          </a:p>
          <a:p>
            <a:r>
              <a:rPr lang="en-US" sz="2500" dirty="0"/>
              <a:t>Department of Physics and Astronomy </a:t>
            </a:r>
          </a:p>
          <a:p>
            <a:r>
              <a:rPr lang="en-US" sz="2500" dirty="0"/>
              <a:t>University of South Carolina, Columbia SC, 29208</a:t>
            </a:r>
          </a:p>
          <a:p>
            <a:r>
              <a:rPr lang="en-US" sz="2500" dirty="0">
                <a:hlinkClick r:id="rId2"/>
              </a:rPr>
              <a:t>Jjohnson@sc.edu</a:t>
            </a:r>
            <a:r>
              <a:rPr lang="en-US" sz="2500" dirty="0"/>
              <a:t>   ©   web: </a:t>
            </a:r>
            <a:r>
              <a:rPr lang="en-US" sz="2500" dirty="0">
                <a:hlinkClick r:id="rId3"/>
              </a:rPr>
              <a:t>asg@sc.edu</a:t>
            </a:r>
            <a:endParaRPr lang="en-US" sz="2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99147-89D8-9497-2479-15435E40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4376-8811-4E96-8311-F23722B34E87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83093-C9CD-D57F-045C-7B23FB0C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9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A90F-6FF3-45D5-B673-41DCDB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Expert Consensus Algorithm: (EC)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0AB8-D99F-D53A-D42A-6B8F92FB1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I noticed that when no one got my “correct answer”, I was wrong! </a:t>
            </a:r>
          </a:p>
          <a:p>
            <a:r>
              <a:rPr lang="en-US" sz="2600" dirty="0"/>
              <a:t>The best students (in classes of &gt;15 students) always got it right!</a:t>
            </a:r>
          </a:p>
          <a:p>
            <a:r>
              <a:rPr lang="en-US" sz="2600" dirty="0"/>
              <a:t>The </a:t>
            </a:r>
            <a:r>
              <a:rPr lang="en-US" sz="2600" b="1" dirty="0"/>
              <a:t>Expert Consensus (EC) Algorithm</a:t>
            </a:r>
            <a:r>
              <a:rPr lang="en-US" sz="2600" dirty="0"/>
              <a:t>: </a:t>
            </a:r>
          </a:p>
          <a:p>
            <a:pPr lvl="1"/>
            <a:r>
              <a:rPr lang="en-US" sz="2200" dirty="0"/>
              <a:t>The students grade gives the probability that they will answer correctly.</a:t>
            </a:r>
          </a:p>
          <a:p>
            <a:pPr lvl="1"/>
            <a:r>
              <a:rPr lang="en-US" sz="2200" dirty="0"/>
              <a:t>A student’s response is weighted with that probability to give the answer.</a:t>
            </a:r>
          </a:p>
          <a:p>
            <a:r>
              <a:rPr lang="en-US" sz="2600" dirty="0"/>
              <a:t>When </a:t>
            </a:r>
            <a:r>
              <a:rPr lang="en-US" sz="2600" b="1" dirty="0"/>
              <a:t>EC</a:t>
            </a:r>
            <a:r>
              <a:rPr lang="en-US" sz="2600" dirty="0"/>
              <a:t> determines the right answers, it can grade the test for grades. </a:t>
            </a:r>
          </a:p>
          <a:p>
            <a:pPr lvl="1"/>
            <a:r>
              <a:rPr lang="en-US" sz="2200" dirty="0"/>
              <a:t>This gives two coupled nonlinear equations which my algorithm can solve iteratively</a:t>
            </a:r>
          </a:p>
          <a:p>
            <a:pPr lvl="1"/>
            <a:r>
              <a:rPr lang="en-US" sz="2200" dirty="0"/>
              <a:t>Thus, it can grade all my exams (beginning with 0.75 probability for each student).</a:t>
            </a:r>
          </a:p>
          <a:p>
            <a:r>
              <a:rPr lang="en-US" sz="2600" b="1" dirty="0"/>
              <a:t>EC</a:t>
            </a:r>
            <a:r>
              <a:rPr lang="en-US" sz="2600" dirty="0"/>
              <a:t> uses an exponentially decreasing weighting of past probabilities.</a:t>
            </a:r>
          </a:p>
          <a:p>
            <a:pPr lvl="1"/>
            <a:r>
              <a:rPr lang="en-US" sz="2200" dirty="0"/>
              <a:t> since their most recent grade is the most indicative of their probability.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A82FB-AAD4-345B-E47C-33D9B944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7772-33FA-404E-A0AD-C180956B6543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F5621-1EB1-95EF-811C-A9E527E8C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3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A82B-B9C3-7418-B647-4C8D1888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This Instructional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986D5-3E26-63E2-D65B-87FED490E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Student reinforcement is great as </a:t>
            </a:r>
            <a:r>
              <a:rPr lang="en-US" u="sng" dirty="0"/>
              <a:t>they get their grade immediately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can </a:t>
            </a:r>
            <a:r>
              <a:rPr lang="en-US" u="sng" dirty="0"/>
              <a:t>work very difficult problems easily using MN </a:t>
            </a:r>
            <a:r>
              <a:rPr lang="en-US" dirty="0"/>
              <a:t>and let it manage the units and metadata (if they understand the basics)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QR displays the probabilities of each response correctness.	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This </a:t>
            </a:r>
            <a:r>
              <a:rPr lang="en-US" u="sng" dirty="0"/>
              <a:t>shows what was and was NOT taught </a:t>
            </a:r>
            <a:r>
              <a:rPr lang="en-US" dirty="0"/>
              <a:t>( via wrong answer probabilities). 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1900" u="sng" dirty="0"/>
              <a:t>Questions may be ambiguous or too difficult if the best response has a low probability..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u="sng" dirty="0"/>
              <a:t>For short answer responses, </a:t>
            </a:r>
            <a:r>
              <a:rPr lang="en-US" sz="2600" b="1" u="sng" dirty="0"/>
              <a:t>EC</a:t>
            </a:r>
            <a:r>
              <a:rPr lang="en-US" sz="2600" u="sng" dirty="0"/>
              <a:t> removes the vowels, changes all “</a:t>
            </a:r>
            <a:r>
              <a:rPr lang="en-US" sz="2600" u="sng" dirty="0" err="1"/>
              <a:t>sh</a:t>
            </a:r>
            <a:r>
              <a:rPr lang="en-US" sz="2600" u="sng" dirty="0"/>
              <a:t>” to “</a:t>
            </a:r>
            <a:r>
              <a:rPr lang="en-US" sz="2600" u="sng" dirty="0" err="1"/>
              <a:t>ch</a:t>
            </a:r>
            <a:r>
              <a:rPr lang="en-US" sz="2600" u="sng" dirty="0"/>
              <a:t>”, removes “s” and “es” at the end of words,  and other common spelling errors before comparisons. Instructors can click a response to give or remove credit.</a:t>
            </a:r>
            <a:endParaRPr lang="en-US" sz="3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BAB1-DF75-0335-A875-F3118E7D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840-4FFE-4C56-A893-595E5EFFF895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3D795-70BA-3712-6897-28FBB339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B2A5-4AF3-3907-9754-1C66A1E6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the QR, MN, and EC.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427D-25C6-43A6-566A-C61C97B33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The MN expression</a:t>
            </a:r>
            <a:r>
              <a:rPr lang="en-US" sz="1800" u="sng" dirty="0"/>
              <a:t> shows EXACTLY how they are thinking</a:t>
            </a:r>
            <a:r>
              <a:rPr lang="en-US" sz="1800" b="1" u="sng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MN allows one to see exactly how students work each problem.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We used the QR system  to do several pretests: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Mathematical ability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General science</a:t>
            </a:r>
            <a:r>
              <a:rPr lang="en-US" sz="1800" b="1" dirty="0"/>
              <a:t> </a:t>
            </a:r>
            <a:r>
              <a:rPr lang="en-US" sz="1800" dirty="0"/>
              <a:t>knowledge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Demographics: DOB, home state/town, major, …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Data entry timing is computed for each response along with the class distribution.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Students were required to occupy the same seat each day after the first day.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1800" dirty="0"/>
              <a:t>Then the instructor can learn student names.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We also give instructor and course evaluations using the DMS.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There are many more metrics that one can compute such as time to respond: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1800" dirty="0"/>
              <a:t>This actually measures both key entry rate (measuring stress level) and time to get the correct answer (intellectual power). One can also correct for key entry ability if desired.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83B6-D2A5-95A8-8B94-39DC7B76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2ADD-9550-4AD7-A640-DD425DE9152A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271C2-CC09-AD13-F1F6-C37BF2B0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7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B135A-7C21-0A4F-23F5-AC885768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F438C-A576-1832-81A1-EF4FBAFA3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MN and EC (with QR) algorithms offer incredible instructional advantages. </a:t>
            </a:r>
          </a:p>
          <a:p>
            <a:r>
              <a:rPr lang="en-US" dirty="0"/>
              <a:t>They document information quickly, digitally, and provide an instructor with extensive knowledge about student performance and the instructor’s performance in detail. </a:t>
            </a:r>
          </a:p>
          <a:p>
            <a:r>
              <a:rPr lang="en-US" dirty="0"/>
              <a:t>These two AI components can be used effectively in all instructional domains including business, military, and everyday life!</a:t>
            </a:r>
          </a:p>
          <a:p>
            <a:r>
              <a:rPr lang="en-US" dirty="0"/>
              <a:t>Finally, </a:t>
            </a:r>
            <a:r>
              <a:rPr lang="en-US" b="1" u="sng" dirty="0"/>
              <a:t>a course is defined by the exam questions that are given and the scores of the students</a:t>
            </a:r>
            <a:r>
              <a:rPr lang="en-US" dirty="0"/>
              <a:t>.</a:t>
            </a:r>
          </a:p>
          <a:p>
            <a:r>
              <a:rPr lang="en-US" dirty="0"/>
              <a:t>MN, EC, with QR are two of the six parts of my </a:t>
            </a:r>
            <a:r>
              <a:rPr lang="en-US" b="1" u="sng" dirty="0"/>
              <a:t>Large Numerical Model AI.</a:t>
            </a:r>
          </a:p>
          <a:p>
            <a:r>
              <a:rPr lang="en-US" dirty="0"/>
              <a:t> The 3</a:t>
            </a:r>
            <a:r>
              <a:rPr lang="en-US" baseline="30000" dirty="0"/>
              <a:t>rd</a:t>
            </a:r>
            <a:r>
              <a:rPr lang="en-US" dirty="0"/>
              <a:t> is Pattern Recognition (PR) in networks, &amp; tables, and the 4</a:t>
            </a:r>
            <a:r>
              <a:rPr lang="en-US" baseline="30000" dirty="0"/>
              <a:t>th</a:t>
            </a:r>
            <a:r>
              <a:rPr lang="en-US" dirty="0"/>
              <a:t> is Trend Recognition (TR) in time dependent data.</a:t>
            </a:r>
            <a:r>
              <a:rPr lang="en-US" b="1" u="sng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0B375-B837-DA78-A129-06F2974C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293-A1C5-4D25-96AF-74D90CA7604A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19D69-AD71-5FD8-10B8-9633D8E2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2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66F5-6041-29D4-83EB-674F890C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Framework for Research:</a:t>
            </a:r>
            <a:br>
              <a:rPr lang="en-US" b="1" dirty="0"/>
            </a:br>
            <a:r>
              <a:rPr lang="en-US" b="1" dirty="0"/>
              <a:t>	Pattern &amp; Trend Identification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DCF6-B640-1AB2-7528-2D0E74665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system as described above but where the instructor is now the </a:t>
            </a:r>
            <a:r>
              <a:rPr lang="en-US" b="1" dirty="0"/>
              <a:t>lead research director</a:t>
            </a:r>
            <a:r>
              <a:rPr lang="en-US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The QR environment is used with MN, EC, PR, and TR AI algorithms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Students are replaced with </a:t>
            </a:r>
            <a:r>
              <a:rPr lang="en-US" b="1" dirty="0"/>
              <a:t>domain experts in research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MN classification of vetted numerical data is a major AI project.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U.S. Patented AI algorithm gives </a:t>
            </a:r>
            <a:r>
              <a:rPr lang="en-US" b="1" dirty="0"/>
              <a:t>pattern recognition in both connection networks </a:t>
            </a:r>
            <a:r>
              <a:rPr lang="en-US" b="1" dirty="0" err="1"/>
              <a:t>C</a:t>
            </a:r>
            <a:r>
              <a:rPr lang="en-US" b="1" baseline="-25000" dirty="0" err="1"/>
              <a:t>ij</a:t>
            </a:r>
            <a:r>
              <a:rPr lang="en-US" b="1" dirty="0"/>
              <a:t> and Tabular data </a:t>
            </a:r>
            <a:r>
              <a:rPr lang="en-US" b="1" dirty="0" err="1"/>
              <a:t>T</a:t>
            </a:r>
            <a:r>
              <a:rPr lang="en-US" b="1" baseline="-25000" dirty="0" err="1"/>
              <a:t>ij</a:t>
            </a:r>
            <a:r>
              <a:rPr lang="en-US" b="1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We utilize a Markov Type Lie algebra restricted to transformations that are  non-negative to give Markov Monoids that are isomorphic to C &amp; 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Then the eigenvalue/eigenvalue analysis identifies the patterns for PR.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Time dependent series, we use </a:t>
            </a:r>
            <a:r>
              <a:rPr lang="en-US" b="1" dirty="0"/>
              <a:t>special mathematical smoothing functions to reduce noise and identify trends (TR)</a:t>
            </a:r>
            <a:r>
              <a:rPr lang="en-US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5CB00-A9CC-05F2-6C36-A7A86210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3E6D-0D7D-4FE8-941C-4F9B7413586E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9398-F7D9-A0A3-2784-79D19EE6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4F5D-D5AF-67C0-A4B6-AD56E64D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BA89-4331-E850-957F-9FA31763F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96"/>
            <a:ext cx="10515600" cy="50199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“Numbers serve to discipline </a:t>
            </a:r>
            <a:r>
              <a:rPr lang="en-US" sz="30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rhetoric. </a:t>
            </a:r>
            <a:r>
              <a:rPr lang="en-US" sz="3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 them it is too easy to follow flights of fancy, to ignore the world as it is and to remold it nearer the heart’s desire.” </a:t>
            </a:r>
            <a:r>
              <a:rPr lang="en-US" sz="3000" b="0" i="1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— </a:t>
            </a:r>
            <a:r>
              <a:rPr lang="en-US" sz="3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Ralph Waldo Emerson</a:t>
            </a:r>
          </a:p>
          <a:p>
            <a:endParaRPr lang="en-US" sz="3000" dirty="0"/>
          </a:p>
          <a:p>
            <a:r>
              <a:rPr lang="en-US" sz="3000" i="1" dirty="0">
                <a:latin typeface="-apple-system"/>
              </a:rPr>
              <a:t>“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strain, Crack and sometimes break, under the burden,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tension, slip, slide, perish,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Decay with imprecision, will not stay in place,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stay still.” 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S. Eliot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5882-6A51-29F2-4731-8AE657D3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6788-C387-4AB7-9C77-52E23FF44DC5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B21F6-D063-0E3C-639A-A184FA46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3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4766-4BDC-2994-8391-AD852FD6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606C1-137F-940A-6A80-3C7D4606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posted on my web page </a:t>
            </a:r>
            <a:r>
              <a:rPr lang="en-US" dirty="0">
                <a:hlinkClick r:id="rId2"/>
              </a:rPr>
              <a:t>ASG@sc.edu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Email:	</a:t>
            </a:r>
            <a:r>
              <a:rPr lang="en-US" dirty="0">
                <a:hlinkClick r:id="rId3"/>
              </a:rPr>
              <a:t>jjohnson@sc.edu</a:t>
            </a:r>
            <a:endParaRPr lang="en-US" dirty="0"/>
          </a:p>
          <a:p>
            <a:r>
              <a:rPr lang="en-US" dirty="0"/>
              <a:t>Office:	Room 301 Physical Science Center</a:t>
            </a:r>
          </a:p>
          <a:p>
            <a:endParaRPr lang="en-US" dirty="0"/>
          </a:p>
          <a:p>
            <a:r>
              <a:rPr lang="en-US" sz="1800" dirty="0"/>
              <a:t>April 1, 2024, Version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666C3-DC8F-8208-8997-ACB08C43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8FE3-E037-419C-8F6B-70E9546272F8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E6A86-B388-6974-DCA7-04473B4D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F669-D3D4-1F4D-F155-9866CD6E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Generative LLM AI – Chat 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944B-2E41-B15A-A3A8-510E2A0E2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It is </a:t>
            </a:r>
            <a:r>
              <a:rPr lang="en-US" b="1" dirty="0"/>
              <a:t>not always truthful </a:t>
            </a:r>
          </a:p>
          <a:p>
            <a:pPr marL="971550" lvl="1" indent="-514350">
              <a:buAutoNum type="arabicPeriod"/>
            </a:pPr>
            <a:r>
              <a:rPr lang="en-US" dirty="0"/>
              <a:t>The Large Language Model (LLM) learned from the internet !</a:t>
            </a:r>
          </a:p>
          <a:p>
            <a:pPr marL="514350" indent="-514350">
              <a:buAutoNum type="arabicPeriod"/>
            </a:pPr>
            <a:r>
              <a:rPr lang="en-US" dirty="0"/>
              <a:t>It </a:t>
            </a:r>
            <a:r>
              <a:rPr lang="en-US" b="1" dirty="0"/>
              <a:t>cannot do some simple math and algebra </a:t>
            </a:r>
            <a:r>
              <a:rPr lang="en-US" dirty="0"/>
              <a:t>problems </a:t>
            </a:r>
          </a:p>
          <a:p>
            <a:pPr marL="971550" lvl="1" indent="-514350">
              <a:buAutoNum type="arabicPeriod"/>
            </a:pPr>
            <a:r>
              <a:rPr lang="en-US" dirty="0"/>
              <a:t>It was trained primarily on language.</a:t>
            </a:r>
          </a:p>
          <a:p>
            <a:pPr marL="514350" indent="-514350">
              <a:buAutoNum type="arabicPeriod"/>
            </a:pPr>
            <a:r>
              <a:rPr lang="en-US" dirty="0"/>
              <a:t>It </a:t>
            </a:r>
            <a:r>
              <a:rPr lang="en-US" b="1" dirty="0"/>
              <a:t>may not be altruistic</a:t>
            </a:r>
          </a:p>
          <a:p>
            <a:pPr marL="971550" lvl="1" indent="-514350">
              <a:buAutoNum type="arabicPeriod"/>
            </a:pPr>
            <a:r>
              <a:rPr lang="en-US" dirty="0"/>
              <a:t>It is expected to extensively eliminate many jobs more than it creates</a:t>
            </a:r>
          </a:p>
          <a:p>
            <a:pPr marL="971550" lvl="1" indent="-514350">
              <a:buAutoNum type="arabicPeriod"/>
            </a:pPr>
            <a:r>
              <a:rPr lang="en-US" dirty="0"/>
              <a:t>It may primarily serve to advance only an elite class leading to inequality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Where is truth, mathematics, and altruism?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34371-AD0C-6DC2-31E8-A2DD7ECF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880A-C668-42C0-927C-A65864903346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081E7-5368-8725-290F-B0ED5A25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0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F089-4C46-890B-144D-2C7DB2B4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propose a Large Numerical Model LNM AI: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ABF7-CFDE-CE76-1EEF-78257CD7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Truth in from numerical measurements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From: Government agencies, Scientific Measurements, IoT,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Electronically Captured Data such as Weather, Financial Transactions.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Truth from Scientific Processes and Models</a:t>
            </a:r>
            <a:r>
              <a:rPr lang="en-US" dirty="0"/>
              <a:t>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That which is taught PreK to PhD, MD, JD, and other instruction.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Allowing only opinions so labeled with probabilities.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Altruism from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What is taught and what is measured: Education &amp;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Mathematics from </a:t>
            </a:r>
            <a:r>
              <a:rPr lang="en-US" dirty="0"/>
              <a:t>Computer Software (Python, C, Java, …).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/>
          </a:p>
          <a:p>
            <a:pPr marL="914400" lvl="1" indent="-45720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C333D-B966-9D5A-C2CF-9AF4CB28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880A-C668-42C0-927C-A65864903346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85114-C38E-01A0-3C54-ADB9E2EA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07D6-B577-78BC-E929-A35FBD54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LNM AI Components: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BA24-DDAD-8289-2D71-C8610B2EA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(MN) MetaNumber Standard for all numbers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Link each numerical </a:t>
            </a:r>
            <a:r>
              <a:rPr lang="en-US" b="1" dirty="0"/>
              <a:t>value</a:t>
            </a:r>
            <a:r>
              <a:rPr lang="en-US" dirty="0"/>
              <a:t> with its </a:t>
            </a:r>
            <a:r>
              <a:rPr lang="en-US" b="1" dirty="0"/>
              <a:t>units</a:t>
            </a:r>
            <a:r>
              <a:rPr lang="en-US" dirty="0"/>
              <a:t>, </a:t>
            </a:r>
            <a:r>
              <a:rPr lang="en-US" b="1" dirty="0"/>
              <a:t>accuracy</a:t>
            </a:r>
            <a:r>
              <a:rPr lang="en-US" dirty="0"/>
              <a:t>, &amp; </a:t>
            </a:r>
            <a:r>
              <a:rPr lang="en-US" b="1" dirty="0"/>
              <a:t>meaning.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b="1" dirty="0"/>
              <a:t>MN Algorithm </a:t>
            </a:r>
            <a:r>
              <a:rPr lang="en-US" dirty="0"/>
              <a:t>to process algebraic expressions of such MNs.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(PI) Pattern Identification </a:t>
            </a:r>
            <a:r>
              <a:rPr lang="en-US" sz="2000" dirty="0"/>
              <a:t>Algorithms Tabular and Network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(TI) Trend Identification </a:t>
            </a:r>
            <a:r>
              <a:rPr lang="en-US" sz="2000" dirty="0"/>
              <a:t>Algorithm for Time Dependent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(HI-AI) Human Intelligence </a:t>
            </a:r>
            <a:r>
              <a:rPr lang="en-US" dirty="0"/>
              <a:t>(HI) linked with AI Algorithm.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(QR) Query-Response </a:t>
            </a:r>
            <a:r>
              <a:rPr lang="en-US" dirty="0"/>
              <a:t>Algorithm for Communication.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(LLM-AI) </a:t>
            </a:r>
            <a:r>
              <a:rPr lang="en-US" sz="2000" dirty="0"/>
              <a:t>Just When Needed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9209-FE79-ECE7-1751-C1B4B430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880A-C668-42C0-927C-A65864903346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B47C5-AD03-5626-7FD1-6F69AA4F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0044-AC7F-F477-32C1-60A83F8D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Framework for Education: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96B40-03F5-D7D0-768F-3F7D6902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51878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Query-Response (QR) cloud software: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Instructor &amp; Students sign on to the QR site </a:t>
            </a:r>
            <a:r>
              <a:rPr lang="en-US" sz="1800" dirty="0"/>
              <a:t>(with double authentication)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Students respond to instructor’s questions using their smart phone or device.</a:t>
            </a:r>
            <a:endParaRPr lang="en-US" sz="3200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Question “0”: Enter </a:t>
            </a:r>
            <a:r>
              <a:rPr lang="en-US" sz="2600" u="sng" dirty="0"/>
              <a:t>seat #</a:t>
            </a:r>
            <a:r>
              <a:rPr lang="en-US" sz="2600" dirty="0"/>
              <a:t> on arrival, with </a:t>
            </a:r>
            <a:r>
              <a:rPr lang="en-US" sz="2600" u="sng" dirty="0"/>
              <a:t>datetime attendance capture</a:t>
            </a:r>
            <a:r>
              <a:rPr lang="en-US" sz="1900" dirty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u="sng" dirty="0"/>
              <a:t>Submission times are captured </a:t>
            </a:r>
            <a:r>
              <a:rPr lang="en-US" sz="2600" dirty="0"/>
              <a:t>for each response.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Course Web Site for the Class:	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Lists </a:t>
            </a:r>
            <a:r>
              <a:rPr lang="en-US" u="sng" dirty="0"/>
              <a:t>Textbook</a:t>
            </a:r>
            <a:r>
              <a:rPr lang="en-US" dirty="0"/>
              <a:t>(s)  (1,000 pages):  </a:t>
            </a:r>
            <a:r>
              <a:rPr lang="en-US" sz="1800" dirty="0"/>
              <a:t>Course references + other web links.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u="sng" dirty="0"/>
              <a:t>Instructor Lecture Notes </a:t>
            </a:r>
            <a:r>
              <a:rPr lang="en-US" dirty="0"/>
              <a:t>- Students printout:  </a:t>
            </a:r>
            <a:r>
              <a:rPr lang="en-US" sz="1800" dirty="0"/>
              <a:t>50 pages -&gt; 2 pages: def., equations, …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u="sng" dirty="0"/>
              <a:t>Instructor Video Lectures</a:t>
            </a:r>
            <a:r>
              <a:rPr lang="en-US" dirty="0"/>
              <a:t>: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1900" dirty="0"/>
              <a:t>Video Camera aimed down on notes as though tutoring.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100" dirty="0"/>
              <a:t>These are useful for students to review or use if they missed a class.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100" dirty="0"/>
              <a:t>These are broken into 10 to 15 minute units centered on a topic for quick review.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u="sng" dirty="0"/>
              <a:t>Last years exams</a:t>
            </a:r>
            <a:r>
              <a:rPr lang="en-US" sz="2800" dirty="0"/>
              <a:t>: </a:t>
            </a:r>
            <a:r>
              <a:rPr lang="en-US" sz="2000" dirty="0"/>
              <a:t>Submit for homework the day before test – </a:t>
            </a:r>
            <a:r>
              <a:rPr lang="en-US" sz="2000" b="1" dirty="0"/>
              <a:t>DEFINES THE COURSE</a:t>
            </a:r>
            <a:endParaRPr lang="en-US" b="1" dirty="0"/>
          </a:p>
          <a:p>
            <a:pPr marL="971550" lvl="1" indent="-514350">
              <a:buFont typeface="+mj-lt"/>
              <a:buAutoNum type="alphaLcPeriod"/>
            </a:pPr>
            <a:r>
              <a:rPr lang="en-US" u="sng" dirty="0"/>
              <a:t>Grade Weigh</a:t>
            </a:r>
            <a:r>
              <a:rPr lang="en-US" dirty="0"/>
              <a:t>ting </a:t>
            </a:r>
            <a:r>
              <a:rPr lang="en-US" sz="2200" dirty="0"/>
              <a:t>of</a:t>
            </a:r>
            <a:r>
              <a:rPr lang="en-US" sz="3000" dirty="0"/>
              <a:t> </a:t>
            </a:r>
            <a:r>
              <a:rPr lang="en-US" dirty="0"/>
              <a:t>f</a:t>
            </a:r>
            <a:r>
              <a:rPr lang="en-US" sz="2200" dirty="0"/>
              <a:t>our 1-hr, 2 hr. final, + HW, + 2 or 3 daily questions + attendance.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72531-1A0C-10A1-EFF9-7DBC9F4F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B383-E939-4B13-8290-92E7CD98A44B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C860B-C863-81F8-AF17-9EE29DC4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3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D824-064F-3183-4C80-BFDF7C36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DMS Laptop View Display: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E0E0A-CDC9-B752-E12C-111BB761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Column 1, 2, 3, 4: </a:t>
            </a:r>
            <a:r>
              <a:rPr lang="en-US" sz="2400" dirty="0"/>
              <a:t>Seat #, Arrival Time, Students name, Grade today.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Row </a:t>
            </a:r>
            <a:r>
              <a:rPr lang="en-US" dirty="0"/>
              <a:t>1: Question#, Question </a:t>
            </a:r>
            <a:r>
              <a:rPr lang="en-US" sz="2400" dirty="0"/>
              <a:t>(mouse over to view).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 2: Class average grade for this class for this question.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Instructor can designate questions with different weights for the grade.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Table displays student responses: </a:t>
            </a:r>
            <a:r>
              <a:rPr lang="en-US" sz="2000" dirty="0"/>
              <a:t>black if correct, red if wrong.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During class, the instructor can monitor all class progress.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 of class: Students can see &amp; print their graded questions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Immediate feedback, along with all other grades in this course.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2EA9-7651-B4EE-B349-97EA4CC1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4968-946A-4A69-856D-F145BEF3A5B2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E5938-C77E-AC52-3285-5C8E4C52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6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E617-C2F5-FCBB-B8B7-377C8040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MetaNumber (MN) Algorithm </a:t>
            </a:r>
            <a:br>
              <a:rPr lang="en-US" sz="4000" dirty="0"/>
            </a:br>
            <a:r>
              <a:rPr lang="en-US" sz="4000" dirty="0"/>
              <a:t>     Evaluates Submitted Numerical Expressions!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DBDE-722C-2A91-74BA-41B2439F8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Numerical Values are Meaningless without a </a:t>
            </a:r>
            <a:r>
              <a:rPr lang="en-US" u="sng" dirty="0"/>
              <a:t>tight linkage of 4 items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1" dirty="0"/>
              <a:t>Value</a:t>
            </a:r>
            <a:r>
              <a:rPr lang="en-US" dirty="0"/>
              <a:t>: 3804.2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1" dirty="0"/>
              <a:t>Units:</a:t>
            </a:r>
            <a:r>
              <a:rPr lang="en-US" dirty="0"/>
              <a:t> kg/m</a:t>
            </a:r>
            <a:r>
              <a:rPr lang="en-US" baseline="30000" dirty="0"/>
              <a:t>3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1" dirty="0"/>
              <a:t>Uncertainty:</a:t>
            </a:r>
            <a:r>
              <a:rPr lang="en-US" dirty="0"/>
              <a:t> Assume significant digits or show </a:t>
            </a:r>
            <a:r>
              <a:rPr lang="en-US" dirty="0" err="1"/>
              <a:t>StdDev</a:t>
            </a:r>
            <a:r>
              <a:rPr lang="en-US" dirty="0"/>
              <a:t> / Range / Exact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1" dirty="0"/>
              <a:t>Metadata</a:t>
            </a:r>
            <a:r>
              <a:rPr lang="en-US" dirty="0"/>
              <a:t> (specifies meaning): {var1=val1;var2=val2;…} </a:t>
            </a:r>
            <a:r>
              <a:rPr lang="en-US" sz="1800" dirty="0"/>
              <a:t>(Python Dictionary)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Example</a:t>
            </a:r>
            <a:r>
              <a:rPr lang="en-US" dirty="0"/>
              <a:t>: “3804.2*kg/m3*{= K7 concrete density; </a:t>
            </a:r>
            <a:r>
              <a:rPr lang="en-US" dirty="0" err="1"/>
              <a:t>DegF</a:t>
            </a:r>
            <a:r>
              <a:rPr lang="en-US" dirty="0"/>
              <a:t> = STP…}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u="sng" dirty="0"/>
              <a:t>MN algorithm </a:t>
            </a:r>
            <a:r>
              <a:rPr lang="en-US" dirty="0"/>
              <a:t>evaluates submitted expressions: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Question: A car goes from 35.6 yards/min. to 112.3 mph in 1min. and 12 sec. What is its acceleration in units of acceleration due to gravity (ag).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&gt;((112.3*mph-35.6*yard/min)/(1*min + 12*s))!ag  gives the answer.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Without the “ag” the answer is returned in the default metric.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00F7C-C9CD-7D25-DBAC-075CEAA3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668B-FCB7-40FA-88F6-0FCE615F039B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7F49F-9BD0-77AC-D350-2DF050A4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9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BE23-2366-5D24-0AC7-3E08C9B6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 software has: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ADF8-A9D3-61D8-BB6C-62432146E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 700 units, prefixes, and scientific constants (c, h, sb, milli, kilo).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Performs all value, unit, and uncertainty &amp; traces the metadata.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Extends the SI (metric system by 9 new fundamental units: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900" b="1" dirty="0"/>
              <a:t>SI</a:t>
            </a:r>
            <a:r>
              <a:rPr lang="en-US" sz="2000" b="1" dirty="0"/>
              <a:t> (metric): </a:t>
            </a:r>
            <a:r>
              <a:rPr lang="en-US" sz="2000" dirty="0"/>
              <a:t>Mass: </a:t>
            </a:r>
            <a:r>
              <a:rPr lang="en-US" sz="2000" b="1" dirty="0"/>
              <a:t>kg</a:t>
            </a:r>
            <a:r>
              <a:rPr lang="en-US" sz="2000" dirty="0"/>
              <a:t>, Length: </a:t>
            </a:r>
            <a:r>
              <a:rPr lang="en-US" sz="2000" b="1" dirty="0"/>
              <a:t>m</a:t>
            </a:r>
            <a:r>
              <a:rPr lang="en-US" sz="2000" dirty="0"/>
              <a:t>, Time: </a:t>
            </a:r>
            <a:r>
              <a:rPr lang="en-US" sz="2000" b="1" dirty="0"/>
              <a:t>s</a:t>
            </a:r>
            <a:r>
              <a:rPr lang="en-US" sz="2000" dirty="0"/>
              <a:t>, Temperature: </a:t>
            </a:r>
            <a:r>
              <a:rPr lang="en-US" sz="2000" b="1" dirty="0"/>
              <a:t>k</a:t>
            </a:r>
            <a:r>
              <a:rPr lang="en-US" sz="2000" dirty="0"/>
              <a:t>, Current: </a:t>
            </a:r>
            <a:r>
              <a:rPr lang="en-US" sz="2000" b="1" dirty="0"/>
              <a:t>amp</a:t>
            </a:r>
            <a:r>
              <a:rPr lang="en-US" sz="2000" dirty="0"/>
              <a:t>, Luminosity: </a:t>
            </a:r>
            <a:r>
              <a:rPr lang="en-US" sz="2000" b="1" dirty="0"/>
              <a:t>cd</a:t>
            </a:r>
            <a:r>
              <a:rPr lang="en-US" sz="2000" dirty="0"/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900" b="1" dirty="0"/>
              <a:t>MetaNumber (MN)</a:t>
            </a:r>
            <a:r>
              <a:rPr lang="en-US" dirty="0"/>
              <a:t> adds: </a:t>
            </a:r>
            <a:r>
              <a:rPr lang="en-US" sz="2000" dirty="0"/>
              <a:t>Information: </a:t>
            </a:r>
            <a:r>
              <a:rPr lang="en-US" sz="2000" b="1" dirty="0"/>
              <a:t>bit, b</a:t>
            </a:r>
            <a:r>
              <a:rPr lang="en-US" sz="2000" dirty="0"/>
              <a:t>; Double Precision Operation: </a:t>
            </a:r>
            <a:r>
              <a:rPr lang="en-US" sz="2000" b="1" dirty="0"/>
              <a:t>flop, op</a:t>
            </a:r>
            <a:r>
              <a:rPr lang="en-US" sz="2000" dirty="0"/>
              <a:t>; Person: </a:t>
            </a:r>
            <a:r>
              <a:rPr lang="en-US" sz="2000" b="1" dirty="0"/>
              <a:t>p, capita, person</a:t>
            </a:r>
            <a:r>
              <a:rPr lang="en-US" sz="2000" dirty="0"/>
              <a:t>; Value: </a:t>
            </a:r>
            <a:r>
              <a:rPr lang="en-US" sz="2000" b="1" dirty="0"/>
              <a:t>d, usd, dollar,$</a:t>
            </a:r>
            <a:r>
              <a:rPr lang="en-US" sz="2000" dirty="0"/>
              <a:t>; Baryon #: </a:t>
            </a:r>
            <a:r>
              <a:rPr lang="en-US" sz="2000" b="1" dirty="0"/>
              <a:t>bn</a:t>
            </a:r>
            <a:r>
              <a:rPr lang="en-US" sz="2000" dirty="0"/>
              <a:t>; Lepton #: </a:t>
            </a:r>
            <a:r>
              <a:rPr lang="en-US" sz="2000" b="1" dirty="0"/>
              <a:t>ln</a:t>
            </a:r>
            <a:r>
              <a:rPr lang="en-US" sz="2000" dirty="0"/>
              <a:t>,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1900" dirty="0"/>
              <a:t>Dimensionless Ratio: </a:t>
            </a:r>
            <a:r>
              <a:rPr lang="en-US" sz="1900" b="1" dirty="0"/>
              <a:t>r</a:t>
            </a:r>
            <a:r>
              <a:rPr lang="en-US" sz="1900" dirty="0"/>
              <a:t>; Quanta: </a:t>
            </a:r>
            <a:r>
              <a:rPr lang="en-US" sz="1900" b="1" dirty="0"/>
              <a:t>q</a:t>
            </a:r>
            <a:r>
              <a:rPr lang="en-US" sz="1900" dirty="0"/>
              <a:t>; Real#: </a:t>
            </a:r>
            <a:r>
              <a:rPr lang="en-US" sz="1900" b="1" dirty="0"/>
              <a:t>y.</a:t>
            </a:r>
            <a:r>
              <a:rPr lang="en-US" sz="1900" dirty="0"/>
              <a:t>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/>
              <a:t>One can track internet speed: </a:t>
            </a:r>
            <a:r>
              <a:rPr lang="en-US" sz="2000" b="1" dirty="0"/>
              <a:t>b/s</a:t>
            </a:r>
            <a:r>
              <a:rPr lang="en-US" sz="2000" dirty="0"/>
              <a:t>; per capita income: </a:t>
            </a:r>
            <a:r>
              <a:rPr lang="en-US" sz="2000" b="1" dirty="0"/>
              <a:t>d/(p*</a:t>
            </a:r>
            <a:r>
              <a:rPr lang="en-US" sz="2000" b="1" dirty="0" err="1"/>
              <a:t>yr</a:t>
            </a:r>
            <a:r>
              <a:rPr lang="en-US" sz="2000" b="1" dirty="0"/>
              <a:t>)</a:t>
            </a:r>
            <a:r>
              <a:rPr lang="en-US" sz="2000" dirty="0"/>
              <a:t>; …for dimensional analysis.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b="1" dirty="0"/>
              <a:t>bn</a:t>
            </a:r>
            <a:r>
              <a:rPr lang="en-US" sz="2000" dirty="0"/>
              <a:t> and </a:t>
            </a:r>
            <a:r>
              <a:rPr lang="en-US" sz="2000" b="1" dirty="0"/>
              <a:t>ln</a:t>
            </a:r>
            <a:r>
              <a:rPr lang="en-US" sz="2000" dirty="0"/>
              <a:t> are needed with electric charge (</a:t>
            </a:r>
            <a:r>
              <a:rPr lang="en-US" sz="2000" b="1" dirty="0"/>
              <a:t>amp*s</a:t>
            </a:r>
            <a:r>
              <a:rPr lang="en-US" sz="2000" dirty="0"/>
              <a:t>) to exactly specify charged isotopes.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b="1" dirty="0"/>
              <a:t>r</a:t>
            </a:r>
            <a:r>
              <a:rPr lang="en-US" sz="2000" dirty="0"/>
              <a:t> is needed for angle, trig..; </a:t>
            </a:r>
            <a:r>
              <a:rPr lang="en-US" sz="2000" b="1" dirty="0"/>
              <a:t>q</a:t>
            </a:r>
            <a:r>
              <a:rPr lang="en-US" sz="2000" dirty="0"/>
              <a:t> for counted discrete items; </a:t>
            </a:r>
            <a:r>
              <a:rPr lang="en-US" sz="2000" b="1" dirty="0"/>
              <a:t>y </a:t>
            </a:r>
            <a:r>
              <a:rPr lang="en-US" sz="2000" dirty="0"/>
              <a:t>for continuous variables.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b="1" dirty="0"/>
              <a:t>r, q, </a:t>
            </a:r>
            <a:r>
              <a:rPr lang="en-US" sz="2000" dirty="0"/>
              <a:t>and </a:t>
            </a:r>
            <a:r>
              <a:rPr lang="en-US" sz="2000" b="1" dirty="0"/>
              <a:t>y </a:t>
            </a:r>
            <a:r>
              <a:rPr lang="en-US" sz="2000" dirty="0"/>
              <a:t>are specified in the attached metadata – They cannot be treated as dimensionless.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1BFB-90BF-DC50-10E4-5F49F42C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9154-61B0-4F75-A399-7228D492BD5F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54196-084F-3F62-DE9B-AF365000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3095-4D14-1D85-EA15-794E40D8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C885-A7E9-A65D-2F4D-2A98376C6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Logs all</a:t>
            </a:r>
            <a:r>
              <a:rPr lang="en-US" b="1" dirty="0"/>
              <a:t>: </a:t>
            </a:r>
            <a:r>
              <a:rPr lang="en-US" dirty="0"/>
              <a:t>Input MN; Output MN along with all metadata.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Provides a complete trace of all input and results.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Assigns a Name </a:t>
            </a:r>
            <a:r>
              <a:rPr lang="en-US" dirty="0"/>
              <a:t>for Every Digitally Stored MN Number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Weblink__TableName_RowName_ColumnName</a:t>
            </a:r>
            <a:r>
              <a:rPr lang="en-US" dirty="0"/>
              <a:t> as a variable!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This Name provides </a:t>
            </a:r>
            <a:r>
              <a:rPr lang="en-US" dirty="0"/>
              <a:t>even a more extensive defining of information with the attached metadata.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Personal &amp; Corporate private data </a:t>
            </a:r>
            <a:r>
              <a:rPr lang="en-US" dirty="0"/>
              <a:t>tables can be referenced: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These names can be used as a variable in MN expressions.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This process fully documents all computations.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C52E6-8EDE-CABC-9589-37F68067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EDA4-A6F9-4D70-AE06-43FC9ED744B5}" type="datetime1">
              <a:rPr lang="en-US" smtClean="0"/>
              <a:t>4/12/24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6E39F-68F6-1613-B424-1C073E4B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5FD6-C64A-4955-BA05-431454AEA4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1941</Words>
  <Application>Microsoft Macintosh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-apple-system</vt:lpstr>
      <vt:lpstr>Aptos</vt:lpstr>
      <vt:lpstr>Aptos Display</vt:lpstr>
      <vt:lpstr>Arial</vt:lpstr>
      <vt:lpstr>Roboto</vt:lpstr>
      <vt:lpstr>Times New Roman</vt:lpstr>
      <vt:lpstr>Office Theme</vt:lpstr>
      <vt:lpstr>Teaching &amp; Research with A Large Numerical Model (LNM) AI  AAPT South Atlantic Section APS SC Meeting April 13, 2024</vt:lpstr>
      <vt:lpstr>Problems with Generative LLM AI – Chat GPT</vt:lpstr>
      <vt:lpstr>I propose a Large Numerical Model LNM AI:</vt:lpstr>
      <vt:lpstr>6 LNM AI Components:</vt:lpstr>
      <vt:lpstr>A Framework for Education:</vt:lpstr>
      <vt:lpstr>Instructor DMS Laptop View Display:</vt:lpstr>
      <vt:lpstr>MetaNumber (MN) Algorithm       Evaluates Submitted Numerical Expressions!</vt:lpstr>
      <vt:lpstr>MN software has:</vt:lpstr>
      <vt:lpstr>The MN Algorithm</vt:lpstr>
      <vt:lpstr>Our Expert Consensus Algorithm: (EC)</vt:lpstr>
      <vt:lpstr>Power of This Instructional Methodology </vt:lpstr>
      <vt:lpstr>Other Aspects of the QR, MN, and EC. </vt:lpstr>
      <vt:lpstr>Conclusions:</vt:lpstr>
      <vt:lpstr>Framework for Research:  Pattern &amp; Trend Identification AI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Physics With AI AAPT South Atlantic Section APS SC Meeting April 13, 2024</dc:title>
  <dc:creator>Johnson, Joseph</dc:creator>
  <cp:lastModifiedBy>Clawson, James</cp:lastModifiedBy>
  <cp:revision>44</cp:revision>
  <cp:lastPrinted>2024-04-01T16:37:12Z</cp:lastPrinted>
  <dcterms:created xsi:type="dcterms:W3CDTF">2024-03-04T13:36:22Z</dcterms:created>
  <dcterms:modified xsi:type="dcterms:W3CDTF">2024-04-12T16:47:41Z</dcterms:modified>
</cp:coreProperties>
</file>