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6"/>
  </p:notesMasterIdLst>
  <p:sldIdLst>
    <p:sldId id="256" r:id="rId2"/>
    <p:sldId id="272" r:id="rId3"/>
    <p:sldId id="279" r:id="rId4"/>
    <p:sldId id="289" r:id="rId5"/>
    <p:sldId id="280" r:id="rId6"/>
    <p:sldId id="290" r:id="rId7"/>
    <p:sldId id="284" r:id="rId8"/>
    <p:sldId id="294" r:id="rId9"/>
    <p:sldId id="295" r:id="rId10"/>
    <p:sldId id="298" r:id="rId11"/>
    <p:sldId id="304" r:id="rId12"/>
    <p:sldId id="286" r:id="rId13"/>
    <p:sldId id="282" r:id="rId14"/>
    <p:sldId id="31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33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69784" autoAdjust="0"/>
  </p:normalViewPr>
  <p:slideViewPr>
    <p:cSldViewPr>
      <p:cViewPr varScale="1">
        <p:scale>
          <a:sx n="63" d="100"/>
          <a:sy n="63" d="100"/>
        </p:scale>
        <p:origin x="-2184" y="-102"/>
      </p:cViewPr>
      <p:guideLst>
        <p:guide orient="horz" pos="2160"/>
        <p:guide pos="2880"/>
      </p:guideLst>
    </p:cSldViewPr>
  </p:slideViewPr>
  <p:outlineViewPr>
    <p:cViewPr>
      <p:scale>
        <a:sx n="33" d="100"/>
        <a:sy n="33" d="100"/>
      </p:scale>
      <p:origin x="0" y="23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E437C-FFCE-46CA-A2E7-1D84806A95FD}" type="datetimeFigureOut">
              <a:rPr lang="en-US" smtClean="0"/>
              <a:t>3/20/2014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C7BAC-3464-4350-9B75-F289F5F412FB}" type="slidenum">
              <a:rPr lang="en-US" smtClean="0"/>
              <a:t>‹#›</a:t>
            </a:fld>
            <a:endParaRPr lang="en-US"/>
          </a:p>
        </p:txBody>
      </p:sp>
    </p:spTree>
    <p:extLst>
      <p:ext uri="{BB962C8B-B14F-4D97-AF65-F5344CB8AC3E}">
        <p14:creationId xmlns:p14="http://schemas.microsoft.com/office/powerpoint/2010/main" val="567003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C7BAC-3464-4350-9B75-F289F5F412FB}" type="slidenum">
              <a:rPr lang="en-US" smtClean="0"/>
              <a:t>1</a:t>
            </a:fld>
            <a:endParaRPr lang="en-US"/>
          </a:p>
        </p:txBody>
      </p:sp>
    </p:spTree>
    <p:extLst>
      <p:ext uri="{BB962C8B-B14F-4D97-AF65-F5344CB8AC3E}">
        <p14:creationId xmlns:p14="http://schemas.microsoft.com/office/powerpoint/2010/main" val="2709184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8FC7BAC-3464-4350-9B75-F289F5F412FB}" type="slidenum">
              <a:rPr lang="en-US" smtClean="0"/>
              <a:t>10</a:t>
            </a:fld>
            <a:endParaRPr lang="en-US"/>
          </a:p>
        </p:txBody>
      </p:sp>
    </p:spTree>
    <p:extLst>
      <p:ext uri="{BB962C8B-B14F-4D97-AF65-F5344CB8AC3E}">
        <p14:creationId xmlns:p14="http://schemas.microsoft.com/office/powerpoint/2010/main" val="2725000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C7BAC-3464-4350-9B75-F289F5F412FB}" type="slidenum">
              <a:rPr lang="en-US" smtClean="0"/>
              <a:t>11</a:t>
            </a:fld>
            <a:endParaRPr lang="en-US"/>
          </a:p>
        </p:txBody>
      </p:sp>
    </p:spTree>
    <p:extLst>
      <p:ext uri="{BB962C8B-B14F-4D97-AF65-F5344CB8AC3E}">
        <p14:creationId xmlns:p14="http://schemas.microsoft.com/office/powerpoint/2010/main" val="1908753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Results:</a:t>
            </a:r>
            <a:r>
              <a:rPr lang="en-US" sz="1200" kern="1200" dirty="0" smtClean="0">
                <a:solidFill>
                  <a:schemeClr val="tx1"/>
                </a:solidFill>
                <a:effectLst/>
                <a:latin typeface="+mn-lt"/>
                <a:ea typeface="+mn-ea"/>
                <a:cs typeface="+mn-cs"/>
              </a:rPr>
              <a:t> Neither neighborhood wealth nor low SES were significantly related to FSS. For </a:t>
            </a:r>
            <a:r>
              <a:rPr lang="en-US" sz="1200" kern="1200" dirty="0" err="1" smtClean="0">
                <a:solidFill>
                  <a:schemeClr val="tx1"/>
                </a:solidFill>
                <a:effectLst/>
                <a:latin typeface="+mn-lt"/>
                <a:ea typeface="+mn-ea"/>
                <a:cs typeface="+mn-cs"/>
              </a:rPr>
              <a:t>example,VLFS</a:t>
            </a:r>
            <a:r>
              <a:rPr lang="en-US" sz="1200" kern="1200" dirty="0" smtClean="0">
                <a:solidFill>
                  <a:schemeClr val="tx1"/>
                </a:solidFill>
                <a:effectLst/>
                <a:latin typeface="+mn-lt"/>
                <a:ea typeface="+mn-ea"/>
                <a:cs typeface="+mn-cs"/>
              </a:rPr>
              <a:t> families have lower odds of living in communities with an average level of neighborhood wealth compared to FS families.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Likewise, VLFS families have lower odds of living in communities with average levels of low SES compared to FS families However, these relationships were not statistically significant. </a:t>
            </a:r>
            <a:r>
              <a:rPr lang="en-US" sz="1200" b="1"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8FC7BAC-3464-4350-9B75-F289F5F412FB}" type="slidenum">
              <a:rPr lang="en-US" smtClean="0"/>
              <a:t>12</a:t>
            </a:fld>
            <a:endParaRPr lang="en-US"/>
          </a:p>
        </p:txBody>
      </p:sp>
    </p:spTree>
    <p:extLst>
      <p:ext uri="{BB962C8B-B14F-4D97-AF65-F5344CB8AC3E}">
        <p14:creationId xmlns:p14="http://schemas.microsoft.com/office/powerpoint/2010/main" val="509575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Discussion: </a:t>
            </a:r>
            <a:r>
              <a:rPr lang="en-US" sz="1200" kern="1200" dirty="0" smtClean="0">
                <a:solidFill>
                  <a:schemeClr val="tx1"/>
                </a:solidFill>
                <a:effectLst/>
                <a:latin typeface="+mn-lt"/>
                <a:ea typeface="+mn-ea"/>
                <a:cs typeface="+mn-cs"/>
              </a:rPr>
              <a:t> Using widely available data to target efforts to end child hunger is appealing because of potential cost savings.  Unfortunately, families experiencing child hunger in this study did not easily follow geographic patterns that could be used for targeting interventions.  Future research should examine other data sources, and possibly other community indices, that could be used for targeting.  </a:t>
            </a:r>
          </a:p>
          <a:p>
            <a:endParaRPr lang="en-US" dirty="0"/>
          </a:p>
        </p:txBody>
      </p:sp>
      <p:sp>
        <p:nvSpPr>
          <p:cNvPr id="4" name="Slide Number Placeholder 3"/>
          <p:cNvSpPr>
            <a:spLocks noGrp="1"/>
          </p:cNvSpPr>
          <p:nvPr>
            <p:ph type="sldNum" sz="quarter" idx="10"/>
          </p:nvPr>
        </p:nvSpPr>
        <p:spPr/>
        <p:txBody>
          <a:bodyPr/>
          <a:lstStyle/>
          <a:p>
            <a:fld id="{A8FC7BAC-3464-4350-9B75-F289F5F412FB}" type="slidenum">
              <a:rPr lang="en-US" smtClean="0"/>
              <a:t>13</a:t>
            </a:fld>
            <a:endParaRPr lang="en-US"/>
          </a:p>
        </p:txBody>
      </p:sp>
    </p:spTree>
    <p:extLst>
      <p:ext uri="{BB962C8B-B14F-4D97-AF65-F5344CB8AC3E}">
        <p14:creationId xmlns:p14="http://schemas.microsoft.com/office/powerpoint/2010/main" val="361591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C7BAC-3464-4350-9B75-F289F5F412FB}" type="slidenum">
              <a:rPr lang="en-US" smtClean="0"/>
              <a:t>14</a:t>
            </a:fld>
            <a:endParaRPr lang="en-US"/>
          </a:p>
        </p:txBody>
      </p:sp>
    </p:spTree>
    <p:extLst>
      <p:ext uri="{BB962C8B-B14F-4D97-AF65-F5344CB8AC3E}">
        <p14:creationId xmlns:p14="http://schemas.microsoft.com/office/powerpoint/2010/main" val="823048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C7BAC-3464-4350-9B75-F289F5F412FB}" type="slidenum">
              <a:rPr lang="en-US" smtClean="0"/>
              <a:t>2</a:t>
            </a:fld>
            <a:endParaRPr lang="en-US"/>
          </a:p>
        </p:txBody>
      </p:sp>
    </p:spTree>
    <p:extLst>
      <p:ext uri="{BB962C8B-B14F-4D97-AF65-F5344CB8AC3E}">
        <p14:creationId xmlns:p14="http://schemas.microsoft.com/office/powerpoint/2010/main" val="1410946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C7BAC-3464-4350-9B75-F289F5F412FB}" type="slidenum">
              <a:rPr lang="en-US" smtClean="0"/>
              <a:t>3</a:t>
            </a:fld>
            <a:endParaRPr lang="en-US"/>
          </a:p>
        </p:txBody>
      </p:sp>
    </p:spTree>
    <p:extLst>
      <p:ext uri="{BB962C8B-B14F-4D97-AF65-F5344CB8AC3E}">
        <p14:creationId xmlns:p14="http://schemas.microsoft.com/office/powerpoint/2010/main" val="127421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C7BAC-3464-4350-9B75-F289F5F412FB}" type="slidenum">
              <a:rPr lang="en-US" smtClean="0"/>
              <a:t>4</a:t>
            </a:fld>
            <a:endParaRPr lang="en-US"/>
          </a:p>
        </p:txBody>
      </p:sp>
    </p:spTree>
    <p:extLst>
      <p:ext uri="{BB962C8B-B14F-4D97-AF65-F5344CB8AC3E}">
        <p14:creationId xmlns:p14="http://schemas.microsoft.com/office/powerpoint/2010/main" val="855274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Primary data collection from over 500 families across 8 midland counties </a:t>
            </a:r>
          </a:p>
          <a:p>
            <a:endParaRPr lang="en-US" dirty="0" smtClean="0"/>
          </a:p>
          <a:p>
            <a:r>
              <a:rPr lang="en-US" dirty="0" smtClean="0"/>
              <a:t>We conducted this study in the Midlands region of South Carolina.  The urban region of our study</a:t>
            </a:r>
            <a:r>
              <a:rPr lang="en-US" baseline="0" dirty="0" smtClean="0"/>
              <a:t> is Columbia, SC and includes 132,000 and the seven surrounding counties and rural areas in the same county have about 590,000 people.  The population of the region is roughly ½ African American and ½ White.</a:t>
            </a:r>
            <a:endParaRPr lang="en-US" dirty="0"/>
          </a:p>
        </p:txBody>
      </p:sp>
      <p:sp>
        <p:nvSpPr>
          <p:cNvPr id="4" name="Slide Number Placeholder 3"/>
          <p:cNvSpPr>
            <a:spLocks noGrp="1"/>
          </p:cNvSpPr>
          <p:nvPr>
            <p:ph type="sldNum" sz="quarter" idx="10"/>
          </p:nvPr>
        </p:nvSpPr>
        <p:spPr/>
        <p:txBody>
          <a:bodyPr/>
          <a:lstStyle/>
          <a:p>
            <a:fld id="{4E9A2926-02EB-4513-89B7-B9F64D0C98C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To recruit participants, we constructed a sampling framework guided by food systems stakeholders. Food systems stakeholders included traditional (e.g., grocery stores, convenience stores, farmers markets, daycare providers) and emergency(e.g., food pantries and backpack programs  that targeted families and children.  We generated a list of 1,646 potential recruitment sites through online searches or by contacting the appropriate agency or organization overseeing relevant programming (e.g., obtaining lists of summer feeding sites from the South Carolina Department of Education and the Department of Social Services).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stratified these by urban (n=776) and non-urban location (n=870).    We randomly selected an initial 40 urban and 40 rural sites for recruitment.  When we exhausted those sites, we randomly selected new sites at which to identify and recruit families.  Often selected sites were out-of-business, otherwise unreachable, refused to participate in recruitment, or did not yield participants.  We continued to replace sites as necessary. By the end of the study, we had contacted 249 urban sites and 178 non-urban sites. </a:t>
            </a:r>
          </a:p>
          <a:p>
            <a:endParaRPr lang="en-US" sz="1200" kern="1200" baseline="0" dirty="0" smtClean="0">
              <a:solidFill>
                <a:schemeClr val="tx1"/>
              </a:solidFill>
              <a:effectLst/>
              <a:latin typeface="+mn-lt"/>
              <a:ea typeface="+mn-ea"/>
              <a:cs typeface="+mn-cs"/>
            </a:endParaRPr>
          </a:p>
          <a:p>
            <a:r>
              <a:rPr lang="en-US" baseline="0" dirty="0" smtClean="0"/>
              <a:t>Aimed for 200 per group but did not quite get that many.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EBE477F-D8AC-40AB-8B89-659E5D3B2CF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Previous research has shown that a variety neighborhood characteristics such as affluent neighbors, low-income neighbors, and residential instability are related to many child outcomes (e.g., cognitive functioning, low-birth-weight-rates, and child maltreatment). However, little is known about the relationship between where children live and child hunger. </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8FC7BAC-3464-4350-9B75-F289F5F412FB}" type="slidenum">
              <a:rPr lang="en-US" smtClean="0"/>
              <a:t>7</a:t>
            </a:fld>
            <a:endParaRPr lang="en-US"/>
          </a:p>
        </p:txBody>
      </p:sp>
    </p:spTree>
    <p:extLst>
      <p:ext uri="{BB962C8B-B14F-4D97-AF65-F5344CB8AC3E}">
        <p14:creationId xmlns:p14="http://schemas.microsoft.com/office/powerpoint/2010/main" val="2557228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(representing poor, black, female-headed families)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err="1" smtClean="0">
                <a:solidFill>
                  <a:schemeClr val="tx1"/>
                </a:solidFill>
                <a:effectLst/>
                <a:latin typeface="+mn-lt"/>
                <a:ea typeface="+mn-ea"/>
                <a:cs typeface="+mn-cs"/>
              </a:rPr>
              <a:t>b</a:t>
            </a:r>
            <a:r>
              <a:rPr lang="en-US" sz="1200" kern="1200" dirty="0" err="1" smtClean="0">
                <a:solidFill>
                  <a:schemeClr val="tx1"/>
                </a:solidFill>
                <a:effectLst/>
                <a:latin typeface="+mn-lt"/>
                <a:ea typeface="+mn-ea"/>
                <a:cs typeface="+mn-cs"/>
              </a:rPr>
              <a:t>Duncan</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Aber</a:t>
            </a:r>
            <a:r>
              <a:rPr lang="en-US" sz="1200" kern="1200" dirty="0" smtClean="0">
                <a:solidFill>
                  <a:schemeClr val="tx1"/>
                </a:solidFill>
                <a:effectLst/>
                <a:latin typeface="+mn-lt"/>
                <a:ea typeface="+mn-ea"/>
                <a:cs typeface="+mn-cs"/>
              </a:rPr>
              <a:t>, 1997</a:t>
            </a:r>
          </a:p>
          <a:p>
            <a:endParaRPr lang="en-US" dirty="0"/>
          </a:p>
        </p:txBody>
      </p:sp>
      <p:sp>
        <p:nvSpPr>
          <p:cNvPr id="4" name="Slide Number Placeholder 3"/>
          <p:cNvSpPr>
            <a:spLocks noGrp="1"/>
          </p:cNvSpPr>
          <p:nvPr>
            <p:ph type="sldNum" sz="quarter" idx="10"/>
          </p:nvPr>
        </p:nvSpPr>
        <p:spPr/>
        <p:txBody>
          <a:bodyPr/>
          <a:lstStyle/>
          <a:p>
            <a:fld id="{A8FC7BAC-3464-4350-9B75-F289F5F412FB}" type="slidenum">
              <a:rPr lang="en-US" smtClean="0"/>
              <a:t>8</a:t>
            </a:fld>
            <a:endParaRPr lang="en-US"/>
          </a:p>
        </p:txBody>
      </p:sp>
    </p:spTree>
    <p:extLst>
      <p:ext uri="{BB962C8B-B14F-4D97-AF65-F5344CB8AC3E}">
        <p14:creationId xmlns:p14="http://schemas.microsoft.com/office/powerpoint/2010/main" val="1255727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(representing dimensions of wealth and income, education, and occupation)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err="1" smtClean="0">
                <a:solidFill>
                  <a:schemeClr val="tx1"/>
                </a:solidFill>
                <a:effectLst/>
                <a:latin typeface="+mn-lt"/>
                <a:ea typeface="+mn-ea"/>
                <a:cs typeface="+mn-cs"/>
              </a:rPr>
              <a:t>a</a:t>
            </a:r>
            <a:r>
              <a:rPr lang="en-US" sz="1200" kern="1200" dirty="0" err="1" smtClean="0">
                <a:solidFill>
                  <a:schemeClr val="tx1"/>
                </a:solidFill>
                <a:effectLst/>
                <a:latin typeface="+mn-lt"/>
                <a:ea typeface="+mn-ea"/>
                <a:cs typeface="+mn-cs"/>
              </a:rPr>
              <a:t>Diez</a:t>
            </a:r>
            <a:r>
              <a:rPr lang="en-US" sz="1200" kern="1200" dirty="0" smtClean="0">
                <a:solidFill>
                  <a:schemeClr val="tx1"/>
                </a:solidFill>
                <a:effectLst/>
                <a:latin typeface="+mn-lt"/>
                <a:ea typeface="+mn-ea"/>
                <a:cs typeface="+mn-cs"/>
              </a:rPr>
              <a:t> Roux et al., 2001</a:t>
            </a:r>
          </a:p>
          <a:p>
            <a:endParaRPr lang="en-US" dirty="0"/>
          </a:p>
        </p:txBody>
      </p:sp>
      <p:sp>
        <p:nvSpPr>
          <p:cNvPr id="4" name="Slide Number Placeholder 3"/>
          <p:cNvSpPr>
            <a:spLocks noGrp="1"/>
          </p:cNvSpPr>
          <p:nvPr>
            <p:ph type="sldNum" sz="quarter" idx="10"/>
          </p:nvPr>
        </p:nvSpPr>
        <p:spPr/>
        <p:txBody>
          <a:bodyPr/>
          <a:lstStyle/>
          <a:p>
            <a:fld id="{A8FC7BAC-3464-4350-9B75-F289F5F412FB}" type="slidenum">
              <a:rPr lang="en-US" smtClean="0"/>
              <a:t>9</a:t>
            </a:fld>
            <a:endParaRPr lang="en-US"/>
          </a:p>
        </p:txBody>
      </p:sp>
    </p:spTree>
    <p:extLst>
      <p:ext uri="{BB962C8B-B14F-4D97-AF65-F5344CB8AC3E}">
        <p14:creationId xmlns:p14="http://schemas.microsoft.com/office/powerpoint/2010/main" val="1335653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ABBC44-08F3-4E8E-B234-23B78D05DB24}" type="datetime1">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B2F05-4A0A-489B-8FAF-6614D8EBB26F}" type="slidenum">
              <a:rPr lang="en-US" smtClean="0"/>
              <a:t>‹#›</a:t>
            </a:fld>
            <a:endParaRPr lang="en-US"/>
          </a:p>
        </p:txBody>
      </p:sp>
    </p:spTree>
    <p:extLst>
      <p:ext uri="{BB962C8B-B14F-4D97-AF65-F5344CB8AC3E}">
        <p14:creationId xmlns:p14="http://schemas.microsoft.com/office/powerpoint/2010/main" val="862597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DF897-9073-485D-A1BD-937B5A32118A}" type="datetime1">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B2F05-4A0A-489B-8FAF-6614D8EBB26F}" type="slidenum">
              <a:rPr lang="en-US" smtClean="0"/>
              <a:t>‹#›</a:t>
            </a:fld>
            <a:endParaRPr lang="en-US"/>
          </a:p>
        </p:txBody>
      </p:sp>
    </p:spTree>
    <p:extLst>
      <p:ext uri="{BB962C8B-B14F-4D97-AF65-F5344CB8AC3E}">
        <p14:creationId xmlns:p14="http://schemas.microsoft.com/office/powerpoint/2010/main" val="310246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E9A24-26A5-47D6-B4E0-014740E4C170}" type="datetime1">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B2F05-4A0A-489B-8FAF-6614D8EBB26F}" type="slidenum">
              <a:rPr lang="en-US" smtClean="0"/>
              <a:t>‹#›</a:t>
            </a:fld>
            <a:endParaRPr lang="en-US"/>
          </a:p>
        </p:txBody>
      </p:sp>
    </p:spTree>
    <p:extLst>
      <p:ext uri="{BB962C8B-B14F-4D97-AF65-F5344CB8AC3E}">
        <p14:creationId xmlns:p14="http://schemas.microsoft.com/office/powerpoint/2010/main" val="271594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C9137-96CD-4EC0-AE4F-A1227A8F6C03}" type="datetime1">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B2F05-4A0A-489B-8FAF-6614D8EBB26F}" type="slidenum">
              <a:rPr lang="en-US" smtClean="0"/>
              <a:t>‹#›</a:t>
            </a:fld>
            <a:endParaRPr lang="en-US"/>
          </a:p>
        </p:txBody>
      </p:sp>
    </p:spTree>
    <p:extLst>
      <p:ext uri="{BB962C8B-B14F-4D97-AF65-F5344CB8AC3E}">
        <p14:creationId xmlns:p14="http://schemas.microsoft.com/office/powerpoint/2010/main" val="1414418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1CE69F-5D02-4402-8D40-8B12A5723510}" type="datetime1">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B2F05-4A0A-489B-8FAF-6614D8EBB26F}" type="slidenum">
              <a:rPr lang="en-US" smtClean="0"/>
              <a:t>‹#›</a:t>
            </a:fld>
            <a:endParaRPr lang="en-US"/>
          </a:p>
        </p:txBody>
      </p:sp>
    </p:spTree>
    <p:extLst>
      <p:ext uri="{BB962C8B-B14F-4D97-AF65-F5344CB8AC3E}">
        <p14:creationId xmlns:p14="http://schemas.microsoft.com/office/powerpoint/2010/main" val="2982637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CB3E37-0F2A-4E86-9145-408DC5E41734}" type="datetime1">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B2F05-4A0A-489B-8FAF-6614D8EBB26F}" type="slidenum">
              <a:rPr lang="en-US" smtClean="0"/>
              <a:t>‹#›</a:t>
            </a:fld>
            <a:endParaRPr lang="en-US"/>
          </a:p>
        </p:txBody>
      </p:sp>
    </p:spTree>
    <p:extLst>
      <p:ext uri="{BB962C8B-B14F-4D97-AF65-F5344CB8AC3E}">
        <p14:creationId xmlns:p14="http://schemas.microsoft.com/office/powerpoint/2010/main" val="255537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704EE9-F804-4C8F-A7EF-C2F864DC03A5}" type="datetime1">
              <a:rPr lang="en-US" smtClean="0"/>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3B2F05-4A0A-489B-8FAF-6614D8EBB26F}" type="slidenum">
              <a:rPr lang="en-US" smtClean="0"/>
              <a:t>‹#›</a:t>
            </a:fld>
            <a:endParaRPr lang="en-US"/>
          </a:p>
        </p:txBody>
      </p:sp>
    </p:spTree>
    <p:extLst>
      <p:ext uri="{BB962C8B-B14F-4D97-AF65-F5344CB8AC3E}">
        <p14:creationId xmlns:p14="http://schemas.microsoft.com/office/powerpoint/2010/main" val="86511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403FED-FD17-48F4-8FDE-91ECBED50261}" type="datetime1">
              <a:rPr lang="en-US" smtClean="0"/>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3B2F05-4A0A-489B-8FAF-6614D8EBB26F}" type="slidenum">
              <a:rPr lang="en-US" smtClean="0"/>
              <a:t>‹#›</a:t>
            </a:fld>
            <a:endParaRPr lang="en-US"/>
          </a:p>
        </p:txBody>
      </p:sp>
    </p:spTree>
    <p:extLst>
      <p:ext uri="{BB962C8B-B14F-4D97-AF65-F5344CB8AC3E}">
        <p14:creationId xmlns:p14="http://schemas.microsoft.com/office/powerpoint/2010/main" val="375615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4B554-FF3F-4B81-B1FE-F879D68E8267}" type="datetime1">
              <a:rPr lang="en-US" smtClean="0"/>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3B2F05-4A0A-489B-8FAF-6614D8EBB26F}" type="slidenum">
              <a:rPr lang="en-US" smtClean="0"/>
              <a:t>‹#›</a:t>
            </a:fld>
            <a:endParaRPr lang="en-US"/>
          </a:p>
        </p:txBody>
      </p:sp>
    </p:spTree>
    <p:extLst>
      <p:ext uri="{BB962C8B-B14F-4D97-AF65-F5344CB8AC3E}">
        <p14:creationId xmlns:p14="http://schemas.microsoft.com/office/powerpoint/2010/main" val="897990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2321B3-1522-450C-BC2A-6F8D52D689DC}" type="datetime1">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B2F05-4A0A-489B-8FAF-6614D8EBB26F}" type="slidenum">
              <a:rPr lang="en-US" smtClean="0"/>
              <a:t>‹#›</a:t>
            </a:fld>
            <a:endParaRPr lang="en-US"/>
          </a:p>
        </p:txBody>
      </p:sp>
    </p:spTree>
    <p:extLst>
      <p:ext uri="{BB962C8B-B14F-4D97-AF65-F5344CB8AC3E}">
        <p14:creationId xmlns:p14="http://schemas.microsoft.com/office/powerpoint/2010/main" val="464368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69EFCC-30F4-4665-AB5B-812A2B2F0DDF}" type="datetime1">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B2F05-4A0A-489B-8FAF-6614D8EBB26F}" type="slidenum">
              <a:rPr lang="en-US" smtClean="0"/>
              <a:t>‹#›</a:t>
            </a:fld>
            <a:endParaRPr lang="en-US"/>
          </a:p>
        </p:txBody>
      </p:sp>
    </p:spTree>
    <p:extLst>
      <p:ext uri="{BB962C8B-B14F-4D97-AF65-F5344CB8AC3E}">
        <p14:creationId xmlns:p14="http://schemas.microsoft.com/office/powerpoint/2010/main" val="1935182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5335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F07A1-44BA-448A-AEC3-F0C6FD306CE0}" type="datetime1">
              <a:rPr lang="en-US" smtClean="0"/>
              <a:t>3/20/2014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B2F05-4A0A-489B-8FAF-6614D8EBB26F}" type="slidenum">
              <a:rPr lang="en-US" smtClean="0"/>
              <a:t>‹#›</a:t>
            </a:fld>
            <a:endParaRPr lang="en-US"/>
          </a:p>
        </p:txBody>
      </p:sp>
    </p:spTree>
    <p:extLst>
      <p:ext uri="{BB962C8B-B14F-4D97-AF65-F5344CB8AC3E}">
        <p14:creationId xmlns:p14="http://schemas.microsoft.com/office/powerpoint/2010/main" val="2071786575"/>
      </p:ext>
    </p:extLst>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19200"/>
            <a:ext cx="7772400" cy="1771650"/>
          </a:xfrm>
        </p:spPr>
        <p:txBody>
          <a:bodyPr>
            <a:noAutofit/>
          </a:bodyPr>
          <a:lstStyle/>
          <a:p>
            <a:r>
              <a:rPr lang="en-US" sz="3600" b="1" dirty="0"/>
              <a:t>Are Community Indices for Wealth and Poverty Associated with Food Insecurity and Child Hunger?</a:t>
            </a:r>
            <a:endParaRPr lang="en-US" sz="3600" dirty="0"/>
          </a:p>
        </p:txBody>
      </p:sp>
      <p:sp>
        <p:nvSpPr>
          <p:cNvPr id="3" name="Subtitle 2"/>
          <p:cNvSpPr>
            <a:spLocks noGrp="1"/>
          </p:cNvSpPr>
          <p:nvPr>
            <p:ph type="subTitle" idx="1"/>
          </p:nvPr>
        </p:nvSpPr>
        <p:spPr/>
        <p:txBody>
          <a:bodyPr>
            <a:noAutofit/>
          </a:bodyPr>
          <a:lstStyle/>
          <a:p>
            <a:r>
              <a:rPr lang="en-US" sz="2400" dirty="0" smtClean="0"/>
              <a:t>Bethany A. Bell, </a:t>
            </a:r>
            <a:r>
              <a:rPr lang="en-US" sz="2400" dirty="0" smtClean="0"/>
              <a:t>Angela </a:t>
            </a:r>
            <a:r>
              <a:rPr lang="en-US" sz="2400" dirty="0"/>
              <a:t>D. Liese, </a:t>
            </a:r>
            <a:r>
              <a:rPr lang="en-US" sz="2400" dirty="0" smtClean="0"/>
              <a:t>&amp; Sonya </a:t>
            </a:r>
            <a:r>
              <a:rPr lang="en-US" sz="2400" dirty="0"/>
              <a:t>Jones </a:t>
            </a:r>
            <a:endParaRPr lang="en-US" sz="2400" dirty="0" smtClean="0"/>
          </a:p>
          <a:p>
            <a:r>
              <a:rPr lang="en-US" sz="2400" dirty="0" smtClean="0"/>
              <a:t>University of South Carolina </a:t>
            </a:r>
          </a:p>
          <a:p>
            <a:r>
              <a:rPr lang="en-US" sz="2400" dirty="0" smtClean="0"/>
              <a:t>March 21, </a:t>
            </a:r>
            <a:r>
              <a:rPr lang="en-US" sz="2400" dirty="0" smtClean="0"/>
              <a:t>2014 </a:t>
            </a:r>
            <a:endParaRPr lang="en-US" sz="2400" dirty="0"/>
          </a:p>
        </p:txBody>
      </p:sp>
      <p:pic>
        <p:nvPicPr>
          <p:cNvPr id="1026"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5638800"/>
            <a:ext cx="58483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0254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 </a:t>
            </a:r>
            <a:endParaRPr lang="en-US" dirty="0"/>
          </a:p>
        </p:txBody>
      </p:sp>
      <p:sp>
        <p:nvSpPr>
          <p:cNvPr id="3" name="Content Placeholder 2"/>
          <p:cNvSpPr>
            <a:spLocks noGrp="1"/>
          </p:cNvSpPr>
          <p:nvPr>
            <p:ph idx="1"/>
          </p:nvPr>
        </p:nvSpPr>
        <p:spPr>
          <a:xfrm>
            <a:off x="381000" y="1219200"/>
            <a:ext cx="8305800" cy="5181600"/>
          </a:xfrm>
        </p:spPr>
        <p:txBody>
          <a:bodyPr>
            <a:noAutofit/>
          </a:bodyPr>
          <a:lstStyle/>
          <a:p>
            <a:r>
              <a:rPr lang="en-US" dirty="0" err="1" smtClean="0"/>
              <a:t>Multinominal</a:t>
            </a:r>
            <a:r>
              <a:rPr lang="en-US" dirty="0" smtClean="0"/>
              <a:t> </a:t>
            </a:r>
            <a:r>
              <a:rPr lang="en-US" dirty="0"/>
              <a:t>logistic regression was used to estimate the </a:t>
            </a:r>
            <a:r>
              <a:rPr lang="en-US" dirty="0" smtClean="0"/>
              <a:t>relative risk </a:t>
            </a:r>
            <a:r>
              <a:rPr lang="en-US" dirty="0"/>
              <a:t>of experiencing food insecurity or child hunger in comparison to food secure families, as a function </a:t>
            </a:r>
            <a:r>
              <a:rPr lang="en-US" dirty="0" smtClean="0"/>
              <a:t>of community poverty and affluence </a:t>
            </a:r>
            <a:endParaRPr lang="en-US" dirty="0" smtClean="0"/>
          </a:p>
          <a:p>
            <a:pPr lvl="1"/>
            <a:r>
              <a:rPr lang="en-US" dirty="0" smtClean="0"/>
              <a:t>Models controlled for all the caregiver and family level variables (i.e., constructs from family adaptation framework) </a:t>
            </a:r>
          </a:p>
          <a:p>
            <a:pPr lvl="2"/>
            <a:r>
              <a:rPr lang="en-US" dirty="0"/>
              <a:t>crisis, economic demands, economic capabilities, social demands, social capabilities, world view, and demographics</a:t>
            </a:r>
          </a:p>
          <a:p>
            <a:pPr lvl="1"/>
            <a:endParaRPr lang="en-US" dirty="0" smtClean="0"/>
          </a:p>
          <a:p>
            <a:endParaRPr lang="en-US" dirty="0"/>
          </a:p>
        </p:txBody>
      </p:sp>
    </p:spTree>
    <p:extLst>
      <p:ext uri="{BB962C8B-B14F-4D97-AF65-F5344CB8AC3E}">
        <p14:creationId xmlns:p14="http://schemas.microsoft.com/office/powerpoint/2010/main" val="2658980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Sample Characteristics (n=477)</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4143263580"/>
              </p:ext>
            </p:extLst>
          </p:nvPr>
        </p:nvGraphicFramePr>
        <p:xfrm>
          <a:off x="304800" y="1600200"/>
          <a:ext cx="8839199" cy="5029661"/>
        </p:xfrm>
        <a:graphic>
          <a:graphicData uri="http://schemas.openxmlformats.org/drawingml/2006/table">
            <a:tbl>
              <a:tblPr>
                <a:tableStyleId>{5C22544A-7EE6-4342-B048-85BDC9FD1C3A}</a:tableStyleId>
              </a:tblPr>
              <a:tblGrid>
                <a:gridCol w="3230570"/>
                <a:gridCol w="1076856"/>
                <a:gridCol w="1352974"/>
                <a:gridCol w="1615286"/>
                <a:gridCol w="1563513"/>
              </a:tblGrid>
              <a:tr h="350209">
                <a:tc>
                  <a:txBody>
                    <a:bodyPr/>
                    <a:lstStyle/>
                    <a:p>
                      <a:pPr algn="l" fontAlgn="b"/>
                      <a:r>
                        <a:rPr lang="en-US" sz="1700" u="none" strike="noStrike">
                          <a:effectLst/>
                        </a:rPr>
                        <a:t>Demographics</a:t>
                      </a:r>
                      <a:endParaRPr lang="en-US" sz="1700" b="1" i="1" u="none" strike="noStrike">
                        <a:solidFill>
                          <a:srgbClr val="000000"/>
                        </a:solidFill>
                        <a:effectLst/>
                        <a:latin typeface="Calibri"/>
                      </a:endParaRPr>
                    </a:p>
                  </a:txBody>
                  <a:tcPr marL="8082" marR="8082" marT="8082" marB="0" anchor="b"/>
                </a:tc>
                <a:tc>
                  <a:txBody>
                    <a:bodyPr/>
                    <a:lstStyle/>
                    <a:p>
                      <a:pPr algn="l" fontAlgn="b"/>
                      <a:endParaRPr lang="en-US" sz="900" b="1" i="0" u="none" strike="noStrike">
                        <a:solidFill>
                          <a:srgbClr val="000000"/>
                        </a:solidFill>
                        <a:effectLst/>
                        <a:latin typeface="Calibri"/>
                      </a:endParaRPr>
                    </a:p>
                  </a:txBody>
                  <a:tcPr marL="8082" marR="8082" marT="8082" marB="0" anchor="b"/>
                </a:tc>
                <a:tc>
                  <a:txBody>
                    <a:bodyPr/>
                    <a:lstStyle/>
                    <a:p>
                      <a:pPr algn="l" fontAlgn="b"/>
                      <a:r>
                        <a:rPr lang="en-US" sz="900" u="none" strike="noStrike">
                          <a:effectLst/>
                        </a:rPr>
                        <a:t> </a:t>
                      </a:r>
                      <a:endParaRPr lang="en-US" sz="900" b="1" i="0" u="none" strike="noStrike">
                        <a:solidFill>
                          <a:srgbClr val="000000"/>
                        </a:solidFill>
                        <a:effectLst/>
                        <a:latin typeface="Calibri"/>
                      </a:endParaRPr>
                    </a:p>
                  </a:txBody>
                  <a:tcPr marL="8082" marR="8082" marT="8082" marB="0" anchor="b"/>
                </a:tc>
                <a:tc>
                  <a:txBody>
                    <a:bodyPr/>
                    <a:lstStyle/>
                    <a:p>
                      <a:pPr algn="l" fontAlgn="b"/>
                      <a:r>
                        <a:rPr lang="en-US" sz="900" u="none" strike="noStrike">
                          <a:effectLst/>
                        </a:rPr>
                        <a:t> </a:t>
                      </a:r>
                      <a:endParaRPr lang="en-US" sz="900" b="1" i="0" u="none" strike="noStrike">
                        <a:solidFill>
                          <a:srgbClr val="000000"/>
                        </a:solidFill>
                        <a:effectLst/>
                        <a:latin typeface="Calibri"/>
                      </a:endParaRPr>
                    </a:p>
                  </a:txBody>
                  <a:tcPr marL="8082" marR="8082" marT="8082" marB="0" anchor="b"/>
                </a:tc>
                <a:tc>
                  <a:txBody>
                    <a:bodyPr/>
                    <a:lstStyle/>
                    <a:p>
                      <a:pPr algn="l" fontAlgn="b"/>
                      <a:r>
                        <a:rPr lang="en-US" sz="900" u="none" strike="noStrike">
                          <a:effectLst/>
                        </a:rPr>
                        <a:t> </a:t>
                      </a:r>
                      <a:endParaRPr lang="en-US" sz="900" b="1" i="0" u="none" strike="noStrike">
                        <a:solidFill>
                          <a:srgbClr val="000000"/>
                        </a:solidFill>
                        <a:effectLst/>
                        <a:latin typeface="Calibri"/>
                      </a:endParaRPr>
                    </a:p>
                  </a:txBody>
                  <a:tcPr marL="8082" marR="8082" marT="8082" marB="0" anchor="b"/>
                </a:tc>
              </a:tr>
              <a:tr h="314291">
                <a:tc>
                  <a:txBody>
                    <a:bodyPr/>
                    <a:lstStyle/>
                    <a:p>
                      <a:pPr algn="l" fontAlgn="b"/>
                      <a:r>
                        <a:rPr lang="en-US" sz="1700" u="none" strike="noStrike">
                          <a:effectLst/>
                        </a:rPr>
                        <a:t>Race</a:t>
                      </a:r>
                      <a:endParaRPr lang="en-US" sz="1700" b="1" i="0" u="none" strike="noStrike">
                        <a:solidFill>
                          <a:srgbClr val="000000"/>
                        </a:solidFill>
                        <a:effectLst/>
                        <a:latin typeface="Calibri"/>
                      </a:endParaRPr>
                    </a:p>
                  </a:txBody>
                  <a:tcPr marL="8082" marR="8082" marT="8082" marB="0" anchor="b"/>
                </a:tc>
                <a:tc>
                  <a:txBody>
                    <a:bodyPr/>
                    <a:lstStyle/>
                    <a:p>
                      <a:pPr algn="l" fontAlgn="b"/>
                      <a:endParaRPr lang="en-US" sz="1700" b="0" i="0" u="none" strike="noStrike">
                        <a:solidFill>
                          <a:srgbClr val="000000"/>
                        </a:solidFill>
                        <a:effectLst/>
                        <a:latin typeface="Calibri"/>
                      </a:endParaRPr>
                    </a:p>
                  </a:txBody>
                  <a:tcPr marL="8082" marR="8082" marT="8082" marB="0" anchor="b"/>
                </a:tc>
                <a:tc>
                  <a:txBody>
                    <a:bodyPr/>
                    <a:lstStyle/>
                    <a:p>
                      <a:pPr algn="l"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c>
                  <a:txBody>
                    <a:bodyPr/>
                    <a:lstStyle/>
                    <a:p>
                      <a:pPr algn="l"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c>
                  <a:txBody>
                    <a:bodyPr/>
                    <a:lstStyle/>
                    <a:p>
                      <a:pPr algn="l"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r>
              <a:tr h="314291">
                <a:tc>
                  <a:txBody>
                    <a:bodyPr/>
                    <a:lstStyle/>
                    <a:p>
                      <a:pPr algn="r" fontAlgn="b"/>
                      <a:r>
                        <a:rPr lang="en-US" sz="1700" u="none" strike="noStrike">
                          <a:effectLst/>
                        </a:rPr>
                        <a:t>Black</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0.79</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0.69</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0.78</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0.89</a:t>
                      </a:r>
                      <a:endParaRPr lang="en-US" sz="1700" b="0" i="0" u="none" strike="noStrike">
                        <a:solidFill>
                          <a:srgbClr val="000000"/>
                        </a:solidFill>
                        <a:effectLst/>
                        <a:latin typeface="Calibri"/>
                      </a:endParaRPr>
                    </a:p>
                  </a:txBody>
                  <a:tcPr marL="8082" marR="8082" marT="8082" marB="0" anchor="b"/>
                </a:tc>
              </a:tr>
              <a:tr h="314291">
                <a:tc>
                  <a:txBody>
                    <a:bodyPr/>
                    <a:lstStyle/>
                    <a:p>
                      <a:pPr algn="l" fontAlgn="b"/>
                      <a:r>
                        <a:rPr lang="en-US" sz="1700" u="none" strike="noStrike">
                          <a:effectLst/>
                        </a:rPr>
                        <a:t>Urbanicity</a:t>
                      </a:r>
                      <a:endParaRPr lang="en-US" sz="1700" b="1" i="0" u="none" strike="noStrike">
                        <a:solidFill>
                          <a:srgbClr val="000000"/>
                        </a:solidFill>
                        <a:effectLst/>
                        <a:latin typeface="Calibri"/>
                      </a:endParaRPr>
                    </a:p>
                  </a:txBody>
                  <a:tcPr marL="8082" marR="8082" marT="8082" marB="0" anchor="b"/>
                </a:tc>
                <a:tc>
                  <a:txBody>
                    <a:bodyPr/>
                    <a:lstStyle/>
                    <a:p>
                      <a:pPr algn="ctr" fontAlgn="b"/>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r>
              <a:tr h="314291">
                <a:tc>
                  <a:txBody>
                    <a:bodyPr/>
                    <a:lstStyle/>
                    <a:p>
                      <a:pPr algn="r" fontAlgn="b"/>
                      <a:r>
                        <a:rPr lang="en-US" sz="1700" u="none" strike="noStrike">
                          <a:effectLst/>
                        </a:rPr>
                        <a:t>Urban </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0.57</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0.57</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0.48</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0.68</a:t>
                      </a:r>
                      <a:endParaRPr lang="en-US" sz="1700" b="0" i="0" u="none" strike="noStrike">
                        <a:solidFill>
                          <a:srgbClr val="000000"/>
                        </a:solidFill>
                        <a:effectLst/>
                        <a:latin typeface="Calibri"/>
                      </a:endParaRPr>
                    </a:p>
                  </a:txBody>
                  <a:tcPr marL="8082" marR="8082" marT="8082" marB="0" anchor="b"/>
                </a:tc>
              </a:tr>
              <a:tr h="584690">
                <a:tc>
                  <a:txBody>
                    <a:bodyPr/>
                    <a:lstStyle/>
                    <a:p>
                      <a:pPr algn="l" fontAlgn="b"/>
                      <a:r>
                        <a:rPr lang="en-US" sz="1700" u="none" strike="noStrike">
                          <a:effectLst/>
                        </a:rPr>
                        <a:t>Number of Children in House</a:t>
                      </a:r>
                      <a:endParaRPr lang="en-US" sz="1700" b="1" i="0" u="none" strike="noStrike">
                        <a:solidFill>
                          <a:srgbClr val="000000"/>
                        </a:solidFill>
                        <a:effectLst/>
                        <a:latin typeface="Calibri"/>
                      </a:endParaRPr>
                    </a:p>
                  </a:txBody>
                  <a:tcPr marL="8082" marR="8082" marT="8082" marB="0" anchor="b"/>
                </a:tc>
                <a:tc>
                  <a:txBody>
                    <a:bodyPr/>
                    <a:lstStyle/>
                    <a:p>
                      <a:pPr algn="l" fontAlgn="b"/>
                      <a:endParaRPr lang="en-US" sz="1700" b="0" i="0" u="none" strike="noStrike">
                        <a:solidFill>
                          <a:srgbClr val="000000"/>
                        </a:solidFill>
                        <a:effectLst/>
                        <a:latin typeface="Calibri"/>
                      </a:endParaRPr>
                    </a:p>
                  </a:txBody>
                  <a:tcPr marL="8082" marR="8082" marT="8082" marB="0" anchor="b"/>
                </a:tc>
                <a:tc>
                  <a:txBody>
                    <a:bodyPr/>
                    <a:lstStyle/>
                    <a:p>
                      <a:pPr algn="l"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c>
                  <a:txBody>
                    <a:bodyPr/>
                    <a:lstStyle/>
                    <a:p>
                      <a:pPr algn="l"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c>
                  <a:txBody>
                    <a:bodyPr/>
                    <a:lstStyle/>
                    <a:p>
                      <a:pPr algn="l"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r>
              <a:tr h="314291">
                <a:tc>
                  <a:txBody>
                    <a:bodyPr/>
                    <a:lstStyle/>
                    <a:p>
                      <a:pPr algn="r" fontAlgn="b"/>
                      <a:r>
                        <a:rPr lang="en-US" sz="1700" u="none" strike="noStrike">
                          <a:effectLst/>
                        </a:rPr>
                        <a:t>1</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0.35</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0.34</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0.38</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0.34</a:t>
                      </a:r>
                      <a:endParaRPr lang="en-US" sz="1700" b="0" i="0" u="none" strike="noStrike">
                        <a:solidFill>
                          <a:srgbClr val="000000"/>
                        </a:solidFill>
                        <a:effectLst/>
                        <a:latin typeface="Calibri"/>
                      </a:endParaRPr>
                    </a:p>
                  </a:txBody>
                  <a:tcPr marL="8082" marR="8082" marT="8082" marB="0" anchor="b"/>
                </a:tc>
              </a:tr>
              <a:tr h="314291">
                <a:tc>
                  <a:txBody>
                    <a:bodyPr/>
                    <a:lstStyle/>
                    <a:p>
                      <a:pPr algn="r" fontAlgn="b"/>
                      <a:r>
                        <a:rPr lang="en-US" sz="1700" u="none" strike="noStrike">
                          <a:effectLst/>
                        </a:rPr>
                        <a:t>2</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0.36</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0.36</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0.38</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0.33</a:t>
                      </a:r>
                      <a:endParaRPr lang="en-US" sz="1700" b="0" i="0" u="none" strike="noStrike">
                        <a:solidFill>
                          <a:srgbClr val="000000"/>
                        </a:solidFill>
                        <a:effectLst/>
                        <a:latin typeface="Calibri"/>
                      </a:endParaRPr>
                    </a:p>
                  </a:txBody>
                  <a:tcPr marL="8082" marR="8082" marT="8082" marB="0" anchor="b"/>
                </a:tc>
              </a:tr>
              <a:tr h="314291">
                <a:tc>
                  <a:txBody>
                    <a:bodyPr/>
                    <a:lstStyle/>
                    <a:p>
                      <a:pPr algn="r" fontAlgn="b"/>
                      <a:r>
                        <a:rPr lang="en-US" sz="1700" u="none" strike="noStrike">
                          <a:effectLst/>
                        </a:rPr>
                        <a:t>3</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0.29</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0.30</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0.24</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0.33</a:t>
                      </a:r>
                      <a:endParaRPr lang="en-US" sz="1700" b="0" i="0" u="none" strike="noStrike">
                        <a:solidFill>
                          <a:srgbClr val="000000"/>
                        </a:solidFill>
                        <a:effectLst/>
                        <a:latin typeface="Calibri"/>
                      </a:endParaRPr>
                    </a:p>
                  </a:txBody>
                  <a:tcPr marL="8082" marR="8082" marT="8082" marB="0" anchor="b"/>
                </a:tc>
              </a:tr>
              <a:tr h="314291">
                <a:tc>
                  <a:txBody>
                    <a:bodyPr/>
                    <a:lstStyle/>
                    <a:p>
                      <a:pPr algn="l" fontAlgn="b"/>
                      <a:r>
                        <a:rPr lang="en-US" sz="1700" u="none" strike="noStrike">
                          <a:effectLst/>
                        </a:rPr>
                        <a:t>Number of Adults in House</a:t>
                      </a:r>
                      <a:endParaRPr lang="en-US" sz="1700" b="1" i="0" u="none" strike="noStrike">
                        <a:solidFill>
                          <a:srgbClr val="000000"/>
                        </a:solidFill>
                        <a:effectLst/>
                        <a:latin typeface="Calibri"/>
                      </a:endParaRPr>
                    </a:p>
                  </a:txBody>
                  <a:tcPr marL="8082" marR="8082" marT="8082" marB="0" anchor="b"/>
                </a:tc>
                <a:tc>
                  <a:txBody>
                    <a:bodyPr/>
                    <a:lstStyle/>
                    <a:p>
                      <a:pPr algn="l" fontAlgn="b"/>
                      <a:endParaRPr lang="en-US" sz="1700" b="0" i="0" u="none" strike="noStrike">
                        <a:solidFill>
                          <a:srgbClr val="000000"/>
                        </a:solidFill>
                        <a:effectLst/>
                        <a:latin typeface="Calibri"/>
                      </a:endParaRPr>
                    </a:p>
                  </a:txBody>
                  <a:tcPr marL="8082" marR="8082" marT="8082" marB="0" anchor="b"/>
                </a:tc>
                <a:tc>
                  <a:txBody>
                    <a:bodyPr/>
                    <a:lstStyle/>
                    <a:p>
                      <a:pPr algn="l"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c>
                  <a:txBody>
                    <a:bodyPr/>
                    <a:lstStyle/>
                    <a:p>
                      <a:pPr algn="l"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c>
                  <a:txBody>
                    <a:bodyPr/>
                    <a:lstStyle/>
                    <a:p>
                      <a:pPr algn="l"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r>
              <a:tr h="314291">
                <a:tc>
                  <a:txBody>
                    <a:bodyPr/>
                    <a:lstStyle/>
                    <a:p>
                      <a:pPr algn="r" fontAlgn="b"/>
                      <a:r>
                        <a:rPr lang="en-US" sz="1700" u="none" strike="noStrike">
                          <a:effectLst/>
                        </a:rPr>
                        <a:t>1</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0.45</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0.39</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0.48</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0.48</a:t>
                      </a:r>
                      <a:endParaRPr lang="en-US" sz="1700" b="0" i="0" u="none" strike="noStrike">
                        <a:solidFill>
                          <a:srgbClr val="000000"/>
                        </a:solidFill>
                        <a:effectLst/>
                        <a:latin typeface="Calibri"/>
                      </a:endParaRPr>
                    </a:p>
                  </a:txBody>
                  <a:tcPr marL="8082" marR="8082" marT="8082" marB="0" anchor="b"/>
                </a:tc>
              </a:tr>
              <a:tr h="314291">
                <a:tc>
                  <a:txBody>
                    <a:bodyPr/>
                    <a:lstStyle/>
                    <a:p>
                      <a:pPr algn="r" fontAlgn="b"/>
                      <a:r>
                        <a:rPr lang="en-US" sz="1700" u="none" strike="noStrike">
                          <a:effectLst/>
                        </a:rPr>
                        <a:t>2</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0.41</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0.49</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0.35</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0.41</a:t>
                      </a:r>
                      <a:endParaRPr lang="en-US" sz="1700" b="0" i="0" u="none" strike="noStrike">
                        <a:solidFill>
                          <a:srgbClr val="000000"/>
                        </a:solidFill>
                        <a:effectLst/>
                        <a:latin typeface="Calibri"/>
                      </a:endParaRPr>
                    </a:p>
                  </a:txBody>
                  <a:tcPr marL="8082" marR="8082" marT="8082" marB="0" anchor="b"/>
                </a:tc>
              </a:tr>
              <a:tr h="314291">
                <a:tc>
                  <a:txBody>
                    <a:bodyPr/>
                    <a:lstStyle/>
                    <a:p>
                      <a:pPr algn="r" fontAlgn="b"/>
                      <a:r>
                        <a:rPr lang="en-US" sz="1700" u="none" strike="noStrike">
                          <a:effectLst/>
                        </a:rPr>
                        <a:t>3</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0.14</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0.12</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0.17</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0.11</a:t>
                      </a:r>
                      <a:endParaRPr lang="en-US" sz="1700" b="0" i="0" u="none" strike="noStrike">
                        <a:solidFill>
                          <a:srgbClr val="000000"/>
                        </a:solidFill>
                        <a:effectLst/>
                        <a:latin typeface="Calibri"/>
                      </a:endParaRPr>
                    </a:p>
                  </a:txBody>
                  <a:tcPr marL="8082" marR="8082" marT="8082" marB="0" anchor="b"/>
                </a:tc>
              </a:tr>
              <a:tr h="314291">
                <a:tc>
                  <a:txBody>
                    <a:bodyPr/>
                    <a:lstStyle/>
                    <a:p>
                      <a:pPr algn="l" fontAlgn="b"/>
                      <a:r>
                        <a:rPr lang="en-US" sz="1700" u="none" strike="noStrike">
                          <a:effectLst/>
                        </a:rPr>
                        <a:t>Education </a:t>
                      </a:r>
                      <a:endParaRPr lang="en-US" sz="1700" b="1" i="0" u="none" strike="noStrike">
                        <a:solidFill>
                          <a:srgbClr val="000000"/>
                        </a:solidFill>
                        <a:effectLst/>
                        <a:latin typeface="Calibri"/>
                      </a:endParaRPr>
                    </a:p>
                  </a:txBody>
                  <a:tcPr marL="8082" marR="8082" marT="8082" marB="0" anchor="b"/>
                </a:tc>
                <a:tc>
                  <a:txBody>
                    <a:bodyPr/>
                    <a:lstStyle/>
                    <a:p>
                      <a:pPr algn="l" fontAlgn="b"/>
                      <a:endParaRPr lang="en-US" sz="1700" b="0" i="0" u="none" strike="noStrike">
                        <a:solidFill>
                          <a:srgbClr val="000000"/>
                        </a:solidFill>
                        <a:effectLst/>
                        <a:latin typeface="Calibri"/>
                      </a:endParaRPr>
                    </a:p>
                  </a:txBody>
                  <a:tcPr marL="8082" marR="8082" marT="8082" marB="0" anchor="b"/>
                </a:tc>
                <a:tc>
                  <a:txBody>
                    <a:bodyPr/>
                    <a:lstStyle/>
                    <a:p>
                      <a:pPr algn="l"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c>
                  <a:txBody>
                    <a:bodyPr/>
                    <a:lstStyle/>
                    <a:p>
                      <a:pPr algn="l"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c>
                  <a:txBody>
                    <a:bodyPr/>
                    <a:lstStyle/>
                    <a:p>
                      <a:pPr algn="l" fontAlgn="b"/>
                      <a:r>
                        <a:rPr lang="en-US" sz="1700" u="none" strike="noStrike">
                          <a:effectLst/>
                        </a:rPr>
                        <a:t> </a:t>
                      </a:r>
                      <a:endParaRPr lang="en-US" sz="1700" b="0" i="0" u="none" strike="noStrike">
                        <a:solidFill>
                          <a:srgbClr val="000000"/>
                        </a:solidFill>
                        <a:effectLst/>
                        <a:latin typeface="Calibri"/>
                      </a:endParaRPr>
                    </a:p>
                  </a:txBody>
                  <a:tcPr marL="8082" marR="8082" marT="8082" marB="0" anchor="b"/>
                </a:tc>
              </a:tr>
              <a:tr h="323270">
                <a:tc>
                  <a:txBody>
                    <a:bodyPr/>
                    <a:lstStyle/>
                    <a:p>
                      <a:pPr algn="r" fontAlgn="b"/>
                      <a:r>
                        <a:rPr lang="en-US" sz="1700" u="none" strike="noStrike">
                          <a:effectLst/>
                        </a:rPr>
                        <a:t>% College Degree or more </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0.25</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0.39</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a:effectLst/>
                        </a:rPr>
                        <a:t>0.22</a:t>
                      </a:r>
                      <a:endParaRPr lang="en-US" sz="1700" b="0" i="0" u="none" strike="noStrike">
                        <a:solidFill>
                          <a:srgbClr val="000000"/>
                        </a:solidFill>
                        <a:effectLst/>
                        <a:latin typeface="Calibri"/>
                      </a:endParaRPr>
                    </a:p>
                  </a:txBody>
                  <a:tcPr marL="8082" marR="8082" marT="8082" marB="0" anchor="b"/>
                </a:tc>
                <a:tc>
                  <a:txBody>
                    <a:bodyPr/>
                    <a:lstStyle/>
                    <a:p>
                      <a:pPr algn="ctr" fontAlgn="b"/>
                      <a:r>
                        <a:rPr lang="en-US" sz="1700" u="none" strike="noStrike" dirty="0">
                          <a:effectLst/>
                        </a:rPr>
                        <a:t>0.16</a:t>
                      </a:r>
                      <a:endParaRPr lang="en-US" sz="1700" b="0" i="0" u="none" strike="noStrike" dirty="0">
                        <a:solidFill>
                          <a:srgbClr val="000000"/>
                        </a:solidFill>
                        <a:effectLst/>
                        <a:latin typeface="Calibri"/>
                      </a:endParaRPr>
                    </a:p>
                  </a:txBody>
                  <a:tcPr marL="8082" marR="8082" marT="8082" marB="0" anchor="b"/>
                </a:tc>
              </a:tr>
            </a:tbl>
          </a:graphicData>
        </a:graphic>
      </p:graphicFrame>
    </p:spTree>
    <p:extLst>
      <p:ext uri="{BB962C8B-B14F-4D97-AF65-F5344CB8AC3E}">
        <p14:creationId xmlns:p14="http://schemas.microsoft.com/office/powerpoint/2010/main" val="3076732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6636740"/>
              </p:ext>
            </p:extLst>
          </p:nvPr>
        </p:nvGraphicFramePr>
        <p:xfrm>
          <a:off x="228600" y="1371600"/>
          <a:ext cx="8686800" cy="5333999"/>
        </p:xfrm>
        <a:graphic>
          <a:graphicData uri="http://schemas.openxmlformats.org/drawingml/2006/table">
            <a:tbl>
              <a:tblPr firstRow="1" firstCol="1" bandRow="1">
                <a:tableStyleId>{5C22544A-7EE6-4342-B048-85BDC9FD1C3A}</a:tableStyleId>
              </a:tblPr>
              <a:tblGrid>
                <a:gridCol w="2895600"/>
                <a:gridCol w="2895600"/>
                <a:gridCol w="2895600"/>
              </a:tblGrid>
              <a:tr h="2128791">
                <a:tc gridSpan="3">
                  <a:txBody>
                    <a:bodyPr/>
                    <a:lstStyle/>
                    <a:p>
                      <a:pPr marL="0" marR="0">
                        <a:lnSpc>
                          <a:spcPct val="115000"/>
                        </a:lnSpc>
                        <a:spcBef>
                          <a:spcPts val="0"/>
                        </a:spcBef>
                        <a:spcAft>
                          <a:spcPts val="0"/>
                        </a:spcAft>
                      </a:pPr>
                      <a:r>
                        <a:rPr lang="en-US" sz="2400" dirty="0">
                          <a:effectLst/>
                        </a:rPr>
                        <a:t>Multinomial regression (with robust SEs) results examining community wealth and poverty and food security status </a:t>
                      </a:r>
                    </a:p>
                    <a:p>
                      <a:pPr marL="0" marR="0">
                        <a:lnSpc>
                          <a:spcPct val="115000"/>
                        </a:lnSpc>
                        <a:spcBef>
                          <a:spcPts val="0"/>
                        </a:spcBef>
                        <a:spcAft>
                          <a:spcPts val="0"/>
                        </a:spcAft>
                      </a:pPr>
                      <a:r>
                        <a:rPr lang="en-US" sz="2400" dirty="0">
                          <a:effectLst/>
                        </a:rPr>
                        <a:t>(n = 477) </a:t>
                      </a:r>
                      <a:endParaRPr lang="en-US" sz="2400" dirty="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r>
              <a:tr h="1553275">
                <a:tc>
                  <a:txBody>
                    <a:bodyPr/>
                    <a:lstStyle/>
                    <a:p>
                      <a:pPr marL="0" marR="0">
                        <a:lnSpc>
                          <a:spcPct val="115000"/>
                        </a:lnSpc>
                        <a:spcBef>
                          <a:spcPts val="0"/>
                        </a:spcBef>
                        <a:spcAft>
                          <a:spcPts val="0"/>
                        </a:spcAft>
                      </a:pPr>
                      <a:r>
                        <a:rPr lang="en-US" sz="2000">
                          <a:effectLst/>
                        </a:rPr>
                        <a:t> </a:t>
                      </a:r>
                      <a:endParaRPr lang="en-US" sz="20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Food secure vs. food insecure</a:t>
                      </a:r>
                    </a:p>
                    <a:p>
                      <a:pPr marL="0" marR="0" algn="ctr">
                        <a:lnSpc>
                          <a:spcPct val="115000"/>
                        </a:lnSpc>
                        <a:spcBef>
                          <a:spcPts val="0"/>
                        </a:spcBef>
                        <a:spcAft>
                          <a:spcPts val="0"/>
                        </a:spcAft>
                      </a:pPr>
                      <a:r>
                        <a:rPr lang="en-US" sz="2000" dirty="0">
                          <a:effectLst/>
                        </a:rPr>
                        <a:t>RRR (95% CI)</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Food secure vs. VLFS</a:t>
                      </a:r>
                    </a:p>
                    <a:p>
                      <a:pPr marL="0" marR="0" algn="ctr">
                        <a:lnSpc>
                          <a:spcPct val="115000"/>
                        </a:lnSpc>
                        <a:spcBef>
                          <a:spcPts val="0"/>
                        </a:spcBef>
                        <a:spcAft>
                          <a:spcPts val="0"/>
                        </a:spcAft>
                      </a:pPr>
                      <a:r>
                        <a:rPr lang="en-US" sz="2000" dirty="0">
                          <a:effectLst/>
                        </a:rPr>
                        <a:t>RRR (95% CI)</a:t>
                      </a:r>
                      <a:endParaRPr lang="en-US" sz="2000" dirty="0">
                        <a:effectLst/>
                        <a:latin typeface="Calibri"/>
                        <a:ea typeface="Times New Roman"/>
                        <a:cs typeface="Times New Roman"/>
                      </a:endParaRPr>
                    </a:p>
                  </a:txBody>
                  <a:tcPr marL="68580" marR="68580" marT="0" marB="0"/>
                </a:tc>
              </a:tr>
              <a:tr h="898750">
                <a:tc>
                  <a:txBody>
                    <a:bodyPr/>
                    <a:lstStyle/>
                    <a:p>
                      <a:pPr marL="0" marR="0">
                        <a:lnSpc>
                          <a:spcPct val="115000"/>
                        </a:lnSpc>
                        <a:spcBef>
                          <a:spcPts val="0"/>
                        </a:spcBef>
                        <a:spcAft>
                          <a:spcPts val="0"/>
                        </a:spcAft>
                      </a:pPr>
                      <a:r>
                        <a:rPr lang="en-US" sz="2000" dirty="0">
                          <a:effectLst/>
                        </a:rPr>
                        <a:t>Neighborhood Wealth Score</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0.97 (0.88, 1.06)</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0.90 (0.79, 1.02)</a:t>
                      </a:r>
                      <a:endParaRPr lang="en-US" sz="2000" dirty="0">
                        <a:effectLst/>
                        <a:latin typeface="Calibri"/>
                        <a:ea typeface="Times New Roman"/>
                        <a:cs typeface="Times New Roman"/>
                      </a:endParaRPr>
                    </a:p>
                  </a:txBody>
                  <a:tcPr marL="68580" marR="68580" marT="0" marB="0"/>
                </a:tc>
              </a:tr>
              <a:tr h="753183">
                <a:tc>
                  <a:txBody>
                    <a:bodyPr/>
                    <a:lstStyle/>
                    <a:p>
                      <a:pPr marL="0" marR="0">
                        <a:lnSpc>
                          <a:spcPct val="115000"/>
                        </a:lnSpc>
                        <a:spcBef>
                          <a:spcPts val="0"/>
                        </a:spcBef>
                        <a:spcAft>
                          <a:spcPts val="0"/>
                        </a:spcAft>
                      </a:pPr>
                      <a:r>
                        <a:rPr lang="en-US" sz="2000" dirty="0">
                          <a:effectLst/>
                        </a:rPr>
                        <a:t>Low SES  </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1.00 (0.99, 1.00)</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1.00 (0.99, 1.00)</a:t>
                      </a:r>
                      <a:endParaRPr lang="en-US" sz="20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251656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r>
              <a:rPr lang="en-US" dirty="0"/>
              <a:t>Using widely available data to target efforts to end child hunger is appealing because of potential cost </a:t>
            </a:r>
            <a:r>
              <a:rPr lang="en-US" dirty="0" smtClean="0"/>
              <a:t>savings</a:t>
            </a:r>
          </a:p>
          <a:p>
            <a:r>
              <a:rPr lang="en-US" dirty="0" smtClean="0"/>
              <a:t>Unfortunately</a:t>
            </a:r>
            <a:r>
              <a:rPr lang="en-US" dirty="0"/>
              <a:t>, </a:t>
            </a:r>
            <a:r>
              <a:rPr lang="en-US" dirty="0" smtClean="0"/>
              <a:t>no evidence to suggest that families </a:t>
            </a:r>
            <a:r>
              <a:rPr lang="en-US" dirty="0"/>
              <a:t>experiencing child hunger in this study </a:t>
            </a:r>
            <a:r>
              <a:rPr lang="en-US" dirty="0" smtClean="0"/>
              <a:t>lived in neighborhoods with more or less wealth or poverty than families not experiencing child hunger </a:t>
            </a:r>
          </a:p>
          <a:p>
            <a:endParaRPr lang="en-US" dirty="0"/>
          </a:p>
        </p:txBody>
      </p:sp>
    </p:spTree>
    <p:extLst>
      <p:ext uri="{BB962C8B-B14F-4D97-AF65-F5344CB8AC3E}">
        <p14:creationId xmlns:p14="http://schemas.microsoft.com/office/powerpoint/2010/main" val="1089950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r>
              <a:rPr lang="en-US" dirty="0" err="1" smtClean="0"/>
              <a:t>cont</a:t>
            </a:r>
            <a:r>
              <a:rPr lang="en-US" dirty="0" smtClean="0"/>
              <a:t>)</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Do these results mean that hungry children reside in all types of neighborhoods? </a:t>
            </a:r>
          </a:p>
          <a:p>
            <a:pPr lvl="1"/>
            <a:r>
              <a:rPr lang="en-US" dirty="0" smtClean="0"/>
              <a:t>If so, what might that mean from a policy or intervention perspective? </a:t>
            </a:r>
          </a:p>
          <a:p>
            <a:r>
              <a:rPr lang="en-US" dirty="0" smtClean="0"/>
              <a:t>Might there be other neighborhood characteristics that might better identify areas where families experiencing child hunger live?  </a:t>
            </a:r>
          </a:p>
          <a:p>
            <a:pPr lvl="1"/>
            <a:r>
              <a:rPr lang="en-US" dirty="0" smtClean="0"/>
              <a:t>If so, what might those characteristics be? </a:t>
            </a:r>
            <a:endParaRPr lang="en-US" dirty="0"/>
          </a:p>
        </p:txBody>
      </p:sp>
    </p:spTree>
    <p:extLst>
      <p:ext uri="{BB962C8B-B14F-4D97-AF65-F5344CB8AC3E}">
        <p14:creationId xmlns:p14="http://schemas.microsoft.com/office/powerpoint/2010/main" val="3798460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Midlands Family Study (MFS): Background </a:t>
            </a:r>
            <a:endParaRPr lang="en-US" dirty="0"/>
          </a:p>
        </p:txBody>
      </p:sp>
      <p:sp>
        <p:nvSpPr>
          <p:cNvPr id="3" name="Content Placeholder 2"/>
          <p:cNvSpPr>
            <a:spLocks noGrp="1"/>
          </p:cNvSpPr>
          <p:nvPr>
            <p:ph idx="1"/>
          </p:nvPr>
        </p:nvSpPr>
        <p:spPr/>
        <p:txBody>
          <a:bodyPr/>
          <a:lstStyle/>
          <a:p>
            <a:r>
              <a:rPr lang="en-US" dirty="0" smtClean="0"/>
              <a:t>Funded by University of Kentucky Center for Poverty Research /USDA </a:t>
            </a:r>
          </a:p>
          <a:p>
            <a:r>
              <a:rPr lang="en-US" dirty="0" smtClean="0"/>
              <a:t>Project period: 06/16/2011 </a:t>
            </a:r>
            <a:r>
              <a:rPr lang="en-US" dirty="0"/>
              <a:t>-12/15/2013</a:t>
            </a:r>
            <a:endParaRPr lang="en-US" dirty="0" smtClean="0"/>
          </a:p>
          <a:p>
            <a:r>
              <a:rPr lang="en-US" dirty="0" smtClean="0"/>
              <a:t>Investigative </a:t>
            </a:r>
            <a:r>
              <a:rPr lang="en-US" dirty="0"/>
              <a:t>team:  </a:t>
            </a:r>
            <a:r>
              <a:rPr lang="en-US" dirty="0" smtClean="0"/>
              <a:t>Sonya Jones (PI), Co-I’s: Bethany Bell, </a:t>
            </a:r>
            <a:r>
              <a:rPr lang="en-US" dirty="0" smtClean="0"/>
              <a:t>Christine </a:t>
            </a:r>
            <a:r>
              <a:rPr lang="en-US" dirty="0"/>
              <a:t>Blake, Darcy Freedman, </a:t>
            </a:r>
            <a:r>
              <a:rPr lang="en-US" dirty="0" smtClean="0"/>
              <a:t>Angela Liese, Jan </a:t>
            </a:r>
            <a:r>
              <a:rPr lang="en-US" dirty="0" err="1" smtClean="0"/>
              <a:t>Probst</a:t>
            </a:r>
            <a:endParaRPr lang="en-US" dirty="0" smtClean="0"/>
          </a:p>
          <a:p>
            <a:r>
              <a:rPr lang="en-US" dirty="0" smtClean="0"/>
              <a:t>Project Coordinator: Carrie L. Draper, </a:t>
            </a:r>
            <a:r>
              <a:rPr lang="en-US" dirty="0" smtClean="0"/>
              <a:t>MSW</a:t>
            </a:r>
          </a:p>
          <a:p>
            <a:r>
              <a:rPr lang="en-US" dirty="0" smtClean="0"/>
              <a:t>Many wonderful GAs and other project staff </a:t>
            </a:r>
            <a:endParaRPr lang="en-US" dirty="0"/>
          </a:p>
          <a:p>
            <a:pPr lvl="1"/>
            <a:endParaRPr lang="en-US" dirty="0"/>
          </a:p>
        </p:txBody>
      </p:sp>
    </p:spTree>
    <p:extLst>
      <p:ext uri="{BB962C8B-B14F-4D97-AF65-F5344CB8AC3E}">
        <p14:creationId xmlns:p14="http://schemas.microsoft.com/office/powerpoint/2010/main" val="1979048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MFS Overall </a:t>
            </a:r>
            <a:r>
              <a:rPr lang="en-US" dirty="0" smtClean="0"/>
              <a:t>Research Objectives</a:t>
            </a:r>
            <a:endParaRPr lang="en-US" dirty="0"/>
          </a:p>
        </p:txBody>
      </p:sp>
      <p:sp>
        <p:nvSpPr>
          <p:cNvPr id="3" name="Content Placeholder 2"/>
          <p:cNvSpPr>
            <a:spLocks noGrp="1"/>
          </p:cNvSpPr>
          <p:nvPr>
            <p:ph idx="1"/>
          </p:nvPr>
        </p:nvSpPr>
        <p:spPr/>
        <p:txBody>
          <a:bodyPr/>
          <a:lstStyle/>
          <a:p>
            <a:r>
              <a:rPr lang="en-US" dirty="0"/>
              <a:t>Identify the household conditions that distinguish among households experiencing:</a:t>
            </a:r>
          </a:p>
          <a:p>
            <a:pPr lvl="1"/>
            <a:r>
              <a:rPr lang="en-US" dirty="0"/>
              <a:t>Very low food security in children (VLFS) </a:t>
            </a:r>
          </a:p>
          <a:p>
            <a:pPr lvl="1"/>
            <a:r>
              <a:rPr lang="en-US" dirty="0"/>
              <a:t>Food insecurity but not VLFS</a:t>
            </a:r>
          </a:p>
          <a:p>
            <a:pPr lvl="1"/>
            <a:r>
              <a:rPr lang="en-US" dirty="0"/>
              <a:t>Food secure households</a:t>
            </a:r>
          </a:p>
          <a:p>
            <a:r>
              <a:rPr lang="en-US" dirty="0"/>
              <a:t>Identify the community conditions that distinguish among the three groups of households</a:t>
            </a:r>
          </a:p>
          <a:p>
            <a:endParaRPr lang="en-US" dirty="0"/>
          </a:p>
        </p:txBody>
      </p:sp>
    </p:spTree>
    <p:extLst>
      <p:ext uri="{BB962C8B-B14F-4D97-AF65-F5344CB8AC3E}">
        <p14:creationId xmlns:p14="http://schemas.microsoft.com/office/powerpoint/2010/main" val="1847966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Family Adaptation Framework </a:t>
            </a:r>
            <a:endParaRPr lang="en-US" dirty="0"/>
          </a:p>
        </p:txBody>
      </p:sp>
      <p:sp>
        <p:nvSpPr>
          <p:cNvPr id="4" name="Footer Placeholder 3"/>
          <p:cNvSpPr>
            <a:spLocks noGrp="1"/>
          </p:cNvSpPr>
          <p:nvPr>
            <p:ph type="ftr" sz="quarter" idx="11"/>
          </p:nvPr>
        </p:nvSpPr>
        <p:spPr/>
        <p:txBody>
          <a:bodyPr/>
          <a:lstStyle/>
          <a:p>
            <a:endParaRPr lang="en-US"/>
          </a:p>
        </p:txBody>
      </p:sp>
      <p:sp>
        <p:nvSpPr>
          <p:cNvPr id="6" name="Content Placeholder 5"/>
          <p:cNvSpPr>
            <a:spLocks noGrp="1"/>
          </p:cNvSpPr>
          <p:nvPr>
            <p:ph idx="1"/>
          </p:nvPr>
        </p:nvSpPr>
        <p:spPr/>
        <p:txBody>
          <a:bodyPr/>
          <a:lstStyle/>
          <a:p>
            <a:endParaRPr lang="en-US"/>
          </a:p>
        </p:txBody>
      </p:sp>
      <p:pic>
        <p:nvPicPr>
          <p:cNvPr id="7" name="Picture 6" descr="Figure 1 Child Hunger and family adaptation.jpg"/>
          <p:cNvPicPr/>
          <p:nvPr/>
        </p:nvPicPr>
        <p:blipFill>
          <a:blip r:embed="rId3" cstate="print"/>
          <a:stretch>
            <a:fillRect/>
          </a:stretch>
        </p:blipFill>
        <p:spPr>
          <a:xfrm>
            <a:off x="228600" y="1219200"/>
            <a:ext cx="8763000" cy="5638800"/>
          </a:xfrm>
          <a:prstGeom prst="rect">
            <a:avLst/>
          </a:prstGeom>
        </p:spPr>
      </p:pic>
    </p:spTree>
    <p:extLst>
      <p:ext uri="{BB962C8B-B14F-4D97-AF65-F5344CB8AC3E}">
        <p14:creationId xmlns:p14="http://schemas.microsoft.com/office/powerpoint/2010/main" val="3065872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Population</a:t>
            </a:r>
            <a:endParaRPr lang="en-US" dirty="0"/>
          </a:p>
        </p:txBody>
      </p:sp>
      <p:sp>
        <p:nvSpPr>
          <p:cNvPr id="3" name="Content Placeholder 2"/>
          <p:cNvSpPr>
            <a:spLocks noGrp="1"/>
          </p:cNvSpPr>
          <p:nvPr>
            <p:ph sz="quarter" idx="1"/>
          </p:nvPr>
        </p:nvSpPr>
        <p:spPr>
          <a:xfrm>
            <a:off x="228600" y="1600200"/>
            <a:ext cx="4114800" cy="4525963"/>
          </a:xfrm>
        </p:spPr>
        <p:txBody>
          <a:bodyPr>
            <a:normAutofit/>
          </a:bodyPr>
          <a:lstStyle/>
          <a:p>
            <a:r>
              <a:rPr lang="en-US" dirty="0" smtClean="0"/>
              <a:t>Eight counties in midlands region of South Carolina</a:t>
            </a:r>
          </a:p>
          <a:p>
            <a:pPr lvl="1"/>
            <a:r>
              <a:rPr lang="en-US" dirty="0" smtClean="0"/>
              <a:t>470 block groups</a:t>
            </a:r>
          </a:p>
          <a:p>
            <a:pPr lvl="1"/>
            <a:r>
              <a:rPr lang="en-US" dirty="0" smtClean="0"/>
              <a:t>80,600 households</a:t>
            </a:r>
          </a:p>
          <a:p>
            <a:endParaRPr lang="en-US" dirty="0" smtClean="0"/>
          </a:p>
        </p:txBody>
      </p:sp>
      <p:pic>
        <p:nvPicPr>
          <p:cNvPr id="2050" name="Picture 2"/>
          <p:cNvPicPr>
            <a:picLocks noChangeAspect="1" noChangeArrowheads="1"/>
          </p:cNvPicPr>
          <p:nvPr/>
        </p:nvPicPr>
        <p:blipFill>
          <a:blip r:embed="rId3" cstate="print"/>
          <a:srcRect/>
          <a:stretch>
            <a:fillRect/>
          </a:stretch>
        </p:blipFill>
        <p:spPr bwMode="auto">
          <a:xfrm>
            <a:off x="3936208" y="1600200"/>
            <a:ext cx="4950618" cy="4191000"/>
          </a:xfrm>
          <a:prstGeom prst="rect">
            <a:avLst/>
          </a:prstGeom>
          <a:noFill/>
          <a:ln w="9525">
            <a:noFill/>
            <a:miter lim="800000"/>
            <a:headEnd/>
            <a:tailEnd/>
          </a:ln>
        </p:spPr>
      </p:pic>
    </p:spTree>
    <p:extLst>
      <p:ext uri="{BB962C8B-B14F-4D97-AF65-F5344CB8AC3E}">
        <p14:creationId xmlns:p14="http://schemas.microsoft.com/office/powerpoint/2010/main" val="2317954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Recruitment  </a:t>
            </a:r>
            <a:endParaRPr lang="en-US" dirty="0"/>
          </a:p>
        </p:txBody>
      </p:sp>
      <p:grpSp>
        <p:nvGrpSpPr>
          <p:cNvPr id="3" name="Group 37"/>
          <p:cNvGrpSpPr/>
          <p:nvPr/>
        </p:nvGrpSpPr>
        <p:grpSpPr>
          <a:xfrm>
            <a:off x="457200" y="1143000"/>
            <a:ext cx="8273239" cy="2362200"/>
            <a:chOff x="914400" y="1600200"/>
            <a:chExt cx="7157734" cy="2255157"/>
          </a:xfrm>
        </p:grpSpPr>
        <p:pic>
          <p:nvPicPr>
            <p:cNvPr id="2051" name="Picture 3"/>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4495800" y="1600200"/>
              <a:ext cx="1524000" cy="1219200"/>
            </a:xfrm>
            <a:prstGeom prst="rect">
              <a:avLst/>
            </a:prstGeom>
            <a:ln>
              <a:noFill/>
            </a:ln>
            <a:effectLst>
              <a:softEdge rad="112500"/>
            </a:effectLst>
          </p:spPr>
        </p:pic>
        <p:pic>
          <p:nvPicPr>
            <p:cNvPr id="2052" name="Picture 4"/>
            <p:cNvPicPr>
              <a:picLocks noChangeAspect="1" noChangeArrowheads="1"/>
            </p:cNvPicPr>
            <p:nvPr/>
          </p:nvPicPr>
          <p:blipFill>
            <a:blip r:embed="rId4" cstate="print">
              <a:duotone>
                <a:schemeClr val="accent3">
                  <a:shade val="45000"/>
                  <a:satMod val="135000"/>
                </a:schemeClr>
                <a:prstClr val="white"/>
              </a:duotone>
            </a:blip>
            <a:srcRect/>
            <a:stretch>
              <a:fillRect/>
            </a:stretch>
          </p:blipFill>
          <p:spPr bwMode="auto">
            <a:xfrm>
              <a:off x="914400" y="1600200"/>
              <a:ext cx="1627696" cy="1219200"/>
            </a:xfrm>
            <a:prstGeom prst="rect">
              <a:avLst/>
            </a:prstGeom>
            <a:ln>
              <a:noFill/>
            </a:ln>
            <a:effectLst>
              <a:softEdge rad="112500"/>
            </a:effectLst>
          </p:spPr>
        </p:pic>
        <p:pic>
          <p:nvPicPr>
            <p:cNvPr id="2054" name="Picture 6"/>
            <p:cNvPicPr>
              <a:picLocks noChangeAspect="1" noChangeArrowheads="1"/>
            </p:cNvPicPr>
            <p:nvPr/>
          </p:nvPicPr>
          <p:blipFill>
            <a:blip r:embed="rId5" cstate="print">
              <a:duotone>
                <a:schemeClr val="accent3">
                  <a:shade val="45000"/>
                  <a:satMod val="135000"/>
                </a:schemeClr>
                <a:prstClr val="white"/>
              </a:duotone>
            </a:blip>
            <a:srcRect/>
            <a:stretch>
              <a:fillRect/>
            </a:stretch>
          </p:blipFill>
          <p:spPr bwMode="auto">
            <a:xfrm>
              <a:off x="2743200" y="1600200"/>
              <a:ext cx="1600200" cy="1231404"/>
            </a:xfrm>
            <a:prstGeom prst="rect">
              <a:avLst/>
            </a:prstGeom>
            <a:ln>
              <a:noFill/>
            </a:ln>
            <a:effectLst>
              <a:softEdge rad="112500"/>
            </a:effectLst>
          </p:spPr>
        </p:pic>
        <p:pic>
          <p:nvPicPr>
            <p:cNvPr id="2056" name="Picture 8"/>
            <p:cNvPicPr>
              <a:picLocks noChangeAspect="1" noChangeArrowheads="1"/>
            </p:cNvPicPr>
            <p:nvPr/>
          </p:nvPicPr>
          <p:blipFill>
            <a:blip r:embed="rId6" cstate="print">
              <a:duotone>
                <a:schemeClr val="accent3">
                  <a:shade val="45000"/>
                  <a:satMod val="135000"/>
                </a:schemeClr>
                <a:prstClr val="white"/>
              </a:duotone>
            </a:blip>
            <a:srcRect/>
            <a:stretch>
              <a:fillRect/>
            </a:stretch>
          </p:blipFill>
          <p:spPr bwMode="auto">
            <a:xfrm>
              <a:off x="6248400" y="1600200"/>
              <a:ext cx="1524000" cy="1151860"/>
            </a:xfrm>
            <a:prstGeom prst="rect">
              <a:avLst/>
            </a:prstGeom>
            <a:ln>
              <a:noFill/>
            </a:ln>
            <a:effectLst>
              <a:softEdge rad="112500"/>
            </a:effectLst>
          </p:spPr>
        </p:pic>
        <p:sp>
          <p:nvSpPr>
            <p:cNvPr id="12" name="TextBox 11"/>
            <p:cNvSpPr txBox="1"/>
            <p:nvPr/>
          </p:nvSpPr>
          <p:spPr>
            <a:xfrm>
              <a:off x="1066800" y="2667000"/>
              <a:ext cx="7005334" cy="352596"/>
            </a:xfrm>
            <a:prstGeom prst="rect">
              <a:avLst/>
            </a:prstGeom>
            <a:noFill/>
          </p:spPr>
          <p:txBody>
            <a:bodyPr wrap="none" rtlCol="0">
              <a:spAutoFit/>
            </a:bodyPr>
            <a:lstStyle/>
            <a:p>
              <a:r>
                <a:rPr lang="en-US" dirty="0" smtClean="0">
                  <a:latin typeface="Rage Italic" pitchFamily="66" charset="0"/>
                </a:rPr>
                <a:t>Grocers                             Restaurants                 Emergency food              </a:t>
              </a:r>
              <a:r>
                <a:rPr lang="en-US" dirty="0" err="1" smtClean="0">
                  <a:latin typeface="Rage Italic" pitchFamily="66" charset="0"/>
                </a:rPr>
                <a:t>Food</a:t>
              </a:r>
              <a:r>
                <a:rPr lang="en-US" dirty="0" smtClean="0">
                  <a:latin typeface="Rage Italic" pitchFamily="66" charset="0"/>
                </a:rPr>
                <a:t> assistance </a:t>
              </a:r>
              <a:endParaRPr lang="en-US" dirty="0">
                <a:latin typeface="Rage Italic" pitchFamily="66" charset="0"/>
              </a:endParaRPr>
            </a:p>
          </p:txBody>
        </p:sp>
        <p:sp>
          <p:nvSpPr>
            <p:cNvPr id="16" name="Freeform 15"/>
            <p:cNvSpPr/>
            <p:nvPr/>
          </p:nvSpPr>
          <p:spPr>
            <a:xfrm>
              <a:off x="1066800" y="2971800"/>
              <a:ext cx="2207985" cy="883557"/>
            </a:xfrm>
            <a:custGeom>
              <a:avLst/>
              <a:gdLst>
                <a:gd name="connsiteX0" fmla="*/ 206828 w 2207985"/>
                <a:gd name="connsiteY0" fmla="*/ 0 h 883557"/>
                <a:gd name="connsiteX1" fmla="*/ 283028 w 2207985"/>
                <a:gd name="connsiteY1" fmla="*/ 740229 h 883557"/>
                <a:gd name="connsiteX2" fmla="*/ 1904999 w 2207985"/>
                <a:gd name="connsiteY2" fmla="*/ 859971 h 883557"/>
                <a:gd name="connsiteX3" fmla="*/ 2100942 w 2207985"/>
                <a:gd name="connsiteY3" fmla="*/ 870857 h 883557"/>
              </a:gdLst>
              <a:ahLst/>
              <a:cxnLst>
                <a:cxn ang="0">
                  <a:pos x="connsiteX0" y="connsiteY0"/>
                </a:cxn>
                <a:cxn ang="0">
                  <a:pos x="connsiteX1" y="connsiteY1"/>
                </a:cxn>
                <a:cxn ang="0">
                  <a:pos x="connsiteX2" y="connsiteY2"/>
                </a:cxn>
                <a:cxn ang="0">
                  <a:pos x="connsiteX3" y="connsiteY3"/>
                </a:cxn>
              </a:cxnLst>
              <a:rect l="l" t="t" r="r" b="b"/>
              <a:pathLst>
                <a:path w="2207985" h="883557">
                  <a:moveTo>
                    <a:pt x="206828" y="0"/>
                  </a:moveTo>
                  <a:cubicBezTo>
                    <a:pt x="103414" y="298450"/>
                    <a:pt x="0" y="596901"/>
                    <a:pt x="283028" y="740229"/>
                  </a:cubicBezTo>
                  <a:cubicBezTo>
                    <a:pt x="566056" y="883557"/>
                    <a:pt x="1602013" y="838200"/>
                    <a:pt x="1904999" y="859971"/>
                  </a:cubicBezTo>
                  <a:cubicBezTo>
                    <a:pt x="2207985" y="881742"/>
                    <a:pt x="2154463" y="876299"/>
                    <a:pt x="2100942" y="870857"/>
                  </a:cubicBezTo>
                </a:path>
              </a:pathLst>
            </a:cu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7" name="Freeform 16"/>
            <p:cNvSpPr/>
            <p:nvPr/>
          </p:nvSpPr>
          <p:spPr>
            <a:xfrm>
              <a:off x="3418114" y="2928257"/>
              <a:ext cx="250372" cy="664029"/>
            </a:xfrm>
            <a:custGeom>
              <a:avLst/>
              <a:gdLst>
                <a:gd name="connsiteX0" fmla="*/ 0 w 250372"/>
                <a:gd name="connsiteY0" fmla="*/ 0 h 664029"/>
                <a:gd name="connsiteX1" fmla="*/ 32657 w 250372"/>
                <a:gd name="connsiteY1" fmla="*/ 304800 h 664029"/>
                <a:gd name="connsiteX2" fmla="*/ 32657 w 250372"/>
                <a:gd name="connsiteY2" fmla="*/ 304800 h 664029"/>
                <a:gd name="connsiteX3" fmla="*/ 250372 w 250372"/>
                <a:gd name="connsiteY3" fmla="*/ 664029 h 664029"/>
              </a:gdLst>
              <a:ahLst/>
              <a:cxnLst>
                <a:cxn ang="0">
                  <a:pos x="connsiteX0" y="connsiteY0"/>
                </a:cxn>
                <a:cxn ang="0">
                  <a:pos x="connsiteX1" y="connsiteY1"/>
                </a:cxn>
                <a:cxn ang="0">
                  <a:pos x="connsiteX2" y="connsiteY2"/>
                </a:cxn>
                <a:cxn ang="0">
                  <a:pos x="connsiteX3" y="connsiteY3"/>
                </a:cxn>
              </a:cxnLst>
              <a:rect l="l" t="t" r="r" b="b"/>
              <a:pathLst>
                <a:path w="250372" h="664029">
                  <a:moveTo>
                    <a:pt x="0" y="0"/>
                  </a:moveTo>
                  <a:lnTo>
                    <a:pt x="32657" y="304800"/>
                  </a:lnTo>
                  <a:lnTo>
                    <a:pt x="32657" y="304800"/>
                  </a:lnTo>
                  <a:lnTo>
                    <a:pt x="250372" y="664029"/>
                  </a:lnTo>
                </a:path>
              </a:pathLst>
            </a:cu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8" name="Freeform 17"/>
            <p:cNvSpPr/>
            <p:nvPr/>
          </p:nvSpPr>
          <p:spPr>
            <a:xfrm flipH="1">
              <a:off x="5410200" y="2971800"/>
              <a:ext cx="2207985" cy="883557"/>
            </a:xfrm>
            <a:custGeom>
              <a:avLst/>
              <a:gdLst>
                <a:gd name="connsiteX0" fmla="*/ 206828 w 2207985"/>
                <a:gd name="connsiteY0" fmla="*/ 0 h 883557"/>
                <a:gd name="connsiteX1" fmla="*/ 283028 w 2207985"/>
                <a:gd name="connsiteY1" fmla="*/ 740229 h 883557"/>
                <a:gd name="connsiteX2" fmla="*/ 1904999 w 2207985"/>
                <a:gd name="connsiteY2" fmla="*/ 859971 h 883557"/>
                <a:gd name="connsiteX3" fmla="*/ 2100942 w 2207985"/>
                <a:gd name="connsiteY3" fmla="*/ 870857 h 883557"/>
              </a:gdLst>
              <a:ahLst/>
              <a:cxnLst>
                <a:cxn ang="0">
                  <a:pos x="connsiteX0" y="connsiteY0"/>
                </a:cxn>
                <a:cxn ang="0">
                  <a:pos x="connsiteX1" y="connsiteY1"/>
                </a:cxn>
                <a:cxn ang="0">
                  <a:pos x="connsiteX2" y="connsiteY2"/>
                </a:cxn>
                <a:cxn ang="0">
                  <a:pos x="connsiteX3" y="connsiteY3"/>
                </a:cxn>
              </a:cxnLst>
              <a:rect l="l" t="t" r="r" b="b"/>
              <a:pathLst>
                <a:path w="2207985" h="883557">
                  <a:moveTo>
                    <a:pt x="206828" y="0"/>
                  </a:moveTo>
                  <a:cubicBezTo>
                    <a:pt x="103414" y="298450"/>
                    <a:pt x="0" y="596901"/>
                    <a:pt x="283028" y="740229"/>
                  </a:cubicBezTo>
                  <a:cubicBezTo>
                    <a:pt x="566056" y="883557"/>
                    <a:pt x="1602013" y="838200"/>
                    <a:pt x="1904999" y="859971"/>
                  </a:cubicBezTo>
                  <a:cubicBezTo>
                    <a:pt x="2207985" y="881742"/>
                    <a:pt x="2154463" y="876299"/>
                    <a:pt x="2100942" y="870857"/>
                  </a:cubicBezTo>
                </a:path>
              </a:pathLst>
            </a:cu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9" name="Freeform 18"/>
            <p:cNvSpPr/>
            <p:nvPr/>
          </p:nvSpPr>
          <p:spPr>
            <a:xfrm flipH="1">
              <a:off x="5029200" y="2895600"/>
              <a:ext cx="250372" cy="664029"/>
            </a:xfrm>
            <a:custGeom>
              <a:avLst/>
              <a:gdLst>
                <a:gd name="connsiteX0" fmla="*/ 0 w 250372"/>
                <a:gd name="connsiteY0" fmla="*/ 0 h 664029"/>
                <a:gd name="connsiteX1" fmla="*/ 32657 w 250372"/>
                <a:gd name="connsiteY1" fmla="*/ 304800 h 664029"/>
                <a:gd name="connsiteX2" fmla="*/ 32657 w 250372"/>
                <a:gd name="connsiteY2" fmla="*/ 304800 h 664029"/>
                <a:gd name="connsiteX3" fmla="*/ 250372 w 250372"/>
                <a:gd name="connsiteY3" fmla="*/ 664029 h 664029"/>
              </a:gdLst>
              <a:ahLst/>
              <a:cxnLst>
                <a:cxn ang="0">
                  <a:pos x="connsiteX0" y="connsiteY0"/>
                </a:cxn>
                <a:cxn ang="0">
                  <a:pos x="connsiteX1" y="connsiteY1"/>
                </a:cxn>
                <a:cxn ang="0">
                  <a:pos x="connsiteX2" y="connsiteY2"/>
                </a:cxn>
                <a:cxn ang="0">
                  <a:pos x="connsiteX3" y="connsiteY3"/>
                </a:cxn>
              </a:cxnLst>
              <a:rect l="l" t="t" r="r" b="b"/>
              <a:pathLst>
                <a:path w="250372" h="664029">
                  <a:moveTo>
                    <a:pt x="0" y="0"/>
                  </a:moveTo>
                  <a:lnTo>
                    <a:pt x="32657" y="304800"/>
                  </a:lnTo>
                  <a:lnTo>
                    <a:pt x="32657" y="304800"/>
                  </a:lnTo>
                  <a:lnTo>
                    <a:pt x="250372" y="664029"/>
                  </a:lnTo>
                </a:path>
              </a:pathLst>
            </a:cu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grpSp>
      <p:sp>
        <p:nvSpPr>
          <p:cNvPr id="21" name="TextBox 20"/>
          <p:cNvSpPr txBox="1"/>
          <p:nvPr/>
        </p:nvSpPr>
        <p:spPr>
          <a:xfrm>
            <a:off x="3266533" y="3200400"/>
            <a:ext cx="2273443" cy="923330"/>
          </a:xfrm>
          <a:prstGeom prst="rect">
            <a:avLst/>
          </a:prstGeom>
          <a:noFill/>
        </p:spPr>
        <p:txBody>
          <a:bodyPr wrap="none" rtlCol="0">
            <a:spAutoFit/>
          </a:bodyPr>
          <a:lstStyle/>
          <a:p>
            <a:pPr algn="ctr"/>
            <a:r>
              <a:rPr lang="en-US" dirty="0" smtClean="0"/>
              <a:t>Randomly selected </a:t>
            </a:r>
          </a:p>
          <a:p>
            <a:pPr algn="ctr"/>
            <a:r>
              <a:rPr lang="en-US" dirty="0" smtClean="0"/>
              <a:t>recruitment sites</a:t>
            </a:r>
          </a:p>
          <a:p>
            <a:pPr algn="ctr"/>
            <a:r>
              <a:rPr lang="en-US" dirty="0" smtClean="0"/>
              <a:t>(249 urban/ 178 rural)</a:t>
            </a:r>
          </a:p>
        </p:txBody>
      </p:sp>
      <p:sp>
        <p:nvSpPr>
          <p:cNvPr id="22" name="TextBox 21"/>
          <p:cNvSpPr txBox="1"/>
          <p:nvPr/>
        </p:nvSpPr>
        <p:spPr>
          <a:xfrm>
            <a:off x="4724400" y="4191000"/>
            <a:ext cx="3429000" cy="646331"/>
          </a:xfrm>
          <a:prstGeom prst="rect">
            <a:avLst/>
          </a:prstGeom>
          <a:noFill/>
        </p:spPr>
        <p:txBody>
          <a:bodyPr wrap="square" rtlCol="0">
            <a:spAutoFit/>
          </a:bodyPr>
          <a:lstStyle/>
          <a:p>
            <a:r>
              <a:rPr lang="en-US" dirty="0" smtClean="0"/>
              <a:t>Clients, customers, visitors, participants recruited from site</a:t>
            </a:r>
            <a:endParaRPr lang="en-US" dirty="0"/>
          </a:p>
        </p:txBody>
      </p:sp>
      <p:sp>
        <p:nvSpPr>
          <p:cNvPr id="28" name="TextBox 27"/>
          <p:cNvSpPr txBox="1"/>
          <p:nvPr/>
        </p:nvSpPr>
        <p:spPr>
          <a:xfrm>
            <a:off x="3048000" y="5486400"/>
            <a:ext cx="2438400" cy="923330"/>
          </a:xfrm>
          <a:prstGeom prst="rect">
            <a:avLst/>
          </a:prstGeom>
          <a:noFill/>
        </p:spPr>
        <p:txBody>
          <a:bodyPr wrap="square" rtlCol="0">
            <a:spAutoFit/>
          </a:bodyPr>
          <a:lstStyle/>
          <a:p>
            <a:r>
              <a:rPr lang="en-US" dirty="0" smtClean="0"/>
              <a:t>Respondents allowed to invite up to 4 others (25% of sample)</a:t>
            </a:r>
            <a:endParaRPr lang="en-US" dirty="0"/>
          </a:p>
        </p:txBody>
      </p:sp>
      <p:cxnSp>
        <p:nvCxnSpPr>
          <p:cNvPr id="30" name="Straight Arrow Connector 29"/>
          <p:cNvCxnSpPr/>
          <p:nvPr/>
        </p:nvCxnSpPr>
        <p:spPr>
          <a:xfrm>
            <a:off x="4876800" y="4800600"/>
            <a:ext cx="0" cy="685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1" name="TextBox 30"/>
          <p:cNvSpPr txBox="1"/>
          <p:nvPr/>
        </p:nvSpPr>
        <p:spPr>
          <a:xfrm>
            <a:off x="6019800" y="5334000"/>
            <a:ext cx="2895600" cy="1200329"/>
          </a:xfrm>
          <a:prstGeom prst="rect">
            <a:avLst/>
          </a:prstGeom>
          <a:noFill/>
        </p:spPr>
        <p:txBody>
          <a:bodyPr wrap="square" rtlCol="0">
            <a:spAutoFit/>
          </a:bodyPr>
          <a:lstStyle/>
          <a:p>
            <a:r>
              <a:rPr lang="en-US" dirty="0" smtClean="0"/>
              <a:t>Final sample (n = 544):</a:t>
            </a:r>
          </a:p>
          <a:p>
            <a:r>
              <a:rPr lang="en-US" dirty="0" smtClean="0"/>
              <a:t>179 VLFS, 207 Food </a:t>
            </a:r>
            <a:r>
              <a:rPr lang="en-US" i="1" dirty="0" smtClean="0"/>
              <a:t>in</a:t>
            </a:r>
            <a:r>
              <a:rPr lang="en-US" dirty="0" smtClean="0"/>
              <a:t>secure, 158 food secure</a:t>
            </a:r>
          </a:p>
          <a:p>
            <a:endParaRPr lang="en-US" dirty="0">
              <a:solidFill>
                <a:schemeClr val="accent3">
                  <a:lumMod val="50000"/>
                </a:schemeClr>
              </a:solidFill>
            </a:endParaRPr>
          </a:p>
        </p:txBody>
      </p:sp>
      <p:cxnSp>
        <p:nvCxnSpPr>
          <p:cNvPr id="33" name="Straight Arrow Connector 32"/>
          <p:cNvCxnSpPr/>
          <p:nvPr/>
        </p:nvCxnSpPr>
        <p:spPr>
          <a:xfrm>
            <a:off x="7315200" y="4724400"/>
            <a:ext cx="0" cy="609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a:stCxn id="28" idx="3"/>
          </p:cNvCxnSpPr>
          <p:nvPr/>
        </p:nvCxnSpPr>
        <p:spPr>
          <a:xfrm flipV="1">
            <a:off x="5486400" y="5791200"/>
            <a:ext cx="457200" cy="15686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7" name="TextBox 36"/>
          <p:cNvSpPr txBox="1"/>
          <p:nvPr/>
        </p:nvSpPr>
        <p:spPr>
          <a:xfrm>
            <a:off x="1447800" y="4191000"/>
            <a:ext cx="2743200" cy="646331"/>
          </a:xfrm>
          <a:prstGeom prst="rect">
            <a:avLst/>
          </a:prstGeom>
          <a:noFill/>
        </p:spPr>
        <p:txBody>
          <a:bodyPr wrap="square" rtlCol="0">
            <a:spAutoFit/>
          </a:bodyPr>
          <a:lstStyle/>
          <a:p>
            <a:r>
              <a:rPr lang="en-US" dirty="0" smtClean="0"/>
              <a:t>Key informant interviews</a:t>
            </a:r>
          </a:p>
          <a:p>
            <a:r>
              <a:rPr lang="en-US" dirty="0" smtClean="0"/>
              <a:t>Purposively selected </a:t>
            </a:r>
            <a:endParaRPr lang="en-US" dirty="0"/>
          </a:p>
        </p:txBody>
      </p:sp>
      <p:cxnSp>
        <p:nvCxnSpPr>
          <p:cNvPr id="42" name="Straight Arrow Connector 41"/>
          <p:cNvCxnSpPr/>
          <p:nvPr/>
        </p:nvCxnSpPr>
        <p:spPr>
          <a:xfrm flipH="1">
            <a:off x="3124200" y="4038600"/>
            <a:ext cx="304800" cy="228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4" name="Straight Arrow Connector 43"/>
          <p:cNvCxnSpPr/>
          <p:nvPr/>
        </p:nvCxnSpPr>
        <p:spPr>
          <a:xfrm>
            <a:off x="5257800" y="4038600"/>
            <a:ext cx="228600" cy="228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3662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t>
            </a:r>
            <a:r>
              <a:rPr lang="en-US" dirty="0"/>
              <a:t>Research </a:t>
            </a:r>
            <a:r>
              <a:rPr lang="en-US" dirty="0" smtClean="0"/>
              <a:t>Question</a:t>
            </a:r>
            <a:endParaRPr lang="en-US" dirty="0"/>
          </a:p>
        </p:txBody>
      </p:sp>
      <p:sp>
        <p:nvSpPr>
          <p:cNvPr id="3" name="Content Placeholder 2"/>
          <p:cNvSpPr>
            <a:spLocks noGrp="1"/>
          </p:cNvSpPr>
          <p:nvPr>
            <p:ph idx="1"/>
          </p:nvPr>
        </p:nvSpPr>
        <p:spPr/>
        <p:txBody>
          <a:bodyPr>
            <a:normAutofit/>
          </a:bodyPr>
          <a:lstStyle/>
          <a:p>
            <a:pPr lvl="0"/>
            <a:r>
              <a:rPr lang="en-US" sz="4000" dirty="0"/>
              <a:t>Can </a:t>
            </a:r>
            <a:r>
              <a:rPr lang="en-US" sz="4000" b="1" dirty="0"/>
              <a:t>composite indices of community poverty and affluence </a:t>
            </a:r>
            <a:r>
              <a:rPr lang="en-US" sz="4000" dirty="0"/>
              <a:t>help identify areas where households with </a:t>
            </a:r>
            <a:r>
              <a:rPr lang="en-US" sz="4000" dirty="0" smtClean="0"/>
              <a:t>VLFS </a:t>
            </a:r>
            <a:r>
              <a:rPr lang="en-US" sz="4000" dirty="0"/>
              <a:t>are likely to be found</a:t>
            </a:r>
            <a:r>
              <a:rPr lang="en-US" sz="4000" dirty="0" smtClean="0"/>
              <a:t>?</a:t>
            </a:r>
          </a:p>
          <a:p>
            <a:endParaRPr lang="en-US" dirty="0"/>
          </a:p>
        </p:txBody>
      </p:sp>
    </p:spTree>
    <p:extLst>
      <p:ext uri="{BB962C8B-B14F-4D97-AF65-F5344CB8AC3E}">
        <p14:creationId xmlns:p14="http://schemas.microsoft.com/office/powerpoint/2010/main" val="3233382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Poverty  </a:t>
            </a:r>
            <a:endParaRPr lang="en-US" dirty="0"/>
          </a:p>
        </p:txBody>
      </p:sp>
      <p:sp>
        <p:nvSpPr>
          <p:cNvPr id="3" name="Content Placeholder 2"/>
          <p:cNvSpPr>
            <a:spLocks noGrp="1"/>
          </p:cNvSpPr>
          <p:nvPr>
            <p:ph idx="1"/>
          </p:nvPr>
        </p:nvSpPr>
        <p:spPr/>
        <p:txBody>
          <a:bodyPr>
            <a:normAutofit/>
          </a:bodyPr>
          <a:lstStyle/>
          <a:p>
            <a:r>
              <a:rPr lang="en-US" dirty="0" smtClean="0"/>
              <a:t>Low SES </a:t>
            </a:r>
            <a:r>
              <a:rPr lang="en-US" sz="1600" dirty="0" smtClean="0"/>
              <a:t>(Duncan &amp; </a:t>
            </a:r>
            <a:r>
              <a:rPr lang="en-US" sz="1600" dirty="0" err="1" smtClean="0"/>
              <a:t>Aber</a:t>
            </a:r>
            <a:r>
              <a:rPr lang="en-US" sz="1600" dirty="0" smtClean="0"/>
              <a:t>, 1997)</a:t>
            </a:r>
          </a:p>
          <a:p>
            <a:pPr lvl="1"/>
            <a:r>
              <a:rPr lang="en-US" dirty="0"/>
              <a:t>% of families with children headed by females </a:t>
            </a:r>
          </a:p>
          <a:p>
            <a:pPr lvl="1"/>
            <a:r>
              <a:rPr lang="en-US" dirty="0"/>
              <a:t>% of non-Latino individuals who are black </a:t>
            </a:r>
          </a:p>
          <a:p>
            <a:pPr lvl="1"/>
            <a:r>
              <a:rPr lang="en-US" dirty="0"/>
              <a:t>% of non-Latino individuals who are white </a:t>
            </a:r>
          </a:p>
          <a:p>
            <a:pPr lvl="1"/>
            <a:r>
              <a:rPr lang="en-US" u="sng" dirty="0"/>
              <a:t>% of nonelderly individuals who are poor </a:t>
            </a:r>
            <a:endParaRPr lang="en-US" dirty="0"/>
          </a:p>
          <a:p>
            <a:pPr lvl="1"/>
            <a:r>
              <a:rPr lang="en-US" u="sng" dirty="0"/>
              <a:t>% of families with children living as subfamilies </a:t>
            </a:r>
            <a:endParaRPr lang="en-US" dirty="0"/>
          </a:p>
          <a:p>
            <a:pPr lvl="1"/>
            <a:r>
              <a:rPr lang="en-US" dirty="0"/>
              <a:t>Ratio of children to families with children </a:t>
            </a:r>
          </a:p>
          <a:p>
            <a:pPr lvl="1"/>
            <a:r>
              <a:rPr lang="en-US" dirty="0"/>
              <a:t>Ratio of two-parent families to children </a:t>
            </a:r>
          </a:p>
        </p:txBody>
      </p:sp>
    </p:spTree>
    <p:extLst>
      <p:ext uri="{BB962C8B-B14F-4D97-AF65-F5344CB8AC3E}">
        <p14:creationId xmlns:p14="http://schemas.microsoft.com/office/powerpoint/2010/main" val="3987829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Affluence</a:t>
            </a:r>
            <a:endParaRPr lang="en-US" dirty="0"/>
          </a:p>
        </p:txBody>
      </p:sp>
      <p:sp>
        <p:nvSpPr>
          <p:cNvPr id="6" name="Content Placeholder 5"/>
          <p:cNvSpPr>
            <a:spLocks noGrp="1"/>
          </p:cNvSpPr>
          <p:nvPr>
            <p:ph idx="1"/>
          </p:nvPr>
        </p:nvSpPr>
        <p:spPr>
          <a:xfrm>
            <a:off x="381000" y="1295400"/>
            <a:ext cx="8229600" cy="4525963"/>
          </a:xfrm>
        </p:spPr>
        <p:txBody>
          <a:bodyPr>
            <a:noAutofit/>
          </a:bodyPr>
          <a:lstStyle/>
          <a:p>
            <a:r>
              <a:rPr lang="en-US" dirty="0" smtClean="0"/>
              <a:t>Neighborhood Wealth Score </a:t>
            </a:r>
            <a:r>
              <a:rPr lang="en-US" sz="2800" dirty="0" smtClean="0"/>
              <a:t>(</a:t>
            </a:r>
            <a:r>
              <a:rPr lang="en-US" sz="2800" dirty="0" err="1" smtClean="0"/>
              <a:t>Diez</a:t>
            </a:r>
            <a:r>
              <a:rPr lang="en-US" sz="2800" dirty="0" smtClean="0"/>
              <a:t> Roux et al., 2001) </a:t>
            </a:r>
          </a:p>
          <a:p>
            <a:pPr lvl="1"/>
            <a:r>
              <a:rPr lang="en-US" sz="2400" dirty="0"/>
              <a:t>Log of the median household income</a:t>
            </a:r>
          </a:p>
          <a:p>
            <a:pPr lvl="1"/>
            <a:r>
              <a:rPr lang="en-US" sz="2400" dirty="0"/>
              <a:t>Log of the median value of housing units</a:t>
            </a:r>
          </a:p>
          <a:p>
            <a:pPr lvl="1"/>
            <a:r>
              <a:rPr lang="en-US" sz="2400" dirty="0"/>
              <a:t>% of households receiving interest, dividend, or net rental income</a:t>
            </a:r>
          </a:p>
          <a:p>
            <a:pPr lvl="1"/>
            <a:r>
              <a:rPr lang="en-US" sz="2400" dirty="0"/>
              <a:t> % of adults 25 years of age or older who had completed high school </a:t>
            </a:r>
          </a:p>
          <a:p>
            <a:pPr lvl="1"/>
            <a:r>
              <a:rPr lang="en-US" sz="2400" dirty="0"/>
              <a:t>% of adults 25 years of age or older who had completed college</a:t>
            </a:r>
          </a:p>
          <a:p>
            <a:pPr lvl="1"/>
            <a:r>
              <a:rPr lang="en-US" sz="2400" u="sng" dirty="0"/>
              <a:t>% of employed persons 16 years of age or older in executive, managerial, or professional specialty occupations</a:t>
            </a:r>
            <a:endParaRPr lang="en-US" sz="2400" dirty="0"/>
          </a:p>
        </p:txBody>
      </p:sp>
    </p:spTree>
    <p:extLst>
      <p:ext uri="{BB962C8B-B14F-4D97-AF65-F5344CB8AC3E}">
        <p14:creationId xmlns:p14="http://schemas.microsoft.com/office/powerpoint/2010/main" val="3476148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1438</TotalTime>
  <Words>1221</Words>
  <Application>Microsoft Office PowerPoint</Application>
  <PresentationFormat>On-screen Show (4:3)</PresentationFormat>
  <Paragraphs>179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Are Community Indices for Wealth and Poverty Associated with Food Insecurity and Child Hunger?</vt:lpstr>
      <vt:lpstr>Midlands Family Study (MFS): Background </vt:lpstr>
      <vt:lpstr>MFS Overall Research Objectives</vt:lpstr>
      <vt:lpstr>Family Adaptation Framework </vt:lpstr>
      <vt:lpstr>Study Population</vt:lpstr>
      <vt:lpstr>Recruitment  </vt:lpstr>
      <vt:lpstr>Today’s  Research Question</vt:lpstr>
      <vt:lpstr>Community Poverty  </vt:lpstr>
      <vt:lpstr>Community Affluence</vt:lpstr>
      <vt:lpstr>Data Analysis </vt:lpstr>
      <vt:lpstr>Study Sample Characteristics (n=477)</vt:lpstr>
      <vt:lpstr>Results</vt:lpstr>
      <vt:lpstr>Discussion </vt:lpstr>
      <vt:lpstr>Discussion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Community Indices for Wealth and Poverty Associated with Food Insecurity and Child Hunger?</dc:title>
  <dc:creator>Bethany Bell</dc:creator>
  <cp:lastModifiedBy>Bethany Bell</cp:lastModifiedBy>
  <cp:revision>92</cp:revision>
  <dcterms:created xsi:type="dcterms:W3CDTF">2014-03-16T03:06:49Z</dcterms:created>
  <dcterms:modified xsi:type="dcterms:W3CDTF">2014-03-20T15:54:01Z</dcterms:modified>
</cp:coreProperties>
</file>