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80" r:id="rId3"/>
    <p:sldId id="288" r:id="rId4"/>
    <p:sldId id="289" r:id="rId5"/>
    <p:sldId id="290" r:id="rId6"/>
    <p:sldId id="291" r:id="rId7"/>
    <p:sldId id="292" r:id="rId8"/>
    <p:sldId id="294" r:id="rId9"/>
    <p:sldId id="293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5C2595A-8482-4401-B6D5-5B311736F0D1}">
          <p14:sldIdLst>
            <p14:sldId id="256"/>
            <p14:sldId id="280"/>
            <p14:sldId id="288"/>
            <p14:sldId id="289"/>
            <p14:sldId id="290"/>
            <p14:sldId id="291"/>
            <p14:sldId id="292"/>
            <p14:sldId id="294"/>
            <p14:sldId id="293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52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F52F8-D344-45C5-94DC-BC58E55A296B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843E8-C173-4F8A-8638-887957843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93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843E8-C173-4F8A-8638-887957843A0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FF537-88FC-4201-894D-352835CA9D2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1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9B36201-24C8-4231-9D8F-B97A5C487CA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D788EE5-E7C2-4CAD-83F9-D5AAA23DA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6201-24C8-4231-9D8F-B97A5C487CA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8EE5-E7C2-4CAD-83F9-D5AAA23DA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6201-24C8-4231-9D8F-B97A5C487CA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8EE5-E7C2-4CAD-83F9-D5AAA23DA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6201-24C8-4231-9D8F-B97A5C487CA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8EE5-E7C2-4CAD-83F9-D5AAA23DA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6201-24C8-4231-9D8F-B97A5C487CA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8EE5-E7C2-4CAD-83F9-D5AAA23DA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6201-24C8-4231-9D8F-B97A5C487CA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8EE5-E7C2-4CAD-83F9-D5AAA23DA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6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B36201-24C8-4231-9D8F-B97A5C487CA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788EE5-E7C2-4CAD-83F9-D5AAA23DA2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9B36201-24C8-4231-9D8F-B97A5C487CA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D788EE5-E7C2-4CAD-83F9-D5AAA23DA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6201-24C8-4231-9D8F-B97A5C487CA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8EE5-E7C2-4CAD-83F9-D5AAA23DA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6201-24C8-4231-9D8F-B97A5C487CA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8EE5-E7C2-4CAD-83F9-D5AAA23DA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36201-24C8-4231-9D8F-B97A5C487CA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8EE5-E7C2-4CAD-83F9-D5AAA23DA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3" y="360247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7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5" y="-2001"/>
            <a:ext cx="57627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9B36201-24C8-4231-9D8F-B97A5C487CA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D788EE5-E7C2-4CAD-83F9-D5AAA23DA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flora\Pictures\USC\New_University_of_South_Carolina_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639" y="4648200"/>
            <a:ext cx="200422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57201"/>
            <a:ext cx="8839200" cy="2514599"/>
          </a:xfrm>
        </p:spPr>
        <p:txBody>
          <a:bodyPr>
            <a:noAutofit/>
          </a:bodyPr>
          <a:lstStyle/>
          <a:p>
            <a:r>
              <a:rPr lang="en-US" sz="4000" dirty="0"/>
              <a:t>Building a systems map of childhood food </a:t>
            </a:r>
            <a:r>
              <a:rPr lang="en-US" sz="4000" dirty="0" smtClean="0"/>
              <a:t>security in the US: </a:t>
            </a:r>
            <a:r>
              <a:rPr lang="en-US" sz="4000" dirty="0" smtClean="0"/>
              <a:t>A </a:t>
            </a:r>
            <a:r>
              <a:rPr lang="en-US" sz="4000" dirty="0"/>
              <a:t>qualitative map to inform quantitative modeling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52400" y="4267200"/>
            <a:ext cx="7010400" cy="2362200"/>
          </a:xfrm>
        </p:spPr>
        <p:txBody>
          <a:bodyPr tIns="0">
            <a:noAutofit/>
          </a:bodyPr>
          <a:lstStyle/>
          <a:p>
            <a:pPr>
              <a:spcBef>
                <a:spcPts val="1200"/>
              </a:spcBef>
              <a:spcAft>
                <a:spcPts val="2021"/>
              </a:spcAft>
            </a:pPr>
            <a:r>
              <a:rPr lang="en-US" sz="1800" dirty="0"/>
              <a:t>Nancy L. Fleischer</a:t>
            </a:r>
            <a:r>
              <a:rPr lang="en-US" sz="1800" baseline="30000" dirty="0"/>
              <a:t>1,2</a:t>
            </a:r>
            <a:r>
              <a:rPr lang="en-US" sz="1800" dirty="0"/>
              <a:t>, Ross Hammond</a:t>
            </a:r>
            <a:r>
              <a:rPr lang="en-US" sz="1800" baseline="30000" dirty="0"/>
              <a:t>3</a:t>
            </a:r>
            <a:r>
              <a:rPr lang="en-US" sz="1800" dirty="0"/>
              <a:t>, </a:t>
            </a:r>
            <a:r>
              <a:rPr lang="en-US" sz="1800" dirty="0" err="1"/>
              <a:t>Xiaoguang</a:t>
            </a:r>
            <a:r>
              <a:rPr lang="en-US" sz="1800" dirty="0"/>
              <a:t> Ma</a:t>
            </a:r>
            <a:r>
              <a:rPr lang="en-US" sz="1800" baseline="30000" dirty="0"/>
              <a:t>2</a:t>
            </a:r>
            <a:r>
              <a:rPr lang="en-US" sz="1800" dirty="0"/>
              <a:t>, Sonya Jones</a:t>
            </a:r>
            <a:r>
              <a:rPr lang="en-US" sz="1800" baseline="30000" dirty="0"/>
              <a:t>2,4</a:t>
            </a:r>
            <a:r>
              <a:rPr lang="en-US" sz="1800" dirty="0"/>
              <a:t>, Edward A. Frongillo</a:t>
            </a:r>
            <a:r>
              <a:rPr lang="en-US" sz="1800" baseline="30000" dirty="0"/>
              <a:t>4</a:t>
            </a:r>
            <a:r>
              <a:rPr lang="en-US" sz="1800" dirty="0"/>
              <a:t>, </a:t>
            </a:r>
            <a:r>
              <a:rPr lang="en-US" sz="1800" dirty="0" smtClean="0"/>
              <a:t>Craig </a:t>
            </a:r>
            <a:r>
              <a:rPr lang="en-US" sz="1800" dirty="0"/>
              <a:t>Gundersen</a:t>
            </a:r>
            <a:r>
              <a:rPr lang="en-US" sz="1800" baseline="30000" dirty="0"/>
              <a:t>5</a:t>
            </a:r>
            <a:r>
              <a:rPr lang="en-US" sz="1800" dirty="0"/>
              <a:t>, Jay Hirschman</a:t>
            </a:r>
            <a:r>
              <a:rPr lang="en-US" sz="1800" baseline="30000" dirty="0"/>
              <a:t>6</a:t>
            </a:r>
            <a:r>
              <a:rPr lang="en-US" sz="1800" dirty="0"/>
              <a:t>, Alisha Coleman-Jensen</a:t>
            </a:r>
            <a:r>
              <a:rPr lang="en-US" sz="1800" baseline="30000" dirty="0"/>
              <a:t>7</a:t>
            </a:r>
            <a:r>
              <a:rPr lang="en-US" sz="1800" dirty="0"/>
              <a:t>, Neil Mehta</a:t>
            </a:r>
            <a:r>
              <a:rPr lang="en-US" sz="1800" baseline="30000" dirty="0"/>
              <a:t>8</a:t>
            </a:r>
            <a:r>
              <a:rPr lang="en-US" sz="1800" dirty="0"/>
              <a:t>, Angela D. Liese</a:t>
            </a:r>
            <a:r>
              <a:rPr lang="en-US" sz="1800" baseline="30000" dirty="0"/>
              <a:t>1,2</a:t>
            </a:r>
            <a:endParaRPr lang="en-US" sz="1800" dirty="0"/>
          </a:p>
          <a:p>
            <a:r>
              <a:rPr lang="en-US" sz="1200" baseline="30000" dirty="0" smtClean="0"/>
              <a:t>1</a:t>
            </a:r>
            <a:r>
              <a:rPr lang="en-US" sz="1200" dirty="0" smtClean="0"/>
              <a:t>Department </a:t>
            </a:r>
            <a:r>
              <a:rPr lang="en-US" sz="1200" dirty="0"/>
              <a:t>of Epidemiology and </a:t>
            </a:r>
            <a:r>
              <a:rPr lang="en-US" sz="1200" dirty="0" smtClean="0"/>
              <a:t>Biostatistics, Arnold School of Public Health, University of South Carolina. 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Center </a:t>
            </a:r>
            <a:r>
              <a:rPr lang="en-US" sz="1200" dirty="0"/>
              <a:t>for Research in Nutrition and Health </a:t>
            </a:r>
            <a:r>
              <a:rPr lang="en-US" sz="1200" dirty="0" smtClean="0"/>
              <a:t>Disparities, ASPH, USC. </a:t>
            </a:r>
            <a:r>
              <a:rPr lang="en-US" sz="1200" baseline="30000" dirty="0" smtClean="0"/>
              <a:t>3</a:t>
            </a:r>
            <a:r>
              <a:rPr lang="en-US" sz="1200" dirty="0" smtClean="0"/>
              <a:t>Center </a:t>
            </a:r>
            <a:r>
              <a:rPr lang="en-US" sz="1200" dirty="0"/>
              <a:t>on Social Dynamics and Policy, the Brookings Institute. </a:t>
            </a:r>
            <a:r>
              <a:rPr lang="en-US" sz="1200" baseline="30000" dirty="0"/>
              <a:t>4</a:t>
            </a:r>
            <a:r>
              <a:rPr lang="en-US" sz="1200" dirty="0"/>
              <a:t>Department of Health Promotion, Education, and </a:t>
            </a:r>
            <a:r>
              <a:rPr lang="en-US" sz="1200" dirty="0" smtClean="0"/>
              <a:t>Behavior, </a:t>
            </a:r>
            <a:r>
              <a:rPr lang="en-US" sz="1200" dirty="0"/>
              <a:t>ASPH, USC</a:t>
            </a:r>
            <a:r>
              <a:rPr lang="en-US" sz="1200" dirty="0" smtClean="0"/>
              <a:t>. </a:t>
            </a:r>
            <a:r>
              <a:rPr lang="en-US" sz="1200" baseline="30000" dirty="0"/>
              <a:t>5</a:t>
            </a:r>
            <a:r>
              <a:rPr lang="en-US" sz="1200" dirty="0"/>
              <a:t>Department of Agricultural and Consumer Economics, </a:t>
            </a:r>
            <a:r>
              <a:rPr lang="en-US" sz="1200" dirty="0" smtClean="0"/>
              <a:t>University </a:t>
            </a:r>
            <a:r>
              <a:rPr lang="en-US" sz="1200" dirty="0"/>
              <a:t>of Illinois. </a:t>
            </a:r>
            <a:r>
              <a:rPr lang="en-US" sz="1200" baseline="30000" dirty="0" smtClean="0"/>
              <a:t>6</a:t>
            </a:r>
            <a:r>
              <a:rPr lang="en-US" sz="1200" dirty="0" smtClean="0"/>
              <a:t>Special </a:t>
            </a:r>
            <a:r>
              <a:rPr lang="en-US" sz="1200" dirty="0"/>
              <a:t>Nutrition Research and Analysis Division, Food and Nutrition Service, </a:t>
            </a:r>
            <a:r>
              <a:rPr lang="en-US" sz="1200" baseline="30000" dirty="0"/>
              <a:t>7</a:t>
            </a:r>
            <a:r>
              <a:rPr lang="en-US" sz="1200" dirty="0"/>
              <a:t>Food Assistance Branch, Economic Research Service, U.S. Department of Agriculture. </a:t>
            </a:r>
            <a:r>
              <a:rPr lang="en-US" sz="1200" baseline="30000" dirty="0"/>
              <a:t>8</a:t>
            </a:r>
            <a:r>
              <a:rPr lang="en-US" sz="1200" dirty="0"/>
              <a:t>Hubert Department of Global Health, Rollins School of Public Health, Emory University.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2133602"/>
            <a:ext cx="8534400" cy="2819399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Thank you!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Questions?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610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/>
          </a:bodyPr>
          <a:lstStyle/>
          <a:p>
            <a:r>
              <a:rPr lang="en-US" dirty="0"/>
              <a:t>This study was funded by Advanced Support Program for Integration of Research Excellence-II (ASPIRE-II) from the Office of the Vice President for Research at University of South </a:t>
            </a:r>
            <a:r>
              <a:rPr lang="en-US" dirty="0" smtClean="0"/>
              <a:t>Carolina.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views expressed are those of the authors and should not be attributed to the Food and Nutrition Service, the Economic Research Service or USDA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347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 we know about childhood food </a:t>
            </a:r>
            <a:r>
              <a:rPr lang="en-US" dirty="0" smtClean="0"/>
              <a:t>security in the US?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458200" cy="4876800"/>
          </a:xfrm>
        </p:spPr>
        <p:txBody>
          <a:bodyPr>
            <a:normAutofit lnSpcReduction="10000"/>
          </a:bodyPr>
          <a:lstStyle/>
          <a:p>
            <a:pPr marL="457200" indent="-457200">
              <a:buClr>
                <a:srgbClr val="990033"/>
              </a:buClr>
            </a:pPr>
            <a:r>
              <a:rPr lang="en-US" dirty="0"/>
              <a:t>In 2012, one in every five American households with children lacked food security at some time during the </a:t>
            </a:r>
            <a:r>
              <a:rPr lang="en-US" dirty="0" smtClean="0"/>
              <a:t>year</a:t>
            </a:r>
            <a:endParaRPr lang="en-US" dirty="0"/>
          </a:p>
          <a:p>
            <a:pPr marL="457200" indent="-457200">
              <a:buClr>
                <a:srgbClr val="990033"/>
              </a:buClr>
            </a:pPr>
            <a:r>
              <a:rPr lang="en-US" dirty="0"/>
              <a:t>Despite considerable increases in federal food assistance spending over the past decade, the lack of food security is at its highest since measurement began in the </a:t>
            </a:r>
            <a:r>
              <a:rPr lang="en-US" dirty="0" smtClean="0"/>
              <a:t>mid-1990s</a:t>
            </a:r>
            <a:endParaRPr lang="en-US" dirty="0"/>
          </a:p>
          <a:p>
            <a:pPr marL="457200" indent="-457200">
              <a:buClr>
                <a:srgbClr val="990033"/>
              </a:buClr>
            </a:pPr>
            <a:endParaRPr lang="en-US" b="1" dirty="0" smtClean="0"/>
          </a:p>
          <a:p>
            <a:pPr marL="457200" indent="-457200">
              <a:buClr>
                <a:srgbClr val="990033"/>
              </a:buClr>
            </a:pPr>
            <a:r>
              <a:rPr lang="en-US" b="1" dirty="0" smtClean="0"/>
              <a:t>Project goal</a:t>
            </a:r>
            <a:r>
              <a:rPr lang="en-US" dirty="0" smtClean="0"/>
              <a:t>: develop </a:t>
            </a:r>
            <a:r>
              <a:rPr lang="en-US" dirty="0"/>
              <a:t>a systems map </a:t>
            </a:r>
            <a:r>
              <a:rPr lang="en-US" dirty="0" smtClean="0"/>
              <a:t>to </a:t>
            </a:r>
            <a:r>
              <a:rPr lang="en-US" dirty="0"/>
              <a:t>improve our understanding of childhood food </a:t>
            </a:r>
            <a:r>
              <a:rPr lang="en-US" dirty="0" smtClean="0"/>
              <a:t>security in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32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systems map?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model of important elements that impact childhood food security</a:t>
            </a:r>
          </a:p>
          <a:p>
            <a:r>
              <a:rPr lang="en-US" dirty="0" smtClean="0"/>
              <a:t>Qualitative method used in systems science to inform what parts of a system are important to consider in quantitative modeling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921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we create a systems map?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Clr>
                <a:srgbClr val="990033"/>
              </a:buClr>
            </a:pPr>
            <a:r>
              <a:rPr lang="en-US" dirty="0" smtClean="0"/>
              <a:t>Two-day </a:t>
            </a:r>
            <a:r>
              <a:rPr lang="en-US" dirty="0"/>
              <a:t>workshop in December 2013 of experts </a:t>
            </a:r>
            <a:r>
              <a:rPr lang="en-US" dirty="0" smtClean="0"/>
              <a:t>with </a:t>
            </a:r>
            <a:r>
              <a:rPr lang="en-US" dirty="0"/>
              <a:t>backgrounds in demography, economics, epidemiology, health behavior, nutrition, sociology, and systems </a:t>
            </a:r>
            <a:r>
              <a:rPr lang="en-US" dirty="0" smtClean="0"/>
              <a:t>science</a:t>
            </a:r>
            <a:endParaRPr lang="en-US" dirty="0"/>
          </a:p>
          <a:p>
            <a:pPr marL="457200" indent="-457200">
              <a:buClr>
                <a:srgbClr val="990033"/>
              </a:buClr>
            </a:pPr>
            <a:r>
              <a:rPr lang="en-US" dirty="0" smtClean="0"/>
              <a:t>Discussion </a:t>
            </a:r>
            <a:r>
              <a:rPr lang="en-US" dirty="0"/>
              <a:t>of key actors, pathways and </a:t>
            </a:r>
            <a:r>
              <a:rPr lang="en-US" dirty="0" smtClean="0"/>
              <a:t>processes that </a:t>
            </a:r>
            <a:r>
              <a:rPr lang="en-US" dirty="0"/>
              <a:t>impact the childhood food security </a:t>
            </a:r>
            <a:r>
              <a:rPr lang="en-US" dirty="0" smtClean="0"/>
              <a:t>system</a:t>
            </a:r>
          </a:p>
          <a:p>
            <a:pPr marL="457200" indent="-457200">
              <a:buClr>
                <a:srgbClr val="990033"/>
              </a:buClr>
            </a:pPr>
            <a:r>
              <a:rPr lang="en-US" dirty="0" smtClean="0"/>
              <a:t>Identified </a:t>
            </a:r>
            <a:r>
              <a:rPr lang="en-US" dirty="0"/>
              <a:t>several key elements for the </a:t>
            </a:r>
            <a:r>
              <a:rPr lang="en-US" dirty="0" smtClean="0"/>
              <a:t>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213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we create a systems map?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draft map was generated by </a:t>
            </a:r>
            <a:r>
              <a:rPr lang="en-US" dirty="0" smtClean="0"/>
              <a:t>end </a:t>
            </a:r>
            <a:r>
              <a:rPr lang="en-US" dirty="0"/>
              <a:t>of </a:t>
            </a:r>
            <a:r>
              <a:rPr lang="en-US" dirty="0" smtClean="0"/>
              <a:t>second day</a:t>
            </a:r>
          </a:p>
          <a:p>
            <a:r>
              <a:rPr lang="en-US" dirty="0" smtClean="0"/>
              <a:t>Following workshop, we created a digitized version of the map for panel to consider and provide comments</a:t>
            </a:r>
          </a:p>
          <a:p>
            <a:r>
              <a:rPr lang="en-US" dirty="0" smtClean="0"/>
              <a:t>Map refined following series of conference calls in February 2014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918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Sectors</a:t>
            </a:r>
          </a:p>
          <a:p>
            <a:r>
              <a:rPr lang="en-US" dirty="0" smtClean="0"/>
              <a:t>Actors</a:t>
            </a:r>
          </a:p>
          <a:p>
            <a:r>
              <a:rPr lang="en-US" dirty="0" smtClean="0"/>
              <a:t>Program/policy levers</a:t>
            </a:r>
          </a:p>
          <a:p>
            <a:r>
              <a:rPr lang="en-US" dirty="0" smtClean="0"/>
              <a:t>Flows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078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Systems map for child food security in US</a:t>
            </a:r>
            <a:endParaRPr lang="en-US" sz="28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914400"/>
            <a:ext cx="7356475" cy="5257800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9672"/>
            <a:ext cx="1949302" cy="151832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5743892"/>
            <a:ext cx="2362200" cy="110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158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for systems map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3319" indent="-513319">
              <a:buClr>
                <a:srgbClr val="990033"/>
              </a:buClr>
              <a:buFont typeface="Wingdings" pitchFamily="2" charset="2"/>
              <a:buChar char="v"/>
            </a:pPr>
            <a:r>
              <a:rPr lang="en-US" dirty="0" smtClean="0"/>
              <a:t>Refinement </a:t>
            </a:r>
            <a:r>
              <a:rPr lang="en-US" dirty="0"/>
              <a:t>of </a:t>
            </a:r>
            <a:r>
              <a:rPr lang="en-US" dirty="0" smtClean="0"/>
              <a:t>map </a:t>
            </a:r>
            <a:r>
              <a:rPr lang="en-US" dirty="0"/>
              <a:t>is </a:t>
            </a:r>
            <a:r>
              <a:rPr lang="en-US" dirty="0" smtClean="0"/>
              <a:t>ongoing</a:t>
            </a:r>
          </a:p>
          <a:p>
            <a:pPr marL="513319" indent="-513319">
              <a:buClr>
                <a:srgbClr val="990033"/>
              </a:buClr>
              <a:buFont typeface="Wingdings" pitchFamily="2" charset="2"/>
              <a:buChar char="v"/>
            </a:pPr>
            <a:r>
              <a:rPr lang="en-US" dirty="0" smtClean="0"/>
              <a:t>Map </a:t>
            </a:r>
            <a:r>
              <a:rPr lang="en-US" dirty="0"/>
              <a:t>will be used as the basis for a subsequent system dynamics model </a:t>
            </a:r>
            <a:endParaRPr lang="en-US" dirty="0" smtClean="0"/>
          </a:p>
          <a:p>
            <a:pPr marL="513319" indent="-513319">
              <a:buClr>
                <a:srgbClr val="990033"/>
              </a:buClr>
              <a:buFont typeface="Wingdings" pitchFamily="2" charset="2"/>
              <a:buChar char="v"/>
            </a:pPr>
            <a:r>
              <a:rPr lang="en-US" dirty="0" smtClean="0"/>
              <a:t>Goal is to identify </a:t>
            </a:r>
            <a:r>
              <a:rPr lang="en-US" dirty="0"/>
              <a:t>key intervention points to improve childhood food </a:t>
            </a:r>
            <a:r>
              <a:rPr lang="en-US" dirty="0" smtClean="0"/>
              <a:t>security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236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ustom 1">
      <a:majorFont>
        <a:latin typeface="Arial"/>
        <a:ea typeface="方正姚体"/>
        <a:cs typeface=""/>
      </a:majorFont>
      <a:minorFont>
        <a:latin typeface="Arial"/>
        <a:ea typeface="宋体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491</Words>
  <Application>Microsoft Office PowerPoint</Application>
  <PresentationFormat>On-screen Show (4:3)</PresentationFormat>
  <Paragraphs>36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Building a systems map of childhood food security in the US: A qualitative map to inform quantitative modeling</vt:lpstr>
      <vt:lpstr>Acknowledgements</vt:lpstr>
      <vt:lpstr>What do we know about childhood food security in the US?</vt:lpstr>
      <vt:lpstr>What is a systems map?</vt:lpstr>
      <vt:lpstr>How did we create a systems map?</vt:lpstr>
      <vt:lpstr>How did we create a systems map?</vt:lpstr>
      <vt:lpstr>Map elements</vt:lpstr>
      <vt:lpstr>Systems map for child food security in US</vt:lpstr>
      <vt:lpstr>Next steps for systems map project</vt:lpstr>
      <vt:lpstr>Thank you!   Questions?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Capturing the complexity of individuals’ interactions with food environments: What determines where you shop?</dc:title>
  <dc:creator>Vanessa</dc:creator>
  <cp:lastModifiedBy>Nancy Fleischer</cp:lastModifiedBy>
  <cp:revision>37</cp:revision>
  <dcterms:created xsi:type="dcterms:W3CDTF">2011-05-03T15:34:36Z</dcterms:created>
  <dcterms:modified xsi:type="dcterms:W3CDTF">2014-03-18T16:45:25Z</dcterms:modified>
</cp:coreProperties>
</file>