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6" r:id="rId2"/>
    <p:sldId id="284" r:id="rId3"/>
    <p:sldId id="312" r:id="rId4"/>
    <p:sldId id="313" r:id="rId5"/>
    <p:sldId id="314" r:id="rId6"/>
    <p:sldId id="315" r:id="rId7"/>
    <p:sldId id="316" r:id="rId8"/>
    <p:sldId id="317" r:id="rId9"/>
    <p:sldId id="318" r:id="rId10"/>
    <p:sldId id="319" r:id="rId11"/>
    <p:sldId id="32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Hibbert" initials="J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FBFBF"/>
    <a:srgbClr val="00CCFF"/>
    <a:srgbClr val="FF99CC"/>
    <a:srgbClr val="FF6699"/>
    <a:srgbClr val="F2F2F2"/>
    <a:srgbClr val="00B0F0"/>
    <a:srgbClr val="00B05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39" autoAdjust="0"/>
  </p:normalViewPr>
  <p:slideViewPr>
    <p:cSldViewPr>
      <p:cViewPr>
        <p:scale>
          <a:sx n="100" d="100"/>
          <a:sy n="100" d="100"/>
        </p:scale>
        <p:origin x="-122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3B710D0-A39B-45C9-BEDC-E42CAEB07543}" type="datetimeFigureOut">
              <a:rPr lang="en-US" smtClean="0"/>
              <a:t>3/18/2014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58F380-BF10-44C2-9102-019DDB3B26F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B9B761A5-DDF7-4344-9CC3-1392C4FDAA44}" type="datetimeFigureOut">
              <a:rPr lang="en-US" smtClean="0"/>
              <a:pPr/>
              <a:t>3/18/2014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5485790A-202F-4342-B851-3E7D957CDA9F}" type="slidenum">
              <a:rPr lang="en-US" smtClean="0"/>
              <a:pPr/>
              <a:t>‹#›</a:t>
            </a:fld>
            <a:endParaRPr lang="en-US"/>
          </a:p>
        </p:txBody>
      </p:sp>
    </p:spTree>
    <p:extLst>
      <p:ext uri="{BB962C8B-B14F-4D97-AF65-F5344CB8AC3E}">
        <p14:creationId xmlns="" xmlns:p14="http://schemas.microsoft.com/office/powerpoint/2010/main" val="140876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1</a:t>
            </a:fld>
            <a:endParaRPr lang="en-US"/>
          </a:p>
        </p:txBody>
      </p:sp>
    </p:spTree>
    <p:extLst>
      <p:ext uri="{BB962C8B-B14F-4D97-AF65-F5344CB8AC3E}">
        <p14:creationId xmlns="" xmlns:p14="http://schemas.microsoft.com/office/powerpoint/2010/main" val="243852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10</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11</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2</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3</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4</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5</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 these results control for clustering?  If not, they should in order to prevent standard errors from being too small.</a:t>
            </a:r>
          </a:p>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6</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7</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8</a:t>
            </a:fld>
            <a:endParaRPr lang="en-US"/>
          </a:p>
        </p:txBody>
      </p:sp>
    </p:spTree>
    <p:extLst>
      <p:ext uri="{BB962C8B-B14F-4D97-AF65-F5344CB8AC3E}">
        <p14:creationId xmlns="" xmlns:p14="http://schemas.microsoft.com/office/powerpoint/2010/main" val="16819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5790A-202F-4342-B851-3E7D957CDA9F}" type="slidenum">
              <a:rPr lang="en-US" smtClean="0"/>
              <a:pPr/>
              <a:t>9</a:t>
            </a:fld>
            <a:endParaRPr lang="en-US"/>
          </a:p>
        </p:txBody>
      </p:sp>
    </p:spTree>
    <p:extLst>
      <p:ext uri="{BB962C8B-B14F-4D97-AF65-F5344CB8AC3E}">
        <p14:creationId xmlns="" xmlns:p14="http://schemas.microsoft.com/office/powerpoint/2010/main" val="168190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B2F29F-689F-4F34-94F9-EEB0DB659493}" type="datetime1">
              <a:rPr lang="en-US" smtClean="0"/>
              <a:pPr/>
              <a:t>3/18/2014</a:t>
            </a:fld>
            <a:endParaRPr lang="en-US"/>
          </a:p>
        </p:txBody>
      </p:sp>
      <p:sp>
        <p:nvSpPr>
          <p:cNvPr id="5" name="Footer Placeholder 4"/>
          <p:cNvSpPr>
            <a:spLocks noGrp="1"/>
          </p:cNvSpPr>
          <p:nvPr>
            <p:ph type="ftr" sz="quarter" idx="11"/>
          </p:nvPr>
        </p:nvSpPr>
        <p:spPr/>
        <p:txBody>
          <a:bodyPr/>
          <a:lstStyle/>
          <a:p>
            <a:r>
              <a:rPr lang="en-US" smtClean="0"/>
              <a:t>Max: Food Environment and Birth Outcomes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5304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2121E-650A-4C1C-8F10-B9E29F1472C2}" type="datetime1">
              <a:rPr lang="en-US" smtClean="0"/>
              <a:pPr/>
              <a:t>3/18/2014</a:t>
            </a:fld>
            <a:endParaRPr lang="en-US"/>
          </a:p>
        </p:txBody>
      </p:sp>
      <p:sp>
        <p:nvSpPr>
          <p:cNvPr id="5" name="Footer Placeholder 4"/>
          <p:cNvSpPr>
            <a:spLocks noGrp="1"/>
          </p:cNvSpPr>
          <p:nvPr>
            <p:ph type="ftr" sz="quarter" idx="11"/>
          </p:nvPr>
        </p:nvSpPr>
        <p:spPr/>
        <p:txBody>
          <a:bodyPr/>
          <a:lstStyle/>
          <a:p>
            <a:r>
              <a:rPr lang="en-US" smtClean="0"/>
              <a:t>Max: Food Environment and Birth Outcomes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50533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9D938-09F2-4481-A8EC-D2D7BF0D96B2}" type="datetime1">
              <a:rPr lang="en-US" smtClean="0"/>
              <a:pPr/>
              <a:t>3/18/2014</a:t>
            </a:fld>
            <a:endParaRPr lang="en-US"/>
          </a:p>
        </p:txBody>
      </p:sp>
      <p:sp>
        <p:nvSpPr>
          <p:cNvPr id="5" name="Footer Placeholder 4"/>
          <p:cNvSpPr>
            <a:spLocks noGrp="1"/>
          </p:cNvSpPr>
          <p:nvPr>
            <p:ph type="ftr" sz="quarter" idx="11"/>
          </p:nvPr>
        </p:nvSpPr>
        <p:spPr/>
        <p:txBody>
          <a:bodyPr/>
          <a:lstStyle/>
          <a:p>
            <a:r>
              <a:rPr lang="en-US" smtClean="0"/>
              <a:t>Max: Food Environment and Birth Outcomes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7744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8911-FF7D-4298-8316-9CA5B29AE84C}" type="datetime1">
              <a:rPr lang="en-US" smtClean="0"/>
              <a:pPr/>
              <a:t>3/18/2014</a:t>
            </a:fld>
            <a:endParaRPr lang="en-US"/>
          </a:p>
        </p:txBody>
      </p:sp>
      <p:sp>
        <p:nvSpPr>
          <p:cNvPr id="5" name="Footer Placeholder 4"/>
          <p:cNvSpPr>
            <a:spLocks noGrp="1"/>
          </p:cNvSpPr>
          <p:nvPr>
            <p:ph type="ftr" sz="quarter" idx="11"/>
          </p:nvPr>
        </p:nvSpPr>
        <p:spPr/>
        <p:txBody>
          <a:bodyPr/>
          <a:lstStyle/>
          <a:p>
            <a:r>
              <a:rPr lang="en-US" smtClean="0"/>
              <a:t>Max: Food Environment and Birth Outcomes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2817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83C1E-90AA-425F-81AB-F2FB4C22AB1D}" type="datetime1">
              <a:rPr lang="en-US" smtClean="0"/>
              <a:pPr/>
              <a:t>3/18/2014</a:t>
            </a:fld>
            <a:endParaRPr lang="en-US"/>
          </a:p>
        </p:txBody>
      </p:sp>
      <p:sp>
        <p:nvSpPr>
          <p:cNvPr id="5" name="Footer Placeholder 4"/>
          <p:cNvSpPr>
            <a:spLocks noGrp="1"/>
          </p:cNvSpPr>
          <p:nvPr>
            <p:ph type="ftr" sz="quarter" idx="11"/>
          </p:nvPr>
        </p:nvSpPr>
        <p:spPr/>
        <p:txBody>
          <a:bodyPr/>
          <a:lstStyle/>
          <a:p>
            <a:r>
              <a:rPr lang="en-US" smtClean="0"/>
              <a:t>Max: Food Environment and Birth Outcomes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6470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CABE0-9E73-4686-A534-591C2C65181E}" type="datetime1">
              <a:rPr lang="en-US" smtClean="0"/>
              <a:pPr/>
              <a:t>3/18/2014</a:t>
            </a:fld>
            <a:endParaRPr lang="en-US"/>
          </a:p>
        </p:txBody>
      </p:sp>
      <p:sp>
        <p:nvSpPr>
          <p:cNvPr id="6" name="Footer Placeholder 5"/>
          <p:cNvSpPr>
            <a:spLocks noGrp="1"/>
          </p:cNvSpPr>
          <p:nvPr>
            <p:ph type="ftr" sz="quarter" idx="11"/>
          </p:nvPr>
        </p:nvSpPr>
        <p:spPr/>
        <p:txBody>
          <a:bodyPr/>
          <a:lstStyle/>
          <a:p>
            <a:r>
              <a:rPr lang="en-US" smtClean="0"/>
              <a:t>Max: Food Environment and Birth Outcomes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5774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78FB94-5FB6-4892-B2C5-0C73230F04EF}" type="datetime1">
              <a:rPr lang="en-US" smtClean="0"/>
              <a:pPr/>
              <a:t>3/18/2014</a:t>
            </a:fld>
            <a:endParaRPr lang="en-US"/>
          </a:p>
        </p:txBody>
      </p:sp>
      <p:sp>
        <p:nvSpPr>
          <p:cNvPr id="8" name="Footer Placeholder 7"/>
          <p:cNvSpPr>
            <a:spLocks noGrp="1"/>
          </p:cNvSpPr>
          <p:nvPr>
            <p:ph type="ftr" sz="quarter" idx="11"/>
          </p:nvPr>
        </p:nvSpPr>
        <p:spPr/>
        <p:txBody>
          <a:bodyPr/>
          <a:lstStyle/>
          <a:p>
            <a:r>
              <a:rPr lang="en-US" smtClean="0"/>
              <a:t>Max: Food Environment and Birth Outcomes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6954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3B3B4-E03E-4D4B-AABA-AF77088708BE}" type="datetime1">
              <a:rPr lang="en-US" smtClean="0"/>
              <a:pPr/>
              <a:t>3/18/2014</a:t>
            </a:fld>
            <a:endParaRPr lang="en-US"/>
          </a:p>
        </p:txBody>
      </p:sp>
      <p:sp>
        <p:nvSpPr>
          <p:cNvPr id="4" name="Footer Placeholder 3"/>
          <p:cNvSpPr>
            <a:spLocks noGrp="1"/>
          </p:cNvSpPr>
          <p:nvPr>
            <p:ph type="ftr" sz="quarter" idx="11"/>
          </p:nvPr>
        </p:nvSpPr>
        <p:spPr/>
        <p:txBody>
          <a:bodyPr/>
          <a:lstStyle/>
          <a:p>
            <a:r>
              <a:rPr lang="en-US" smtClean="0"/>
              <a:t>Max: Food Environment and Birth Outcomes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92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5902B-DEAC-418E-9D7B-6FF3578DFDC5}" type="datetime1">
              <a:rPr lang="en-US" smtClean="0"/>
              <a:pPr/>
              <a:t>3/18/2014</a:t>
            </a:fld>
            <a:endParaRPr lang="en-US"/>
          </a:p>
        </p:txBody>
      </p:sp>
      <p:sp>
        <p:nvSpPr>
          <p:cNvPr id="3" name="Footer Placeholder 2"/>
          <p:cNvSpPr>
            <a:spLocks noGrp="1"/>
          </p:cNvSpPr>
          <p:nvPr>
            <p:ph type="ftr" sz="quarter" idx="11"/>
          </p:nvPr>
        </p:nvSpPr>
        <p:spPr/>
        <p:txBody>
          <a:bodyPr/>
          <a:lstStyle/>
          <a:p>
            <a:r>
              <a:rPr lang="en-US" smtClean="0"/>
              <a:t>Max: Food Environment and Birth Outcomes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8031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F21F2-3B09-46EE-9485-C5ACC7E6F6CA}" type="datetime1">
              <a:rPr lang="en-US" smtClean="0"/>
              <a:pPr/>
              <a:t>3/18/2014</a:t>
            </a:fld>
            <a:endParaRPr lang="en-US"/>
          </a:p>
        </p:txBody>
      </p:sp>
      <p:sp>
        <p:nvSpPr>
          <p:cNvPr id="6" name="Footer Placeholder 5"/>
          <p:cNvSpPr>
            <a:spLocks noGrp="1"/>
          </p:cNvSpPr>
          <p:nvPr>
            <p:ph type="ftr" sz="quarter" idx="11"/>
          </p:nvPr>
        </p:nvSpPr>
        <p:spPr/>
        <p:txBody>
          <a:bodyPr/>
          <a:lstStyle/>
          <a:p>
            <a:r>
              <a:rPr lang="en-US" smtClean="0"/>
              <a:t>Max: Food Environment and Birth Outcomes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8836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0E965-A7B5-4287-B6D5-0AEF5C1E4826}" type="datetime1">
              <a:rPr lang="en-US" smtClean="0"/>
              <a:pPr/>
              <a:t>3/18/2014</a:t>
            </a:fld>
            <a:endParaRPr lang="en-US"/>
          </a:p>
        </p:txBody>
      </p:sp>
      <p:sp>
        <p:nvSpPr>
          <p:cNvPr id="6" name="Footer Placeholder 5"/>
          <p:cNvSpPr>
            <a:spLocks noGrp="1"/>
          </p:cNvSpPr>
          <p:nvPr>
            <p:ph type="ftr" sz="quarter" idx="11"/>
          </p:nvPr>
        </p:nvSpPr>
        <p:spPr/>
        <p:txBody>
          <a:bodyPr/>
          <a:lstStyle/>
          <a:p>
            <a:r>
              <a:rPr lang="en-US" smtClean="0"/>
              <a:t>Max: Food Environment and Birth Outcomes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9855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CE8E5-5D43-42D6-A0FC-8FC616CA8FAD}" type="datetime1">
              <a:rPr lang="en-US" smtClean="0"/>
              <a:pPr/>
              <a:t>3/18/2014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Max: Food Environment and Birth Outcomes</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0632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5257800"/>
            <a:ext cx="9144000" cy="1169551"/>
          </a:xfrm>
          <a:prstGeom prst="rect">
            <a:avLst/>
          </a:prstGeom>
          <a:solidFill>
            <a:schemeClr val="bg1"/>
          </a:solidFill>
        </p:spPr>
        <p:txBody>
          <a:bodyPr wrap="square" rtlCol="0">
            <a:spAutoFit/>
          </a:bodyPr>
          <a:lstStyle/>
          <a:p>
            <a:pPr algn="ctr"/>
            <a:r>
              <a:rPr lang="en-US" sz="2800" b="1" dirty="0" err="1" smtClean="0"/>
              <a:t>Xiaoguang</a:t>
            </a:r>
            <a:r>
              <a:rPr lang="en-US" sz="2800" b="1" dirty="0" smtClean="0"/>
              <a:t> Ma</a:t>
            </a:r>
          </a:p>
          <a:p>
            <a:pPr algn="ctr"/>
            <a:r>
              <a:rPr lang="en-US" sz="1400" dirty="0" smtClean="0"/>
              <a:t>Postdoctoral Fellow</a:t>
            </a:r>
          </a:p>
          <a:p>
            <a:pPr algn="ctr"/>
            <a:r>
              <a:rPr lang="en-US" sz="1400" dirty="0" smtClean="0"/>
              <a:t>Center for Research in Nutrition and Health Disparities</a:t>
            </a:r>
          </a:p>
          <a:p>
            <a:pPr algn="ctr"/>
            <a:r>
              <a:rPr lang="en-US" sz="1400" dirty="0" smtClean="0"/>
              <a:t>Arnold School of Public Health, University of South Carolina</a:t>
            </a:r>
            <a:endParaRPr lang="en-US" sz="1400" dirty="0"/>
          </a:p>
        </p:txBody>
      </p:sp>
      <p:pic>
        <p:nvPicPr>
          <p:cNvPr id="8" name="Picture 7" descr="cb868b478b3d0cf1cbc1bb9c89d84dce.jpg"/>
          <p:cNvPicPr>
            <a:picLocks noChangeAspect="1"/>
          </p:cNvPicPr>
          <p:nvPr/>
        </p:nvPicPr>
        <p:blipFill>
          <a:blip r:embed="rId3" cstate="print"/>
          <a:srcRect b="13750"/>
          <a:stretch>
            <a:fillRect/>
          </a:stretch>
        </p:blipFill>
        <p:spPr>
          <a:xfrm>
            <a:off x="0" y="0"/>
            <a:ext cx="9144000" cy="5257800"/>
          </a:xfrm>
          <a:prstGeom prst="rect">
            <a:avLst/>
          </a:prstGeom>
        </p:spPr>
      </p:pic>
      <p:sp>
        <p:nvSpPr>
          <p:cNvPr id="2" name="Title 1"/>
          <p:cNvSpPr>
            <a:spLocks noGrp="1"/>
          </p:cNvSpPr>
          <p:nvPr>
            <p:ph type="ctrTitle"/>
          </p:nvPr>
        </p:nvSpPr>
        <p:spPr>
          <a:xfrm>
            <a:off x="0" y="762000"/>
            <a:ext cx="9144000" cy="1447800"/>
          </a:xfrm>
          <a:solidFill>
            <a:schemeClr val="bg1">
              <a:lumMod val="95000"/>
              <a:alpha val="50196"/>
            </a:schemeClr>
          </a:solidFill>
        </p:spPr>
        <p:txBody>
          <a:bodyPr>
            <a:noAutofit/>
          </a:bodyPr>
          <a:lstStyle/>
          <a:p>
            <a:r>
              <a:rPr lang="en-US" sz="3200" dirty="0" smtClean="0">
                <a:effectLst>
                  <a:outerShdw blurRad="38100" dist="38100" dir="2700000" algn="tl">
                    <a:srgbClr val="000000">
                      <a:alpha val="43137"/>
                    </a:srgbClr>
                  </a:outerShdw>
                </a:effectLst>
              </a:rPr>
              <a:t>Neighborhood Food Access and Food Security Status among Households with Children</a:t>
            </a:r>
            <a:endParaRPr lang="en-US" sz="3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6400800"/>
            <a:ext cx="6400800" cy="605117"/>
          </a:xfrm>
        </p:spPr>
        <p:txBody>
          <a:bodyPr>
            <a:normAutofit/>
          </a:bodyPr>
          <a:lstStyle/>
          <a:p>
            <a:r>
              <a:rPr lang="en-US" sz="1100" dirty="0" smtClean="0">
                <a:solidFill>
                  <a:schemeClr val="tx1"/>
                </a:solidFill>
              </a:rPr>
              <a:t>4</a:t>
            </a:r>
            <a:r>
              <a:rPr lang="en-US" sz="1100" baseline="30000" dirty="0" smtClean="0">
                <a:solidFill>
                  <a:schemeClr val="tx1"/>
                </a:solidFill>
              </a:rPr>
              <a:t>th</a:t>
            </a:r>
            <a:r>
              <a:rPr lang="en-US" sz="1100" dirty="0" smtClean="0">
                <a:solidFill>
                  <a:schemeClr val="tx1"/>
                </a:solidFill>
              </a:rPr>
              <a:t> Nutrition Center Symposium</a:t>
            </a:r>
          </a:p>
          <a:p>
            <a:fld id="{3B2FC986-E9ED-4AEF-A6A7-1FF81FAF92AA}" type="datetime4">
              <a:rPr lang="en-US" sz="1100" smtClean="0">
                <a:solidFill>
                  <a:schemeClr val="tx1"/>
                </a:solidFill>
              </a:rPr>
              <a:pPr/>
              <a:t>March 18, 2014</a:t>
            </a:fld>
            <a:endParaRPr lang="en-US" sz="1100" dirty="0" smtClean="0">
              <a:solidFill>
                <a:schemeClr val="tx1"/>
              </a:solidFill>
            </a:endParaRPr>
          </a:p>
        </p:txBody>
      </p:sp>
      <p:sp>
        <p:nvSpPr>
          <p:cNvPr id="5" name="Rectangle 4"/>
          <p:cNvSpPr/>
          <p:nvPr/>
        </p:nvSpPr>
        <p:spPr>
          <a:xfrm>
            <a:off x="7315200" y="5105400"/>
            <a:ext cx="1778051" cy="184666"/>
          </a:xfrm>
          <a:prstGeom prst="rect">
            <a:avLst/>
          </a:prstGeom>
        </p:spPr>
        <p:txBody>
          <a:bodyPr wrap="none">
            <a:spAutoFit/>
          </a:bodyPr>
          <a:lstStyle/>
          <a:p>
            <a:r>
              <a:rPr lang="en-US" sz="600" dirty="0" smtClean="0">
                <a:solidFill>
                  <a:schemeClr val="bg1"/>
                </a:solidFill>
              </a:rPr>
              <a:t>www.deviantart.com/art/Fast-Food-168232056</a:t>
            </a:r>
            <a:endParaRPr lang="en-US" sz="600" dirty="0">
              <a:solidFill>
                <a:schemeClr val="bg1"/>
              </a:solidFill>
              <a:latin typeface="Times New Roman" pitchFamily="18" charset="0"/>
              <a:cs typeface="Times New Roman" pitchFamily="18" charset="0"/>
            </a:endParaRPr>
          </a:p>
        </p:txBody>
      </p:sp>
      <p:pic>
        <p:nvPicPr>
          <p:cNvPr id="7" name="Picture 6" descr="New_University_of_South_Carolina_Logo.png"/>
          <p:cNvPicPr>
            <a:picLocks noChangeAspect="1"/>
          </p:cNvPicPr>
          <p:nvPr/>
        </p:nvPicPr>
        <p:blipFill>
          <a:blip r:embed="rId4" cstate="print"/>
          <a:stretch>
            <a:fillRect/>
          </a:stretch>
        </p:blipFill>
        <p:spPr>
          <a:xfrm>
            <a:off x="4038600" y="76200"/>
            <a:ext cx="935152" cy="533400"/>
          </a:xfrm>
          <a:prstGeom prst="rect">
            <a:avLst/>
          </a:prstGeom>
        </p:spPr>
      </p:pic>
    </p:spTree>
    <p:extLst>
      <p:ext uri="{BB962C8B-B14F-4D97-AF65-F5344CB8AC3E}">
        <p14:creationId xmlns="" xmlns:p14="http://schemas.microsoft.com/office/powerpoint/2010/main" val="3505291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endParaRPr lang="en-US" sz="800" dirty="0" smtClean="0">
              <a:solidFill>
                <a:schemeClr val="tx1"/>
              </a:solidFill>
            </a:endParaRPr>
          </a:p>
        </p:txBody>
      </p:sp>
      <p:sp>
        <p:nvSpPr>
          <p:cNvPr id="3" name="Content Placeholder 2"/>
          <p:cNvSpPr>
            <a:spLocks noGrp="1"/>
          </p:cNvSpPr>
          <p:nvPr>
            <p:ph idx="1"/>
          </p:nvPr>
        </p:nvSpPr>
        <p:spPr>
          <a:xfrm>
            <a:off x="304800" y="1066800"/>
            <a:ext cx="8686800" cy="5257800"/>
          </a:xfrm>
        </p:spPr>
        <p:txBody>
          <a:bodyPr numCol="1" spcCol="137160">
            <a:normAutofit fontScale="92500"/>
          </a:bodyPr>
          <a:lstStyle/>
          <a:p>
            <a:pPr>
              <a:spcAft>
                <a:spcPts val="1200"/>
              </a:spcAft>
              <a:buFont typeface="Wingdings" pitchFamily="2" charset="2"/>
              <a:buChar char="Ø"/>
            </a:pPr>
            <a:r>
              <a:rPr lang="en-US" sz="2400" dirty="0" smtClean="0"/>
              <a:t>Dr. Angela </a:t>
            </a:r>
            <a:r>
              <a:rPr lang="en-US" sz="2400" dirty="0" err="1" smtClean="0"/>
              <a:t>Liese</a:t>
            </a:r>
            <a:r>
              <a:rPr lang="en-US" sz="2400" dirty="0" smtClean="0"/>
              <a:t>, Dr. Sonya Jones</a:t>
            </a:r>
          </a:p>
          <a:p>
            <a:pPr>
              <a:spcAft>
                <a:spcPts val="1200"/>
              </a:spcAft>
              <a:buFont typeface="Wingdings" pitchFamily="2" charset="2"/>
              <a:buChar char="Ø"/>
            </a:pPr>
            <a:r>
              <a:rPr lang="en-US" sz="2400" dirty="0" smtClean="0"/>
              <a:t>GIS analysis: </a:t>
            </a:r>
            <a:r>
              <a:rPr lang="en-US" sz="2200" dirty="0" smtClean="0"/>
              <a:t>James </a:t>
            </a:r>
            <a:r>
              <a:rPr lang="en-US" sz="2200" dirty="0" err="1" smtClean="0"/>
              <a:t>Hibbert</a:t>
            </a:r>
            <a:r>
              <a:rPr lang="en-US" sz="2200" dirty="0" smtClean="0"/>
              <a:t> </a:t>
            </a:r>
            <a:endParaRPr lang="en-US" sz="2400" dirty="0" smtClean="0"/>
          </a:p>
          <a:p>
            <a:pPr>
              <a:spcAft>
                <a:spcPts val="1200"/>
              </a:spcAft>
              <a:buFont typeface="Wingdings" pitchFamily="2" charset="2"/>
              <a:buChar char="Ø"/>
            </a:pPr>
            <a:r>
              <a:rPr lang="en-US" sz="2400" dirty="0" smtClean="0"/>
              <a:t>The Midlands Family Study group: </a:t>
            </a:r>
            <a:r>
              <a:rPr lang="en-US" sz="2200" dirty="0" smtClean="0"/>
              <a:t>Bethany Bell, Christine Blake, Darcy Freedman, Jan </a:t>
            </a:r>
            <a:r>
              <a:rPr lang="en-US" sz="2200" dirty="0" err="1" smtClean="0"/>
              <a:t>Probst</a:t>
            </a:r>
            <a:r>
              <a:rPr lang="en-US" sz="2200" dirty="0" smtClean="0"/>
              <a:t>, Lauren Martini, Mike Burke, Nicholas Younginer, Erin </a:t>
            </a:r>
            <a:r>
              <a:rPr lang="en-US" sz="2200" dirty="0" err="1" smtClean="0"/>
              <a:t>Drucker</a:t>
            </a:r>
            <a:endParaRPr lang="en-US" sz="2000" dirty="0" smtClean="0"/>
          </a:p>
          <a:p>
            <a:pPr>
              <a:spcAft>
                <a:spcPts val="1200"/>
              </a:spcAft>
              <a:buFont typeface="Wingdings" pitchFamily="2" charset="2"/>
              <a:buChar char="Ø"/>
            </a:pPr>
            <a:r>
              <a:rPr lang="en-US" sz="2200" dirty="0" smtClean="0"/>
              <a:t>Funding by a grant from the University of Kentucky Center for Poverty Research through funding by the U.S. Department of Agriculture, Food and Nutrition Service, contract number AG-3198-B-10-0028, and the Advanced Support Program for Integration of Research Excellence-II (ASPIRE-II) grant from the Office of the Vice President for Research at University of South Carolina. The opinions and conclusions expressed herein are solely those of the authors and should not be construed as representing the opinions or policies of the UKCPR or any agency of the Federal Government.</a:t>
            </a:r>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Acknowledgement</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802624" y="6556375"/>
            <a:ext cx="341376" cy="263525"/>
          </a:xfrm>
        </p:spPr>
        <p:txBody>
          <a:bodyPr/>
          <a:lstStyle/>
          <a:p>
            <a:fld id="{B6F15528-21DE-4FAA-801E-634DDDAF4B2B}" type="slidenum">
              <a:rPr lang="en-US" sz="900" b="1" smtClean="0">
                <a:solidFill>
                  <a:prstClr val="black"/>
                </a:solidFill>
              </a:rPr>
              <a:pPr/>
              <a:t>10</a:t>
            </a:fld>
            <a:endParaRPr lang="en-US" sz="900" b="1" dirty="0">
              <a:solidFill>
                <a:prstClr val="black"/>
              </a:solidFill>
            </a:endParaRPr>
          </a:p>
        </p:txBody>
      </p:sp>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31520"/>
          </a:xfrm>
          <a:noFill/>
          <a:effectLst>
            <a:outerShdw blurRad="50800" dist="38100" dir="5400000" algn="t" rotWithShape="0">
              <a:prstClr val="black">
                <a:alpha val="40000"/>
              </a:prstClr>
            </a:outerShdw>
          </a:effectLst>
        </p:spPr>
        <p:txBody>
          <a:bodyPr>
            <a:normAutofit fontScale="90000"/>
          </a:bodyPr>
          <a:lstStyle/>
          <a:p>
            <a:r>
              <a:rPr lang="en-US" dirty="0" smtClean="0"/>
              <a:t>Thanks! Questions?</a:t>
            </a:r>
            <a:endParaRPr lang="en-US" dirty="0"/>
          </a:p>
        </p:txBody>
      </p:sp>
      <p:pic>
        <p:nvPicPr>
          <p:cNvPr id="11" name="Content Placeholder 10" descr="fd7d528aa914b9d5ccf235d57c42e538.jpg"/>
          <p:cNvPicPr>
            <a:picLocks noGrp="1" noChangeAspect="1"/>
          </p:cNvPicPr>
          <p:nvPr>
            <p:ph idx="1"/>
          </p:nvPr>
        </p:nvPicPr>
        <p:blipFill>
          <a:blip r:embed="rId3" cstate="print"/>
          <a:srcRect b="10872"/>
          <a:stretch>
            <a:fillRect/>
          </a:stretch>
        </p:blipFill>
        <p:spPr>
          <a:xfrm>
            <a:off x="0" y="1424781"/>
            <a:ext cx="9144000" cy="5433219"/>
          </a:xfrm>
        </p:spPr>
      </p:pic>
      <p:sp>
        <p:nvSpPr>
          <p:cNvPr id="12" name="Rectangle 11"/>
          <p:cNvSpPr/>
          <p:nvPr/>
        </p:nvSpPr>
        <p:spPr>
          <a:xfrm>
            <a:off x="3429000" y="6642556"/>
            <a:ext cx="4572000" cy="215444"/>
          </a:xfrm>
          <a:prstGeom prst="rect">
            <a:avLst/>
          </a:prstGeom>
        </p:spPr>
        <p:txBody>
          <a:bodyPr>
            <a:spAutoFit/>
          </a:bodyPr>
          <a:lstStyle/>
          <a:p>
            <a:r>
              <a:rPr lang="en-US" sz="800" dirty="0" smtClean="0">
                <a:solidFill>
                  <a:schemeClr val="bg1"/>
                </a:solidFill>
              </a:rPr>
              <a:t>http://www.deviantart.com/art/Two-of-a-Kind-168564870</a:t>
            </a:r>
            <a:endParaRPr lang="en-US" sz="800" dirty="0">
              <a:solidFill>
                <a:schemeClr val="bg1"/>
              </a:solidFill>
            </a:endParaRPr>
          </a:p>
        </p:txBody>
      </p:sp>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r>
              <a:rPr lang="en-US" sz="800" dirty="0" smtClean="0">
                <a:solidFill>
                  <a:schemeClr val="tx1"/>
                </a:solidFill>
              </a:rPr>
              <a:t>Alisha Coleman-Jensen, Mark Nord, and Anita Singh. Household Food Security in the United States in 2012. USDA. Economic Research Service.</a:t>
            </a:r>
          </a:p>
          <a:p>
            <a:pPr algn="l"/>
            <a:r>
              <a:rPr lang="en-US" sz="800" dirty="0" err="1" smtClean="0">
                <a:solidFill>
                  <a:prstClr val="black"/>
                </a:solidFill>
              </a:rPr>
              <a:t>Morland</a:t>
            </a:r>
            <a:r>
              <a:rPr lang="en-US" sz="800" dirty="0" smtClean="0">
                <a:solidFill>
                  <a:prstClr val="black"/>
                </a:solidFill>
              </a:rPr>
              <a:t>, K. et al. American journal of public health, 2002;92(11), 1761-1768; Moore, L. V. et al. American Journal of Epidemiology, 2008;167(8), 917-924.</a:t>
            </a:r>
          </a:p>
        </p:txBody>
      </p:sp>
      <p:sp>
        <p:nvSpPr>
          <p:cNvPr id="3" name="Content Placeholder 2"/>
          <p:cNvSpPr>
            <a:spLocks noGrp="1"/>
          </p:cNvSpPr>
          <p:nvPr>
            <p:ph idx="1"/>
          </p:nvPr>
        </p:nvSpPr>
        <p:spPr>
          <a:xfrm>
            <a:off x="152400" y="1193800"/>
            <a:ext cx="5181600" cy="4978400"/>
          </a:xfrm>
        </p:spPr>
        <p:txBody>
          <a:bodyPr numCol="1" spcCol="137160">
            <a:normAutofit fontScale="92500" lnSpcReduction="10000"/>
          </a:bodyPr>
          <a:lstStyle/>
          <a:p>
            <a:pPr>
              <a:buFont typeface="Wingdings" pitchFamily="2" charset="2"/>
              <a:buChar char="Ø"/>
            </a:pPr>
            <a:r>
              <a:rPr lang="en-US" sz="2400" dirty="0" smtClean="0"/>
              <a:t>Food </a:t>
            </a:r>
            <a:r>
              <a:rPr lang="en-US" sz="2400" dirty="0" smtClean="0"/>
              <a:t>security status of US children:</a:t>
            </a:r>
            <a:endParaRPr lang="en-US" sz="2400" dirty="0" smtClean="0"/>
          </a:p>
          <a:p>
            <a:pPr lvl="1">
              <a:spcBef>
                <a:spcPts val="1200"/>
              </a:spcBef>
              <a:spcAft>
                <a:spcPts val="1200"/>
              </a:spcAft>
              <a:buSzPct val="60000"/>
              <a:buFont typeface="Wingdings" pitchFamily="2" charset="2"/>
              <a:buChar char="v"/>
            </a:pPr>
            <a:r>
              <a:rPr lang="en-US" sz="1800" dirty="0" smtClean="0"/>
              <a:t>Food insecure households with children: 20.0%</a:t>
            </a:r>
          </a:p>
          <a:p>
            <a:pPr lvl="1">
              <a:spcBef>
                <a:spcPts val="1200"/>
              </a:spcBef>
              <a:spcAft>
                <a:spcPts val="1200"/>
              </a:spcAft>
              <a:buSzPct val="60000"/>
              <a:buFont typeface="Wingdings" pitchFamily="2" charset="2"/>
              <a:buChar char="v"/>
            </a:pPr>
            <a:r>
              <a:rPr lang="en-US" sz="1800" dirty="0" smtClean="0"/>
              <a:t>Very low food secure households with children: 1.2%</a:t>
            </a:r>
            <a:endParaRPr lang="en-US" sz="1800" dirty="0"/>
          </a:p>
          <a:p>
            <a:pPr>
              <a:buFont typeface="Wingdings" pitchFamily="2" charset="2"/>
              <a:buChar char="Ø"/>
            </a:pPr>
            <a:r>
              <a:rPr lang="en-US" sz="2400" dirty="0" smtClean="0"/>
              <a:t>Neighborhood</a:t>
            </a:r>
            <a:r>
              <a:rPr lang="en-US" sz="2400" dirty="0" smtClean="0"/>
              <a:t> </a:t>
            </a:r>
            <a:r>
              <a:rPr lang="en-US" sz="2400" dirty="0" smtClean="0"/>
              <a:t>food access relates to:</a:t>
            </a:r>
            <a:endParaRPr lang="en-US" sz="2400" dirty="0"/>
          </a:p>
          <a:p>
            <a:pPr lvl="1">
              <a:spcBef>
                <a:spcPts val="1200"/>
              </a:spcBef>
              <a:buSzPct val="60000"/>
              <a:buFont typeface="Wingdings" pitchFamily="2" charset="2"/>
              <a:buChar char="v"/>
            </a:pPr>
            <a:r>
              <a:rPr lang="en-US" sz="1900" dirty="0" smtClean="0"/>
              <a:t>Dietary intake, e.g. fruit and vegetable intake</a:t>
            </a:r>
            <a:endParaRPr lang="en-US" sz="1900" dirty="0"/>
          </a:p>
          <a:p>
            <a:pPr lvl="1">
              <a:spcBef>
                <a:spcPts val="1200"/>
              </a:spcBef>
              <a:buSzPct val="60000"/>
              <a:buFont typeface="Wingdings" pitchFamily="2" charset="2"/>
              <a:buChar char="v"/>
            </a:pPr>
            <a:r>
              <a:rPr lang="en-US" sz="1900" dirty="0" smtClean="0"/>
              <a:t>Nutrition status</a:t>
            </a:r>
          </a:p>
          <a:p>
            <a:pPr lvl="1">
              <a:spcBef>
                <a:spcPts val="1200"/>
              </a:spcBef>
              <a:spcAft>
                <a:spcPts val="1200"/>
              </a:spcAft>
              <a:buSzPct val="60000"/>
              <a:buFont typeface="Wingdings" pitchFamily="2" charset="2"/>
              <a:buChar char="v"/>
            </a:pPr>
            <a:r>
              <a:rPr lang="en-US" sz="1900" dirty="0" smtClean="0"/>
              <a:t>H</a:t>
            </a:r>
            <a:r>
              <a:rPr lang="en-US" sz="1900" dirty="0" smtClean="0"/>
              <a:t>ealth </a:t>
            </a:r>
            <a:r>
              <a:rPr lang="en-US" sz="1900" dirty="0" smtClean="0"/>
              <a:t>outcomes, e.g. obesity</a:t>
            </a:r>
            <a:endParaRPr lang="en-US" sz="1900" dirty="0"/>
          </a:p>
          <a:p>
            <a:pPr>
              <a:buFont typeface="Wingdings" pitchFamily="2" charset="2"/>
              <a:buChar char="Ø"/>
            </a:pPr>
            <a:r>
              <a:rPr lang="en-US" sz="2400" dirty="0" smtClean="0"/>
              <a:t>Few studies have examined </a:t>
            </a:r>
            <a:r>
              <a:rPr lang="en-US" sz="2400" dirty="0" smtClean="0"/>
              <a:t>neighborhood food </a:t>
            </a:r>
            <a:r>
              <a:rPr lang="en-US" sz="2400" dirty="0" smtClean="0"/>
              <a:t>access and food security </a:t>
            </a:r>
            <a:r>
              <a:rPr lang="en-US" sz="2400" dirty="0" smtClean="0"/>
              <a:t>status.</a:t>
            </a:r>
            <a:endParaRPr lang="en-US" sz="1800" dirty="0" smtClean="0"/>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2</a:t>
            </a:fld>
            <a:endParaRPr lang="en-US" sz="900" b="1" dirty="0">
              <a:solidFill>
                <a:prstClr val="black"/>
              </a:solidFill>
            </a:endParaRPr>
          </a:p>
        </p:txBody>
      </p:sp>
      <p:pic>
        <p:nvPicPr>
          <p:cNvPr id="12" name="Picture 11" descr="ImageGen (2).png"/>
          <p:cNvPicPr>
            <a:picLocks noChangeAspect="1"/>
          </p:cNvPicPr>
          <p:nvPr/>
        </p:nvPicPr>
        <p:blipFill>
          <a:blip r:embed="rId3" cstate="print"/>
          <a:srcRect b="11409"/>
          <a:stretch>
            <a:fillRect/>
          </a:stretch>
        </p:blipFill>
        <p:spPr>
          <a:xfrm>
            <a:off x="5377998" y="1828800"/>
            <a:ext cx="3766002" cy="2743200"/>
          </a:xfrm>
          <a:prstGeom prst="rect">
            <a:avLst/>
          </a:prstGeom>
        </p:spPr>
      </p:pic>
      <p:cxnSp>
        <p:nvCxnSpPr>
          <p:cNvPr id="14" name="Straight Connector 13"/>
          <p:cNvCxnSpPr/>
          <p:nvPr/>
        </p:nvCxnSpPr>
        <p:spPr>
          <a:xfrm>
            <a:off x="5334000" y="1066800"/>
            <a:ext cx="0" cy="502920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descr="New_University_of_South_Carolina_Logo1.png"/>
          <p:cNvPicPr>
            <a:picLocks noChangeAspect="1"/>
          </p:cNvPicPr>
          <p:nvPr/>
        </p:nvPicPr>
        <p:blipFill>
          <a:blip r:embed="rId4"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endParaRPr lang="en-US" sz="800" dirty="0" smtClean="0">
              <a:solidFill>
                <a:schemeClr val="tx1"/>
              </a:solidFill>
            </a:endParaRPr>
          </a:p>
        </p:txBody>
      </p:sp>
      <p:sp>
        <p:nvSpPr>
          <p:cNvPr id="3" name="Content Placeholder 2"/>
          <p:cNvSpPr>
            <a:spLocks noGrp="1"/>
          </p:cNvSpPr>
          <p:nvPr>
            <p:ph idx="1"/>
          </p:nvPr>
        </p:nvSpPr>
        <p:spPr>
          <a:xfrm>
            <a:off x="76200" y="1905000"/>
            <a:ext cx="8991600" cy="3225800"/>
          </a:xfrm>
        </p:spPr>
        <p:txBody>
          <a:bodyPr numCol="1" spcCol="137160">
            <a:normAutofit/>
          </a:bodyPr>
          <a:lstStyle/>
          <a:p>
            <a:pPr>
              <a:buFont typeface="Wingdings" pitchFamily="2" charset="2"/>
              <a:buChar char="Ø"/>
            </a:pPr>
            <a:r>
              <a:rPr lang="en-US" sz="2400" dirty="0" smtClean="0"/>
              <a:t>To identify associations between </a:t>
            </a:r>
            <a:r>
              <a:rPr lang="en-US" sz="2400" u="sng" dirty="0" smtClean="0"/>
              <a:t>perceptions</a:t>
            </a:r>
            <a:r>
              <a:rPr lang="en-US" sz="2400" dirty="0" smtClean="0"/>
              <a:t> of neighborhood food access and food security status among households with children</a:t>
            </a:r>
          </a:p>
          <a:p>
            <a:pPr>
              <a:buFont typeface="Wingdings" pitchFamily="2" charset="2"/>
              <a:buChar char="Ø"/>
            </a:pPr>
            <a:endParaRPr lang="en-US" sz="2400" dirty="0" smtClean="0"/>
          </a:p>
          <a:p>
            <a:pPr>
              <a:buFont typeface="Wingdings" pitchFamily="2" charset="2"/>
              <a:buChar char="Ø"/>
            </a:pPr>
            <a:r>
              <a:rPr lang="en-US" sz="2400" dirty="0" smtClean="0"/>
              <a:t>To identify associations between </a:t>
            </a:r>
            <a:r>
              <a:rPr lang="en-US" sz="2400" u="sng" dirty="0" smtClean="0"/>
              <a:t>geographic</a:t>
            </a:r>
            <a:r>
              <a:rPr lang="en-US" sz="2400" dirty="0" smtClean="0"/>
              <a:t> access to food stores and food security status among households with children</a:t>
            </a:r>
          </a:p>
          <a:p>
            <a:pPr>
              <a:buFont typeface="Wingdings" pitchFamily="2" charset="2"/>
              <a:buChar char="Ø"/>
            </a:pPr>
            <a:endParaRPr lang="en-US" sz="2400" dirty="0" smtClean="0"/>
          </a:p>
          <a:p>
            <a:pPr>
              <a:buFont typeface="Wingdings" pitchFamily="2" charset="2"/>
              <a:buChar char="Ø"/>
            </a:pPr>
            <a:endParaRPr lang="en-US" sz="2400" dirty="0" smtClean="0"/>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Objectives</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3</a:t>
            </a:fld>
            <a:endParaRPr lang="en-US" sz="900" b="1" dirty="0">
              <a:solidFill>
                <a:prstClr val="black"/>
              </a:solidFill>
            </a:endParaRPr>
          </a:p>
        </p:txBody>
      </p:sp>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r>
              <a:rPr lang="en-US" sz="800" dirty="0" smtClean="0">
                <a:solidFill>
                  <a:schemeClr val="tx1"/>
                </a:solidFill>
              </a:rPr>
              <a:t>The Midlands Family Store was supported with a grant from the University of Kentucky Center for Poverty Research through funding by the U.S. Department of Agriculture, </a:t>
            </a:r>
          </a:p>
          <a:p>
            <a:pPr algn="l"/>
            <a:r>
              <a:rPr lang="en-US" sz="800" dirty="0" smtClean="0">
                <a:solidFill>
                  <a:schemeClr val="tx1"/>
                </a:solidFill>
              </a:rPr>
              <a:t>Food and Nutrition Service, contract number AG-3198-B-10-0028.</a:t>
            </a:r>
          </a:p>
        </p:txBody>
      </p:sp>
      <p:sp>
        <p:nvSpPr>
          <p:cNvPr id="3" name="Content Placeholder 2"/>
          <p:cNvSpPr>
            <a:spLocks noGrp="1"/>
          </p:cNvSpPr>
          <p:nvPr>
            <p:ph idx="1"/>
          </p:nvPr>
        </p:nvSpPr>
        <p:spPr>
          <a:xfrm>
            <a:off x="152400" y="889000"/>
            <a:ext cx="8991600" cy="1701800"/>
          </a:xfrm>
        </p:spPr>
        <p:txBody>
          <a:bodyPr numCol="1" spcCol="137160">
            <a:normAutofit/>
          </a:bodyPr>
          <a:lstStyle/>
          <a:p>
            <a:pPr>
              <a:buFont typeface="Wingdings" pitchFamily="2" charset="2"/>
              <a:buChar char="Ø"/>
            </a:pPr>
            <a:r>
              <a:rPr lang="en-US" sz="2400" dirty="0" smtClean="0"/>
              <a:t>The Midlands Family Study: to understand the household and community conditions associated with very low food security in children</a:t>
            </a:r>
          </a:p>
          <a:p>
            <a:pPr>
              <a:buFont typeface="Wingdings" pitchFamily="2" charset="2"/>
              <a:buChar char="Ø"/>
            </a:pPr>
            <a:r>
              <a:rPr lang="en-US" sz="2400" dirty="0" smtClean="0"/>
              <a:t>544 households with children in Midlands of South Carolina</a:t>
            </a:r>
            <a:r>
              <a:rPr lang="en-US" sz="2200" dirty="0" smtClean="0"/>
              <a:t> </a:t>
            </a:r>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Study Population and Area</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4</a:t>
            </a:fld>
            <a:endParaRPr lang="en-US" sz="900" b="1" dirty="0">
              <a:solidFill>
                <a:prstClr val="black"/>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154" t="5150" r="6346" b="5506"/>
          <a:stretch/>
        </p:blipFill>
        <p:spPr bwMode="auto">
          <a:xfrm>
            <a:off x="2133600" y="2733319"/>
            <a:ext cx="4648200" cy="366748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Straight Connector 8"/>
          <p:cNvCxnSpPr/>
          <p:nvPr/>
        </p:nvCxnSpPr>
        <p:spPr>
          <a:xfrm>
            <a:off x="609600" y="2590800"/>
            <a:ext cx="8077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descr="New_University_of_South_Carolina_Logo1.png"/>
          <p:cNvPicPr>
            <a:picLocks noChangeAspect="1"/>
          </p:cNvPicPr>
          <p:nvPr/>
        </p:nvPicPr>
        <p:blipFill>
          <a:blip r:embed="rId4"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r>
              <a:rPr lang="en-US" sz="800" dirty="0" smtClean="0">
                <a:solidFill>
                  <a:schemeClr val="tx1"/>
                </a:solidFill>
              </a:rPr>
              <a:t>www.ers.usda.gov/datafiles/Food_Security_in_the_United_States/Food_Security_Survey_Modules/hh2012.pdf .</a:t>
            </a:r>
          </a:p>
          <a:p>
            <a:pPr algn="l"/>
            <a:r>
              <a:rPr lang="en-US" sz="800" dirty="0" smtClean="0">
                <a:solidFill>
                  <a:schemeClr val="tx1"/>
                </a:solidFill>
              </a:rPr>
              <a:t>Echeverria, S.E. et al. J Urban Health, 2004;81, 682-701; </a:t>
            </a:r>
            <a:r>
              <a:rPr lang="en-US" sz="800" dirty="0" err="1" smtClean="0">
                <a:solidFill>
                  <a:schemeClr val="tx1"/>
                </a:solidFill>
              </a:rPr>
              <a:t>Mujahid</a:t>
            </a:r>
            <a:r>
              <a:rPr lang="en-US" sz="800" dirty="0" smtClean="0">
                <a:solidFill>
                  <a:schemeClr val="tx1"/>
                </a:solidFill>
              </a:rPr>
              <a:t>, M.S. et al. Am J </a:t>
            </a:r>
            <a:r>
              <a:rPr lang="en-US" sz="800" dirty="0" err="1" smtClean="0">
                <a:solidFill>
                  <a:schemeClr val="tx1"/>
                </a:solidFill>
              </a:rPr>
              <a:t>Epidemiol</a:t>
            </a:r>
            <a:r>
              <a:rPr lang="en-US" sz="800" dirty="0" smtClean="0">
                <a:solidFill>
                  <a:schemeClr val="tx1"/>
                </a:solidFill>
              </a:rPr>
              <a:t>, 2007;165, 858-867.</a:t>
            </a:r>
          </a:p>
        </p:txBody>
      </p:sp>
      <p:sp>
        <p:nvSpPr>
          <p:cNvPr id="3" name="Content Placeholder 2"/>
          <p:cNvSpPr>
            <a:spLocks noGrp="1"/>
          </p:cNvSpPr>
          <p:nvPr>
            <p:ph idx="1"/>
          </p:nvPr>
        </p:nvSpPr>
        <p:spPr>
          <a:xfrm>
            <a:off x="152400" y="914400"/>
            <a:ext cx="8686800" cy="5486400"/>
          </a:xfrm>
        </p:spPr>
        <p:txBody>
          <a:bodyPr numCol="1" spcCol="137160">
            <a:normAutofit fontScale="92500" lnSpcReduction="10000"/>
          </a:bodyPr>
          <a:lstStyle/>
          <a:p>
            <a:pPr>
              <a:spcAft>
                <a:spcPts val="1200"/>
              </a:spcAft>
              <a:buFont typeface="Wingdings" pitchFamily="2" charset="2"/>
              <a:buChar char="Ø"/>
            </a:pPr>
            <a:r>
              <a:rPr lang="en-US" sz="2400" dirty="0" smtClean="0"/>
              <a:t>Food security status among children (Household Food Security Survey Module)</a:t>
            </a:r>
          </a:p>
          <a:p>
            <a:pPr lvl="1">
              <a:spcBef>
                <a:spcPts val="0"/>
              </a:spcBef>
              <a:buSzPct val="60000"/>
              <a:buFont typeface="Wingdings" pitchFamily="2" charset="2"/>
              <a:buChar char="v"/>
            </a:pPr>
            <a:r>
              <a:rPr lang="en-US" sz="1800" dirty="0" smtClean="0"/>
              <a:t>Very low food security: 5+ affirmations of 8 children items (N=179) </a:t>
            </a:r>
          </a:p>
          <a:p>
            <a:pPr lvl="1">
              <a:spcBef>
                <a:spcPts val="0"/>
              </a:spcBef>
              <a:buSzPct val="60000"/>
              <a:buFont typeface="Wingdings" pitchFamily="2" charset="2"/>
              <a:buChar char="v"/>
            </a:pPr>
            <a:r>
              <a:rPr lang="en-US" sz="1800" dirty="0" smtClean="0"/>
              <a:t>Food insecurity: 3+ affirmations of 18 items but not </a:t>
            </a:r>
            <a:r>
              <a:rPr lang="en-US" sz="1800" dirty="0" smtClean="0"/>
              <a:t>VLFS-C (</a:t>
            </a:r>
            <a:r>
              <a:rPr lang="en-US" sz="1800" dirty="0" smtClean="0"/>
              <a:t>N=207)</a:t>
            </a:r>
          </a:p>
          <a:p>
            <a:pPr lvl="1">
              <a:spcBef>
                <a:spcPts val="0"/>
              </a:spcBef>
              <a:spcAft>
                <a:spcPts val="1200"/>
              </a:spcAft>
              <a:buSzPct val="60000"/>
              <a:buFont typeface="Wingdings" pitchFamily="2" charset="2"/>
              <a:buChar char="v"/>
            </a:pPr>
            <a:r>
              <a:rPr lang="en-US" sz="1800" dirty="0" smtClean="0"/>
              <a:t>Food security: 0-2 affirmations of 18 items (N=158)</a:t>
            </a:r>
          </a:p>
          <a:p>
            <a:pPr>
              <a:spcAft>
                <a:spcPts val="1200"/>
              </a:spcAft>
              <a:buFont typeface="Wingdings" pitchFamily="2" charset="2"/>
              <a:buChar char="Ø"/>
            </a:pPr>
            <a:r>
              <a:rPr lang="en-US" sz="2400" dirty="0" smtClean="0"/>
              <a:t>Perceptions of neighborhood food access </a:t>
            </a:r>
            <a:r>
              <a:rPr lang="en-US" sz="2400" dirty="0" smtClean="0"/>
              <a:t>(Multi-Ethnic Study of </a:t>
            </a:r>
            <a:r>
              <a:rPr lang="en-US" sz="2400" dirty="0" smtClean="0"/>
              <a:t>Atherosclerosis </a:t>
            </a:r>
            <a:r>
              <a:rPr lang="en-US" sz="2400" dirty="0" smtClean="0"/>
              <a:t>Food </a:t>
            </a:r>
            <a:r>
              <a:rPr lang="en-US" sz="2400" dirty="0" smtClean="0"/>
              <a:t>Access Measures)</a:t>
            </a:r>
            <a:endParaRPr lang="en-US" sz="2200" dirty="0" smtClean="0"/>
          </a:p>
          <a:p>
            <a:pPr lvl="1">
              <a:spcBef>
                <a:spcPts val="0"/>
              </a:spcBef>
              <a:buSzPct val="60000"/>
              <a:buFont typeface="Wingdings" pitchFamily="2" charset="2"/>
              <a:buChar char="v"/>
            </a:pPr>
            <a:r>
              <a:rPr lang="en-US" sz="1800" dirty="0" smtClean="0"/>
              <a:t>Availability of </a:t>
            </a:r>
            <a:r>
              <a:rPr lang="en-US" sz="1800" dirty="0" smtClean="0"/>
              <a:t>fruits </a:t>
            </a:r>
            <a:r>
              <a:rPr lang="en-US" sz="1800" dirty="0" smtClean="0"/>
              <a:t>and </a:t>
            </a:r>
            <a:r>
              <a:rPr lang="en-US" sz="1800" dirty="0" smtClean="0"/>
              <a:t>vegetables </a:t>
            </a:r>
            <a:r>
              <a:rPr lang="en-US" sz="1300" dirty="0" smtClean="0"/>
              <a:t>(1.strongly disagree – 6.strongly agree)</a:t>
            </a:r>
            <a:endParaRPr lang="en-US" sz="1800" dirty="0" smtClean="0"/>
          </a:p>
          <a:p>
            <a:pPr lvl="1">
              <a:spcBef>
                <a:spcPts val="0"/>
              </a:spcBef>
              <a:buSzPct val="60000"/>
              <a:buFont typeface="Wingdings" pitchFamily="2" charset="2"/>
              <a:buChar char="v"/>
            </a:pPr>
            <a:r>
              <a:rPr lang="en-US" sz="1800" dirty="0" smtClean="0"/>
              <a:t>Quality of </a:t>
            </a:r>
            <a:r>
              <a:rPr lang="en-US" sz="1800" dirty="0" smtClean="0"/>
              <a:t>fruits </a:t>
            </a:r>
            <a:r>
              <a:rPr lang="en-US" sz="1800" dirty="0" smtClean="0"/>
              <a:t>and </a:t>
            </a:r>
            <a:r>
              <a:rPr lang="en-US" sz="1800" dirty="0" smtClean="0"/>
              <a:t>vegetables </a:t>
            </a:r>
            <a:r>
              <a:rPr lang="en-US" sz="1300" dirty="0" smtClean="0"/>
              <a:t>(1.strongly disagree – 6.strongly agree</a:t>
            </a:r>
            <a:r>
              <a:rPr lang="en-US" sz="1300" dirty="0" smtClean="0"/>
              <a:t>)</a:t>
            </a:r>
          </a:p>
          <a:p>
            <a:pPr lvl="1">
              <a:spcBef>
                <a:spcPts val="0"/>
              </a:spcBef>
              <a:buSzPct val="60000"/>
              <a:buFont typeface="Wingdings" pitchFamily="2" charset="2"/>
              <a:buChar char="v"/>
            </a:pPr>
            <a:r>
              <a:rPr lang="en-US" sz="1800" dirty="0" smtClean="0"/>
              <a:t>Fruits and vegetables are affordable </a:t>
            </a:r>
            <a:r>
              <a:rPr lang="en-US" sz="1300" dirty="0" smtClean="0"/>
              <a:t>(1.strongly disagree – 6.strongly agree)</a:t>
            </a:r>
          </a:p>
          <a:p>
            <a:pPr lvl="1">
              <a:spcBef>
                <a:spcPts val="0"/>
              </a:spcBef>
              <a:buSzPct val="60000"/>
              <a:buFont typeface="Wingdings" pitchFamily="2" charset="2"/>
              <a:buChar char="v"/>
            </a:pPr>
            <a:r>
              <a:rPr lang="en-US" sz="1800" dirty="0" smtClean="0"/>
              <a:t>Availability of low fat </a:t>
            </a:r>
            <a:r>
              <a:rPr lang="en-US" sz="1800" dirty="0" smtClean="0"/>
              <a:t>products </a:t>
            </a:r>
            <a:r>
              <a:rPr lang="en-US" sz="1300" dirty="0" smtClean="0"/>
              <a:t>(1.strongly disagree – 6.strongly agree)</a:t>
            </a:r>
            <a:endParaRPr lang="en-US" sz="1800" dirty="0" smtClean="0"/>
          </a:p>
          <a:p>
            <a:pPr lvl="1">
              <a:spcBef>
                <a:spcPts val="0"/>
              </a:spcBef>
              <a:buSzPct val="60000"/>
              <a:buFont typeface="Wingdings" pitchFamily="2" charset="2"/>
              <a:buChar char="v"/>
            </a:pPr>
            <a:r>
              <a:rPr lang="en-US" sz="1800" dirty="0" smtClean="0"/>
              <a:t>Opportunities to purchase fast </a:t>
            </a:r>
            <a:r>
              <a:rPr lang="en-US" sz="1800" dirty="0" smtClean="0"/>
              <a:t>foods </a:t>
            </a:r>
            <a:r>
              <a:rPr lang="en-US" sz="1300" dirty="0" smtClean="0"/>
              <a:t>(1.strongly disagree – 6.strongly agree)</a:t>
            </a:r>
          </a:p>
          <a:p>
            <a:pPr lvl="1">
              <a:spcBef>
                <a:spcPts val="0"/>
              </a:spcBef>
              <a:spcAft>
                <a:spcPts val="1200"/>
              </a:spcAft>
              <a:buSzPct val="60000"/>
              <a:buFont typeface="Wingdings" pitchFamily="2" charset="2"/>
              <a:buChar char="v"/>
            </a:pPr>
            <a:r>
              <a:rPr lang="en-US" sz="1800" dirty="0" smtClean="0"/>
              <a:t>Food </a:t>
            </a:r>
            <a:r>
              <a:rPr lang="en-US" sz="1800" dirty="0" smtClean="0"/>
              <a:t>access is a problem </a:t>
            </a:r>
            <a:r>
              <a:rPr lang="en-US" sz="1300" dirty="0" smtClean="0"/>
              <a:t>(1.very serious problem – 4.not really a problem)</a:t>
            </a:r>
            <a:endParaRPr lang="en-US" sz="1800" dirty="0" smtClean="0"/>
          </a:p>
          <a:p>
            <a:pPr>
              <a:spcAft>
                <a:spcPts val="1200"/>
              </a:spcAft>
              <a:buFont typeface="Wingdings" pitchFamily="2" charset="2"/>
              <a:buChar char="Ø"/>
            </a:pPr>
            <a:r>
              <a:rPr lang="en-US" sz="2400" dirty="0" smtClean="0"/>
              <a:t>Access to food stores (Geographic Information System, GIS)</a:t>
            </a:r>
          </a:p>
          <a:p>
            <a:pPr lvl="1">
              <a:spcBef>
                <a:spcPts val="0"/>
              </a:spcBef>
              <a:buSzPct val="60000"/>
              <a:buFont typeface="Wingdings" pitchFamily="2" charset="2"/>
              <a:buChar char="v"/>
            </a:pPr>
            <a:r>
              <a:rPr lang="en-US" sz="1800" dirty="0" smtClean="0"/>
              <a:t>Network distance to </a:t>
            </a:r>
            <a:r>
              <a:rPr lang="en-US" sz="1800" dirty="0" smtClean="0"/>
              <a:t>the nearest supermarket and grocery store in miles</a:t>
            </a:r>
          </a:p>
          <a:p>
            <a:pPr lvl="1">
              <a:spcBef>
                <a:spcPts val="0"/>
              </a:spcBef>
              <a:buSzPct val="60000"/>
              <a:buFont typeface="Wingdings" pitchFamily="2" charset="2"/>
              <a:buChar char="v"/>
            </a:pPr>
            <a:r>
              <a:rPr lang="en-US" sz="1800" dirty="0" smtClean="0"/>
              <a:t>Residence within 1 mile from the nearest supermarket and grocery store</a:t>
            </a:r>
          </a:p>
          <a:p>
            <a:pPr lvl="1">
              <a:lnSpc>
                <a:spcPct val="90000"/>
              </a:lnSpc>
              <a:spcBef>
                <a:spcPts val="0"/>
              </a:spcBef>
              <a:spcAft>
                <a:spcPts val="1200"/>
              </a:spcAft>
              <a:buSzPct val="60000"/>
              <a:buFont typeface="Wingdings" pitchFamily="2" charset="2"/>
              <a:buChar char="v"/>
            </a:pPr>
            <a:r>
              <a:rPr lang="en-US" sz="1800" dirty="0" smtClean="0"/>
              <a:t>Residence over 4 miles from the nearest supermarket and grocery store</a:t>
            </a:r>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Measures</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5</a:t>
            </a:fld>
            <a:endParaRPr lang="en-US" sz="900" b="1" dirty="0">
              <a:solidFill>
                <a:prstClr val="black"/>
              </a:solidFill>
            </a:endParaRPr>
          </a:p>
        </p:txBody>
      </p:sp>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r>
              <a:rPr lang="en-US" sz="800" dirty="0" smtClean="0">
                <a:solidFill>
                  <a:schemeClr val="tx1"/>
                </a:solidFill>
              </a:rPr>
              <a:t>www2.sas.com/proceedings/sugi23/Posters/p205.pdf</a:t>
            </a:r>
            <a:endParaRPr lang="en-US" sz="800" dirty="0" smtClean="0">
              <a:solidFill>
                <a:schemeClr val="tx1"/>
              </a:solidFill>
            </a:endParaRPr>
          </a:p>
        </p:txBody>
      </p:sp>
      <p:sp>
        <p:nvSpPr>
          <p:cNvPr id="3" name="Content Placeholder 2"/>
          <p:cNvSpPr>
            <a:spLocks noGrp="1"/>
          </p:cNvSpPr>
          <p:nvPr>
            <p:ph idx="1"/>
          </p:nvPr>
        </p:nvSpPr>
        <p:spPr>
          <a:xfrm>
            <a:off x="152400" y="1066800"/>
            <a:ext cx="8686800" cy="5257800"/>
          </a:xfrm>
        </p:spPr>
        <p:txBody>
          <a:bodyPr numCol="1" spcCol="137160">
            <a:normAutofit/>
          </a:bodyPr>
          <a:lstStyle/>
          <a:p>
            <a:pPr>
              <a:spcAft>
                <a:spcPts val="1200"/>
              </a:spcAft>
              <a:buFont typeface="Wingdings" pitchFamily="2" charset="2"/>
              <a:buChar char="Ø"/>
            </a:pPr>
            <a:r>
              <a:rPr lang="en-US" sz="2200" dirty="0" smtClean="0"/>
              <a:t> </a:t>
            </a:r>
            <a:r>
              <a:rPr lang="en-US" sz="2400" dirty="0" smtClean="0"/>
              <a:t>GIS analysis </a:t>
            </a:r>
            <a:endParaRPr lang="en-US" sz="2200" dirty="0" smtClean="0"/>
          </a:p>
          <a:p>
            <a:pPr lvl="1">
              <a:spcBef>
                <a:spcPts val="0"/>
              </a:spcBef>
              <a:buSzPct val="60000"/>
              <a:buFont typeface="Wingdings" pitchFamily="2" charset="2"/>
              <a:buChar char="v"/>
            </a:pPr>
            <a:r>
              <a:rPr lang="en-US" sz="1800" dirty="0" smtClean="0"/>
              <a:t>Census 2010 geographic boundaries</a:t>
            </a:r>
          </a:p>
          <a:p>
            <a:pPr lvl="1">
              <a:spcBef>
                <a:spcPts val="0"/>
              </a:spcBef>
              <a:spcAft>
                <a:spcPts val="1200"/>
              </a:spcAft>
              <a:buSzPct val="60000"/>
              <a:buFont typeface="Wingdings" pitchFamily="2" charset="2"/>
              <a:buChar char="v"/>
            </a:pPr>
            <a:r>
              <a:rPr lang="en-US" sz="1800" dirty="0" err="1" smtClean="0"/>
              <a:t>ArcGIS</a:t>
            </a:r>
            <a:r>
              <a:rPr lang="en-US" sz="1800" dirty="0" smtClean="0"/>
              <a:t> 10.0</a:t>
            </a:r>
            <a:endParaRPr lang="en-US" sz="2400" dirty="0" smtClean="0"/>
          </a:p>
          <a:p>
            <a:pPr>
              <a:spcAft>
                <a:spcPts val="1200"/>
              </a:spcAft>
              <a:buFont typeface="Wingdings" pitchFamily="2" charset="2"/>
              <a:buChar char="Ø"/>
            </a:pPr>
            <a:r>
              <a:rPr lang="en-US" sz="2400" dirty="0" smtClean="0"/>
              <a:t>Multinomial </a:t>
            </a:r>
            <a:r>
              <a:rPr lang="en-US" sz="2400" dirty="0" smtClean="0"/>
              <a:t>logistic regression </a:t>
            </a:r>
            <a:r>
              <a:rPr lang="en-US" sz="2400" dirty="0" smtClean="0"/>
              <a:t>models</a:t>
            </a:r>
          </a:p>
          <a:p>
            <a:pPr lvl="1">
              <a:spcBef>
                <a:spcPts val="0"/>
              </a:spcBef>
              <a:buSzPct val="60000"/>
              <a:buFont typeface="Wingdings" pitchFamily="2" charset="2"/>
              <a:buChar char="v"/>
            </a:pPr>
            <a:r>
              <a:rPr lang="en-US" sz="1800" dirty="0" smtClean="0"/>
              <a:t>Food security group as reference group</a:t>
            </a:r>
          </a:p>
          <a:p>
            <a:pPr lvl="1">
              <a:spcBef>
                <a:spcPts val="0"/>
              </a:spcBef>
              <a:spcAft>
                <a:spcPts val="1200"/>
              </a:spcAft>
              <a:buSzPct val="60000"/>
              <a:buFont typeface="Wingdings" pitchFamily="2" charset="2"/>
              <a:buChar char="v"/>
            </a:pPr>
            <a:r>
              <a:rPr lang="en-US" sz="1800" dirty="0" smtClean="0"/>
              <a:t>Covariates: race, urban, number of children in household, number of adults in household, homelessness, monthly mortgage/rent, monthly transportation, monthly utilities, health care expenses $2,000+, monthly household wages, CHAOS Scale, social support, negative life events, perceived stress, intrinsic religiosity</a:t>
            </a:r>
          </a:p>
          <a:p>
            <a:pPr>
              <a:spcAft>
                <a:spcPts val="1200"/>
              </a:spcAft>
              <a:buFont typeface="Wingdings" pitchFamily="2" charset="2"/>
              <a:buChar char="Ø"/>
            </a:pPr>
            <a:r>
              <a:rPr lang="en-US" sz="2200" dirty="0" smtClean="0"/>
              <a:t> </a:t>
            </a:r>
            <a:r>
              <a:rPr lang="en-US" sz="2400" dirty="0" smtClean="0"/>
              <a:t>Robust standard error estimate for cluster sampling data </a:t>
            </a:r>
            <a:endParaRPr lang="en-US" sz="2200" dirty="0" smtClean="0"/>
          </a:p>
          <a:p>
            <a:pPr lvl="1">
              <a:spcBef>
                <a:spcPts val="0"/>
              </a:spcBef>
              <a:buSzPct val="60000"/>
              <a:buFont typeface="Wingdings" pitchFamily="2" charset="2"/>
              <a:buChar char="v"/>
            </a:pPr>
            <a:r>
              <a:rPr lang="en-US" sz="1800" dirty="0" smtClean="0"/>
              <a:t>Robust </a:t>
            </a:r>
            <a:r>
              <a:rPr lang="en-US" sz="1800" dirty="0" smtClean="0"/>
              <a:t>standard errors </a:t>
            </a:r>
            <a:r>
              <a:rPr lang="en-US" sz="1800" dirty="0" smtClean="0"/>
              <a:t>were calculated in STATA 10</a:t>
            </a:r>
          </a:p>
          <a:p>
            <a:pPr lvl="1">
              <a:spcBef>
                <a:spcPts val="0"/>
              </a:spcBef>
              <a:spcAft>
                <a:spcPts val="1200"/>
              </a:spcAft>
              <a:buSzPct val="60000"/>
              <a:buFont typeface="Wingdings" pitchFamily="2" charset="2"/>
              <a:buChar char="v"/>
            </a:pPr>
            <a:r>
              <a:rPr lang="en-US" sz="1800" dirty="0" smtClean="0"/>
              <a:t>Census tract as the cluster variable (544 participants in 119 tracts)</a:t>
            </a:r>
            <a:endParaRPr lang="en-US" sz="2200" dirty="0" smtClean="0"/>
          </a:p>
          <a:p>
            <a:pPr>
              <a:spcBef>
                <a:spcPts val="0"/>
              </a:spcBef>
              <a:buSzPct val="60000"/>
              <a:buFont typeface="Wingdings" pitchFamily="2" charset="2"/>
              <a:buChar char="v"/>
            </a:pPr>
            <a:endParaRPr lang="en-US" sz="2200" dirty="0" smtClean="0"/>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Statistical Analysis</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6</a:t>
            </a:fld>
            <a:endParaRPr lang="en-US" sz="900" b="1" dirty="0">
              <a:solidFill>
                <a:prstClr val="black"/>
              </a:solidFill>
            </a:endParaRPr>
          </a:p>
        </p:txBody>
      </p:sp>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r>
              <a:rPr lang="en-US" sz="800" dirty="0" smtClean="0">
                <a:solidFill>
                  <a:schemeClr val="tx1"/>
                </a:solidFill>
              </a:rPr>
              <a:t>Bold: difference between VLFS and food security is significant (p&lt;0.05). *: difference between VLFS and food insecurity is significant (p&lt;0.05). </a:t>
            </a:r>
            <a:r>
              <a:rPr lang="en-US" sz="800" baseline="30000" dirty="0" smtClean="0"/>
              <a:t>‡</a:t>
            </a:r>
            <a:r>
              <a:rPr lang="en-US" sz="800" dirty="0" smtClean="0">
                <a:solidFill>
                  <a:schemeClr val="tx1"/>
                </a:solidFill>
              </a:rPr>
              <a:t> 6-strongly agree, 5-agree, </a:t>
            </a:r>
          </a:p>
          <a:p>
            <a:pPr algn="l"/>
            <a:r>
              <a:rPr lang="en-US" sz="800" dirty="0" smtClean="0">
                <a:solidFill>
                  <a:schemeClr val="tx1"/>
                </a:solidFill>
              </a:rPr>
              <a:t>4-somewhat agree, 3-somewhat disagree, 2-disagree, 1-strongly disagree. </a:t>
            </a:r>
            <a:r>
              <a:rPr lang="en-US" sz="800" baseline="30000" dirty="0" smtClean="0"/>
              <a:t>†</a:t>
            </a:r>
            <a:r>
              <a:rPr lang="en-US" sz="800" dirty="0" smtClean="0">
                <a:solidFill>
                  <a:schemeClr val="tx1"/>
                </a:solidFill>
              </a:rPr>
              <a:t>: 4-not really a problem, 3-minor problem, 2-somewhat serious problem, 1-very serious problem.</a:t>
            </a:r>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Results - Descriptive</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7</a:t>
            </a:fld>
            <a:endParaRPr lang="en-US" sz="900" b="1" dirty="0">
              <a:solidFill>
                <a:prstClr val="black"/>
              </a:solidFill>
            </a:endParaRPr>
          </a:p>
        </p:txBody>
      </p:sp>
      <p:graphicFrame>
        <p:nvGraphicFramePr>
          <p:cNvPr id="9" name="Content Placeholder 8"/>
          <p:cNvGraphicFramePr>
            <a:graphicFrameLocks noGrp="1"/>
          </p:cNvGraphicFramePr>
          <p:nvPr>
            <p:ph idx="1"/>
          </p:nvPr>
        </p:nvGraphicFramePr>
        <p:xfrm>
          <a:off x="185420" y="1082040"/>
          <a:ext cx="8806180" cy="5090160"/>
        </p:xfrm>
        <a:graphic>
          <a:graphicData uri="http://schemas.openxmlformats.org/drawingml/2006/table">
            <a:tbl>
              <a:tblPr firstRow="1" bandRow="1">
                <a:tableStyleId>{F5AB1C69-6EDB-4FF4-983F-18BD219EF322}</a:tableStyleId>
              </a:tblPr>
              <a:tblGrid>
                <a:gridCol w="3674110"/>
                <a:gridCol w="1770380"/>
                <a:gridCol w="1948180"/>
                <a:gridCol w="1413510"/>
              </a:tblGrid>
              <a:tr h="370840">
                <a:tc>
                  <a:txBody>
                    <a:bodyPr/>
                    <a:lstStyle/>
                    <a:p>
                      <a:r>
                        <a:rPr lang="en-US" dirty="0" smtClean="0">
                          <a:latin typeface="+mn-lt"/>
                        </a:rPr>
                        <a:t>Neighborhood</a:t>
                      </a:r>
                      <a:r>
                        <a:rPr lang="en-US" baseline="0" dirty="0" smtClean="0">
                          <a:latin typeface="+mn-lt"/>
                        </a:rPr>
                        <a:t> Food Access Measures</a:t>
                      </a:r>
                      <a:endParaRPr lang="en-US" dirty="0">
                        <a:latin typeface="+mn-lt"/>
                      </a:endParaRPr>
                    </a:p>
                  </a:txBody>
                  <a:tcPr/>
                </a:tc>
                <a:tc>
                  <a:txBody>
                    <a:bodyPr/>
                    <a:lstStyle/>
                    <a:p>
                      <a:pPr algn="ctr"/>
                      <a:r>
                        <a:rPr lang="en-US" sz="1800" kern="1200" dirty="0" smtClean="0"/>
                        <a:t>Food Security</a:t>
                      </a:r>
                    </a:p>
                    <a:p>
                      <a:pPr algn="ctr"/>
                      <a:r>
                        <a:rPr lang="en-US" sz="1800" kern="1200" dirty="0" smtClean="0"/>
                        <a:t>N=158</a:t>
                      </a:r>
                      <a:endParaRPr lang="en-US" dirty="0">
                        <a:latin typeface="+mn-lt"/>
                      </a:endParaRPr>
                    </a:p>
                  </a:txBody>
                  <a:tcPr/>
                </a:tc>
                <a:tc>
                  <a:txBody>
                    <a:bodyPr/>
                    <a:lstStyle/>
                    <a:p>
                      <a:pPr algn="ctr"/>
                      <a:r>
                        <a:rPr lang="en-US" sz="1800" kern="1200" dirty="0" smtClean="0"/>
                        <a:t>Food Insecurity</a:t>
                      </a:r>
                    </a:p>
                    <a:p>
                      <a:pPr algn="ctr"/>
                      <a:r>
                        <a:rPr lang="en-US" sz="1800" kern="1200" dirty="0" smtClean="0"/>
                        <a:t>N=207</a:t>
                      </a:r>
                      <a:endParaRPr lang="en-US" dirty="0">
                        <a:latin typeface="+mn-lt"/>
                      </a:endParaRPr>
                    </a:p>
                  </a:txBody>
                  <a:tcPr/>
                </a:tc>
                <a:tc>
                  <a:txBody>
                    <a:bodyPr/>
                    <a:lstStyle/>
                    <a:p>
                      <a:pPr algn="ctr"/>
                      <a:r>
                        <a:rPr lang="en-US" sz="1800" kern="1200" dirty="0" smtClean="0"/>
                        <a:t>VLFS</a:t>
                      </a:r>
                      <a:endParaRPr lang="en-US" sz="1800" kern="1200" dirty="0" smtClean="0"/>
                    </a:p>
                    <a:p>
                      <a:pPr algn="ctr"/>
                      <a:r>
                        <a:rPr lang="en-US" sz="1800" kern="1200" dirty="0" smtClean="0"/>
                        <a:t>N=179</a:t>
                      </a:r>
                      <a:endParaRPr lang="en-US" dirty="0">
                        <a:latin typeface="+mn-lt"/>
                      </a:endParaRPr>
                    </a:p>
                  </a:txBody>
                  <a:tcPr/>
                </a:tc>
              </a:tr>
              <a:tr h="370840">
                <a:tc>
                  <a:txBody>
                    <a:bodyPr/>
                    <a:lstStyle/>
                    <a:p>
                      <a:endParaRPr lang="en-US">
                        <a:latin typeface="+mn-lt"/>
                      </a:endParaRPr>
                    </a:p>
                  </a:txBody>
                  <a:tcPr/>
                </a:tc>
                <a:tc gridSpan="3">
                  <a:txBody>
                    <a:bodyPr/>
                    <a:lstStyle/>
                    <a:p>
                      <a:pPr algn="ctr"/>
                      <a:r>
                        <a:rPr lang="en-US" sz="1800" b="1" kern="1200" dirty="0" smtClean="0"/>
                        <a:t>Mean (SD) or Percentage</a:t>
                      </a:r>
                      <a:endParaRPr lang="en-US" b="1" dirty="0">
                        <a:latin typeface="+mn-lt"/>
                      </a:endParaRPr>
                    </a:p>
                  </a:txBody>
                  <a:tcPr/>
                </a:tc>
                <a:tc hMerge="1">
                  <a:txBody>
                    <a:bodyPr/>
                    <a:lstStyle/>
                    <a:p>
                      <a:endParaRPr lang="en-US" dirty="0"/>
                    </a:p>
                  </a:txBody>
                  <a:tcPr/>
                </a:tc>
                <a:tc hMerge="1">
                  <a:txBody>
                    <a:bodyPr/>
                    <a:lstStyle/>
                    <a:p>
                      <a:endParaRPr lang="en-US" dirty="0"/>
                    </a:p>
                  </a:txBody>
                  <a:tcP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kern="1200" dirty="0" smtClean="0">
                          <a:solidFill>
                            <a:schemeClr val="dk1"/>
                          </a:solidFill>
                          <a:latin typeface="+mn-lt"/>
                          <a:ea typeface="+mn-ea"/>
                          <a:cs typeface="+mn-cs"/>
                        </a:rPr>
                        <a:t>Perceptions of neighborhood food access</a:t>
                      </a:r>
                    </a:p>
                  </a:txBody>
                  <a:tcPr marL="68580" marR="68580" marT="0" marB="0" anchor="ctr"/>
                </a:tc>
                <a:tc hMerge="1">
                  <a:txBody>
                    <a:bodyPr/>
                    <a:lstStyle/>
                    <a:p>
                      <a:pPr marL="0" marR="0" algn="ctr">
                        <a:lnSpc>
                          <a:spcPct val="115000"/>
                        </a:lnSpc>
                        <a:spcBef>
                          <a:spcPts val="0"/>
                        </a:spcBef>
                        <a:spcAft>
                          <a:spcPts val="0"/>
                        </a:spcAft>
                      </a:pPr>
                      <a:endParaRPr lang="en-US" sz="1800" dirty="0">
                        <a:solidFill>
                          <a:srgbClr val="365F91"/>
                        </a:solidFill>
                        <a:latin typeface="+mn-lt"/>
                        <a:ea typeface="SimSun"/>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1800" dirty="0">
                        <a:solidFill>
                          <a:srgbClr val="365F91"/>
                        </a:solidFill>
                        <a:latin typeface="+mn-lt"/>
                        <a:ea typeface="SimSun"/>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1800"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smtClean="0"/>
                        <a:t>Availability </a:t>
                      </a:r>
                      <a:r>
                        <a:rPr lang="en-US" sz="1400" dirty="0"/>
                        <a:t>of fruit and </a:t>
                      </a:r>
                      <a:r>
                        <a:rPr lang="en-US" sz="1400" dirty="0" smtClean="0"/>
                        <a:t>vegetable</a:t>
                      </a:r>
                      <a:r>
                        <a:rPr lang="en-US" sz="1400" baseline="30000" dirty="0" smtClean="0"/>
                        <a:t>‡</a:t>
                      </a:r>
                      <a:endParaRPr lang="en-US" sz="1400" baseline="300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4.0±0.2</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3.8±0.1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t>3.5±0.2</a:t>
                      </a:r>
                      <a:endParaRPr lang="en-US" sz="1800" b="1"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smtClean="0"/>
                        <a:t>Quality </a:t>
                      </a:r>
                      <a:r>
                        <a:rPr lang="en-US" sz="1400" dirty="0"/>
                        <a:t>of fruit and </a:t>
                      </a:r>
                      <a:r>
                        <a:rPr lang="en-US" sz="1400" dirty="0" smtClean="0"/>
                        <a:t>vegetable</a:t>
                      </a:r>
                      <a:r>
                        <a:rPr lang="en-US" sz="1400" baseline="30000" dirty="0" smtClean="0"/>
                        <a: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4.0±0.2</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3.7±0.1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t>3.4±0.1</a:t>
                      </a:r>
                      <a:endParaRPr lang="en-US" sz="1800" b="1"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smtClean="0"/>
                        <a:t>Fruits </a:t>
                      </a:r>
                      <a:r>
                        <a:rPr lang="en-US" sz="1400" dirty="0"/>
                        <a:t>and vegetables are </a:t>
                      </a:r>
                      <a:r>
                        <a:rPr lang="en-US" sz="1400" dirty="0" smtClean="0"/>
                        <a:t>affordable</a:t>
                      </a:r>
                      <a:r>
                        <a:rPr lang="en-US" sz="1400" baseline="30000" dirty="0" smtClean="0"/>
                        <a: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4.1±0.1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3.8±0.1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t> 3.3±0.1</a:t>
                      </a:r>
                      <a:r>
                        <a:rPr lang="en-US" sz="1800" b="1" dirty="0" smtClean="0"/>
                        <a:t>*</a:t>
                      </a:r>
                      <a:endParaRPr lang="en-US" sz="1800" b="1"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smtClean="0"/>
                        <a:t>Availability </a:t>
                      </a:r>
                      <a:r>
                        <a:rPr lang="en-US" sz="1400" dirty="0"/>
                        <a:t>of low fat </a:t>
                      </a:r>
                      <a:r>
                        <a:rPr lang="en-US" sz="1400" dirty="0" smtClean="0"/>
                        <a:t>product</a:t>
                      </a:r>
                      <a:r>
                        <a:rPr lang="en-US" sz="1400" baseline="30000" dirty="0" smtClean="0"/>
                        <a: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4.0±0.1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3.8±0.1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t>3.4±0.1</a:t>
                      </a:r>
                      <a:endParaRPr lang="en-US" sz="1800" b="1"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smtClean="0"/>
                        <a:t>Opportunities </a:t>
                      </a:r>
                      <a:r>
                        <a:rPr lang="en-US" sz="1400" dirty="0"/>
                        <a:t>to purchase fast </a:t>
                      </a:r>
                      <a:r>
                        <a:rPr lang="en-US" sz="1400" dirty="0" smtClean="0"/>
                        <a:t>food</a:t>
                      </a:r>
                      <a:r>
                        <a:rPr lang="en-US" sz="1400" baseline="30000" dirty="0" smtClean="0"/>
                        <a: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4.2±0.2</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4.5±0.1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4.5±0.1</a:t>
                      </a:r>
                      <a:endParaRPr lang="en-US" sz="1800" b="0"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smtClean="0"/>
                        <a:t>Food access </a:t>
                      </a:r>
                      <a:r>
                        <a:rPr lang="en-US" sz="1400" dirty="0"/>
                        <a:t>is a problem</a:t>
                      </a:r>
                      <a:r>
                        <a:rPr lang="en-US" sz="1400" baseline="30000" dirty="0"/>
                        <a:t>†</a:t>
                      </a:r>
                      <a:endParaRPr lang="en-US" sz="1400" baseline="300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3.2±0.1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3.0±0.1</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t>  2.6±0.1</a:t>
                      </a:r>
                      <a:r>
                        <a:rPr lang="en-US" sz="1800" b="1" dirty="0" smtClean="0"/>
                        <a:t>*</a:t>
                      </a:r>
                      <a:endParaRPr lang="en-US" sz="1800" b="1" dirty="0">
                        <a:solidFill>
                          <a:srgbClr val="365F91"/>
                        </a:solidFill>
                        <a:latin typeface="+mn-lt"/>
                        <a:ea typeface="SimSun"/>
                        <a:cs typeface="Times New Roman"/>
                      </a:endParaRPr>
                    </a:p>
                  </a:txBody>
                  <a:tcPr marL="68580" marR="68580" marT="0" marB="0" anchor="ct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latin typeface="+mn-lt"/>
                        </a:rPr>
                        <a:t>Geographic access to </a:t>
                      </a:r>
                      <a:r>
                        <a:rPr lang="en-US" b="0" i="1" dirty="0" smtClean="0">
                          <a:solidFill>
                            <a:schemeClr val="tx1"/>
                          </a:solidFill>
                          <a:latin typeface="+mn-lt"/>
                        </a:rPr>
                        <a:t>supermarkets and grocery stores</a:t>
                      </a:r>
                      <a:endParaRPr lang="en-US" b="0" i="1" dirty="0" smtClean="0">
                        <a:solidFill>
                          <a:schemeClr val="tx1"/>
                        </a:solidFill>
                        <a:latin typeface="+mn-lt"/>
                      </a:endParaRPr>
                    </a:p>
                  </a:txBody>
                  <a:tcPr anchor="ctr"/>
                </a:tc>
                <a:tc hMerge="1">
                  <a:txBody>
                    <a:bodyPr/>
                    <a:lstStyle/>
                    <a:p>
                      <a:endParaRPr lang="en-US" sz="1800" dirty="0">
                        <a:latin typeface="+mn-lt"/>
                      </a:endParaRPr>
                    </a:p>
                  </a:txBody>
                  <a:tcPr anchor="ctr"/>
                </a:tc>
                <a:tc hMerge="1">
                  <a:txBody>
                    <a:bodyPr/>
                    <a:lstStyle/>
                    <a:p>
                      <a:endParaRPr lang="en-US" sz="1800" dirty="0">
                        <a:latin typeface="+mn-lt"/>
                      </a:endParaRPr>
                    </a:p>
                  </a:txBody>
                  <a:tcPr anchor="ctr"/>
                </a:tc>
                <a:tc hMerge="1">
                  <a:txBody>
                    <a:bodyPr/>
                    <a:lstStyle/>
                    <a:p>
                      <a:endParaRPr lang="en-US" sz="1800" dirty="0">
                        <a:latin typeface="+mn-lt"/>
                      </a:endParaRPr>
                    </a:p>
                  </a:txBody>
                  <a:tcPr anchor="ctr"/>
                </a:tc>
              </a:tr>
              <a:tr h="370840">
                <a:tc>
                  <a:txBody>
                    <a:bodyPr/>
                    <a:lstStyle/>
                    <a:p>
                      <a:pPr marL="0" marR="0">
                        <a:lnSpc>
                          <a:spcPct val="115000"/>
                        </a:lnSpc>
                        <a:spcBef>
                          <a:spcPts val="0"/>
                        </a:spcBef>
                        <a:spcAft>
                          <a:spcPts val="0"/>
                        </a:spcAft>
                      </a:pPr>
                      <a:r>
                        <a:rPr lang="en-US" sz="1400" dirty="0"/>
                        <a:t>Distance to nearest supermarket, miles</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2.0±2.0</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2.3±2.4</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1.7±1.7</a:t>
                      </a:r>
                      <a:r>
                        <a:rPr lang="en-US" sz="1800" b="1" dirty="0" smtClean="0"/>
                        <a:t>*</a:t>
                      </a:r>
                      <a:endParaRPr lang="en-US" sz="1800" b="1"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a:t>Residence within 1 mile from supermarket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29.6</a:t>
                      </a:r>
                      <a:r>
                        <a:rPr lang="en-US" sz="1800" b="0" dirty="0"/>
                        <a:t>%</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29.3%</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36.3%</a:t>
                      </a:r>
                      <a:endParaRPr lang="en-US" sz="1800" b="0" dirty="0">
                        <a:solidFill>
                          <a:srgbClr val="365F91"/>
                        </a:solidFill>
                        <a:latin typeface="+mn-lt"/>
                        <a:ea typeface="SimSun"/>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400" dirty="0"/>
                        <a:t>Residence </a:t>
                      </a:r>
                      <a:r>
                        <a:rPr lang="en-US" sz="1400" dirty="0" smtClean="0"/>
                        <a:t>over </a:t>
                      </a:r>
                      <a:r>
                        <a:rPr lang="en-US" sz="1400" dirty="0"/>
                        <a:t>4 miles from </a:t>
                      </a:r>
                      <a:r>
                        <a:rPr lang="en-US" sz="1400" dirty="0" smtClean="0"/>
                        <a:t>supermarket </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12.0%</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17.3%</a:t>
                      </a:r>
                      <a:endParaRPr lang="en-US" sz="1800" b="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t>11.7%</a:t>
                      </a:r>
                      <a:endParaRPr lang="en-US" sz="1800" b="0" dirty="0">
                        <a:solidFill>
                          <a:srgbClr val="365F91"/>
                        </a:solidFill>
                        <a:latin typeface="+mn-lt"/>
                        <a:ea typeface="SimSun"/>
                        <a:cs typeface="Times New Roman"/>
                      </a:endParaRPr>
                    </a:p>
                  </a:txBody>
                  <a:tcPr marL="68580" marR="68580" marT="0" marB="0" anchor="ctr"/>
                </a:tc>
              </a:tr>
            </a:tbl>
          </a:graphicData>
        </a:graphic>
      </p:graphicFrame>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
        <p:nvSpPr>
          <p:cNvPr id="10" name="Rectangle 9"/>
          <p:cNvSpPr/>
          <p:nvPr/>
        </p:nvSpPr>
        <p:spPr>
          <a:xfrm>
            <a:off x="7667625" y="2419350"/>
            <a:ext cx="1219200" cy="2286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1000" y="5029200"/>
            <a:ext cx="4724400" cy="381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858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r>
              <a:rPr lang="en-US" sz="800" dirty="0" smtClean="0">
                <a:solidFill>
                  <a:schemeClr val="tx1"/>
                </a:solidFill>
              </a:rPr>
              <a:t>Adjusted for race, urban, number of children in household, number of adults in household, homelessness, monthly mortgage/rent, monthly transportation, monthly utilities, </a:t>
            </a:r>
          </a:p>
          <a:p>
            <a:pPr algn="l"/>
            <a:r>
              <a:rPr lang="en-US" sz="800" dirty="0" smtClean="0">
                <a:solidFill>
                  <a:schemeClr val="tx1"/>
                </a:solidFill>
              </a:rPr>
              <a:t>health care expenses $2,000+, monthly household wages, CHAOS Scale, social support, negative life events, perceived stress, intrinsic religiosity</a:t>
            </a:r>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Results – Multinomial Models</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8</a:t>
            </a:fld>
            <a:endParaRPr lang="en-US" sz="900" b="1" dirty="0">
              <a:solidFill>
                <a:prstClr val="black"/>
              </a:solidFill>
            </a:endParaRPr>
          </a:p>
        </p:txBody>
      </p:sp>
      <p:graphicFrame>
        <p:nvGraphicFramePr>
          <p:cNvPr id="9" name="Content Placeholder 8"/>
          <p:cNvGraphicFramePr>
            <a:graphicFrameLocks noGrp="1"/>
          </p:cNvGraphicFramePr>
          <p:nvPr>
            <p:ph idx="1"/>
          </p:nvPr>
        </p:nvGraphicFramePr>
        <p:xfrm>
          <a:off x="261620" y="1082040"/>
          <a:ext cx="8577580" cy="5099431"/>
        </p:xfrm>
        <a:graphic>
          <a:graphicData uri="http://schemas.openxmlformats.org/drawingml/2006/table">
            <a:tbl>
              <a:tblPr firstRow="1" bandRow="1">
                <a:tableStyleId>{F5AB1C69-6EDB-4FF4-983F-18BD219EF322}</a:tableStyleId>
              </a:tblPr>
              <a:tblGrid>
                <a:gridCol w="3853180"/>
                <a:gridCol w="2286000"/>
                <a:gridCol w="2438400"/>
              </a:tblGrid>
              <a:tr h="370840">
                <a:tc>
                  <a:txBody>
                    <a:bodyPr/>
                    <a:lstStyle/>
                    <a:p>
                      <a:r>
                        <a:rPr lang="en-US" dirty="0" smtClean="0">
                          <a:latin typeface="+mn-lt"/>
                        </a:rPr>
                        <a:t>Neighborhood</a:t>
                      </a:r>
                      <a:r>
                        <a:rPr lang="en-US" baseline="0" dirty="0" smtClean="0">
                          <a:latin typeface="+mn-lt"/>
                        </a:rPr>
                        <a:t> Food Access Measures</a:t>
                      </a:r>
                      <a:endParaRPr lang="en-US" dirty="0">
                        <a:latin typeface="+mn-lt"/>
                      </a:endParaRPr>
                    </a:p>
                  </a:txBody>
                  <a:tcPr/>
                </a:tc>
                <a:tc>
                  <a:txBody>
                    <a:bodyPr/>
                    <a:lstStyle/>
                    <a:p>
                      <a:pPr algn="ctr"/>
                      <a:r>
                        <a:rPr lang="en-US" sz="1800" kern="1200" dirty="0" smtClean="0"/>
                        <a:t>FI </a:t>
                      </a:r>
                      <a:r>
                        <a:rPr lang="en-US" sz="1800" kern="1200" dirty="0" err="1" smtClean="0"/>
                        <a:t>vs</a:t>
                      </a:r>
                      <a:r>
                        <a:rPr lang="en-US" sz="1800" kern="1200" dirty="0" smtClean="0"/>
                        <a:t> FS</a:t>
                      </a:r>
                      <a:endParaRPr lang="en-US" dirty="0">
                        <a:latin typeface="+mn-lt"/>
                      </a:endParaRPr>
                    </a:p>
                  </a:txBody>
                  <a:tcPr/>
                </a:tc>
                <a:tc>
                  <a:txBody>
                    <a:bodyPr/>
                    <a:lstStyle/>
                    <a:p>
                      <a:pPr algn="ctr"/>
                      <a:r>
                        <a:rPr lang="en-US" sz="1800" kern="1200" dirty="0" smtClean="0">
                          <a:latin typeface="+mn-lt"/>
                        </a:rPr>
                        <a:t>VLFS</a:t>
                      </a:r>
                      <a:r>
                        <a:rPr lang="en-US" sz="1800" kern="1200" baseline="0" dirty="0" smtClean="0">
                          <a:latin typeface="+mn-lt"/>
                        </a:rPr>
                        <a:t> </a:t>
                      </a:r>
                      <a:r>
                        <a:rPr lang="en-US" sz="1800" kern="1200" baseline="0" dirty="0" err="1" smtClean="0">
                          <a:latin typeface="+mn-lt"/>
                        </a:rPr>
                        <a:t>vs</a:t>
                      </a:r>
                      <a:r>
                        <a:rPr lang="en-US" sz="1800" kern="1200" baseline="0" dirty="0" smtClean="0">
                          <a:latin typeface="+mn-lt"/>
                        </a:rPr>
                        <a:t> FS</a:t>
                      </a:r>
                      <a:endParaRPr lang="en-US" dirty="0">
                        <a:latin typeface="+mn-lt"/>
                      </a:endParaRPr>
                    </a:p>
                  </a:txBody>
                  <a:tcPr/>
                </a:tc>
              </a:tr>
              <a:tr h="370840">
                <a:tc>
                  <a:txBody>
                    <a:bodyPr/>
                    <a:lstStyle/>
                    <a:p>
                      <a:endParaRPr lang="en-US" dirty="0">
                        <a:latin typeface="+mn-lt"/>
                      </a:endParaRPr>
                    </a:p>
                  </a:txBody>
                  <a:tcPr/>
                </a:tc>
                <a:tc gridSpan="2">
                  <a:txBody>
                    <a:bodyPr/>
                    <a:lstStyle/>
                    <a:p>
                      <a:pPr algn="ctr"/>
                      <a:r>
                        <a:rPr lang="en-US" sz="1800" b="1" kern="1200" dirty="0" smtClean="0">
                          <a:latin typeface="+mn-lt"/>
                        </a:rPr>
                        <a:t>Relative</a:t>
                      </a:r>
                      <a:r>
                        <a:rPr lang="en-US" sz="1800" b="1" kern="1200" baseline="0" dirty="0" smtClean="0">
                          <a:latin typeface="+mn-lt"/>
                        </a:rPr>
                        <a:t> Risk Ratios (95% CI)</a:t>
                      </a:r>
                      <a:endParaRPr lang="en-US" b="1" dirty="0">
                        <a:latin typeface="+mn-lt"/>
                      </a:endParaRPr>
                    </a:p>
                  </a:txBody>
                  <a:tcPr/>
                </a:tc>
                <a:tc hMerge="1">
                  <a:txBody>
                    <a:bodyPr/>
                    <a:lstStyle/>
                    <a:p>
                      <a:endParaRPr lang="en-US"/>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kern="1200" dirty="0" smtClean="0">
                          <a:solidFill>
                            <a:schemeClr val="dk1"/>
                          </a:solidFill>
                          <a:latin typeface="+mn-lt"/>
                          <a:ea typeface="+mn-ea"/>
                          <a:cs typeface="+mn-cs"/>
                        </a:rPr>
                        <a:t>Perceptions of neighborhood food access</a:t>
                      </a:r>
                    </a:p>
                  </a:txBody>
                  <a:tcPr marL="68580" marR="68580" marT="0" marB="0" anchor="ct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1400" dirty="0" smtClean="0"/>
                        <a:t>Availability </a:t>
                      </a:r>
                      <a:r>
                        <a:rPr lang="en-US" sz="1400" dirty="0"/>
                        <a:t>of fruit and </a:t>
                      </a:r>
                      <a:r>
                        <a:rPr lang="en-US" sz="1400" dirty="0" smtClean="0"/>
                        <a:t>vegetable</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0.95 (0.81, 1.12)</a:t>
                      </a:r>
                    </a:p>
                  </a:txBody>
                  <a:tcPr marL="68580" marR="68580" marT="0" marB="0"/>
                </a:tc>
                <a:tc>
                  <a:txBody>
                    <a:bodyPr/>
                    <a:lstStyle/>
                    <a:p>
                      <a:pPr marL="0" marR="0" algn="ctr">
                        <a:lnSpc>
                          <a:spcPct val="115000"/>
                        </a:lnSpc>
                        <a:spcBef>
                          <a:spcPts val="0"/>
                        </a:spcBef>
                        <a:spcAft>
                          <a:spcPts val="0"/>
                        </a:spcAft>
                      </a:pPr>
                      <a:r>
                        <a:rPr lang="en-US" sz="1800" b="1" dirty="0">
                          <a:solidFill>
                            <a:schemeClr val="tx1"/>
                          </a:solidFill>
                          <a:latin typeface="Arial" pitchFamily="34" charset="0"/>
                          <a:ea typeface="SimSun"/>
                          <a:cs typeface="Arial" pitchFamily="34" charset="0"/>
                        </a:rPr>
                        <a:t>0.80 (0.66, 0.96)</a:t>
                      </a:r>
                    </a:p>
                  </a:txBody>
                  <a:tcPr marL="68580" marR="68580" marT="0" marB="0"/>
                </a:tc>
              </a:tr>
              <a:tr h="370840">
                <a:tc>
                  <a:txBody>
                    <a:bodyPr/>
                    <a:lstStyle/>
                    <a:p>
                      <a:pPr marL="0" marR="0">
                        <a:lnSpc>
                          <a:spcPct val="115000"/>
                        </a:lnSpc>
                        <a:spcBef>
                          <a:spcPts val="0"/>
                        </a:spcBef>
                        <a:spcAft>
                          <a:spcPts val="0"/>
                        </a:spcAft>
                      </a:pPr>
                      <a:r>
                        <a:rPr lang="en-US" sz="1400" dirty="0" smtClean="0"/>
                        <a:t>Quality </a:t>
                      </a:r>
                      <a:r>
                        <a:rPr lang="en-US" sz="1400" dirty="0"/>
                        <a:t>of fruit and </a:t>
                      </a:r>
                      <a:r>
                        <a:rPr lang="en-US" sz="1400" dirty="0" smtClean="0"/>
                        <a:t>vegetable</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0.91 (0.77, 1.08)</a:t>
                      </a:r>
                    </a:p>
                  </a:txBody>
                  <a:tcPr marL="68580" marR="68580" marT="0" marB="0"/>
                </a:tc>
                <a:tc>
                  <a:txBody>
                    <a:bodyPr/>
                    <a:lstStyle/>
                    <a:p>
                      <a:pPr marL="0" marR="0" algn="ctr">
                        <a:lnSpc>
                          <a:spcPct val="115000"/>
                        </a:lnSpc>
                        <a:spcBef>
                          <a:spcPts val="0"/>
                        </a:spcBef>
                        <a:spcAft>
                          <a:spcPts val="0"/>
                        </a:spcAft>
                      </a:pPr>
                      <a:r>
                        <a:rPr lang="en-US" sz="1800" b="1" dirty="0">
                          <a:solidFill>
                            <a:schemeClr val="tx1"/>
                          </a:solidFill>
                          <a:latin typeface="Arial" pitchFamily="34" charset="0"/>
                          <a:ea typeface="SimSun"/>
                          <a:cs typeface="Arial" pitchFamily="34" charset="0"/>
                        </a:rPr>
                        <a:t>0.77 (0.63, 0.93)</a:t>
                      </a:r>
                    </a:p>
                  </a:txBody>
                  <a:tcPr marL="68580" marR="68580" marT="0" marB="0"/>
                </a:tc>
              </a:tr>
              <a:tr h="370840">
                <a:tc>
                  <a:txBody>
                    <a:bodyPr/>
                    <a:lstStyle/>
                    <a:p>
                      <a:pPr marL="0" marR="0">
                        <a:lnSpc>
                          <a:spcPct val="115000"/>
                        </a:lnSpc>
                        <a:spcBef>
                          <a:spcPts val="0"/>
                        </a:spcBef>
                        <a:spcAft>
                          <a:spcPts val="0"/>
                        </a:spcAft>
                      </a:pPr>
                      <a:r>
                        <a:rPr lang="en-US" sz="1400" dirty="0" smtClean="0"/>
                        <a:t>Fruits </a:t>
                      </a:r>
                      <a:r>
                        <a:rPr lang="en-US" sz="1400" dirty="0"/>
                        <a:t>and vegetables are </a:t>
                      </a:r>
                      <a:r>
                        <a:rPr lang="en-US" sz="1400" dirty="0" smtClean="0"/>
                        <a:t>affordable</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0.92 (0.77, 1.08)</a:t>
                      </a:r>
                    </a:p>
                  </a:txBody>
                  <a:tcPr marL="68580" marR="68580" marT="0" marB="0"/>
                </a:tc>
                <a:tc>
                  <a:txBody>
                    <a:bodyPr/>
                    <a:lstStyle/>
                    <a:p>
                      <a:pPr marL="0" marR="0" algn="ctr">
                        <a:lnSpc>
                          <a:spcPct val="115000"/>
                        </a:lnSpc>
                        <a:spcBef>
                          <a:spcPts val="0"/>
                        </a:spcBef>
                        <a:spcAft>
                          <a:spcPts val="0"/>
                        </a:spcAft>
                      </a:pPr>
                      <a:r>
                        <a:rPr lang="en-US" sz="1800" b="1" dirty="0">
                          <a:solidFill>
                            <a:schemeClr val="tx1"/>
                          </a:solidFill>
                          <a:latin typeface="Arial" pitchFamily="34" charset="0"/>
                          <a:ea typeface="SimSun"/>
                          <a:cs typeface="Arial" pitchFamily="34" charset="0"/>
                        </a:rPr>
                        <a:t>0.66 (0.54, 0.79)</a:t>
                      </a:r>
                    </a:p>
                  </a:txBody>
                  <a:tcPr marL="68580" marR="68580" marT="0" marB="0"/>
                </a:tc>
              </a:tr>
              <a:tr h="370840">
                <a:tc>
                  <a:txBody>
                    <a:bodyPr/>
                    <a:lstStyle/>
                    <a:p>
                      <a:pPr marL="0" marR="0">
                        <a:lnSpc>
                          <a:spcPct val="115000"/>
                        </a:lnSpc>
                        <a:spcBef>
                          <a:spcPts val="0"/>
                        </a:spcBef>
                        <a:spcAft>
                          <a:spcPts val="0"/>
                        </a:spcAft>
                      </a:pPr>
                      <a:r>
                        <a:rPr lang="en-US" sz="1400" dirty="0" smtClean="0"/>
                        <a:t>Availability </a:t>
                      </a:r>
                      <a:r>
                        <a:rPr lang="en-US" sz="1400" dirty="0"/>
                        <a:t>of low fat </a:t>
                      </a:r>
                      <a:r>
                        <a:rPr lang="en-US" sz="1400" dirty="0" smtClean="0"/>
                        <a:t>product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0.94 (0.79, 1.12)</a:t>
                      </a:r>
                    </a:p>
                  </a:txBody>
                  <a:tcPr marL="68580" marR="68580" marT="0" marB="0"/>
                </a:tc>
                <a:tc>
                  <a:txBody>
                    <a:bodyPr/>
                    <a:lstStyle/>
                    <a:p>
                      <a:pPr marL="0" marR="0" algn="ctr">
                        <a:lnSpc>
                          <a:spcPct val="115000"/>
                        </a:lnSpc>
                        <a:spcBef>
                          <a:spcPts val="0"/>
                        </a:spcBef>
                        <a:spcAft>
                          <a:spcPts val="0"/>
                        </a:spcAft>
                      </a:pPr>
                      <a:r>
                        <a:rPr lang="en-US" sz="1800" b="1" dirty="0">
                          <a:solidFill>
                            <a:schemeClr val="tx1"/>
                          </a:solidFill>
                          <a:latin typeface="Arial" pitchFamily="34" charset="0"/>
                          <a:ea typeface="SimSun"/>
                          <a:cs typeface="Arial" pitchFamily="34" charset="0"/>
                        </a:rPr>
                        <a:t>0.77 (0.64, 0.95)</a:t>
                      </a:r>
                    </a:p>
                  </a:txBody>
                  <a:tcPr marL="68580" marR="68580" marT="0" marB="0"/>
                </a:tc>
              </a:tr>
              <a:tr h="370840">
                <a:tc>
                  <a:txBody>
                    <a:bodyPr/>
                    <a:lstStyle/>
                    <a:p>
                      <a:pPr marL="0" marR="0">
                        <a:lnSpc>
                          <a:spcPct val="115000"/>
                        </a:lnSpc>
                        <a:spcBef>
                          <a:spcPts val="0"/>
                        </a:spcBef>
                        <a:spcAft>
                          <a:spcPts val="0"/>
                        </a:spcAft>
                      </a:pPr>
                      <a:r>
                        <a:rPr lang="en-US" sz="1400" dirty="0" smtClean="0"/>
                        <a:t>Opportunities </a:t>
                      </a:r>
                      <a:r>
                        <a:rPr lang="en-US" sz="1400" dirty="0"/>
                        <a:t>to purchase fast </a:t>
                      </a:r>
                      <a:r>
                        <a:rPr lang="en-US" sz="1400" dirty="0" smtClean="0"/>
                        <a:t>food</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solidFill>
                            <a:schemeClr val="tx1"/>
                          </a:solidFill>
                          <a:latin typeface="Arial" pitchFamily="34" charset="0"/>
                          <a:ea typeface="SimSun"/>
                          <a:cs typeface="Arial" pitchFamily="34" charset="0"/>
                        </a:rPr>
                        <a:t>1.17 (</a:t>
                      </a:r>
                      <a:r>
                        <a:rPr lang="en-US" sz="1800" b="1" dirty="0" smtClean="0">
                          <a:solidFill>
                            <a:schemeClr val="tx1"/>
                          </a:solidFill>
                          <a:latin typeface="Arial" pitchFamily="34" charset="0"/>
                          <a:ea typeface="SimSun"/>
                          <a:cs typeface="Arial" pitchFamily="34" charset="0"/>
                        </a:rPr>
                        <a:t>1.01, </a:t>
                      </a:r>
                      <a:r>
                        <a:rPr lang="en-US" sz="1800" b="1" dirty="0">
                          <a:solidFill>
                            <a:schemeClr val="tx1"/>
                          </a:solidFill>
                          <a:latin typeface="Arial" pitchFamily="34" charset="0"/>
                          <a:ea typeface="SimSun"/>
                          <a:cs typeface="Arial" pitchFamily="34" charset="0"/>
                        </a:rPr>
                        <a:t>1.37)</a:t>
                      </a:r>
                    </a:p>
                  </a:txBody>
                  <a:tcPr marL="68580" marR="68580" marT="0" marB="0"/>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1.04 (0.87, 1.24)</a:t>
                      </a:r>
                    </a:p>
                  </a:txBody>
                  <a:tcPr marL="68580" marR="68580" marT="0" marB="0"/>
                </a:tc>
              </a:tr>
              <a:tr h="370840">
                <a:tc>
                  <a:txBody>
                    <a:bodyPr/>
                    <a:lstStyle/>
                    <a:p>
                      <a:pPr marL="0" marR="0">
                        <a:lnSpc>
                          <a:spcPct val="115000"/>
                        </a:lnSpc>
                        <a:spcBef>
                          <a:spcPts val="0"/>
                        </a:spcBef>
                        <a:spcAft>
                          <a:spcPts val="0"/>
                        </a:spcAft>
                      </a:pPr>
                      <a:r>
                        <a:rPr lang="en-US" sz="1400" dirty="0" smtClean="0"/>
                        <a:t>Food access </a:t>
                      </a:r>
                      <a:r>
                        <a:rPr lang="en-US" sz="1400" dirty="0"/>
                        <a:t>is a </a:t>
                      </a:r>
                      <a:r>
                        <a:rPr lang="en-US" sz="1400" dirty="0" smtClean="0"/>
                        <a:t>problem</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0.85 (0.66, 1.10)</a:t>
                      </a:r>
                    </a:p>
                  </a:txBody>
                  <a:tcPr marL="68580" marR="68580" marT="0" marB="0"/>
                </a:tc>
                <a:tc>
                  <a:txBody>
                    <a:bodyPr/>
                    <a:lstStyle/>
                    <a:p>
                      <a:pPr marL="0" marR="0" algn="ctr">
                        <a:lnSpc>
                          <a:spcPct val="115000"/>
                        </a:lnSpc>
                        <a:spcBef>
                          <a:spcPts val="0"/>
                        </a:spcBef>
                        <a:spcAft>
                          <a:spcPts val="0"/>
                        </a:spcAft>
                      </a:pPr>
                      <a:r>
                        <a:rPr lang="en-US" sz="1800" b="1" dirty="0">
                          <a:solidFill>
                            <a:schemeClr val="tx1"/>
                          </a:solidFill>
                          <a:latin typeface="Arial" pitchFamily="34" charset="0"/>
                          <a:ea typeface="SimSun"/>
                          <a:cs typeface="Arial" pitchFamily="34" charset="0"/>
                        </a:rPr>
                        <a:t>0.58 (0.43, 0.79)</a:t>
                      </a:r>
                    </a:p>
                  </a:txBody>
                  <a:tcPr marL="68580" marR="68580" marT="0" marB="0"/>
                </a:tc>
              </a:tr>
              <a:tr h="370840">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b="0" i="1" dirty="0" smtClean="0">
                          <a:solidFill>
                            <a:schemeClr val="tx1"/>
                          </a:solidFill>
                          <a:latin typeface="+mn-lt"/>
                        </a:rPr>
                        <a:t>Geographic access to </a:t>
                      </a:r>
                      <a:r>
                        <a:rPr lang="en-US" b="0" i="1" dirty="0" smtClean="0">
                          <a:solidFill>
                            <a:schemeClr val="tx1"/>
                          </a:solidFill>
                          <a:latin typeface="+mn-lt"/>
                        </a:rPr>
                        <a:t>supermarkets and grocery stores</a:t>
                      </a:r>
                      <a:endParaRPr lang="en-US" b="0" i="1" dirty="0" smtClean="0">
                        <a:solidFill>
                          <a:schemeClr val="tx1"/>
                        </a:solidFill>
                        <a:latin typeface="+mn-lt"/>
                      </a:endParaRPr>
                    </a:p>
                  </a:txBody>
                  <a:tcPr anchor="ct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1400" dirty="0"/>
                        <a:t>Distance to nearest supermarket, </a:t>
                      </a:r>
                      <a:r>
                        <a:rPr lang="en-US" sz="1400" dirty="0" smtClean="0"/>
                        <a:t>miles, log</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1.00 (0.74, 1.35)</a:t>
                      </a:r>
                    </a:p>
                  </a:txBody>
                  <a:tcPr marL="68580" marR="68580" marT="0" marB="0"/>
                </a:tc>
                <a:tc>
                  <a:txBody>
                    <a:bodyPr/>
                    <a:lstStyle/>
                    <a:p>
                      <a:pPr marL="0" marR="0" algn="ctr">
                        <a:lnSpc>
                          <a:spcPct val="115000"/>
                        </a:lnSpc>
                        <a:spcBef>
                          <a:spcPts val="0"/>
                        </a:spcBef>
                        <a:spcAft>
                          <a:spcPts val="0"/>
                        </a:spcAft>
                      </a:pPr>
                      <a:r>
                        <a:rPr lang="en-US" sz="1800" b="0">
                          <a:solidFill>
                            <a:schemeClr val="tx1"/>
                          </a:solidFill>
                          <a:latin typeface="Arial" pitchFamily="34" charset="0"/>
                          <a:ea typeface="SimSun"/>
                          <a:cs typeface="Arial" pitchFamily="34" charset="0"/>
                        </a:rPr>
                        <a:t>0.95 (0.65, 1.40)</a:t>
                      </a:r>
                    </a:p>
                  </a:txBody>
                  <a:tcPr marL="68580" marR="68580" marT="0" marB="0"/>
                </a:tc>
              </a:tr>
              <a:tr h="370840">
                <a:tc>
                  <a:txBody>
                    <a:bodyPr/>
                    <a:lstStyle/>
                    <a:p>
                      <a:pPr marL="0" marR="0">
                        <a:lnSpc>
                          <a:spcPct val="115000"/>
                        </a:lnSpc>
                        <a:spcBef>
                          <a:spcPts val="0"/>
                        </a:spcBef>
                        <a:spcAft>
                          <a:spcPts val="0"/>
                        </a:spcAft>
                      </a:pPr>
                      <a:r>
                        <a:rPr lang="en-US" sz="1400" dirty="0"/>
                        <a:t>Residence within 1 mile from supermarket</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0.83 (0.48, 1.46)</a:t>
                      </a:r>
                    </a:p>
                  </a:txBody>
                  <a:tcPr marL="68580" marR="68580" marT="0" marB="0"/>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0.81 (0.44, 1.52)</a:t>
                      </a:r>
                    </a:p>
                  </a:txBody>
                  <a:tcPr marL="68580" marR="68580" marT="0" marB="0"/>
                </a:tc>
              </a:tr>
              <a:tr h="370840">
                <a:tc>
                  <a:txBody>
                    <a:bodyPr/>
                    <a:lstStyle/>
                    <a:p>
                      <a:pPr marL="0" marR="0">
                        <a:lnSpc>
                          <a:spcPct val="115000"/>
                        </a:lnSpc>
                        <a:spcBef>
                          <a:spcPts val="0"/>
                        </a:spcBef>
                        <a:spcAft>
                          <a:spcPts val="0"/>
                        </a:spcAft>
                      </a:pPr>
                      <a:r>
                        <a:rPr lang="en-US" sz="1400" dirty="0"/>
                        <a:t>Residence </a:t>
                      </a:r>
                      <a:r>
                        <a:rPr lang="en-US" sz="1400" dirty="0" smtClean="0"/>
                        <a:t>over </a:t>
                      </a:r>
                      <a:r>
                        <a:rPr lang="en-US" sz="1400" dirty="0"/>
                        <a:t>4 miles from  supermarket </a:t>
                      </a:r>
                      <a:endParaRPr lang="en-US" sz="1400" dirty="0">
                        <a:solidFill>
                          <a:srgbClr val="365F91"/>
                        </a:solidFill>
                        <a:latin typeface="+mn-lt"/>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1.27 (0.59, 2.71)</a:t>
                      </a:r>
                    </a:p>
                  </a:txBody>
                  <a:tcPr marL="68580" marR="68580" marT="0" marB="0"/>
                </a:tc>
                <a:tc>
                  <a:txBody>
                    <a:bodyPr/>
                    <a:lstStyle/>
                    <a:p>
                      <a:pPr marL="0" marR="0" algn="ctr">
                        <a:lnSpc>
                          <a:spcPct val="115000"/>
                        </a:lnSpc>
                        <a:spcBef>
                          <a:spcPts val="0"/>
                        </a:spcBef>
                        <a:spcAft>
                          <a:spcPts val="0"/>
                        </a:spcAft>
                      </a:pPr>
                      <a:r>
                        <a:rPr lang="en-US" sz="1800" b="0" dirty="0">
                          <a:solidFill>
                            <a:schemeClr val="tx1"/>
                          </a:solidFill>
                          <a:latin typeface="Arial" pitchFamily="34" charset="0"/>
                          <a:ea typeface="SimSun"/>
                          <a:cs typeface="Arial" pitchFamily="34" charset="0"/>
                        </a:rPr>
                        <a:t>0.97 (0.35, 2.67)</a:t>
                      </a:r>
                    </a:p>
                  </a:txBody>
                  <a:tcPr marL="68580" marR="68580" marT="0" marB="0"/>
                </a:tc>
              </a:tr>
            </a:tbl>
          </a:graphicData>
        </a:graphic>
      </p:graphicFrame>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
        <p:nvSpPr>
          <p:cNvPr id="10" name="Rectangle 9"/>
          <p:cNvSpPr/>
          <p:nvPr/>
        </p:nvSpPr>
        <p:spPr>
          <a:xfrm>
            <a:off x="6629400" y="2381250"/>
            <a:ext cx="1905000" cy="23431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67200" y="3905250"/>
            <a:ext cx="2057400" cy="381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858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0" y="6477000"/>
            <a:ext cx="9144000" cy="406400"/>
          </a:xfrm>
          <a:solidFill>
            <a:schemeClr val="bg1">
              <a:lumMod val="95000"/>
            </a:schemeClr>
          </a:solidFill>
        </p:spPr>
        <p:txBody>
          <a:bodyPr/>
          <a:lstStyle/>
          <a:p>
            <a:pPr algn="l"/>
            <a:endParaRPr lang="en-US" sz="800" dirty="0" smtClean="0">
              <a:solidFill>
                <a:schemeClr val="tx1"/>
              </a:solidFill>
            </a:endParaRPr>
          </a:p>
        </p:txBody>
      </p:sp>
      <p:sp>
        <p:nvSpPr>
          <p:cNvPr id="3" name="Content Placeholder 2"/>
          <p:cNvSpPr>
            <a:spLocks noGrp="1"/>
          </p:cNvSpPr>
          <p:nvPr>
            <p:ph idx="1"/>
          </p:nvPr>
        </p:nvSpPr>
        <p:spPr>
          <a:xfrm>
            <a:off x="381000" y="1295400"/>
            <a:ext cx="8382000" cy="5257800"/>
          </a:xfrm>
        </p:spPr>
        <p:txBody>
          <a:bodyPr numCol="1" spcCol="137160">
            <a:normAutofit/>
          </a:bodyPr>
          <a:lstStyle/>
          <a:p>
            <a:pPr>
              <a:spcAft>
                <a:spcPts val="1200"/>
              </a:spcAft>
              <a:buFont typeface="Wingdings" pitchFamily="2" charset="2"/>
              <a:buChar char="Ø"/>
            </a:pPr>
            <a:r>
              <a:rPr lang="en-US" sz="2400" dirty="0" smtClean="0"/>
              <a:t>Perceived access to quality, affordable fruits and vegetables is low among </a:t>
            </a:r>
            <a:r>
              <a:rPr lang="en-US" sz="2400" dirty="0" smtClean="0"/>
              <a:t>VLFS-C </a:t>
            </a:r>
            <a:r>
              <a:rPr lang="en-US" sz="2400" dirty="0" smtClean="0"/>
              <a:t>families, but the mapped data suggests that fruits and vegetables may be present in close by store. </a:t>
            </a:r>
          </a:p>
          <a:p>
            <a:pPr>
              <a:spcAft>
                <a:spcPts val="1200"/>
              </a:spcAft>
              <a:buFont typeface="Wingdings" pitchFamily="2" charset="2"/>
              <a:buChar char="Ø"/>
            </a:pPr>
            <a:r>
              <a:rPr lang="en-US" sz="2400" dirty="0" smtClean="0"/>
              <a:t>Perceived food access is a problem among </a:t>
            </a:r>
            <a:r>
              <a:rPr lang="en-US" sz="2400" dirty="0" smtClean="0"/>
              <a:t>VLFS-C </a:t>
            </a:r>
            <a:r>
              <a:rPr lang="en-US" sz="2400" dirty="0" smtClean="0"/>
              <a:t>families, but there is no difference to access the supermarkets and grocery stores. </a:t>
            </a:r>
          </a:p>
          <a:p>
            <a:pPr>
              <a:spcAft>
                <a:spcPts val="1200"/>
              </a:spcAft>
              <a:buFont typeface="Wingdings" pitchFamily="2" charset="2"/>
              <a:buChar char="Ø"/>
            </a:pPr>
            <a:r>
              <a:rPr lang="en-US" sz="2400" dirty="0" smtClean="0"/>
              <a:t>Perceived access </a:t>
            </a:r>
            <a:r>
              <a:rPr lang="en-US" sz="2400" dirty="0" smtClean="0"/>
              <a:t>to healthful and affordable foods may be an important factor of food security status.</a:t>
            </a:r>
            <a:endParaRPr lang="en-US" sz="2200" dirty="0" smtClean="0"/>
          </a:p>
        </p:txBody>
      </p:sp>
      <p:sp>
        <p:nvSpPr>
          <p:cNvPr id="2" name="Title 1"/>
          <p:cNvSpPr>
            <a:spLocks noGrp="1"/>
          </p:cNvSpPr>
          <p:nvPr>
            <p:ph type="title"/>
          </p:nvPr>
        </p:nvSpPr>
        <p:spPr>
          <a:xfrm>
            <a:off x="0" y="-25400"/>
            <a:ext cx="9144000" cy="731520"/>
          </a:xfrm>
          <a:solidFill>
            <a:schemeClr val="accent3"/>
          </a:solidFill>
          <a:effectLst>
            <a:outerShdw blurRad="50800" dist="38100" dir="5400000" algn="t" rotWithShape="0">
              <a:prstClr val="black">
                <a:alpha val="40000"/>
              </a:prstClr>
            </a:outerShdw>
          </a:effectLst>
        </p:spPr>
        <p:txBody>
          <a:bodyPr>
            <a:normAutofit fontScale="90000"/>
          </a:bodyPr>
          <a:lstStyle/>
          <a:p>
            <a:r>
              <a:rPr lang="en-US" dirty="0" smtClean="0">
                <a:effectLst>
                  <a:outerShdw blurRad="38100" dist="38100" dir="2700000" algn="tl">
                    <a:srgbClr val="000000">
                      <a:alpha val="43137"/>
                    </a:srgbClr>
                  </a:outerShdw>
                </a:effectLst>
              </a:rPr>
              <a:t>Conclusions</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8763000" y="6556375"/>
            <a:ext cx="341376" cy="263525"/>
          </a:xfrm>
        </p:spPr>
        <p:txBody>
          <a:bodyPr/>
          <a:lstStyle/>
          <a:p>
            <a:fld id="{B6F15528-21DE-4FAA-801E-634DDDAF4B2B}" type="slidenum">
              <a:rPr lang="en-US" sz="900" b="1" smtClean="0">
                <a:solidFill>
                  <a:prstClr val="black"/>
                </a:solidFill>
              </a:rPr>
              <a:pPr/>
              <a:t>9</a:t>
            </a:fld>
            <a:endParaRPr lang="en-US" sz="900" b="1" dirty="0">
              <a:solidFill>
                <a:prstClr val="black"/>
              </a:solidFill>
            </a:endParaRPr>
          </a:p>
        </p:txBody>
      </p:sp>
      <p:pic>
        <p:nvPicPr>
          <p:cNvPr id="7" name="Picture 6" descr="New_University_of_South_Carolina_Logo1.png"/>
          <p:cNvPicPr>
            <a:picLocks noChangeAspect="1"/>
          </p:cNvPicPr>
          <p:nvPr/>
        </p:nvPicPr>
        <p:blipFill>
          <a:blip r:embed="rId3" cstate="print"/>
          <a:stretch>
            <a:fillRect/>
          </a:stretch>
        </p:blipFill>
        <p:spPr>
          <a:xfrm>
            <a:off x="8620125" y="6515100"/>
            <a:ext cx="259289" cy="325922"/>
          </a:xfrm>
          <a:prstGeom prst="rect">
            <a:avLst/>
          </a:prstGeom>
        </p:spPr>
      </p:pic>
    </p:spTree>
    <p:extLst>
      <p:ext uri="{BB962C8B-B14F-4D97-AF65-F5344CB8AC3E}">
        <p14:creationId xmlns="" xmlns:p14="http://schemas.microsoft.com/office/powerpoint/2010/main" val="1385836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方正姚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2498</TotalTime>
  <Words>1283</Words>
  <Application>Microsoft Office PowerPoint</Application>
  <PresentationFormat>On-screen Show (4:3)</PresentationFormat>
  <Paragraphs>174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Neighborhood Food Access and Food Security Status among Households with Children</vt:lpstr>
      <vt:lpstr>Introduction</vt:lpstr>
      <vt:lpstr>Objectives</vt:lpstr>
      <vt:lpstr>Study Population and Area</vt:lpstr>
      <vt:lpstr>Measures</vt:lpstr>
      <vt:lpstr>Statistical Analysis</vt:lpstr>
      <vt:lpstr>Results - Descriptive</vt:lpstr>
      <vt:lpstr>Results – Multinomial Models</vt:lpstr>
      <vt:lpstr>Conclusions</vt:lpstr>
      <vt:lpstr>Acknowledgement</vt:lpstr>
      <vt:lpstr>Thanks!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Environment and Birth Outcomes in South Carolina</dc:title>
  <dc:creator>MAXGUANG</dc:creator>
  <cp:lastModifiedBy>Max Ma</cp:lastModifiedBy>
  <cp:revision>224</cp:revision>
  <cp:lastPrinted>2013-06-03T17:15:40Z</cp:lastPrinted>
  <dcterms:created xsi:type="dcterms:W3CDTF">2006-08-16T00:00:00Z</dcterms:created>
  <dcterms:modified xsi:type="dcterms:W3CDTF">2014-03-18T14:36:04Z</dcterms:modified>
</cp:coreProperties>
</file>