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348" r:id="rId2"/>
    <p:sldId id="284" r:id="rId3"/>
    <p:sldId id="346" r:id="rId4"/>
    <p:sldId id="321" r:id="rId5"/>
    <p:sldId id="335" r:id="rId6"/>
    <p:sldId id="266" r:id="rId7"/>
    <p:sldId id="281" r:id="rId8"/>
    <p:sldId id="298" r:id="rId9"/>
    <p:sldId id="299" r:id="rId10"/>
    <p:sldId id="310" r:id="rId11"/>
    <p:sldId id="311" r:id="rId12"/>
    <p:sldId id="314" r:id="rId13"/>
    <p:sldId id="307" r:id="rId14"/>
    <p:sldId id="341" r:id="rId15"/>
    <p:sldId id="334" r:id="rId16"/>
    <p:sldId id="342" r:id="rId17"/>
    <p:sldId id="343" r:id="rId18"/>
    <p:sldId id="297" r:id="rId19"/>
    <p:sldId id="262"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hebert" initials="JR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832" autoAdjust="0"/>
  </p:normalViewPr>
  <p:slideViewPr>
    <p:cSldViewPr>
      <p:cViewPr varScale="1">
        <p:scale>
          <a:sx n="59" d="100"/>
          <a:sy n="59" d="100"/>
        </p:scale>
        <p:origin x="1716"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9B38616-F488-433D-B382-DF44D750DB8F}" type="datetimeFigureOut">
              <a:rPr lang="en-US" smtClean="0"/>
              <a:t>3/16/2014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07B7DC1-DF84-4D5F-83B8-3C67496B2824}" type="slidenum">
              <a:rPr lang="en-US" smtClean="0"/>
              <a:t>‹#›</a:t>
            </a:fld>
            <a:endParaRPr lang="en-US" dirty="0"/>
          </a:p>
        </p:txBody>
      </p:sp>
    </p:spTree>
    <p:extLst>
      <p:ext uri="{BB962C8B-B14F-4D97-AF65-F5344CB8AC3E}">
        <p14:creationId xmlns:p14="http://schemas.microsoft.com/office/powerpoint/2010/main" val="4016573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F98C6B1-CA4D-42BF-BB4E-7255A66BC9E7}" type="datetimeFigureOut">
              <a:rPr lang="en-US" smtClean="0"/>
              <a:pPr/>
              <a:t>3/16/2014</a:t>
            </a:fld>
            <a:endParaRPr lang="en-GB"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52F992-902E-4BC6-B7BB-F12579165293}" type="slidenum">
              <a:rPr lang="en-GB" smtClean="0"/>
              <a:pPr/>
              <a:t>‹#›</a:t>
            </a:fld>
            <a:endParaRPr lang="en-GB" dirty="0"/>
          </a:p>
        </p:txBody>
      </p:sp>
    </p:spTree>
    <p:extLst>
      <p:ext uri="{BB962C8B-B14F-4D97-AF65-F5344CB8AC3E}">
        <p14:creationId xmlns:p14="http://schemas.microsoft.com/office/powerpoint/2010/main" val="737612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E0F7DA7F-73CD-4FB3-85E4-1FF89A43984A}" type="slidenum">
              <a:rPr lang="en-US" smtClean="0"/>
              <a:pPr/>
              <a:t>1</a:t>
            </a:fld>
            <a:endParaRPr lang="en-US" dirty="0"/>
          </a:p>
        </p:txBody>
      </p:sp>
    </p:spTree>
    <p:extLst>
      <p:ext uri="{BB962C8B-B14F-4D97-AF65-F5344CB8AC3E}">
        <p14:creationId xmlns:p14="http://schemas.microsoft.com/office/powerpoint/2010/main" val="36614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52F992-902E-4BC6-B7BB-F12579165293}" type="slidenum">
              <a:rPr lang="en-GB" smtClean="0"/>
              <a:pPr/>
              <a:t>2</a:t>
            </a:fld>
            <a:endParaRPr lang="en-GB" dirty="0"/>
          </a:p>
        </p:txBody>
      </p:sp>
    </p:spTree>
    <p:extLst>
      <p:ext uri="{BB962C8B-B14F-4D97-AF65-F5344CB8AC3E}">
        <p14:creationId xmlns:p14="http://schemas.microsoft.com/office/powerpoint/2010/main" val="572751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provides an idea of what foods may</a:t>
            </a:r>
            <a:r>
              <a:rPr lang="en-US" baseline="0" dirty="0" smtClean="0"/>
              <a:t> constitute an anti- or pro-inflammatory diet</a:t>
            </a:r>
            <a:endParaRPr lang="en-US" dirty="0"/>
          </a:p>
        </p:txBody>
      </p:sp>
      <p:sp>
        <p:nvSpPr>
          <p:cNvPr id="4" name="Slide Number Placeholder 3"/>
          <p:cNvSpPr>
            <a:spLocks noGrp="1"/>
          </p:cNvSpPr>
          <p:nvPr>
            <p:ph type="sldNum" sz="quarter" idx="10"/>
          </p:nvPr>
        </p:nvSpPr>
        <p:spPr/>
        <p:txBody>
          <a:bodyPr/>
          <a:lstStyle/>
          <a:p>
            <a:fld id="{0F52F992-902E-4BC6-B7BB-F12579165293}" type="slidenum">
              <a:rPr lang="en-GB" smtClean="0"/>
              <a:pPr/>
              <a:t>4</a:t>
            </a:fld>
            <a:endParaRPr lang="en-GB" dirty="0"/>
          </a:p>
        </p:txBody>
      </p:sp>
    </p:spTree>
    <p:extLst>
      <p:ext uri="{BB962C8B-B14F-4D97-AF65-F5344CB8AC3E}">
        <p14:creationId xmlns:p14="http://schemas.microsoft.com/office/powerpoint/2010/main" val="374611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F52F992-902E-4BC6-B7BB-F12579165293}" type="slidenum">
              <a:rPr lang="en-GB" smtClean="0"/>
              <a:pPr/>
              <a:t>7</a:t>
            </a:fld>
            <a:endParaRPr lang="en-GB" dirty="0"/>
          </a:p>
        </p:txBody>
      </p:sp>
    </p:spTree>
    <p:extLst>
      <p:ext uri="{BB962C8B-B14F-4D97-AF65-F5344CB8AC3E}">
        <p14:creationId xmlns:p14="http://schemas.microsoft.com/office/powerpoint/2010/main" val="4202100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F52F992-902E-4BC6-B7BB-F12579165293}" type="slidenum">
              <a:rPr lang="en-GB" smtClean="0"/>
              <a:pPr/>
              <a:t>8</a:t>
            </a:fld>
            <a:endParaRPr lang="en-GB" dirty="0"/>
          </a:p>
        </p:txBody>
      </p:sp>
    </p:spTree>
    <p:extLst>
      <p:ext uri="{BB962C8B-B14F-4D97-AF65-F5344CB8AC3E}">
        <p14:creationId xmlns:p14="http://schemas.microsoft.com/office/powerpoint/2010/main" val="180322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colorectal cancer cases that occurred within three years from baseline were excluded to reduce the likelihood that results reflected the presence of subclinical disease at baseline</a:t>
            </a:r>
          </a:p>
          <a:p>
            <a:endParaRPr lang="en-GB" dirty="0"/>
          </a:p>
        </p:txBody>
      </p:sp>
      <p:sp>
        <p:nvSpPr>
          <p:cNvPr id="4" name="Slide Number Placeholder 3"/>
          <p:cNvSpPr>
            <a:spLocks noGrp="1"/>
          </p:cNvSpPr>
          <p:nvPr>
            <p:ph type="sldNum" sz="quarter" idx="10"/>
          </p:nvPr>
        </p:nvSpPr>
        <p:spPr/>
        <p:txBody>
          <a:bodyPr/>
          <a:lstStyle/>
          <a:p>
            <a:fld id="{0F52F992-902E-4BC6-B7BB-F12579165293}" type="slidenum">
              <a:rPr lang="en-GB" smtClean="0"/>
              <a:pPr/>
              <a:t>9</a:t>
            </a:fld>
            <a:endParaRPr lang="en-GB" dirty="0"/>
          </a:p>
        </p:txBody>
      </p:sp>
    </p:spTree>
    <p:extLst>
      <p:ext uri="{BB962C8B-B14F-4D97-AF65-F5344CB8AC3E}">
        <p14:creationId xmlns:p14="http://schemas.microsoft.com/office/powerpoint/2010/main" val="4213636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F52F992-902E-4BC6-B7BB-F12579165293}" type="slidenum">
              <a:rPr lang="en-GB" smtClean="0"/>
              <a:pPr/>
              <a:t>13</a:t>
            </a:fld>
            <a:endParaRPr lang="en-GB" dirty="0"/>
          </a:p>
        </p:txBody>
      </p:sp>
    </p:spTree>
    <p:extLst>
      <p:ext uri="{BB962C8B-B14F-4D97-AF65-F5344CB8AC3E}">
        <p14:creationId xmlns:p14="http://schemas.microsoft.com/office/powerpoint/2010/main" val="522056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F52F992-902E-4BC6-B7BB-F12579165293}" type="slidenum">
              <a:rPr lang="en-GB" smtClean="0"/>
              <a:pPr/>
              <a:t>14</a:t>
            </a:fld>
            <a:endParaRPr lang="en-GB" dirty="0"/>
          </a:p>
        </p:txBody>
      </p:sp>
    </p:spTree>
    <p:extLst>
      <p:ext uri="{BB962C8B-B14F-4D97-AF65-F5344CB8AC3E}">
        <p14:creationId xmlns:p14="http://schemas.microsoft.com/office/powerpoint/2010/main" val="798025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F52F992-902E-4BC6-B7BB-F12579165293}" type="slidenum">
              <a:rPr lang="en-GB" smtClean="0"/>
              <a:pPr/>
              <a:t>18</a:t>
            </a:fld>
            <a:endParaRPr lang="en-GB" dirty="0"/>
          </a:p>
        </p:txBody>
      </p:sp>
    </p:spTree>
    <p:extLst>
      <p:ext uri="{BB962C8B-B14F-4D97-AF65-F5344CB8AC3E}">
        <p14:creationId xmlns:p14="http://schemas.microsoft.com/office/powerpoint/2010/main" val="38249526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a:xfrm>
            <a:off x="6727032" y="6407944"/>
            <a:ext cx="1121568" cy="365760"/>
          </a:xfrm>
        </p:spPr>
        <p:txBody>
          <a:bodyPr/>
          <a:lstStyle>
            <a:lvl1pPr>
              <a:defRPr>
                <a:solidFill>
                  <a:srgbClr val="FFFFFF"/>
                </a:solidFill>
              </a:defRPr>
            </a:lvl1pPr>
            <a:extLst/>
          </a:lstStyle>
          <a:p>
            <a:fld id="{B531BD0F-1F84-4B82-9056-B9045A369C93}" type="datetimeFigureOut">
              <a:rPr lang="en-US" smtClean="0"/>
              <a:pPr/>
              <a:t>3/16/2014</a:t>
            </a:fld>
            <a:endParaRPr lang="en-US" dirty="0"/>
          </a:p>
        </p:txBody>
      </p:sp>
      <p:sp>
        <p:nvSpPr>
          <p:cNvPr id="19" name="Footer Placeholder 18"/>
          <p:cNvSpPr>
            <a:spLocks noGrp="1"/>
          </p:cNvSpPr>
          <p:nvPr>
            <p:ph type="ftr" sz="quarter" idx="11"/>
          </p:nvPr>
        </p:nvSpPr>
        <p:spPr>
          <a:xfrm>
            <a:off x="2286000" y="6407944"/>
            <a:ext cx="4444753" cy="365125"/>
          </a:xfrm>
        </p:spPr>
        <p:txBody>
          <a:bodyPr/>
          <a:lstStyle>
            <a:lvl1pPr>
              <a:defRPr>
                <a:solidFill>
                  <a:schemeClr val="accent1">
                    <a:tint val="20000"/>
                  </a:schemeClr>
                </a:solidFill>
              </a:defRPr>
            </a:lvl1pPr>
            <a:extLst/>
          </a:lstStyle>
          <a:p>
            <a:endParaRPr lang="en-US" dirty="0"/>
          </a:p>
        </p:txBody>
      </p:sp>
      <p:pic>
        <p:nvPicPr>
          <p:cNvPr id="14" name="Picture 13" descr="CPCP_w.gif"/>
          <p:cNvPicPr>
            <a:picLocks noChangeAspect="1"/>
          </p:cNvPicPr>
          <p:nvPr/>
        </p:nvPicPr>
        <p:blipFill>
          <a:blip r:embed="rId3" cstate="print"/>
          <a:stretch>
            <a:fillRect/>
          </a:stretch>
        </p:blipFill>
        <p:spPr>
          <a:xfrm>
            <a:off x="304801" y="5638800"/>
            <a:ext cx="556040" cy="1009650"/>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31BD0F-1F84-4B82-9056-B9045A369C93}" type="datetimeFigureOut">
              <a:rPr lang="en-US" smtClean="0"/>
              <a:pPr/>
              <a:t>3/16/2014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B796AC0-31DB-4445-A766-31D1E6377FE1}" type="slidenum">
              <a:rPr lang="en-US" smtClean="0"/>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31BD0F-1F84-4B82-9056-B9045A369C93}" type="datetimeFigureOut">
              <a:rPr lang="en-US" smtClean="0"/>
              <a:pPr/>
              <a:t>3/16/2014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B796AC0-31DB-4445-A766-31D1E6377FE1}" type="slidenum">
              <a:rPr lang="en-US" smtClean="0"/>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dirty="0"/>
            </a:lvl1pPr>
          </a:lstStyle>
          <a:p>
            <a:endParaRPr lang="en-US" dirty="0"/>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4B796AC0-31DB-4445-A766-31D1E6377FE1}" type="slidenum">
              <a:rPr lang="en-US" smtClean="0"/>
              <a:pPr/>
              <a:t>‹#›</a:t>
            </a:fld>
            <a:endParaRPr lang="en-US" dirty="0"/>
          </a:p>
        </p:txBody>
      </p:sp>
      <p:sp>
        <p:nvSpPr>
          <p:cNvPr id="7" name="Date Placeholder 6"/>
          <p:cNvSpPr>
            <a:spLocks noGrp="1"/>
          </p:cNvSpPr>
          <p:nvPr>
            <p:ph type="dt" sz="half" idx="12"/>
          </p:nvPr>
        </p:nvSpPr>
        <p:spPr>
          <a:xfrm>
            <a:off x="457200" y="6245225"/>
            <a:ext cx="2133600" cy="476250"/>
          </a:xfrm>
        </p:spPr>
        <p:txBody>
          <a:bodyPr/>
          <a:lstStyle>
            <a:lvl1pPr>
              <a:defRPr dirty="0"/>
            </a:lvl1pPr>
          </a:lstStyle>
          <a:p>
            <a:fld id="{B531BD0F-1F84-4B82-9056-B9045A369C93}" type="datetimeFigureOut">
              <a:rPr lang="en-US" smtClean="0"/>
              <a:pPr/>
              <a:t>3/16/2014</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31BD0F-1F84-4B82-9056-B9045A369C93}" type="datetimeFigureOut">
              <a:rPr lang="en-US" smtClean="0"/>
              <a:pPr/>
              <a:t>3/16/2014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B796AC0-31DB-4445-A766-31D1E6377FE1}"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531BD0F-1F84-4B82-9056-B9045A369C93}" type="datetimeFigureOut">
              <a:rPr lang="en-US" smtClean="0"/>
              <a:pPr/>
              <a:t>3/16/2014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B796AC0-31DB-4445-A766-31D1E6377FE1}"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31BD0F-1F84-4B82-9056-B9045A369C93}" type="datetimeFigureOut">
              <a:rPr lang="en-US" smtClean="0"/>
              <a:pPr/>
              <a:t>3/16/2014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B796AC0-31DB-4445-A766-31D1E6377FE1}"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31BD0F-1F84-4B82-9056-B9045A369C93}" type="datetimeFigureOut">
              <a:rPr lang="en-US" smtClean="0"/>
              <a:pPr/>
              <a:t>3/16/2014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4B796AC0-31DB-4445-A766-31D1E6377FE1}" type="slidenum">
              <a:rPr lang="en-US" smtClean="0"/>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531BD0F-1F84-4B82-9056-B9045A369C93}" type="datetimeFigureOut">
              <a:rPr lang="en-US" smtClean="0"/>
              <a:pPr/>
              <a:t>3/16/2014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B796AC0-31DB-4445-A766-31D1E6377FE1}"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531BD0F-1F84-4B82-9056-B9045A369C93}" type="datetimeFigureOut">
              <a:rPr lang="en-US" smtClean="0"/>
              <a:pPr/>
              <a:t>3/16/2014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4B796AC0-31DB-4445-A766-31D1E6377FE1}" type="slidenum">
              <a:rPr lang="en-US" smtClean="0"/>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531BD0F-1F84-4B82-9056-B9045A369C93}" type="datetimeFigureOut">
              <a:rPr lang="en-US" smtClean="0"/>
              <a:pPr/>
              <a:t>3/16/2014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B796AC0-31DB-4445-A766-31D1E6377FE1}" type="slidenum">
              <a:rPr lang="en-US" smtClean="0"/>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531BD0F-1F84-4B82-9056-B9045A369C93}" type="datetimeFigureOut">
              <a:rPr lang="en-US" smtClean="0"/>
              <a:pPr/>
              <a:t>3/16/2014</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B796AC0-31DB-4445-A766-31D1E6377FE1}"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pic>
        <p:nvPicPr>
          <p:cNvPr id="16" name="Picture 15" descr="CPCP_w.png"/>
          <p:cNvPicPr>
            <a:picLocks noChangeAspect="1"/>
          </p:cNvPicPr>
          <p:nvPr/>
        </p:nvPicPr>
        <p:blipFill>
          <a:blip r:embed="rId3" cstate="print"/>
          <a:stretch>
            <a:fillRect/>
          </a:stretch>
        </p:blipFill>
        <p:spPr>
          <a:xfrm>
            <a:off x="76200" y="6324600"/>
            <a:ext cx="336222" cy="434848"/>
          </a:xfrm>
          <a:prstGeom prst="rect">
            <a:avLst/>
          </a:prstGeom>
        </p:spPr>
      </p:pic>
      <p:sp>
        <p:nvSpPr>
          <p:cNvPr id="17" name="TextBox 16"/>
          <p:cNvSpPr txBox="1"/>
          <p:nvPr/>
        </p:nvSpPr>
        <p:spPr>
          <a:xfrm>
            <a:off x="381000" y="6400800"/>
            <a:ext cx="1447800" cy="338554"/>
          </a:xfrm>
          <a:prstGeom prst="rect">
            <a:avLst/>
          </a:prstGeom>
          <a:noFill/>
        </p:spPr>
        <p:txBody>
          <a:bodyPr wrap="square" rtlCol="0">
            <a:spAutoFit/>
          </a:bodyPr>
          <a:lstStyle/>
          <a:p>
            <a:pPr algn="ctr"/>
            <a:r>
              <a:rPr lang="en-US" sz="800" b="1" dirty="0" smtClean="0">
                <a:solidFill>
                  <a:schemeClr val="tx1"/>
                </a:solidFill>
                <a:latin typeface="Calisto MT" pitchFamily="18" charset="0"/>
              </a:rPr>
              <a:t>CANCER PREVENTION</a:t>
            </a:r>
          </a:p>
          <a:p>
            <a:pPr algn="ctr"/>
            <a:r>
              <a:rPr lang="en-US" sz="800" b="1" dirty="0" smtClean="0">
                <a:solidFill>
                  <a:schemeClr val="tx1"/>
                </a:solidFill>
                <a:latin typeface="Calisto MT" pitchFamily="18" charset="0"/>
              </a:rPr>
              <a:t>&amp;</a:t>
            </a:r>
            <a:r>
              <a:rPr lang="en-US" sz="800" b="1" baseline="0" dirty="0" smtClean="0">
                <a:solidFill>
                  <a:schemeClr val="tx1"/>
                </a:solidFill>
                <a:latin typeface="Calisto MT" pitchFamily="18" charset="0"/>
              </a:rPr>
              <a:t> CONTROL PROGRAM</a:t>
            </a:r>
            <a:endParaRPr lang="en-US" sz="800" b="1" dirty="0">
              <a:solidFill>
                <a:schemeClr val="tx1"/>
              </a:solidFill>
              <a:latin typeface="Calisto MT" pitchFamily="18" charset="0"/>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197768" cy="365760"/>
          </a:xfrm>
          <a:prstGeom prst="rect">
            <a:avLst/>
          </a:prstGeom>
        </p:spPr>
        <p:txBody>
          <a:bodyPr vert="horz" anchor="b"/>
          <a:lstStyle>
            <a:lvl1pPr algn="l" eaLnBrk="1" latinLnBrk="0" hangingPunct="1">
              <a:defRPr kumimoji="0" sz="1000">
                <a:solidFill>
                  <a:schemeClr val="tx1"/>
                </a:solidFill>
              </a:defRPr>
            </a:lvl1pPr>
            <a:extLst/>
          </a:lstStyle>
          <a:p>
            <a:fld id="{B531BD0F-1F84-4B82-9056-B9045A369C93}" type="datetimeFigureOut">
              <a:rPr lang="en-US" smtClean="0"/>
              <a:pPr/>
              <a:t>3/16/2014</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7924800" y="6400800"/>
            <a:ext cx="365760" cy="365125"/>
          </a:xfrm>
          <a:prstGeom prst="rect">
            <a:avLst/>
          </a:prstGeom>
        </p:spPr>
        <p:txBody>
          <a:bodyPr vert="horz" anchor="b"/>
          <a:lstStyle>
            <a:lvl1pPr algn="r" eaLnBrk="1" latinLnBrk="0" hangingPunct="1">
              <a:defRPr kumimoji="0" sz="1000" b="0">
                <a:solidFill>
                  <a:schemeClr val="tx1"/>
                </a:solidFill>
              </a:defRPr>
            </a:lvl1pPr>
            <a:extLst/>
          </a:lstStyle>
          <a:p>
            <a:fld id="{4B796AC0-31DB-4445-A766-31D1E6377FE1}" type="slidenum">
              <a:rPr lang="en-US" smtClean="0"/>
              <a:pPr/>
              <a:t>‹#›</a:t>
            </a:fld>
            <a:endParaRPr lang="en-US" dirty="0"/>
          </a:p>
        </p:txBody>
      </p:sp>
      <p:sp>
        <p:nvSpPr>
          <p:cNvPr id="24" name="TextBox 23"/>
          <p:cNvSpPr txBox="1"/>
          <p:nvPr/>
        </p:nvSpPr>
        <p:spPr>
          <a:xfrm>
            <a:off x="381000" y="6400800"/>
            <a:ext cx="1447800" cy="338554"/>
          </a:xfrm>
          <a:prstGeom prst="rect">
            <a:avLst/>
          </a:prstGeom>
          <a:noFill/>
        </p:spPr>
        <p:txBody>
          <a:bodyPr wrap="square" rtlCol="0">
            <a:spAutoFit/>
          </a:bodyPr>
          <a:lstStyle/>
          <a:p>
            <a:pPr algn="ctr"/>
            <a:r>
              <a:rPr lang="en-US" sz="800" b="1" dirty="0" smtClean="0">
                <a:solidFill>
                  <a:schemeClr val="bg1"/>
                </a:solidFill>
                <a:latin typeface="Calisto MT" pitchFamily="18" charset="0"/>
              </a:rPr>
              <a:t>CANCER PREVENTION</a:t>
            </a:r>
          </a:p>
          <a:p>
            <a:pPr algn="ctr"/>
            <a:r>
              <a:rPr lang="en-US" sz="800" b="1" dirty="0" smtClean="0">
                <a:solidFill>
                  <a:schemeClr val="bg1"/>
                </a:solidFill>
                <a:latin typeface="Calisto MT" pitchFamily="18" charset="0"/>
              </a:rPr>
              <a:t>&amp;</a:t>
            </a:r>
            <a:r>
              <a:rPr lang="en-US" sz="800" b="1" baseline="0" dirty="0" smtClean="0">
                <a:solidFill>
                  <a:schemeClr val="bg1"/>
                </a:solidFill>
                <a:latin typeface="Calisto MT" pitchFamily="18" charset="0"/>
              </a:rPr>
              <a:t> CONTROL PROGRAM</a:t>
            </a:r>
            <a:endParaRPr lang="en-US" sz="800" b="1" dirty="0">
              <a:solidFill>
                <a:schemeClr val="bg1"/>
              </a:solidFill>
              <a:latin typeface="Calisto MT" pitchFamily="18" charset="0"/>
            </a:endParaRPr>
          </a:p>
        </p:txBody>
      </p:sp>
      <p:pic>
        <p:nvPicPr>
          <p:cNvPr id="23" name="Picture 22" descr="CPCP_Wsm.png"/>
          <p:cNvPicPr>
            <a:picLocks noChangeAspect="1"/>
          </p:cNvPicPr>
          <p:nvPr/>
        </p:nvPicPr>
        <p:blipFill>
          <a:blip r:embed="rId15" cstate="print"/>
          <a:stretch>
            <a:fillRect/>
          </a:stretch>
        </p:blipFill>
        <p:spPr>
          <a:xfrm>
            <a:off x="152400" y="6324600"/>
            <a:ext cx="266700" cy="33337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991600" cy="1447800"/>
          </a:xfrm>
        </p:spPr>
        <p:txBody>
          <a:bodyPr>
            <a:noAutofit/>
          </a:bodyPr>
          <a:lstStyle/>
          <a:p>
            <a:pPr algn="ctr"/>
            <a:r>
              <a:rPr lang="en-US" sz="4000" dirty="0">
                <a:solidFill>
                  <a:schemeClr val="tx1"/>
                </a:solidFill>
                <a:latin typeface="Arial" pitchFamily="34" charset="0"/>
                <a:cs typeface="Arial" pitchFamily="34" charset="0"/>
              </a:rPr>
              <a:t>Dietary Inflammatory Index and Risk of Colorectal Cancer in Women</a:t>
            </a:r>
            <a:endParaRPr lang="en-US" sz="4000" dirty="0">
              <a:latin typeface="Arial" pitchFamily="34" charset="0"/>
              <a:cs typeface="Arial" pitchFamily="34" charset="0"/>
            </a:endParaRPr>
          </a:p>
        </p:txBody>
      </p:sp>
      <p:sp>
        <p:nvSpPr>
          <p:cNvPr id="3" name="Subtitle 2"/>
          <p:cNvSpPr>
            <a:spLocks noGrp="1"/>
          </p:cNvSpPr>
          <p:nvPr>
            <p:ph type="subTitle" idx="1"/>
          </p:nvPr>
        </p:nvSpPr>
        <p:spPr>
          <a:xfrm>
            <a:off x="342900" y="2133600"/>
            <a:ext cx="8610600" cy="4114800"/>
          </a:xfrm>
        </p:spPr>
        <p:txBody>
          <a:bodyPr>
            <a:noAutofit/>
          </a:bodyPr>
          <a:lstStyle/>
          <a:p>
            <a:pPr algn="ctr"/>
            <a:r>
              <a:rPr lang="en-US" sz="3000" b="1" dirty="0">
                <a:solidFill>
                  <a:schemeClr val="tx1"/>
                </a:solidFill>
                <a:latin typeface="Arial" panose="020B0604020202020204" pitchFamily="34" charset="0"/>
                <a:cs typeface="Arial" panose="020B0604020202020204" pitchFamily="34" charset="0"/>
              </a:rPr>
              <a:t>Fred </a:t>
            </a:r>
            <a:r>
              <a:rPr lang="en-US" sz="3000" b="1" dirty="0" err="1">
                <a:solidFill>
                  <a:schemeClr val="tx1"/>
                </a:solidFill>
                <a:latin typeface="Arial" panose="020B0604020202020204" pitchFamily="34" charset="0"/>
                <a:cs typeface="Arial" panose="020B0604020202020204" pitchFamily="34" charset="0"/>
              </a:rPr>
              <a:t>Tabung</a:t>
            </a:r>
            <a:r>
              <a:rPr lang="en-US" sz="3000" b="1" dirty="0">
                <a:solidFill>
                  <a:schemeClr val="tx1"/>
                </a:solidFill>
                <a:latin typeface="Arial" panose="020B0604020202020204" pitchFamily="34" charset="0"/>
                <a:cs typeface="Arial" panose="020B0604020202020204" pitchFamily="34" charset="0"/>
              </a:rPr>
              <a:t>, </a:t>
            </a:r>
            <a:r>
              <a:rPr lang="en-US" sz="3000" b="1" dirty="0" smtClean="0">
                <a:solidFill>
                  <a:schemeClr val="tx1"/>
                </a:solidFill>
                <a:latin typeface="Arial" panose="020B0604020202020204" pitchFamily="34" charset="0"/>
                <a:cs typeface="Arial" panose="020B0604020202020204" pitchFamily="34" charset="0"/>
              </a:rPr>
              <a:t>PhD(c</a:t>
            </a:r>
            <a:r>
              <a:rPr lang="en-US" sz="3000" b="1" dirty="0">
                <a:solidFill>
                  <a:schemeClr val="tx1"/>
                </a:solidFill>
                <a:latin typeface="Arial" panose="020B0604020202020204" pitchFamily="34" charset="0"/>
                <a:cs typeface="Arial" panose="020B0604020202020204" pitchFamily="34" charset="0"/>
              </a:rPr>
              <a:t>), MSPH</a:t>
            </a:r>
          </a:p>
          <a:p>
            <a:pPr algn="ctr"/>
            <a:endParaRPr lang="en-US" sz="1800" dirty="0" smtClean="0">
              <a:solidFill>
                <a:schemeClr val="tx1"/>
              </a:solidFill>
              <a:latin typeface="Arial" panose="020B0604020202020204" pitchFamily="34" charset="0"/>
              <a:cs typeface="Arial" panose="020B0604020202020204" pitchFamily="34" charset="0"/>
            </a:endParaRPr>
          </a:p>
          <a:p>
            <a:pPr algn="ctr"/>
            <a:r>
              <a:rPr lang="en-US" sz="2000" dirty="0" smtClean="0">
                <a:solidFill>
                  <a:schemeClr val="tx1"/>
                </a:solidFill>
                <a:latin typeface="Arial" panose="020B0604020202020204" pitchFamily="34" charset="0"/>
                <a:cs typeface="Arial" panose="020B0604020202020204" pitchFamily="34" charset="0"/>
              </a:rPr>
              <a:t>Department </a:t>
            </a:r>
            <a:r>
              <a:rPr lang="en-US" sz="2000" dirty="0">
                <a:solidFill>
                  <a:schemeClr val="tx1"/>
                </a:solidFill>
                <a:latin typeface="Arial" panose="020B0604020202020204" pitchFamily="34" charset="0"/>
                <a:cs typeface="Arial" panose="020B0604020202020204" pitchFamily="34" charset="0"/>
              </a:rPr>
              <a:t>of Epidemiology and Biostatistics</a:t>
            </a:r>
          </a:p>
          <a:p>
            <a:pPr algn="ctr"/>
            <a:r>
              <a:rPr lang="en-US" sz="2000" dirty="0">
                <a:solidFill>
                  <a:schemeClr val="tx1"/>
                </a:solidFill>
                <a:latin typeface="Arial" panose="020B0604020202020204" pitchFamily="34" charset="0"/>
                <a:cs typeface="Arial" panose="020B0604020202020204" pitchFamily="34" charset="0"/>
              </a:rPr>
              <a:t>Cancer Prevention and Control Program</a:t>
            </a:r>
          </a:p>
          <a:p>
            <a:pPr algn="ctr"/>
            <a:r>
              <a:rPr lang="en-US" sz="2000" dirty="0" smtClean="0">
                <a:solidFill>
                  <a:schemeClr val="tx1"/>
                </a:solidFill>
                <a:latin typeface="Arial" panose="020B0604020202020204" pitchFamily="34" charset="0"/>
                <a:cs typeface="Arial" panose="020B0604020202020204" pitchFamily="34" charset="0"/>
              </a:rPr>
              <a:t>Arnold </a:t>
            </a:r>
            <a:r>
              <a:rPr lang="en-US" sz="2000" dirty="0">
                <a:solidFill>
                  <a:schemeClr val="tx1"/>
                </a:solidFill>
                <a:latin typeface="Arial" panose="020B0604020202020204" pitchFamily="34" charset="0"/>
                <a:cs typeface="Arial" panose="020B0604020202020204" pitchFamily="34" charset="0"/>
              </a:rPr>
              <a:t>School of Public </a:t>
            </a:r>
            <a:r>
              <a:rPr lang="en-US" sz="2000" dirty="0" smtClean="0">
                <a:solidFill>
                  <a:schemeClr val="tx1"/>
                </a:solidFill>
                <a:latin typeface="Arial" panose="020B0604020202020204" pitchFamily="34" charset="0"/>
                <a:cs typeface="Arial" panose="020B0604020202020204" pitchFamily="34" charset="0"/>
              </a:rPr>
              <a:t>Health, USC</a:t>
            </a:r>
            <a:endParaRPr lang="en-US" sz="2000" dirty="0">
              <a:solidFill>
                <a:schemeClr val="tx1"/>
              </a:solidFill>
              <a:latin typeface="Arial" panose="020B0604020202020204" pitchFamily="34" charset="0"/>
              <a:cs typeface="Arial" panose="020B0604020202020204" pitchFamily="34" charset="0"/>
            </a:endParaRPr>
          </a:p>
          <a:p>
            <a:pPr algn="ctr"/>
            <a:endParaRPr lang="en-US" sz="2400" b="1" dirty="0" smtClean="0">
              <a:solidFill>
                <a:schemeClr val="tx1"/>
              </a:solidFill>
              <a:latin typeface="Arial" panose="020B0604020202020204" pitchFamily="34" charset="0"/>
              <a:cs typeface="Arial" panose="020B0604020202020204" pitchFamily="34" charset="0"/>
            </a:endParaRPr>
          </a:p>
          <a:p>
            <a:pPr algn="ctr"/>
            <a:r>
              <a:rPr lang="en-US" sz="2400" b="1" dirty="0" smtClean="0">
                <a:solidFill>
                  <a:schemeClr val="tx1"/>
                </a:solidFill>
                <a:latin typeface="Arial" panose="020B0604020202020204" pitchFamily="34" charset="0"/>
                <a:cs typeface="Arial" panose="020B0604020202020204" pitchFamily="34" charset="0"/>
              </a:rPr>
              <a:t>4</a:t>
            </a:r>
            <a:r>
              <a:rPr lang="en-US" sz="2400" b="1" baseline="30000" dirty="0" smtClean="0">
                <a:solidFill>
                  <a:schemeClr val="tx1"/>
                </a:solidFill>
                <a:latin typeface="Arial" panose="020B0604020202020204" pitchFamily="34" charset="0"/>
                <a:cs typeface="Arial" panose="020B0604020202020204" pitchFamily="34" charset="0"/>
              </a:rPr>
              <a:t>th</a:t>
            </a:r>
            <a:r>
              <a:rPr lang="en-US" sz="2400" b="1" dirty="0" smtClean="0">
                <a:solidFill>
                  <a:schemeClr val="tx1"/>
                </a:solidFill>
                <a:latin typeface="Arial" panose="020B0604020202020204" pitchFamily="34" charset="0"/>
                <a:cs typeface="Arial" panose="020B0604020202020204" pitchFamily="34" charset="0"/>
              </a:rPr>
              <a:t> Annual </a:t>
            </a:r>
            <a:r>
              <a:rPr lang="en-US" sz="2400" b="1" dirty="0" smtClean="0">
                <a:solidFill>
                  <a:schemeClr val="tx1"/>
                </a:solidFill>
                <a:latin typeface="Arial" panose="020B0604020202020204" pitchFamily="34" charset="0"/>
                <a:cs typeface="Arial" panose="020B0604020202020204" pitchFamily="34" charset="0"/>
              </a:rPr>
              <a:t>USC </a:t>
            </a:r>
            <a:r>
              <a:rPr lang="en-US" sz="2400" b="1" dirty="0" smtClean="0">
                <a:solidFill>
                  <a:schemeClr val="tx1"/>
                </a:solidFill>
                <a:latin typeface="Arial" panose="020B0604020202020204" pitchFamily="34" charset="0"/>
                <a:cs typeface="Arial" panose="020B0604020202020204" pitchFamily="34" charset="0"/>
              </a:rPr>
              <a:t>Center for Research in Nutrition and Health Disparities, Annual Symposium</a:t>
            </a:r>
          </a:p>
          <a:p>
            <a:pPr algn="ctr"/>
            <a:endParaRPr lang="en-US" sz="2400" b="1" dirty="0">
              <a:solidFill>
                <a:schemeClr val="tx1"/>
              </a:solidFill>
              <a:latin typeface="Arial" panose="020B0604020202020204" pitchFamily="34" charset="0"/>
              <a:cs typeface="Arial" panose="020B0604020202020204" pitchFamily="34" charset="0"/>
            </a:endParaRPr>
          </a:p>
          <a:p>
            <a:pPr algn="ctr"/>
            <a:r>
              <a:rPr lang="en-US" sz="2400" b="1" dirty="0" smtClean="0">
                <a:solidFill>
                  <a:schemeClr val="tx1"/>
                </a:solidFill>
                <a:latin typeface="Arial" panose="020B0604020202020204" pitchFamily="34" charset="0"/>
                <a:cs typeface="Arial" panose="020B0604020202020204" pitchFamily="34" charset="0"/>
              </a:rPr>
              <a:t>March 21, 2014</a:t>
            </a:r>
          </a:p>
          <a:p>
            <a:endParaRPr lang="en-US" sz="2400" b="1" dirty="0" smtClean="0">
              <a:solidFill>
                <a:schemeClr val="tx1"/>
              </a:solidFill>
            </a:endParaRPr>
          </a:p>
          <a:p>
            <a:endParaRPr lang="en-US" sz="2400" b="1" dirty="0" smtClean="0"/>
          </a:p>
        </p:txBody>
      </p:sp>
    </p:spTree>
    <p:extLst>
      <p:ext uri="{BB962C8B-B14F-4D97-AF65-F5344CB8AC3E}">
        <p14:creationId xmlns:p14="http://schemas.microsoft.com/office/powerpoint/2010/main" val="253254550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05400"/>
          </a:xfrm>
        </p:spPr>
        <p:txBody>
          <a:bodyPr>
            <a:normAutofit fontScale="70000" lnSpcReduction="20000"/>
          </a:bodyPr>
          <a:lstStyle/>
          <a:p>
            <a:r>
              <a:rPr lang="en-US" sz="2900" dirty="0" smtClean="0">
                <a:latin typeface="Arial" panose="020B0604020202020204" pitchFamily="34" charset="0"/>
                <a:cs typeface="Arial" panose="020B0604020202020204" pitchFamily="34" charset="0"/>
              </a:rPr>
              <a:t>Total energy intake</a:t>
            </a:r>
          </a:p>
          <a:p>
            <a:r>
              <a:rPr lang="en-US" sz="2900" dirty="0" smtClean="0">
                <a:latin typeface="Arial" panose="020B0604020202020204" pitchFamily="34" charset="0"/>
                <a:cs typeface="Arial" panose="020B0604020202020204" pitchFamily="34" charset="0"/>
              </a:rPr>
              <a:t>Age</a:t>
            </a:r>
          </a:p>
          <a:p>
            <a:r>
              <a:rPr lang="en-US" sz="2900" dirty="0" smtClean="0">
                <a:latin typeface="Arial" panose="020B0604020202020204" pitchFamily="34" charset="0"/>
                <a:cs typeface="Arial" panose="020B0604020202020204" pitchFamily="34" charset="0"/>
              </a:rPr>
              <a:t>BMI</a:t>
            </a:r>
          </a:p>
          <a:p>
            <a:r>
              <a:rPr lang="en-US" sz="2900" dirty="0">
                <a:latin typeface="Arial" panose="020B0604020202020204" pitchFamily="34" charset="0"/>
                <a:cs typeface="Arial" panose="020B0604020202020204" pitchFamily="34" charset="0"/>
              </a:rPr>
              <a:t>R</a:t>
            </a:r>
            <a:r>
              <a:rPr lang="en-US" sz="2900" dirty="0" smtClean="0">
                <a:latin typeface="Arial" panose="020B0604020202020204" pitchFamily="34" charset="0"/>
                <a:cs typeface="Arial" panose="020B0604020202020204" pitchFamily="34" charset="0"/>
              </a:rPr>
              <a:t>ace/ethnicity</a:t>
            </a:r>
          </a:p>
          <a:p>
            <a:r>
              <a:rPr lang="en-US" sz="2900" dirty="0">
                <a:latin typeface="Arial" panose="020B0604020202020204" pitchFamily="34" charset="0"/>
                <a:cs typeface="Arial" panose="020B0604020202020204" pitchFamily="34" charset="0"/>
              </a:rPr>
              <a:t>E</a:t>
            </a:r>
            <a:r>
              <a:rPr lang="en-US" sz="2900" dirty="0" smtClean="0">
                <a:latin typeface="Arial" panose="020B0604020202020204" pitchFamily="34" charset="0"/>
                <a:cs typeface="Arial" panose="020B0604020202020204" pitchFamily="34" charset="0"/>
              </a:rPr>
              <a:t>ducational level</a:t>
            </a:r>
          </a:p>
          <a:p>
            <a:r>
              <a:rPr lang="en-US" sz="2900" dirty="0">
                <a:latin typeface="Arial" panose="020B0604020202020204" pitchFamily="34" charset="0"/>
                <a:cs typeface="Arial" panose="020B0604020202020204" pitchFamily="34" charset="0"/>
              </a:rPr>
              <a:t>P</a:t>
            </a:r>
            <a:r>
              <a:rPr lang="en-US" sz="2900" dirty="0" smtClean="0">
                <a:latin typeface="Arial" panose="020B0604020202020204" pitchFamily="34" charset="0"/>
                <a:cs typeface="Arial" panose="020B0604020202020204" pitchFamily="34" charset="0"/>
              </a:rPr>
              <a:t>hysical activity</a:t>
            </a:r>
          </a:p>
          <a:p>
            <a:r>
              <a:rPr lang="en-US" sz="2900" dirty="0">
                <a:latin typeface="Arial" panose="020B0604020202020204" pitchFamily="34" charset="0"/>
                <a:cs typeface="Arial" panose="020B0604020202020204" pitchFamily="34" charset="0"/>
              </a:rPr>
              <a:t>F</a:t>
            </a:r>
            <a:r>
              <a:rPr lang="en-US" sz="2900" dirty="0" smtClean="0">
                <a:latin typeface="Arial" panose="020B0604020202020204" pitchFamily="34" charset="0"/>
                <a:cs typeface="Arial" panose="020B0604020202020204" pitchFamily="34" charset="0"/>
              </a:rPr>
              <a:t>amily </a:t>
            </a:r>
            <a:r>
              <a:rPr lang="en-US" sz="2900" dirty="0">
                <a:latin typeface="Arial" panose="020B0604020202020204" pitchFamily="34" charset="0"/>
                <a:cs typeface="Arial" panose="020B0604020202020204" pitchFamily="34" charset="0"/>
              </a:rPr>
              <a:t>history of colorectal </a:t>
            </a:r>
            <a:r>
              <a:rPr lang="en-US" sz="2900" dirty="0" smtClean="0">
                <a:latin typeface="Arial" panose="020B0604020202020204" pitchFamily="34" charset="0"/>
                <a:cs typeface="Arial" panose="020B0604020202020204" pitchFamily="34" charset="0"/>
              </a:rPr>
              <a:t>cancer</a:t>
            </a:r>
          </a:p>
          <a:p>
            <a:r>
              <a:rPr lang="en-US" sz="2900" dirty="0" smtClean="0">
                <a:latin typeface="Arial" panose="020B0604020202020204" pitchFamily="34" charset="0"/>
                <a:cs typeface="Arial" panose="020B0604020202020204" pitchFamily="34" charset="0"/>
              </a:rPr>
              <a:t>Diabetes</a:t>
            </a:r>
          </a:p>
          <a:p>
            <a:r>
              <a:rPr lang="en-US" sz="2900" dirty="0" smtClean="0">
                <a:latin typeface="Arial" panose="020B0604020202020204" pitchFamily="34" charset="0"/>
                <a:cs typeface="Arial" panose="020B0604020202020204" pitchFamily="34" charset="0"/>
              </a:rPr>
              <a:t>Hypertension</a:t>
            </a:r>
          </a:p>
          <a:p>
            <a:r>
              <a:rPr lang="en-US" sz="2900" dirty="0" smtClean="0">
                <a:latin typeface="Arial" panose="020B0604020202020204" pitchFamily="34" charset="0"/>
                <a:cs typeface="Arial" panose="020B0604020202020204" pitchFamily="34" charset="0"/>
              </a:rPr>
              <a:t>Arthritis</a:t>
            </a:r>
          </a:p>
          <a:p>
            <a:r>
              <a:rPr lang="en-US" sz="2900" dirty="0">
                <a:latin typeface="Arial" panose="020B0604020202020204" pitchFamily="34" charset="0"/>
                <a:cs typeface="Arial" panose="020B0604020202020204" pitchFamily="34" charset="0"/>
              </a:rPr>
              <a:t>H</a:t>
            </a:r>
            <a:r>
              <a:rPr lang="en-US" sz="2900" dirty="0" smtClean="0">
                <a:latin typeface="Arial" panose="020B0604020202020204" pitchFamily="34" charset="0"/>
                <a:cs typeface="Arial" panose="020B0604020202020204" pitchFamily="34" charset="0"/>
              </a:rPr>
              <a:t>istory </a:t>
            </a:r>
            <a:r>
              <a:rPr lang="en-US" sz="2900" dirty="0">
                <a:latin typeface="Arial" panose="020B0604020202020204" pitchFamily="34" charset="0"/>
                <a:cs typeface="Arial" panose="020B0604020202020204" pitchFamily="34" charset="0"/>
              </a:rPr>
              <a:t>of </a:t>
            </a:r>
            <a:r>
              <a:rPr lang="en-US" sz="2900" dirty="0" smtClean="0">
                <a:latin typeface="Arial" panose="020B0604020202020204" pitchFamily="34" charset="0"/>
                <a:cs typeface="Arial" panose="020B0604020202020204" pitchFamily="34" charset="0"/>
              </a:rPr>
              <a:t>colonoscopy</a:t>
            </a:r>
          </a:p>
          <a:p>
            <a:r>
              <a:rPr lang="en-US" sz="2900" dirty="0">
                <a:latin typeface="Arial" panose="020B0604020202020204" pitchFamily="34" charset="0"/>
                <a:cs typeface="Arial" panose="020B0604020202020204" pitchFamily="34" charset="0"/>
              </a:rPr>
              <a:t>H</a:t>
            </a:r>
            <a:r>
              <a:rPr lang="en-US" sz="2900" dirty="0" smtClean="0">
                <a:latin typeface="Arial" panose="020B0604020202020204" pitchFamily="34" charset="0"/>
                <a:cs typeface="Arial" panose="020B0604020202020204" pitchFamily="34" charset="0"/>
              </a:rPr>
              <a:t>istory </a:t>
            </a:r>
            <a:r>
              <a:rPr lang="en-US" sz="2900" dirty="0">
                <a:latin typeface="Arial" panose="020B0604020202020204" pitchFamily="34" charset="0"/>
                <a:cs typeface="Arial" panose="020B0604020202020204" pitchFamily="34" charset="0"/>
              </a:rPr>
              <a:t>of occult blood </a:t>
            </a:r>
            <a:r>
              <a:rPr lang="en-US" sz="2900" dirty="0" smtClean="0">
                <a:latin typeface="Arial" panose="020B0604020202020204" pitchFamily="34" charset="0"/>
                <a:cs typeface="Arial" panose="020B0604020202020204" pitchFamily="34" charset="0"/>
              </a:rPr>
              <a:t>tests</a:t>
            </a:r>
          </a:p>
          <a:p>
            <a:r>
              <a:rPr lang="en-US" sz="2900" dirty="0" smtClean="0">
                <a:latin typeface="Arial" panose="020B0604020202020204" pitchFamily="34" charset="0"/>
                <a:cs typeface="Arial" panose="020B0604020202020204" pitchFamily="34" charset="0"/>
              </a:rPr>
              <a:t>NSAID use</a:t>
            </a:r>
          </a:p>
          <a:p>
            <a:r>
              <a:rPr lang="en-US" sz="2900" dirty="0">
                <a:latin typeface="Arial" panose="020B0604020202020204" pitchFamily="34" charset="0"/>
                <a:cs typeface="Arial" panose="020B0604020202020204" pitchFamily="34" charset="0"/>
              </a:rPr>
              <a:t>C</a:t>
            </a:r>
            <a:r>
              <a:rPr lang="en-US" sz="2900" dirty="0" smtClean="0">
                <a:latin typeface="Arial" panose="020B0604020202020204" pitchFamily="34" charset="0"/>
                <a:cs typeface="Arial" panose="020B0604020202020204" pitchFamily="34" charset="0"/>
              </a:rPr>
              <a:t>ategory &amp; </a:t>
            </a:r>
            <a:r>
              <a:rPr lang="en-US" sz="2900" dirty="0">
                <a:latin typeface="Arial" panose="020B0604020202020204" pitchFamily="34" charset="0"/>
                <a:cs typeface="Arial" panose="020B0604020202020204" pitchFamily="34" charset="0"/>
              </a:rPr>
              <a:t>duration of estrogen </a:t>
            </a:r>
            <a:r>
              <a:rPr lang="en-US" sz="2900" dirty="0" smtClean="0">
                <a:latin typeface="Arial" panose="020B0604020202020204" pitchFamily="34" charset="0"/>
                <a:cs typeface="Arial" panose="020B0604020202020204" pitchFamily="34" charset="0"/>
              </a:rPr>
              <a:t>use</a:t>
            </a:r>
          </a:p>
          <a:p>
            <a:r>
              <a:rPr lang="en-US" sz="2900" dirty="0">
                <a:latin typeface="Arial" panose="020B0604020202020204" pitchFamily="34" charset="0"/>
                <a:cs typeface="Arial" panose="020B0604020202020204" pitchFamily="34" charset="0"/>
              </a:rPr>
              <a:t>C</a:t>
            </a:r>
            <a:r>
              <a:rPr lang="en-US" sz="2900" dirty="0" smtClean="0">
                <a:latin typeface="Arial" panose="020B0604020202020204" pitchFamily="34" charset="0"/>
                <a:cs typeface="Arial" panose="020B0604020202020204" pitchFamily="34" charset="0"/>
              </a:rPr>
              <a:t>ategory &amp; </a:t>
            </a:r>
            <a:r>
              <a:rPr lang="en-US" sz="2900" dirty="0">
                <a:latin typeface="Arial" panose="020B0604020202020204" pitchFamily="34" charset="0"/>
                <a:cs typeface="Arial" panose="020B0604020202020204" pitchFamily="34" charset="0"/>
              </a:rPr>
              <a:t>duration of combined estrogen &amp;</a:t>
            </a:r>
            <a:r>
              <a:rPr lang="en-US" sz="2900" dirty="0" smtClean="0">
                <a:latin typeface="Arial" panose="020B0604020202020204" pitchFamily="34" charset="0"/>
                <a:cs typeface="Arial" panose="020B0604020202020204" pitchFamily="34" charset="0"/>
              </a:rPr>
              <a:t> </a:t>
            </a:r>
            <a:r>
              <a:rPr lang="en-US" sz="2900" dirty="0">
                <a:latin typeface="Arial" panose="020B0604020202020204" pitchFamily="34" charset="0"/>
                <a:cs typeface="Arial" panose="020B0604020202020204" pitchFamily="34" charset="0"/>
              </a:rPr>
              <a:t>progesterone </a:t>
            </a:r>
            <a:r>
              <a:rPr lang="en-US" sz="2900" dirty="0" smtClean="0">
                <a:latin typeface="Arial" panose="020B0604020202020204" pitchFamily="34" charset="0"/>
                <a:cs typeface="Arial" panose="020B0604020202020204" pitchFamily="34" charset="0"/>
              </a:rPr>
              <a:t>use</a:t>
            </a:r>
          </a:p>
          <a:p>
            <a:r>
              <a:rPr lang="en-US" sz="2900" dirty="0" smtClean="0">
                <a:latin typeface="Arial" panose="020B0604020202020204" pitchFamily="34" charset="0"/>
                <a:cs typeface="Arial" panose="020B0604020202020204" pitchFamily="34" charset="0"/>
              </a:rPr>
              <a:t>DM arm, HRT arm, and </a:t>
            </a:r>
            <a:r>
              <a:rPr lang="en-US" sz="2900" dirty="0">
                <a:latin typeface="Arial" panose="020B0604020202020204" pitchFamily="34" charset="0"/>
                <a:cs typeface="Arial" panose="020B0604020202020204" pitchFamily="34" charset="0"/>
              </a:rPr>
              <a:t>CaD </a:t>
            </a:r>
            <a:r>
              <a:rPr lang="en-US" sz="2900" dirty="0" smtClean="0">
                <a:latin typeface="Arial" panose="020B0604020202020204" pitchFamily="34" charset="0"/>
                <a:cs typeface="Arial" panose="020B0604020202020204" pitchFamily="34" charset="0"/>
              </a:rPr>
              <a:t>arm</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GB" dirty="0"/>
          </a:p>
        </p:txBody>
      </p:sp>
      <p:sp>
        <p:nvSpPr>
          <p:cNvPr id="3" name="Title 2"/>
          <p:cNvSpPr>
            <a:spLocks noGrp="1"/>
          </p:cNvSpPr>
          <p:nvPr>
            <p:ph type="title"/>
          </p:nvPr>
        </p:nvSpPr>
        <p:spPr/>
        <p:txBody>
          <a:bodyPr>
            <a:normAutofit/>
          </a:bodyPr>
          <a:lstStyle/>
          <a:p>
            <a:pPr algn="ctr"/>
            <a:r>
              <a:rPr lang="en-US" sz="3700" dirty="0" smtClean="0">
                <a:solidFill>
                  <a:schemeClr val="tx1"/>
                </a:solidFill>
                <a:latin typeface="Arial" pitchFamily="34" charset="0"/>
                <a:cs typeface="Arial" pitchFamily="34" charset="0"/>
              </a:rPr>
              <a:t>Covariates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6072"/>
          </a:xfrm>
        </p:spPr>
        <p:txBody>
          <a:bodyPr>
            <a:normAutofit fontScale="92500"/>
          </a:bodyPr>
          <a:lstStyle/>
          <a:p>
            <a:pPr>
              <a:buNone/>
            </a:pPr>
            <a:r>
              <a:rPr lang="en-US" b="1" dirty="0">
                <a:latin typeface="Arial" pitchFamily="34" charset="0"/>
                <a:cs typeface="Arial" pitchFamily="34" charset="0"/>
              </a:rPr>
              <a:t>Risk of colorectal cancer across quintiles </a:t>
            </a:r>
            <a:r>
              <a:rPr lang="en-US" b="1" dirty="0" smtClean="0">
                <a:latin typeface="Arial" pitchFamily="34" charset="0"/>
                <a:cs typeface="Arial" pitchFamily="34" charset="0"/>
              </a:rPr>
              <a:t>of </a:t>
            </a:r>
            <a:r>
              <a:rPr lang="en-US" b="1" dirty="0">
                <a:latin typeface="Arial" pitchFamily="34" charset="0"/>
                <a:cs typeface="Arial" pitchFamily="34" charset="0"/>
              </a:rPr>
              <a:t>the </a:t>
            </a:r>
            <a:r>
              <a:rPr lang="en-US" b="1" dirty="0" smtClean="0">
                <a:latin typeface="Arial" pitchFamily="34" charset="0"/>
                <a:cs typeface="Arial" pitchFamily="34" charset="0"/>
              </a:rPr>
              <a:t>DII</a:t>
            </a:r>
          </a:p>
          <a:p>
            <a:endParaRPr lang="en-US" b="1" dirty="0" smtClean="0">
              <a:latin typeface="Arial" pitchFamily="34" charset="0"/>
              <a:cs typeface="Arial" pitchFamily="34" charset="0"/>
            </a:endParaRPr>
          </a:p>
          <a:p>
            <a:endParaRPr lang="en-US" b="1" dirty="0" smtClean="0">
              <a:latin typeface="Arial" pitchFamily="34" charset="0"/>
              <a:cs typeface="Arial" pitchFamily="34" charset="0"/>
            </a:endParaRPr>
          </a:p>
          <a:p>
            <a:endParaRPr lang="en-US" b="1" dirty="0" smtClean="0">
              <a:latin typeface="Arial" pitchFamily="34" charset="0"/>
              <a:cs typeface="Arial" pitchFamily="34" charset="0"/>
            </a:endParaRPr>
          </a:p>
          <a:p>
            <a:endParaRPr lang="en-US" b="1" dirty="0" smtClean="0">
              <a:latin typeface="Arial" pitchFamily="34" charset="0"/>
              <a:cs typeface="Arial" pitchFamily="34" charset="0"/>
            </a:endParaRPr>
          </a:p>
          <a:p>
            <a:endParaRPr lang="en-US" b="1" dirty="0" smtClean="0">
              <a:latin typeface="Arial" pitchFamily="34" charset="0"/>
              <a:cs typeface="Arial" pitchFamily="34" charset="0"/>
            </a:endParaRPr>
          </a:p>
          <a:p>
            <a:endParaRPr lang="en-US" b="1" dirty="0" smtClean="0">
              <a:latin typeface="Arial" pitchFamily="34" charset="0"/>
              <a:cs typeface="Arial" pitchFamily="34" charset="0"/>
            </a:endParaRP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GB" dirty="0"/>
          </a:p>
        </p:txBody>
      </p:sp>
      <p:sp>
        <p:nvSpPr>
          <p:cNvPr id="3" name="Title 2"/>
          <p:cNvSpPr>
            <a:spLocks noGrp="1"/>
          </p:cNvSpPr>
          <p:nvPr>
            <p:ph type="title"/>
          </p:nvPr>
        </p:nvSpPr>
        <p:spPr>
          <a:xfrm>
            <a:off x="457200" y="27214"/>
            <a:ext cx="8229600" cy="887186"/>
          </a:xfrm>
        </p:spPr>
        <p:txBody>
          <a:bodyPr>
            <a:normAutofit/>
          </a:bodyPr>
          <a:lstStyle/>
          <a:p>
            <a:pPr algn="ctr"/>
            <a:r>
              <a:rPr lang="en-US" sz="3700" dirty="0" smtClean="0">
                <a:solidFill>
                  <a:schemeClr val="tx1"/>
                </a:solidFill>
                <a:latin typeface="Arial" pitchFamily="34" charset="0"/>
                <a:cs typeface="Arial" pitchFamily="34" charset="0"/>
              </a:rPr>
              <a:t>Results</a:t>
            </a:r>
          </a:p>
        </p:txBody>
      </p:sp>
      <p:graphicFrame>
        <p:nvGraphicFramePr>
          <p:cNvPr id="6" name="Table 5"/>
          <p:cNvGraphicFramePr>
            <a:graphicFrameLocks noGrp="1"/>
          </p:cNvGraphicFramePr>
          <p:nvPr>
            <p:extLst>
              <p:ext uri="{D42A27DB-BD31-4B8C-83A1-F6EECF244321}">
                <p14:modId xmlns:p14="http://schemas.microsoft.com/office/powerpoint/2010/main" val="3106149745"/>
              </p:ext>
            </p:extLst>
          </p:nvPr>
        </p:nvGraphicFramePr>
        <p:xfrm>
          <a:off x="152401" y="1600200"/>
          <a:ext cx="8839200" cy="4402582"/>
        </p:xfrm>
        <a:graphic>
          <a:graphicData uri="http://schemas.openxmlformats.org/drawingml/2006/table">
            <a:tbl>
              <a:tblPr firstRow="1" firstCol="1" bandRow="1">
                <a:tableStyleId>{5C22544A-7EE6-4342-B048-85BDC9FD1C3A}</a:tableStyleId>
              </a:tblPr>
              <a:tblGrid>
                <a:gridCol w="2971799"/>
                <a:gridCol w="1604626"/>
                <a:gridCol w="1896151"/>
                <a:gridCol w="1680823"/>
                <a:gridCol w="685801"/>
              </a:tblGrid>
              <a:tr h="870888">
                <a:tc>
                  <a:txBody>
                    <a:bodyPr/>
                    <a:lstStyle/>
                    <a:p>
                      <a:pPr marL="0" marR="0">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Q1 (-7.055, &lt;-3.136) (healthiest)</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Q3 (-1.995, &lt;-0.300)</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Q5 (1.953, 5.636) (least healthy)</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r>
              <a:tr h="296220">
                <a:tc>
                  <a:txBody>
                    <a:bodyPr/>
                    <a:lstStyle/>
                    <a:p>
                      <a:pPr marL="0" marR="0">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Referent</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HR (95%CI)</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HR (95%CI)</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P</a:t>
                      </a:r>
                      <a:r>
                        <a:rPr lang="en-US" sz="1600" baseline="-25000" dirty="0">
                          <a:effectLst/>
                          <a:latin typeface="Arial" panose="020B0604020202020204" pitchFamily="34" charset="0"/>
                          <a:cs typeface="Arial" panose="020B0604020202020204" pitchFamily="34" charset="0"/>
                        </a:rPr>
                        <a:t>trend</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r>
              <a:tr h="577402">
                <a:tc>
                  <a:txBody>
                    <a:bodyPr/>
                    <a:lstStyle/>
                    <a:p>
                      <a:pPr marL="0" marR="0">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Colorectal cancer</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1.00</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0.98 (0.84, 1.14)</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Arial" panose="020B0604020202020204" pitchFamily="34" charset="0"/>
                          <a:cs typeface="Arial" panose="020B0604020202020204" pitchFamily="34" charset="0"/>
                        </a:rPr>
                        <a:t>1.22 (1.05, 1.43)</a:t>
                      </a:r>
                      <a:endParaRPr lang="en-US" sz="1600" b="1"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0.02</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r>
              <a:tr h="558261">
                <a:tc>
                  <a:txBody>
                    <a:bodyPr/>
                    <a:lstStyle/>
                    <a:p>
                      <a:pPr marL="0" marR="0">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Colorectal cancer cases, 1922</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365 (19.0%)</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360 (18.7%)</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435 (22.6%)</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r>
              <a:tr h="577402">
                <a:tc>
                  <a:txBody>
                    <a:bodyPr/>
                    <a:lstStyle/>
                    <a:p>
                      <a:pPr marL="0" marR="0">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Colon cancer </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1.00</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0.98 (0.83, 1.15)</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Arial" panose="020B0604020202020204" pitchFamily="34" charset="0"/>
                          <a:cs typeface="Arial" panose="020B0604020202020204" pitchFamily="34" charset="0"/>
                        </a:rPr>
                        <a:t>1.23 (1.03, 1.47)</a:t>
                      </a:r>
                      <a:endParaRPr lang="en-US" sz="1600" b="1"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0.02</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r>
              <a:tr h="365034">
                <a:tc>
                  <a:txBody>
                    <a:bodyPr/>
                    <a:lstStyle/>
                    <a:p>
                      <a:pPr marL="0" marR="0">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Colon cancer cases, 1560</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299 (19.2%)</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289 (18.5%)</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346 (22.2%)</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r>
              <a:tr h="577402">
                <a:tc>
                  <a:txBody>
                    <a:bodyPr/>
                    <a:lstStyle/>
                    <a:p>
                      <a:pPr marL="0" marR="0">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Proximal colon </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1.00</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0.98 (0.79, 1.20)</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Arial" panose="020B0604020202020204" pitchFamily="34" charset="0"/>
                          <a:cs typeface="Arial" panose="020B0604020202020204" pitchFamily="34" charset="0"/>
                        </a:rPr>
                        <a:t>1.35 (1.09, 1.67)</a:t>
                      </a:r>
                      <a:endParaRPr lang="en-US" sz="1600" b="1"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0.01</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r>
              <a:tr h="577402">
                <a:tc>
                  <a:txBody>
                    <a:bodyPr/>
                    <a:lstStyle/>
                    <a:p>
                      <a:pPr marL="0" marR="0">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Proximal colon cancer cases, 1034</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193 (18.7%)</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181 (17.5%)</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229 (22.2%)</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5029200"/>
          </a:xfrm>
        </p:spPr>
        <p:txBody>
          <a:bodyPr>
            <a:normAutofit fontScale="92500" lnSpcReduction="10000"/>
          </a:bodyPr>
          <a:lstStyle/>
          <a:p>
            <a:r>
              <a:rPr lang="en-US" dirty="0" smtClean="0">
                <a:latin typeface="Arial" pitchFamily="34" charset="0"/>
                <a:cs typeface="Arial" pitchFamily="34" charset="0"/>
              </a:rPr>
              <a:t>HRs were strengthened when CRC cases that developed within 3 years from baseline were excluded, </a:t>
            </a:r>
          </a:p>
          <a:p>
            <a:pPr lvl="1"/>
            <a:r>
              <a:rPr lang="en-US" dirty="0" smtClean="0">
                <a:latin typeface="Arial" pitchFamily="34" charset="0"/>
                <a:cs typeface="Arial" pitchFamily="34" charset="0"/>
              </a:rPr>
              <a:t>e.g. HR</a:t>
            </a:r>
            <a:r>
              <a:rPr lang="en-US" baseline="-25000" dirty="0">
                <a:latin typeface="Arial" pitchFamily="34" charset="0"/>
                <a:cs typeface="Arial" pitchFamily="34" charset="0"/>
              </a:rPr>
              <a:t> </a:t>
            </a:r>
            <a:r>
              <a:rPr lang="en-US" baseline="-25000" dirty="0" smtClean="0">
                <a:latin typeface="Arial" pitchFamily="34" charset="0"/>
                <a:cs typeface="Arial" pitchFamily="34" charset="0"/>
              </a:rPr>
              <a:t>Q5vsQ1</a:t>
            </a:r>
            <a:r>
              <a:rPr lang="en-US" dirty="0" smtClean="0">
                <a:latin typeface="Arial" pitchFamily="34" charset="0"/>
                <a:cs typeface="Arial" pitchFamily="34" charset="0"/>
              </a:rPr>
              <a:t> for colon cancer</a:t>
            </a:r>
            <a:r>
              <a:rPr lang="en-US" dirty="0">
                <a:latin typeface="Arial" pitchFamily="34" charset="0"/>
                <a:cs typeface="Arial" pitchFamily="34" charset="0"/>
              </a:rPr>
              <a:t>: 1.36 (1.11, 1.66</a:t>
            </a:r>
            <a:r>
              <a:rPr lang="en-US" dirty="0" smtClean="0">
                <a:latin typeface="Arial" pitchFamily="34" charset="0"/>
                <a:cs typeface="Arial" pitchFamily="34" charset="0"/>
              </a:rPr>
              <a:t>), P</a:t>
            </a:r>
            <a:r>
              <a:rPr lang="en-US" baseline="-25000" dirty="0" smtClean="0">
                <a:latin typeface="Arial" pitchFamily="34" charset="0"/>
                <a:cs typeface="Arial" pitchFamily="34" charset="0"/>
              </a:rPr>
              <a:t>trend</a:t>
            </a:r>
            <a:r>
              <a:rPr lang="en-US" dirty="0" smtClean="0">
                <a:latin typeface="Arial" pitchFamily="34" charset="0"/>
                <a:cs typeface="Arial" pitchFamily="34" charset="0"/>
              </a:rPr>
              <a:t>=0.003</a:t>
            </a:r>
            <a:endParaRPr lang="en-US" dirty="0">
              <a:latin typeface="Arial" pitchFamily="34" charset="0"/>
              <a:cs typeface="Arial" pitchFamily="34" charset="0"/>
            </a:endParaRPr>
          </a:p>
          <a:p>
            <a:pPr marL="109728" indent="0">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HRs for CRC differed by category of NSAID use</a:t>
            </a:r>
            <a:r>
              <a:rPr lang="en-US" dirty="0" smtClean="0">
                <a:latin typeface="Arial" pitchFamily="34" charset="0"/>
                <a:cs typeface="Arial" pitchFamily="34" charset="0"/>
              </a:rPr>
              <a:t>:</a:t>
            </a:r>
          </a:p>
          <a:p>
            <a:pPr lvl="1"/>
            <a:r>
              <a:rPr lang="en-US" dirty="0" err="1" smtClean="0">
                <a:latin typeface="Arial" pitchFamily="34" charset="0"/>
                <a:cs typeface="Arial" pitchFamily="34" charset="0"/>
              </a:rPr>
              <a:t>P</a:t>
            </a:r>
            <a:r>
              <a:rPr lang="en-US" baseline="-25000" dirty="0" err="1" smtClean="0">
                <a:latin typeface="Arial" pitchFamily="34" charset="0"/>
                <a:cs typeface="Arial" pitchFamily="34" charset="0"/>
              </a:rPr>
              <a:t>interaction</a:t>
            </a:r>
            <a:r>
              <a:rPr lang="en-US" dirty="0" smtClean="0">
                <a:latin typeface="Arial" pitchFamily="34" charset="0"/>
                <a:cs typeface="Arial" pitchFamily="34" charset="0"/>
              </a:rPr>
              <a:t>=0.26</a:t>
            </a:r>
            <a:endParaRPr lang="en-US" dirty="0" smtClean="0">
              <a:latin typeface="Arial" pitchFamily="34" charset="0"/>
              <a:cs typeface="Arial" pitchFamily="34" charset="0"/>
            </a:endParaRPr>
          </a:p>
          <a:p>
            <a:pPr lvl="1"/>
            <a:r>
              <a:rPr lang="en-US" dirty="0">
                <a:latin typeface="Arial" pitchFamily="34" charset="0"/>
                <a:cs typeface="Arial" pitchFamily="34" charset="0"/>
              </a:rPr>
              <a:t>Non-NSAID users: 1.31 (1.05, </a:t>
            </a:r>
            <a:r>
              <a:rPr lang="en-US" dirty="0" smtClean="0">
                <a:latin typeface="Arial" pitchFamily="34" charset="0"/>
                <a:cs typeface="Arial" pitchFamily="34" charset="0"/>
              </a:rPr>
              <a:t>1.65)</a:t>
            </a:r>
            <a:r>
              <a:rPr lang="en-US" baseline="-25000" dirty="0" smtClean="0">
                <a:latin typeface="Arial" pitchFamily="34" charset="0"/>
                <a:cs typeface="Arial" pitchFamily="34" charset="0"/>
              </a:rPr>
              <a:t>Q5vsQ1</a:t>
            </a:r>
            <a:r>
              <a:rPr lang="en-US" dirty="0" smtClean="0">
                <a:latin typeface="Arial" pitchFamily="34" charset="0"/>
                <a:cs typeface="Arial" pitchFamily="34" charset="0"/>
              </a:rPr>
              <a:t>, </a:t>
            </a:r>
            <a:r>
              <a:rPr lang="en-US" dirty="0">
                <a:latin typeface="Arial" pitchFamily="34" charset="0"/>
                <a:cs typeface="Arial" pitchFamily="34" charset="0"/>
              </a:rPr>
              <a:t>P</a:t>
            </a:r>
            <a:r>
              <a:rPr lang="en-US" baseline="-25000" dirty="0">
                <a:latin typeface="Arial" pitchFamily="34" charset="0"/>
                <a:cs typeface="Arial" pitchFamily="34" charset="0"/>
              </a:rPr>
              <a:t>trend</a:t>
            </a:r>
            <a:r>
              <a:rPr lang="en-US" dirty="0" smtClean="0">
                <a:latin typeface="Arial" pitchFamily="34" charset="0"/>
                <a:cs typeface="Arial" pitchFamily="34" charset="0"/>
              </a:rPr>
              <a:t>=0.03</a:t>
            </a:r>
          </a:p>
          <a:p>
            <a:pPr lvl="1"/>
            <a:r>
              <a:rPr lang="en-US" dirty="0" smtClean="0">
                <a:latin typeface="Arial" pitchFamily="34" charset="0"/>
                <a:cs typeface="Arial" pitchFamily="34" charset="0"/>
              </a:rPr>
              <a:t>NSAID users</a:t>
            </a:r>
            <a:r>
              <a:rPr lang="en-US" dirty="0">
                <a:latin typeface="Arial" pitchFamily="34" charset="0"/>
                <a:cs typeface="Arial" pitchFamily="34" charset="0"/>
              </a:rPr>
              <a:t>: </a:t>
            </a:r>
            <a:r>
              <a:rPr lang="en-US" dirty="0" smtClean="0">
                <a:latin typeface="Arial" pitchFamily="34" charset="0"/>
                <a:cs typeface="Arial" pitchFamily="34" charset="0"/>
              </a:rPr>
              <a:t>1.11 (0.89, 1.38)</a:t>
            </a:r>
            <a:r>
              <a:rPr lang="en-US" baseline="-25000" dirty="0" smtClean="0">
                <a:latin typeface="Arial" pitchFamily="34" charset="0"/>
                <a:cs typeface="Arial" pitchFamily="34" charset="0"/>
              </a:rPr>
              <a:t> </a:t>
            </a:r>
            <a:r>
              <a:rPr lang="en-US" baseline="-25000" dirty="0">
                <a:latin typeface="Arial" pitchFamily="34" charset="0"/>
                <a:cs typeface="Arial" pitchFamily="34" charset="0"/>
              </a:rPr>
              <a:t>Q5vsQ1</a:t>
            </a:r>
            <a:r>
              <a:rPr lang="en-US" dirty="0" smtClean="0">
                <a:latin typeface="Arial" pitchFamily="34" charset="0"/>
                <a:cs typeface="Arial" pitchFamily="34" charset="0"/>
              </a:rPr>
              <a:t>, </a:t>
            </a:r>
            <a:r>
              <a:rPr lang="en-US" dirty="0">
                <a:latin typeface="Arial" pitchFamily="34" charset="0"/>
                <a:cs typeface="Arial" pitchFamily="34" charset="0"/>
              </a:rPr>
              <a:t>P</a:t>
            </a:r>
            <a:r>
              <a:rPr lang="en-US" baseline="-25000" dirty="0">
                <a:latin typeface="Arial" pitchFamily="34" charset="0"/>
                <a:cs typeface="Arial" pitchFamily="34" charset="0"/>
              </a:rPr>
              <a:t>trend</a:t>
            </a:r>
            <a:r>
              <a:rPr lang="en-US" dirty="0" smtClean="0">
                <a:latin typeface="Arial" pitchFamily="34" charset="0"/>
                <a:cs typeface="Arial" pitchFamily="34" charset="0"/>
              </a:rPr>
              <a:t>=0.61</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 significant association with:</a:t>
            </a:r>
          </a:p>
          <a:p>
            <a:pPr lvl="1"/>
            <a:r>
              <a:rPr lang="en-US" dirty="0" smtClean="0">
                <a:latin typeface="Arial" pitchFamily="34" charset="0"/>
                <a:cs typeface="Arial" pitchFamily="34" charset="0"/>
              </a:rPr>
              <a:t>Distal colon cancer</a:t>
            </a:r>
          </a:p>
          <a:p>
            <a:pPr lvl="1"/>
            <a:r>
              <a:rPr lang="en-US" dirty="0" smtClean="0">
                <a:latin typeface="Arial" pitchFamily="34" charset="0"/>
                <a:cs typeface="Arial" pitchFamily="34" charset="0"/>
              </a:rPr>
              <a:t>Rectal cancer</a:t>
            </a:r>
          </a:p>
          <a:p>
            <a:pPr lvl="1"/>
            <a:r>
              <a:rPr lang="en-US" dirty="0" smtClean="0">
                <a:latin typeface="Arial" pitchFamily="34" charset="0"/>
                <a:cs typeface="Arial" pitchFamily="34" charset="0"/>
              </a:rPr>
              <a:t>CRC </a:t>
            </a:r>
            <a:r>
              <a:rPr lang="en-US" dirty="0">
                <a:latin typeface="Arial" pitchFamily="34" charset="0"/>
                <a:cs typeface="Arial" pitchFamily="34" charset="0"/>
              </a:rPr>
              <a:t>stage at diagnosis</a:t>
            </a:r>
          </a:p>
          <a:p>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endParaRPr lang="en-US" dirty="0" smtClean="0"/>
          </a:p>
          <a:p>
            <a:endParaRPr lang="en-GB" dirty="0"/>
          </a:p>
        </p:txBody>
      </p:sp>
      <p:sp>
        <p:nvSpPr>
          <p:cNvPr id="3" name="Title 2"/>
          <p:cNvSpPr>
            <a:spLocks noGrp="1"/>
          </p:cNvSpPr>
          <p:nvPr>
            <p:ph type="title"/>
          </p:nvPr>
        </p:nvSpPr>
        <p:spPr>
          <a:xfrm>
            <a:off x="381000" y="152399"/>
            <a:ext cx="8229600" cy="998483"/>
          </a:xfrm>
        </p:spPr>
        <p:txBody>
          <a:bodyPr>
            <a:normAutofit/>
          </a:bodyPr>
          <a:lstStyle/>
          <a:p>
            <a:pPr algn="ctr"/>
            <a:r>
              <a:rPr lang="en-US" sz="4000" dirty="0" smtClean="0">
                <a:solidFill>
                  <a:schemeClr val="tx1"/>
                </a:solidFill>
                <a:latin typeface="Arial" panose="020B0604020202020204" pitchFamily="34" charset="0"/>
                <a:cs typeface="Arial" panose="020B0604020202020204" pitchFamily="34" charset="0"/>
              </a:rPr>
              <a:t>Results</a:t>
            </a:r>
            <a:endParaRPr lang="en-GB" sz="4000"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5274" y="1905000"/>
            <a:ext cx="8229600" cy="4157472"/>
          </a:xfrm>
        </p:spPr>
        <p:txBody>
          <a:bodyPr>
            <a:normAutofit/>
          </a:bodyPr>
          <a:lstStyle/>
          <a:p>
            <a:r>
              <a:rPr lang="en-US" sz="3000" dirty="0" smtClean="0">
                <a:latin typeface="Arial" pitchFamily="34" charset="0"/>
                <a:cs typeface="Arial" pitchFamily="34" charset="0"/>
              </a:rPr>
              <a:t>Study limited to postmenopausal women</a:t>
            </a:r>
          </a:p>
          <a:p>
            <a:endParaRPr lang="en-US" sz="3000" dirty="0" smtClean="0">
              <a:latin typeface="Arial" pitchFamily="34" charset="0"/>
              <a:cs typeface="Arial" pitchFamily="34" charset="0"/>
            </a:endParaRPr>
          </a:p>
          <a:p>
            <a:endParaRPr lang="en-US" sz="3000" dirty="0" smtClean="0">
              <a:latin typeface="Arial" pitchFamily="34" charset="0"/>
              <a:cs typeface="Arial" pitchFamily="34" charset="0"/>
            </a:endParaRPr>
          </a:p>
          <a:p>
            <a:r>
              <a:rPr lang="en-US" sz="3000" dirty="0" smtClean="0">
                <a:latin typeface="Arial" pitchFamily="34" charset="0"/>
                <a:cs typeface="Arial" pitchFamily="34" charset="0"/>
              </a:rPr>
              <a:t>FFQ measurement error</a:t>
            </a:r>
          </a:p>
          <a:p>
            <a:pPr marL="109728" indent="0">
              <a:buNone/>
            </a:pPr>
            <a:endParaRPr lang="en-US" sz="3000" dirty="0" smtClean="0">
              <a:latin typeface="Arial" pitchFamily="34" charset="0"/>
              <a:cs typeface="Arial" pitchFamily="34" charset="0"/>
            </a:endParaRPr>
          </a:p>
          <a:p>
            <a:pPr marL="109728" indent="0">
              <a:buNone/>
            </a:pPr>
            <a:endParaRPr lang="en-US" sz="3000" dirty="0" smtClean="0">
              <a:latin typeface="Arial" pitchFamily="34" charset="0"/>
              <a:cs typeface="Arial" pitchFamily="34" charset="0"/>
            </a:endParaRPr>
          </a:p>
          <a:p>
            <a:r>
              <a:rPr lang="en-US" sz="3000" dirty="0" smtClean="0">
                <a:latin typeface="Arial" pitchFamily="34" charset="0"/>
                <a:cs typeface="Arial" pitchFamily="34" charset="0"/>
              </a:rPr>
              <a:t>Diet assessment at only one time point</a:t>
            </a:r>
          </a:p>
          <a:p>
            <a:pPr marL="109728" indent="0">
              <a:buNone/>
            </a:pPr>
            <a:endParaRPr lang="en-US" dirty="0" smtClean="0"/>
          </a:p>
          <a:p>
            <a:endParaRPr lang="en-GB" dirty="0"/>
          </a:p>
        </p:txBody>
      </p:sp>
      <p:sp>
        <p:nvSpPr>
          <p:cNvPr id="3" name="Title 2"/>
          <p:cNvSpPr>
            <a:spLocks noGrp="1"/>
          </p:cNvSpPr>
          <p:nvPr>
            <p:ph type="title"/>
          </p:nvPr>
        </p:nvSpPr>
        <p:spPr/>
        <p:txBody>
          <a:bodyPr/>
          <a:lstStyle/>
          <a:p>
            <a:pPr algn="ctr"/>
            <a:r>
              <a:rPr lang="en-US" sz="3700" dirty="0" smtClean="0">
                <a:solidFill>
                  <a:schemeClr val="tx1"/>
                </a:solidFill>
                <a:latin typeface="Arial" pitchFamily="34" charset="0"/>
                <a:cs typeface="Arial" pitchFamily="34" charset="0"/>
              </a:rPr>
              <a:t>Study </a:t>
            </a:r>
            <a:r>
              <a:rPr lang="en-US" sz="3700" dirty="0">
                <a:solidFill>
                  <a:schemeClr val="tx1"/>
                </a:solidFill>
                <a:latin typeface="Arial" pitchFamily="34" charset="0"/>
                <a:cs typeface="Arial" pitchFamily="34" charset="0"/>
              </a:rPr>
              <a:t>L</a:t>
            </a:r>
            <a:r>
              <a:rPr lang="en-US" sz="3700" dirty="0" smtClean="0">
                <a:solidFill>
                  <a:schemeClr val="tx1"/>
                </a:solidFill>
                <a:latin typeface="Arial" pitchFamily="34" charset="0"/>
                <a:cs typeface="Arial" pitchFamily="34" charset="0"/>
              </a:rPr>
              <a:t>imitations</a:t>
            </a:r>
            <a:endParaRPr lang="en-GB" sz="3700" dirty="0">
              <a:solidFill>
                <a:schemeClr val="tx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419600"/>
          </a:xfrm>
        </p:spPr>
        <p:txBody>
          <a:bodyPr>
            <a:normAutofit/>
          </a:bodyPr>
          <a:lstStyle/>
          <a:p>
            <a:r>
              <a:rPr lang="en-US" dirty="0" smtClean="0">
                <a:latin typeface="Arial" panose="020B0604020202020204" pitchFamily="34" charset="0"/>
                <a:cs typeface="Arial" panose="020B0604020202020204" pitchFamily="34" charset="0"/>
              </a:rPr>
              <a:t>Consumption </a:t>
            </a:r>
            <a:r>
              <a:rPr lang="en-US" dirty="0">
                <a:latin typeface="Arial" panose="020B0604020202020204" pitchFamily="34" charset="0"/>
                <a:cs typeface="Arial" panose="020B0604020202020204" pitchFamily="34" charset="0"/>
              </a:rPr>
              <a:t>of pro-inflammatory diets  increases the risk of colorectal </a:t>
            </a:r>
            <a:r>
              <a:rPr lang="en-US" dirty="0" smtClean="0">
                <a:latin typeface="Arial" panose="020B0604020202020204" pitchFamily="34" charset="0"/>
                <a:cs typeface="Arial" panose="020B0604020202020204" pitchFamily="34" charset="0"/>
              </a:rPr>
              <a:t>cancer in older women, </a:t>
            </a:r>
            <a:r>
              <a:rPr lang="en-US" dirty="0">
                <a:latin typeface="Arial" panose="020B0604020202020204" pitchFamily="34" charset="0"/>
                <a:cs typeface="Arial" panose="020B0604020202020204" pitchFamily="34" charset="0"/>
              </a:rPr>
              <a:t>especially colon </a:t>
            </a:r>
            <a:r>
              <a:rPr lang="en-US" dirty="0" smtClean="0">
                <a:latin typeface="Arial" panose="020B0604020202020204" pitchFamily="34" charset="0"/>
                <a:cs typeface="Arial" panose="020B0604020202020204" pitchFamily="34" charset="0"/>
              </a:rPr>
              <a:t>cancer located in the proximal colon</a:t>
            </a:r>
          </a:p>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Consumption of pro-inflammatory diets  increases the risk of colorectal </a:t>
            </a:r>
            <a:r>
              <a:rPr lang="en-US" dirty="0" smtClean="0">
                <a:latin typeface="Arial" panose="020B0604020202020204" pitchFamily="34" charset="0"/>
                <a:cs typeface="Arial" panose="020B0604020202020204" pitchFamily="34" charset="0"/>
              </a:rPr>
              <a:t>cancer in older women not regularly taking NSAIDs</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GB" dirty="0"/>
          </a:p>
        </p:txBody>
      </p:sp>
      <p:sp>
        <p:nvSpPr>
          <p:cNvPr id="3" name="Title 2"/>
          <p:cNvSpPr>
            <a:spLocks noGrp="1"/>
          </p:cNvSpPr>
          <p:nvPr>
            <p:ph type="title"/>
          </p:nvPr>
        </p:nvSpPr>
        <p:spPr>
          <a:xfrm>
            <a:off x="457200" y="274638"/>
            <a:ext cx="8229600" cy="720915"/>
          </a:xfrm>
        </p:spPr>
        <p:txBody>
          <a:bodyPr>
            <a:normAutofit/>
          </a:bodyPr>
          <a:lstStyle/>
          <a:p>
            <a:pPr algn="ctr"/>
            <a:r>
              <a:rPr lang="en-US" sz="3700" dirty="0" smtClean="0">
                <a:solidFill>
                  <a:schemeClr val="tx1"/>
                </a:solidFill>
                <a:latin typeface="Arial" pitchFamily="34" charset="0"/>
                <a:cs typeface="Arial" pitchFamily="34" charset="0"/>
              </a:rPr>
              <a:t>Conclusions</a:t>
            </a:r>
            <a:endParaRPr lang="en-GB" sz="3700" dirty="0">
              <a:solidFill>
                <a:schemeClr val="tx1"/>
              </a:solidFill>
            </a:endParaRPr>
          </a:p>
        </p:txBody>
      </p:sp>
    </p:spTree>
    <p:extLst>
      <p:ext uri="{BB962C8B-B14F-4D97-AF65-F5344CB8AC3E}">
        <p14:creationId xmlns:p14="http://schemas.microsoft.com/office/powerpoint/2010/main" val="332847818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000" b="1" dirty="0">
                <a:latin typeface="Arial" panose="020B0604020202020204" pitchFamily="34" charset="0"/>
                <a:cs typeface="Arial" panose="020B0604020202020204" pitchFamily="34" charset="0"/>
              </a:rPr>
              <a:t>Longitudinal Changes in Diet-related Inflammation and Risk of Cancer in </a:t>
            </a:r>
            <a:r>
              <a:rPr lang="en-US" sz="3000" b="1" dirty="0" smtClean="0">
                <a:latin typeface="Arial" panose="020B0604020202020204" pitchFamily="34" charset="0"/>
                <a:cs typeface="Arial" panose="020B0604020202020204" pitchFamily="34" charset="0"/>
              </a:rPr>
              <a:t>Women</a:t>
            </a:r>
          </a:p>
          <a:p>
            <a:endParaRPr lang="en-US" sz="3000" dirty="0" smtClean="0">
              <a:latin typeface="Arial" panose="020B0604020202020204" pitchFamily="34" charset="0"/>
              <a:cs typeface="Arial" panose="020B0604020202020204" pitchFamily="34" charset="0"/>
            </a:endParaRPr>
          </a:p>
          <a:p>
            <a:r>
              <a:rPr lang="en-US" sz="3000" dirty="0" smtClean="0">
                <a:latin typeface="Arial" panose="020B0604020202020204" pitchFamily="34" charset="0"/>
                <a:cs typeface="Arial" panose="020B0604020202020204" pitchFamily="34" charset="0"/>
              </a:rPr>
              <a:t>An </a:t>
            </a:r>
            <a:r>
              <a:rPr lang="en-US" sz="3000" dirty="0">
                <a:latin typeface="Arial" panose="020B0604020202020204" pitchFamily="34" charset="0"/>
                <a:cs typeface="Arial" panose="020B0604020202020204" pitchFamily="34" charset="0"/>
              </a:rPr>
              <a:t>assessment of the inflammatory potential of diet over time in the Women’s Health Initiative</a:t>
            </a:r>
          </a:p>
          <a:p>
            <a:endParaRPr lang="en-US" sz="3000" dirty="0" smtClean="0">
              <a:latin typeface="Arial" panose="020B0604020202020204" pitchFamily="34" charset="0"/>
              <a:cs typeface="Arial" panose="020B0604020202020204" pitchFamily="34" charset="0"/>
            </a:endParaRPr>
          </a:p>
          <a:p>
            <a:r>
              <a:rPr lang="en-US" sz="3000" dirty="0" smtClean="0">
                <a:latin typeface="Arial" panose="020B0604020202020204" pitchFamily="34" charset="0"/>
                <a:cs typeface="Arial" panose="020B0604020202020204" pitchFamily="34" charset="0"/>
              </a:rPr>
              <a:t>Changes </a:t>
            </a:r>
            <a:r>
              <a:rPr lang="en-US" sz="3000" dirty="0">
                <a:latin typeface="Arial" panose="020B0604020202020204" pitchFamily="34" charset="0"/>
                <a:cs typeface="Arial" panose="020B0604020202020204" pitchFamily="34" charset="0"/>
              </a:rPr>
              <a:t>in the </a:t>
            </a:r>
            <a:r>
              <a:rPr lang="en-US" sz="3000" dirty="0" smtClean="0">
                <a:latin typeface="Arial" panose="020B0604020202020204" pitchFamily="34" charset="0"/>
                <a:cs typeface="Arial" panose="020B0604020202020204" pitchFamily="34" charset="0"/>
              </a:rPr>
              <a:t>DII </a:t>
            </a:r>
            <a:r>
              <a:rPr lang="en-US" sz="3000" dirty="0">
                <a:latin typeface="Arial" panose="020B0604020202020204" pitchFamily="34" charset="0"/>
                <a:cs typeface="Arial" panose="020B0604020202020204" pitchFamily="34" charset="0"/>
              </a:rPr>
              <a:t>o</a:t>
            </a:r>
            <a:r>
              <a:rPr lang="en-US" sz="3000" dirty="0" smtClean="0">
                <a:latin typeface="Arial" panose="020B0604020202020204" pitchFamily="34" charset="0"/>
                <a:cs typeface="Arial" panose="020B0604020202020204" pitchFamily="34" charset="0"/>
              </a:rPr>
              <a:t>ver </a:t>
            </a:r>
            <a:r>
              <a:rPr lang="en-US" sz="3000" dirty="0">
                <a:latin typeface="Arial" panose="020B0604020202020204" pitchFamily="34" charset="0"/>
                <a:cs typeface="Arial" panose="020B0604020202020204" pitchFamily="34" charset="0"/>
              </a:rPr>
              <a:t>t</a:t>
            </a:r>
            <a:r>
              <a:rPr lang="en-US" sz="3000" dirty="0" smtClean="0">
                <a:latin typeface="Arial" panose="020B0604020202020204" pitchFamily="34" charset="0"/>
                <a:cs typeface="Arial" panose="020B0604020202020204" pitchFamily="34" charset="0"/>
              </a:rPr>
              <a:t>ime </a:t>
            </a:r>
            <a:r>
              <a:rPr lang="en-US" sz="3000" dirty="0">
                <a:latin typeface="Arial" panose="020B0604020202020204" pitchFamily="34" charset="0"/>
                <a:cs typeface="Arial" panose="020B0604020202020204" pitchFamily="34" charset="0"/>
              </a:rPr>
              <a:t>and </a:t>
            </a:r>
            <a:r>
              <a:rPr lang="en-US" sz="3000" dirty="0" smtClean="0">
                <a:latin typeface="Arial" panose="020B0604020202020204" pitchFamily="34" charset="0"/>
                <a:cs typeface="Arial" panose="020B0604020202020204" pitchFamily="34" charset="0"/>
              </a:rPr>
              <a:t>risk </a:t>
            </a:r>
            <a:r>
              <a:rPr lang="en-US" sz="3000" dirty="0">
                <a:latin typeface="Arial" panose="020B0604020202020204" pitchFamily="34" charset="0"/>
                <a:cs typeface="Arial" panose="020B0604020202020204" pitchFamily="34" charset="0"/>
              </a:rPr>
              <a:t>of c</a:t>
            </a:r>
            <a:r>
              <a:rPr lang="en-US" sz="3000" dirty="0" smtClean="0">
                <a:latin typeface="Arial" panose="020B0604020202020204" pitchFamily="34" charset="0"/>
                <a:cs typeface="Arial" panose="020B0604020202020204" pitchFamily="34" charset="0"/>
              </a:rPr>
              <a:t>olorectal cancer</a:t>
            </a:r>
            <a:r>
              <a:rPr lang="en-US" sz="3000" dirty="0">
                <a:latin typeface="Arial" panose="020B0604020202020204" pitchFamily="34" charset="0"/>
                <a:cs typeface="Arial" panose="020B0604020202020204" pitchFamily="34" charset="0"/>
              </a:rPr>
              <a:t> in </a:t>
            </a:r>
            <a:r>
              <a:rPr lang="en-US" sz="3000" dirty="0" smtClean="0">
                <a:latin typeface="Arial" panose="020B0604020202020204" pitchFamily="34" charset="0"/>
                <a:cs typeface="Arial" panose="020B0604020202020204" pitchFamily="34" charset="0"/>
              </a:rPr>
              <a:t>women</a:t>
            </a:r>
            <a:endParaRPr lang="en-US" sz="3000" dirty="0">
              <a:latin typeface="Arial" panose="020B0604020202020204" pitchFamily="34" charset="0"/>
              <a:cs typeface="Arial" panose="020B0604020202020204" pitchFamily="34" charset="0"/>
            </a:endParaRPr>
          </a:p>
          <a:p>
            <a:endParaRPr lang="en-US" sz="3000" dirty="0" smtClean="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p:txBody>
          <a:bodyPr>
            <a:normAutofit/>
          </a:bodyPr>
          <a:lstStyle/>
          <a:p>
            <a:pPr algn="ctr"/>
            <a:r>
              <a:rPr lang="en-US" sz="3700" dirty="0" smtClean="0">
                <a:solidFill>
                  <a:schemeClr val="tx1"/>
                </a:solidFill>
                <a:latin typeface="Arial" panose="020B0604020202020204" pitchFamily="34" charset="0"/>
                <a:cs typeface="Arial" panose="020B0604020202020204" pitchFamily="34" charset="0"/>
              </a:rPr>
              <a:t>Future Direction</a:t>
            </a:r>
            <a:endParaRPr lang="en-US" sz="37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224595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 y="1616529"/>
            <a:ext cx="8763000" cy="4403271"/>
          </a:xfrm>
        </p:spPr>
        <p:txBody>
          <a:bodyPr>
            <a:normAutofit/>
          </a:bodyPr>
          <a:lstStyle/>
          <a:p>
            <a:pPr marL="109728" indent="0">
              <a:buNone/>
            </a:pPr>
            <a:r>
              <a:rPr lang="fr-FR" sz="3000" b="1" dirty="0" smtClean="0">
                <a:latin typeface="Arial" panose="020B0604020202020204" pitchFamily="34" charset="0"/>
                <a:cs typeface="Arial" panose="020B0604020202020204" pitchFamily="34" charset="0"/>
              </a:rPr>
              <a:t>Chair:</a:t>
            </a:r>
          </a:p>
          <a:p>
            <a:r>
              <a:rPr lang="fr-FR" sz="2200" b="1" dirty="0" smtClean="0">
                <a:latin typeface="Arial" panose="020B0604020202020204" pitchFamily="34" charset="0"/>
                <a:cs typeface="Arial" panose="020B0604020202020204" pitchFamily="34" charset="0"/>
              </a:rPr>
              <a:t>Susan </a:t>
            </a:r>
            <a:r>
              <a:rPr lang="fr-FR" sz="2200" b="1" dirty="0">
                <a:latin typeface="Arial" panose="020B0604020202020204" pitchFamily="34" charset="0"/>
                <a:cs typeface="Arial" panose="020B0604020202020204" pitchFamily="34" charset="0"/>
              </a:rPr>
              <a:t>E. </a:t>
            </a:r>
            <a:r>
              <a:rPr lang="fr-FR" sz="2200" b="1" dirty="0" smtClean="0">
                <a:latin typeface="Arial" panose="020B0604020202020204" pitchFamily="34" charset="0"/>
                <a:cs typeface="Arial" panose="020B0604020202020204" pitchFamily="34" charset="0"/>
              </a:rPr>
              <a:t>Steck</a:t>
            </a:r>
            <a:r>
              <a:rPr lang="fr-FR" sz="2200" dirty="0" smtClean="0">
                <a:latin typeface="Arial" panose="020B0604020202020204" pitchFamily="34" charset="0"/>
                <a:cs typeface="Arial" panose="020B0604020202020204" pitchFamily="34" charset="0"/>
              </a:rPr>
              <a:t>	USC Dept. </a:t>
            </a:r>
            <a:r>
              <a:rPr lang="fr-FR" sz="2200" dirty="0">
                <a:latin typeface="Arial" panose="020B0604020202020204" pitchFamily="34" charset="0"/>
                <a:cs typeface="Arial" panose="020B0604020202020204" pitchFamily="34" charset="0"/>
              </a:rPr>
              <a:t>of EPID/BIOS </a:t>
            </a:r>
            <a:r>
              <a:rPr lang="fr-FR" sz="2200" dirty="0" smtClean="0">
                <a:latin typeface="Arial" panose="020B0604020202020204" pitchFamily="34" charset="0"/>
                <a:cs typeface="Arial" panose="020B0604020202020204" pitchFamily="34" charset="0"/>
              </a:rPr>
              <a:t>and Cancer 				Prevention and Control Program</a:t>
            </a:r>
          </a:p>
          <a:p>
            <a:endParaRPr lang="fr-FR" sz="2200" b="1" dirty="0" smtClean="0">
              <a:latin typeface="Arial" panose="020B0604020202020204" pitchFamily="34" charset="0"/>
              <a:cs typeface="Arial" panose="020B0604020202020204" pitchFamily="34" charset="0"/>
            </a:endParaRPr>
          </a:p>
          <a:p>
            <a:pPr marL="109728" indent="0">
              <a:buNone/>
            </a:pPr>
            <a:r>
              <a:rPr lang="fr-FR" sz="3000" b="1" dirty="0" smtClean="0">
                <a:latin typeface="Arial" panose="020B0604020202020204" pitchFamily="34" charset="0"/>
                <a:cs typeface="Arial" panose="020B0604020202020204" pitchFamily="34" charset="0"/>
              </a:rPr>
              <a:t>Members</a:t>
            </a:r>
            <a:r>
              <a:rPr lang="fr-FR" sz="2200" b="1" dirty="0">
                <a:latin typeface="Arial" panose="020B0604020202020204" pitchFamily="34" charset="0"/>
                <a:cs typeface="Arial" panose="020B0604020202020204" pitchFamily="34" charset="0"/>
              </a:rPr>
              <a:t>:</a:t>
            </a:r>
          </a:p>
          <a:p>
            <a:r>
              <a:rPr lang="fr-FR" sz="2200" b="1" dirty="0" smtClean="0">
                <a:latin typeface="Arial" panose="020B0604020202020204" pitchFamily="34" charset="0"/>
                <a:cs typeface="Arial" panose="020B0604020202020204" pitchFamily="34" charset="0"/>
              </a:rPr>
              <a:t>Yunsheng Ma</a:t>
            </a:r>
            <a:r>
              <a:rPr lang="fr-FR" sz="2200" dirty="0" smtClean="0">
                <a:latin typeface="Arial" panose="020B0604020202020204" pitchFamily="34" charset="0"/>
                <a:cs typeface="Arial" panose="020B0604020202020204" pitchFamily="34" charset="0"/>
              </a:rPr>
              <a:t> 	UMass Medical School</a:t>
            </a:r>
          </a:p>
          <a:p>
            <a:r>
              <a:rPr lang="en-US" sz="2200" b="1" dirty="0">
                <a:latin typeface="Arial" panose="020B0604020202020204" pitchFamily="34" charset="0"/>
                <a:cs typeface="Arial" panose="020B0604020202020204" pitchFamily="34" charset="0"/>
              </a:rPr>
              <a:t>Angela D. Liese</a:t>
            </a:r>
            <a:r>
              <a:rPr lang="en-US" sz="2200" dirty="0">
                <a:latin typeface="Arial" panose="020B0604020202020204" pitchFamily="34" charset="0"/>
                <a:cs typeface="Arial" panose="020B0604020202020204" pitchFamily="34" charset="0"/>
              </a:rPr>
              <a:t> 	USC </a:t>
            </a:r>
            <a:r>
              <a:rPr lang="fr-FR" sz="2200" dirty="0">
                <a:latin typeface="Arial" panose="020B0604020202020204" pitchFamily="34" charset="0"/>
                <a:cs typeface="Arial" panose="020B0604020202020204" pitchFamily="34" charset="0"/>
              </a:rPr>
              <a:t>Dept. of EPID/BIOS and </a:t>
            </a:r>
            <a:r>
              <a:rPr lang="en-US" sz="2200" dirty="0">
                <a:latin typeface="Arial" panose="020B0604020202020204" pitchFamily="34" charset="0"/>
                <a:cs typeface="Arial" panose="020B0604020202020204" pitchFamily="34" charset="0"/>
              </a:rPr>
              <a:t>Center for 				Nutrition &amp; Health Disparities</a:t>
            </a:r>
          </a:p>
          <a:p>
            <a:r>
              <a:rPr lang="en-US" sz="2200" b="1" dirty="0">
                <a:latin typeface="Arial" panose="020B0604020202020204" pitchFamily="34" charset="0"/>
                <a:cs typeface="Arial" panose="020B0604020202020204" pitchFamily="34" charset="0"/>
              </a:rPr>
              <a:t>Jiajia Zhang</a:t>
            </a:r>
            <a:r>
              <a:rPr lang="en-US" sz="2200" dirty="0">
                <a:latin typeface="Arial" panose="020B0604020202020204" pitchFamily="34" charset="0"/>
                <a:cs typeface="Arial" panose="020B0604020202020204" pitchFamily="34" charset="0"/>
              </a:rPr>
              <a:t>	USC Dept. of Epidemiology &amp; Biostatistics</a:t>
            </a:r>
          </a:p>
          <a:p>
            <a:r>
              <a:rPr lang="en-US" sz="2200" b="1" dirty="0">
                <a:latin typeface="Arial" panose="020B0604020202020204" pitchFamily="34" charset="0"/>
                <a:cs typeface="Arial" panose="020B0604020202020204" pitchFamily="34" charset="0"/>
              </a:rPr>
              <a:t>James R. Hebert</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	</a:t>
            </a:r>
            <a:r>
              <a:rPr lang="fr-FR" sz="2200" dirty="0" smtClean="0">
                <a:latin typeface="Arial" panose="020B0604020202020204" pitchFamily="34" charset="0"/>
                <a:cs typeface="Arial" panose="020B0604020202020204" pitchFamily="34" charset="0"/>
              </a:rPr>
              <a:t>USC </a:t>
            </a:r>
            <a:r>
              <a:rPr lang="fr-FR" sz="2200" dirty="0">
                <a:latin typeface="Arial" panose="020B0604020202020204" pitchFamily="34" charset="0"/>
                <a:cs typeface="Arial" panose="020B0604020202020204" pitchFamily="34" charset="0"/>
              </a:rPr>
              <a:t>Dept. of EPID/BIOS and Cancer 				</a:t>
            </a:r>
            <a:r>
              <a:rPr lang="fr-FR" sz="2200" dirty="0" smtClean="0">
                <a:latin typeface="Arial" panose="020B0604020202020204" pitchFamily="34" charset="0"/>
                <a:cs typeface="Arial" panose="020B0604020202020204" pitchFamily="34" charset="0"/>
              </a:rPr>
              <a:t>Prevention </a:t>
            </a:r>
            <a:r>
              <a:rPr lang="fr-FR" sz="2200" dirty="0">
                <a:latin typeface="Arial" panose="020B0604020202020204" pitchFamily="34" charset="0"/>
                <a:cs typeface="Arial" panose="020B0604020202020204" pitchFamily="34" charset="0"/>
              </a:rPr>
              <a:t>and Control Program</a:t>
            </a:r>
            <a:endParaRPr lang="fr-FR" sz="2200" b="1" dirty="0">
              <a:latin typeface="Arial" panose="020B0604020202020204" pitchFamily="34" charset="0"/>
              <a:cs typeface="Arial" panose="020B0604020202020204" pitchFamily="34" charset="0"/>
            </a:endParaRPr>
          </a:p>
          <a:p>
            <a:endParaRPr lang="fr-FR" sz="2200" b="1" dirty="0" smtClean="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a:xfrm>
            <a:off x="457200" y="0"/>
            <a:ext cx="8229600" cy="1143000"/>
          </a:xfrm>
        </p:spPr>
        <p:txBody>
          <a:bodyPr>
            <a:noAutofit/>
          </a:bodyPr>
          <a:lstStyle/>
          <a:p>
            <a:pPr algn="ctr"/>
            <a:r>
              <a:rPr lang="en-US" sz="3700" dirty="0" smtClean="0">
                <a:solidFill>
                  <a:schemeClr val="tx1"/>
                </a:solidFill>
                <a:latin typeface="Arial" pitchFamily="34" charset="0"/>
                <a:cs typeface="Arial" pitchFamily="34" charset="0"/>
              </a:rPr>
              <a:t>Acknowledgements</a:t>
            </a:r>
            <a:br>
              <a:rPr lang="en-US" sz="3700" dirty="0" smtClean="0">
                <a:solidFill>
                  <a:schemeClr val="tx1"/>
                </a:solidFill>
                <a:latin typeface="Arial" pitchFamily="34" charset="0"/>
                <a:cs typeface="Arial" pitchFamily="34" charset="0"/>
              </a:rPr>
            </a:br>
            <a:r>
              <a:rPr lang="en-US" sz="3700" dirty="0" smtClean="0">
                <a:solidFill>
                  <a:schemeClr val="tx1"/>
                </a:solidFill>
                <a:latin typeface="Arial" pitchFamily="34" charset="0"/>
                <a:cs typeface="Arial" pitchFamily="34" charset="0"/>
              </a:rPr>
              <a:t>Dissertation Committee</a:t>
            </a:r>
            <a:endParaRPr lang="en-US" sz="3700" dirty="0"/>
          </a:p>
        </p:txBody>
      </p:sp>
    </p:spTree>
    <p:extLst>
      <p:ext uri="{BB962C8B-B14F-4D97-AF65-F5344CB8AC3E}">
        <p14:creationId xmlns:p14="http://schemas.microsoft.com/office/powerpoint/2010/main" val="343301676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991600" cy="5334000"/>
          </a:xfrm>
        </p:spPr>
        <p:txBody>
          <a:bodyPr>
            <a:normAutofit lnSpcReduction="10000"/>
          </a:bodyPr>
          <a:lstStyle/>
          <a:p>
            <a:r>
              <a:rPr lang="en-US" sz="2400" b="1" dirty="0">
                <a:latin typeface="Arial" panose="020B0604020202020204" pitchFamily="34" charset="0"/>
                <a:cs typeface="Arial" panose="020B0604020202020204" pitchFamily="34" charset="0"/>
              </a:rPr>
              <a:t>Lifang </a:t>
            </a:r>
            <a:r>
              <a:rPr lang="en-US" sz="2400" b="1" dirty="0" err="1">
                <a:latin typeface="Arial" panose="020B0604020202020204" pitchFamily="34" charset="0"/>
                <a:cs typeface="Arial" panose="020B0604020202020204" pitchFamily="34" charset="0"/>
              </a:rPr>
              <a:t>Hou</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Northwestern Univ. </a:t>
            </a:r>
            <a:r>
              <a:rPr lang="en-US" sz="2400" dirty="0">
                <a:latin typeface="Arial" panose="020B0604020202020204" pitchFamily="34" charset="0"/>
                <a:cs typeface="Arial" panose="020B0604020202020204" pitchFamily="34" charset="0"/>
              </a:rPr>
              <a:t>Feinberg </a:t>
            </a:r>
            <a:r>
              <a:rPr lang="en-US" sz="2400" dirty="0" smtClean="0">
                <a:latin typeface="Arial" panose="020B0604020202020204" pitchFamily="34" charset="0"/>
                <a:cs typeface="Arial" panose="020B0604020202020204" pitchFamily="34" charset="0"/>
              </a:rPr>
              <a:t>					School </a:t>
            </a:r>
            <a:r>
              <a:rPr lang="en-US" sz="2400" dirty="0">
                <a:latin typeface="Arial" panose="020B0604020202020204" pitchFamily="34" charset="0"/>
                <a:cs typeface="Arial" panose="020B0604020202020204" pitchFamily="34" charset="0"/>
              </a:rPr>
              <a:t>of Medicine</a:t>
            </a:r>
          </a:p>
          <a:p>
            <a:r>
              <a:rPr lang="fr-FR" sz="2400" b="1" dirty="0" smtClean="0">
                <a:latin typeface="Arial" panose="020B0604020202020204" pitchFamily="34" charset="0"/>
                <a:cs typeface="Arial" panose="020B0604020202020204" pitchFamily="34" charset="0"/>
              </a:rPr>
              <a:t>Bette </a:t>
            </a:r>
            <a:r>
              <a:rPr lang="en-US" sz="2400" b="1" dirty="0" smtClean="0">
                <a:latin typeface="Arial" panose="020B0604020202020204" pitchFamily="34" charset="0"/>
                <a:cs typeface="Arial" panose="020B0604020202020204" pitchFamily="34" charset="0"/>
              </a:rPr>
              <a:t>Caan</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Kaiser </a:t>
            </a:r>
            <a:r>
              <a:rPr lang="en-US" sz="2400" dirty="0">
                <a:latin typeface="Arial" panose="020B0604020202020204" pitchFamily="34" charset="0"/>
                <a:cs typeface="Arial" panose="020B0604020202020204" pitchFamily="34" charset="0"/>
              </a:rPr>
              <a:t>Permanente Division of </a:t>
            </a:r>
            <a:r>
              <a:rPr lang="en-US" sz="2400" dirty="0" smtClean="0">
                <a:latin typeface="Arial" panose="020B0604020202020204" pitchFamily="34" charset="0"/>
                <a:cs typeface="Arial" panose="020B0604020202020204" pitchFamily="34" charset="0"/>
              </a:rPr>
              <a:t>					Research</a:t>
            </a:r>
          </a:p>
          <a:p>
            <a:r>
              <a:rPr lang="en-US" sz="2400" b="1" dirty="0" smtClean="0">
                <a:latin typeface="Arial" panose="020B0604020202020204" pitchFamily="34" charset="0"/>
                <a:cs typeface="Arial" panose="020B0604020202020204" pitchFamily="34" charset="0"/>
              </a:rPr>
              <a:t>Karen </a:t>
            </a:r>
            <a:r>
              <a:rPr lang="en-US" sz="2400" b="1" dirty="0">
                <a:latin typeface="Arial" panose="020B0604020202020204" pitchFamily="34" charset="0"/>
                <a:cs typeface="Arial" panose="020B0604020202020204" pitchFamily="34" charset="0"/>
              </a:rPr>
              <a:t>K. </a:t>
            </a:r>
            <a:r>
              <a:rPr lang="en-US" sz="2400" b="1" dirty="0" smtClean="0">
                <a:latin typeface="Arial" panose="020B0604020202020204" pitchFamily="34" charset="0"/>
                <a:cs typeface="Arial" panose="020B0604020202020204" pitchFamily="34" charset="0"/>
              </a:rPr>
              <a:t>Johnson</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Univ. </a:t>
            </a:r>
            <a:r>
              <a:rPr lang="en-US" sz="2400" dirty="0">
                <a:latin typeface="Arial" panose="020B0604020202020204" pitchFamily="34" charset="0"/>
                <a:cs typeface="Arial" panose="020B0604020202020204" pitchFamily="34" charset="0"/>
              </a:rPr>
              <a:t>of Tennessee Health </a:t>
            </a:r>
            <a:r>
              <a:rPr lang="en-US" sz="2400" dirty="0" smtClean="0">
                <a:latin typeface="Arial" panose="020B0604020202020204" pitchFamily="34" charset="0"/>
                <a:cs typeface="Arial" panose="020B0604020202020204" pitchFamily="34" charset="0"/>
              </a:rPr>
              <a:t>						Science </a:t>
            </a:r>
            <a:r>
              <a:rPr lang="en-US" sz="2400" dirty="0">
                <a:latin typeface="Arial" panose="020B0604020202020204" pitchFamily="34" charset="0"/>
                <a:cs typeface="Arial" panose="020B0604020202020204" pitchFamily="34" charset="0"/>
              </a:rPr>
              <a:t>Center</a:t>
            </a:r>
            <a:endParaRPr lang="en-US" sz="2400" dirty="0" smtClean="0">
              <a:latin typeface="Arial" panose="020B0604020202020204" pitchFamily="34" charset="0"/>
              <a:cs typeface="Arial" panose="020B0604020202020204" pitchFamily="34" charset="0"/>
            </a:endParaRPr>
          </a:p>
          <a:p>
            <a:r>
              <a:rPr lang="fr-FR" sz="2400" b="1" dirty="0" smtClean="0">
                <a:latin typeface="Arial" panose="020B0604020202020204" pitchFamily="34" charset="0"/>
                <a:cs typeface="Arial" panose="020B0604020202020204" pitchFamily="34" charset="0"/>
              </a:rPr>
              <a:t>Yasmin </a:t>
            </a:r>
            <a:r>
              <a:rPr lang="en-US" sz="2400" b="1" dirty="0" smtClean="0">
                <a:latin typeface="Arial" panose="020B0604020202020204" pitchFamily="34" charset="0"/>
                <a:cs typeface="Arial" panose="020B0604020202020204" pitchFamily="34" charset="0"/>
              </a:rPr>
              <a:t>Mossavar-Rahmani</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Albert </a:t>
            </a:r>
            <a:r>
              <a:rPr lang="en-US" sz="2400" dirty="0">
                <a:latin typeface="Arial" panose="020B0604020202020204" pitchFamily="34" charset="0"/>
                <a:cs typeface="Arial" panose="020B0604020202020204" pitchFamily="34" charset="0"/>
              </a:rPr>
              <a:t>Einstein College of </a:t>
            </a:r>
            <a:r>
              <a:rPr lang="en-US" sz="2400" dirty="0" smtClean="0">
                <a:latin typeface="Arial" panose="020B0604020202020204" pitchFamily="34" charset="0"/>
                <a:cs typeface="Arial" panose="020B0604020202020204" pitchFamily="34" charset="0"/>
              </a:rPr>
              <a:t>						Medicine</a:t>
            </a:r>
          </a:p>
          <a:p>
            <a:r>
              <a:rPr lang="en-US" sz="2400" b="1" dirty="0" smtClean="0">
                <a:latin typeface="Arial" panose="020B0604020202020204" pitchFamily="34" charset="0"/>
                <a:cs typeface="Arial" panose="020B0604020202020204" pitchFamily="34" charset="0"/>
              </a:rPr>
              <a:t>Jean Wactawski-Wende</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SUNY Dept. of Social and 						Preventive Medicine</a:t>
            </a:r>
          </a:p>
          <a:p>
            <a:r>
              <a:rPr lang="fr-FR" sz="2400" b="1" dirty="0" smtClean="0">
                <a:latin typeface="Arial" panose="020B0604020202020204" pitchFamily="34" charset="0"/>
                <a:cs typeface="Arial" panose="020B0604020202020204" pitchFamily="34" charset="0"/>
              </a:rPr>
              <a:t>Judith </a:t>
            </a:r>
            <a:r>
              <a:rPr lang="fr-FR" sz="2400" b="1" dirty="0">
                <a:latin typeface="Arial" panose="020B0604020202020204" pitchFamily="34" charset="0"/>
                <a:cs typeface="Arial" panose="020B0604020202020204" pitchFamily="34" charset="0"/>
              </a:rPr>
              <a:t>K. Ockene</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rPr>
              <a:t>UMass </a:t>
            </a:r>
            <a:r>
              <a:rPr lang="fr-FR" sz="2400" dirty="0">
                <a:latin typeface="Arial" panose="020B0604020202020204" pitchFamily="34" charset="0"/>
                <a:cs typeface="Arial" panose="020B0604020202020204" pitchFamily="34" charset="0"/>
              </a:rPr>
              <a:t>Medical School</a:t>
            </a:r>
          </a:p>
          <a:p>
            <a:r>
              <a:rPr lang="fr-FR" sz="2400" b="1" dirty="0">
                <a:latin typeface="Arial" panose="020B0604020202020204" pitchFamily="34" charset="0"/>
                <a:cs typeface="Arial" panose="020B0604020202020204" pitchFamily="34" charset="0"/>
              </a:rPr>
              <a:t>Nitin Shivappa</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rPr>
              <a:t>USC </a:t>
            </a:r>
            <a:r>
              <a:rPr lang="fr-FR" sz="2400" dirty="0">
                <a:latin typeface="Arial" panose="020B0604020202020204" pitchFamily="34" charset="0"/>
                <a:cs typeface="Arial" panose="020B0604020202020204" pitchFamily="34" charset="0"/>
              </a:rPr>
              <a:t>Dept. of EPID/BIOS and </a:t>
            </a:r>
            <a:r>
              <a:rPr lang="fr-FR" sz="2400" dirty="0" smtClean="0">
                <a:latin typeface="Arial" panose="020B0604020202020204" pitchFamily="34" charset="0"/>
                <a:cs typeface="Arial" panose="020B0604020202020204" pitchFamily="34" charset="0"/>
              </a:rPr>
              <a:t>					Cancer </a:t>
            </a:r>
            <a:r>
              <a:rPr lang="fr-FR" sz="2400" dirty="0" err="1" smtClean="0">
                <a:latin typeface="Arial" panose="020B0604020202020204" pitchFamily="34" charset="0"/>
                <a:cs typeface="Arial" panose="020B0604020202020204" pitchFamily="34" charset="0"/>
              </a:rPr>
              <a:t>Prevention</a:t>
            </a:r>
            <a:r>
              <a:rPr lang="fr-FR" sz="2400" dirty="0" smtClean="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and Control </a:t>
            </a:r>
            <a:r>
              <a:rPr lang="fr-FR" sz="2400" dirty="0" smtClean="0">
                <a:latin typeface="Arial" panose="020B0604020202020204" pitchFamily="34" charset="0"/>
                <a:cs typeface="Arial" panose="020B0604020202020204" pitchFamily="34" charset="0"/>
              </a:rPr>
              <a:t>					Program</a:t>
            </a:r>
            <a:endParaRPr lang="fr-FR" sz="2400" dirty="0">
              <a:latin typeface="Arial" panose="020B0604020202020204" pitchFamily="34" charset="0"/>
              <a:cs typeface="Arial" panose="020B0604020202020204" pitchFamily="34" charset="0"/>
            </a:endParaRPr>
          </a:p>
          <a:p>
            <a:endParaRPr lang="en-US" sz="3000" dirty="0" smtClean="0">
              <a:latin typeface="Arial" pitchFamily="34" charset="0"/>
              <a:cs typeface="Arial" pitchFamily="34" charset="0"/>
            </a:endParaRPr>
          </a:p>
          <a:p>
            <a:pPr lvl="1">
              <a:buNone/>
            </a:pPr>
            <a:endParaRPr lang="en-US" dirty="0" smtClean="0">
              <a:latin typeface="Arial" pitchFamily="34" charset="0"/>
              <a:cs typeface="Arial" pitchFamily="34" charset="0"/>
            </a:endParaRPr>
          </a:p>
          <a:p>
            <a:pPr lvl="1">
              <a:buFont typeface="Arial" pitchFamily="34" charset="0"/>
              <a:buChar char="•"/>
            </a:pPr>
            <a:endParaRPr lang="en-US" dirty="0" smtClean="0"/>
          </a:p>
        </p:txBody>
      </p:sp>
      <p:sp>
        <p:nvSpPr>
          <p:cNvPr id="2" name="Title 1"/>
          <p:cNvSpPr>
            <a:spLocks noGrp="1"/>
          </p:cNvSpPr>
          <p:nvPr>
            <p:ph type="title"/>
          </p:nvPr>
        </p:nvSpPr>
        <p:spPr>
          <a:xfrm>
            <a:off x="0" y="0"/>
            <a:ext cx="8763000" cy="868362"/>
          </a:xfrm>
        </p:spPr>
        <p:txBody>
          <a:bodyPr>
            <a:noAutofit/>
          </a:bodyPr>
          <a:lstStyle/>
          <a:p>
            <a:pPr algn="ctr"/>
            <a:r>
              <a:rPr lang="en-US" sz="3700" b="1" dirty="0" smtClean="0">
                <a:solidFill>
                  <a:schemeClr val="tx1"/>
                </a:solidFill>
                <a:latin typeface="Arial" pitchFamily="34" charset="0"/>
                <a:cs typeface="Arial" pitchFamily="34" charset="0"/>
              </a:rPr>
              <a:t>Acknowledgement </a:t>
            </a:r>
            <a:r>
              <a:rPr lang="en-US" sz="3700" dirty="0" smtClean="0">
                <a:solidFill>
                  <a:schemeClr val="tx1"/>
                </a:solidFill>
                <a:latin typeface="Arial" pitchFamily="34" charset="0"/>
                <a:cs typeface="Arial" pitchFamily="34" charset="0"/>
              </a:rPr>
              <a:t>of</a:t>
            </a:r>
            <a:r>
              <a:rPr lang="en-US" sz="3700" b="1" dirty="0" smtClean="0">
                <a:solidFill>
                  <a:schemeClr val="tx1"/>
                </a:solidFill>
                <a:latin typeface="Arial" pitchFamily="34" charset="0"/>
                <a:cs typeface="Arial" pitchFamily="34" charset="0"/>
              </a:rPr>
              <a:t> </a:t>
            </a:r>
            <a:r>
              <a:rPr lang="en-US" sz="3700" dirty="0" smtClean="0">
                <a:solidFill>
                  <a:schemeClr val="tx1"/>
                </a:solidFill>
                <a:latin typeface="Arial" pitchFamily="34" charset="0"/>
                <a:cs typeface="Arial" pitchFamily="34" charset="0"/>
              </a:rPr>
              <a:t>Co-Authors</a:t>
            </a:r>
            <a:endParaRPr lang="en-GB" sz="37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10542206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610600" cy="5029200"/>
          </a:xfrm>
        </p:spPr>
        <p:txBody>
          <a:bodyPr>
            <a:noAutofit/>
          </a:bodyPr>
          <a:lstStyle/>
          <a:p>
            <a:r>
              <a:rPr lang="en-US" sz="1900" dirty="0" smtClean="0">
                <a:latin typeface="Arial" panose="020B0604020202020204" pitchFamily="34" charset="0"/>
                <a:cs typeface="Arial" panose="020B0604020202020204" pitchFamily="34" charset="0"/>
              </a:rPr>
              <a:t>Mr. Tabung</a:t>
            </a:r>
            <a:r>
              <a:rPr lang="en-US" sz="1900" dirty="0">
                <a:latin typeface="Arial" panose="020B0604020202020204" pitchFamily="34" charset="0"/>
                <a:cs typeface="Arial" panose="020B0604020202020204" pitchFamily="34" charset="0"/>
              </a:rPr>
              <a:t> </a:t>
            </a:r>
            <a:r>
              <a:rPr lang="en-US" sz="1900" dirty="0" smtClean="0">
                <a:latin typeface="Arial" panose="020B0604020202020204" pitchFamily="34" charset="0"/>
                <a:cs typeface="Arial" panose="020B0604020202020204" pitchFamily="34" charset="0"/>
              </a:rPr>
              <a:t>was supported by an NIH F31 </a:t>
            </a:r>
            <a:r>
              <a:rPr lang="en-US" sz="1900" dirty="0">
                <a:latin typeface="Arial" panose="020B0604020202020204" pitchFamily="34" charset="0"/>
                <a:cs typeface="Arial" panose="020B0604020202020204" pitchFamily="34" charset="0"/>
              </a:rPr>
              <a:t>National Research Service Predoctoral </a:t>
            </a:r>
            <a:r>
              <a:rPr lang="en-US" sz="1900" dirty="0" smtClean="0">
                <a:latin typeface="Arial" panose="020B0604020202020204" pitchFamily="34" charset="0"/>
                <a:cs typeface="Arial" panose="020B0604020202020204" pitchFamily="34" charset="0"/>
              </a:rPr>
              <a:t>Award, a USC SPARC grant and a fellowship from the USC Center for Colon Cancer </a:t>
            </a:r>
            <a:r>
              <a:rPr lang="en-US" sz="1900" dirty="0" smtClean="0">
                <a:latin typeface="Arial" charset="0"/>
                <a:cs typeface="Arial" charset="0"/>
              </a:rPr>
              <a:t>Research</a:t>
            </a:r>
          </a:p>
          <a:p>
            <a:pPr>
              <a:spcBef>
                <a:spcPts val="900"/>
              </a:spcBef>
            </a:pPr>
            <a:r>
              <a:rPr lang="en-US" sz="1900" dirty="0" smtClean="0">
                <a:latin typeface="Arial" charset="0"/>
                <a:cs typeface="Arial" charset="0"/>
              </a:rPr>
              <a:t>Drs. Steck and Zhang  were supported by the Prevent Cancer Foundation - Living </a:t>
            </a:r>
            <a:r>
              <a:rPr lang="en-US" sz="1900" dirty="0">
                <a:latin typeface="Arial" charset="0"/>
                <a:cs typeface="Arial" charset="0"/>
              </a:rPr>
              <a:t>in Pink grant</a:t>
            </a:r>
          </a:p>
          <a:p>
            <a:pPr>
              <a:spcBef>
                <a:spcPts val="900"/>
              </a:spcBef>
            </a:pPr>
            <a:r>
              <a:rPr lang="en-US" sz="1900" dirty="0" smtClean="0">
                <a:latin typeface="Arial" charset="0"/>
                <a:cs typeface="Arial" charset="0"/>
              </a:rPr>
              <a:t>Dr</a:t>
            </a:r>
            <a:r>
              <a:rPr lang="en-US" sz="1900" dirty="0">
                <a:latin typeface="Arial" charset="0"/>
                <a:cs typeface="Arial" charset="0"/>
              </a:rPr>
              <a:t>. Hébert </a:t>
            </a:r>
            <a:r>
              <a:rPr lang="en-US" sz="1900" dirty="0" smtClean="0">
                <a:latin typeface="Arial" charset="0"/>
                <a:cs typeface="Arial" charset="0"/>
              </a:rPr>
              <a:t>was </a:t>
            </a:r>
            <a:r>
              <a:rPr lang="en-US" sz="1900" dirty="0">
                <a:latin typeface="Arial" charset="0"/>
                <a:cs typeface="Arial" charset="0"/>
              </a:rPr>
              <a:t>supported by an Established Investigator Award in Cancer Prevention and Control from the Cancer Training Branch of the National Cancer Institute (K05 CA136975</a:t>
            </a:r>
            <a:r>
              <a:rPr lang="en-US" sz="1900" dirty="0" smtClean="0">
                <a:latin typeface="Arial" charset="0"/>
                <a:cs typeface="Arial" charset="0"/>
              </a:rPr>
              <a:t>).</a:t>
            </a:r>
          </a:p>
          <a:p>
            <a:pPr>
              <a:spcBef>
                <a:spcPts val="900"/>
              </a:spcBef>
            </a:pPr>
            <a:r>
              <a:rPr lang="en-US" sz="1900" dirty="0" smtClean="0">
                <a:latin typeface="Arial" charset="0"/>
                <a:cs typeface="Arial" charset="0"/>
              </a:rPr>
              <a:t>Funding for DII development was provided by the CPCP </a:t>
            </a:r>
            <a:endParaRPr lang="en-US" sz="1900" dirty="0">
              <a:latin typeface="Arial" charset="0"/>
              <a:cs typeface="Arial" charset="0"/>
            </a:endParaRPr>
          </a:p>
          <a:p>
            <a:pPr>
              <a:spcBef>
                <a:spcPts val="900"/>
              </a:spcBef>
            </a:pPr>
            <a:r>
              <a:rPr lang="en-US" sz="1900" dirty="0" smtClean="0">
                <a:latin typeface="Arial" charset="0"/>
                <a:cs typeface="Arial" charset="0"/>
              </a:rPr>
              <a:t>The </a:t>
            </a:r>
            <a:r>
              <a:rPr lang="en-US" sz="1900" dirty="0">
                <a:latin typeface="Arial" charset="0"/>
                <a:cs typeface="Arial" charset="0"/>
              </a:rPr>
              <a:t>WHI program is funded by the National Heart, Lung, and Blood Institute, National Institutes of Health, U.S. Department of Health and Human Services through contracts HHSN268201100046C, HHSN268201100001C, HHSN268201100002C, HHSN268201100003C, HHSN268201100004C, and HHSN271201100004C.</a:t>
            </a:r>
            <a:endParaRPr lang="en-US" sz="1900" dirty="0"/>
          </a:p>
        </p:txBody>
      </p:sp>
      <p:sp>
        <p:nvSpPr>
          <p:cNvPr id="3" name="Title 2"/>
          <p:cNvSpPr>
            <a:spLocks noGrp="1"/>
          </p:cNvSpPr>
          <p:nvPr>
            <p:ph type="title"/>
          </p:nvPr>
        </p:nvSpPr>
        <p:spPr>
          <a:xfrm>
            <a:off x="457200" y="274638"/>
            <a:ext cx="8229600" cy="868362"/>
          </a:xfrm>
        </p:spPr>
        <p:txBody>
          <a:bodyPr>
            <a:normAutofit/>
          </a:bodyPr>
          <a:lstStyle/>
          <a:p>
            <a:pPr algn="ctr"/>
            <a:r>
              <a:rPr lang="en-US" sz="3700" dirty="0">
                <a:solidFill>
                  <a:schemeClr val="tx1"/>
                </a:solidFill>
                <a:latin typeface="Arial" pitchFamily="34" charset="0"/>
                <a:cs typeface="Arial" pitchFamily="34" charset="0"/>
              </a:rPr>
              <a:t>Acknowledgements - </a:t>
            </a:r>
            <a:r>
              <a:rPr lang="en-US" sz="3700" dirty="0" smtClean="0">
                <a:solidFill>
                  <a:schemeClr val="tx1"/>
                </a:solidFill>
                <a:latin typeface="Arial" pitchFamily="34" charset="0"/>
                <a:cs typeface="Arial" pitchFamily="34" charset="0"/>
              </a:rPr>
              <a:t>Funding</a:t>
            </a:r>
            <a:endParaRPr lang="en-US" sz="37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10331864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09800"/>
            <a:ext cx="7772400" cy="1470025"/>
          </a:xfrm>
        </p:spPr>
        <p:txBody>
          <a:bodyPr>
            <a:normAutofit/>
          </a:bodyPr>
          <a:lstStyle/>
          <a:p>
            <a:pPr algn="ctr"/>
            <a:r>
              <a:rPr lang="en-US" sz="5400" b="1" dirty="0" smtClean="0">
                <a:solidFill>
                  <a:schemeClr val="tx1"/>
                </a:solidFill>
                <a:latin typeface="Arial" pitchFamily="34" charset="0"/>
                <a:cs typeface="Arial" pitchFamily="34" charset="0"/>
              </a:rPr>
              <a:t>THANK YOU</a:t>
            </a:r>
            <a:endParaRPr lang="en-US" sz="5400" b="1" dirty="0">
              <a:solidFill>
                <a:schemeClr val="tx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029200"/>
          </a:xfrm>
        </p:spPr>
        <p:txBody>
          <a:bodyPr>
            <a:normAutofit fontScale="85000" lnSpcReduction="20000"/>
          </a:bodyPr>
          <a:lstStyle/>
          <a:p>
            <a:r>
              <a:rPr lang="en-US" sz="3000" dirty="0" smtClean="0">
                <a:latin typeface="Arial" panose="020B0604020202020204" pitchFamily="34" charset="0"/>
                <a:cs typeface="Arial" pitchFamily="34" charset="0"/>
              </a:rPr>
              <a:t>Literature-derived population-based index to assess the inflammatory potential of diet</a:t>
            </a:r>
          </a:p>
          <a:p>
            <a:endParaRPr lang="en-US" sz="3000" dirty="0" smtClean="0">
              <a:latin typeface="Arial" panose="020B0604020202020204" pitchFamily="34" charset="0"/>
              <a:cs typeface="Arial" pitchFamily="34" charset="0"/>
            </a:endParaRPr>
          </a:p>
          <a:p>
            <a:r>
              <a:rPr lang="en-US" sz="3000" dirty="0" smtClean="0">
                <a:latin typeface="Arial" panose="020B0604020202020204" pitchFamily="34" charset="0"/>
                <a:cs typeface="Arial" pitchFamily="34" charset="0"/>
              </a:rPr>
              <a:t>Developed from published associations of 45 dietary factors (macronutrients, micronutrients and foods) and six inflammatory biomarkers</a:t>
            </a:r>
          </a:p>
          <a:p>
            <a:endParaRPr lang="en-US" sz="3000" dirty="0" smtClean="0">
              <a:latin typeface="Arial" panose="020B0604020202020204" pitchFamily="34" charset="0"/>
              <a:cs typeface="Arial" pitchFamily="34" charset="0"/>
            </a:endParaRPr>
          </a:p>
          <a:p>
            <a:r>
              <a:rPr lang="en-US" sz="3000" dirty="0">
                <a:latin typeface="Arial" panose="020B0604020202020204" pitchFamily="34" charset="0"/>
                <a:cs typeface="Arial" pitchFamily="34" charset="0"/>
              </a:rPr>
              <a:t>A</a:t>
            </a:r>
            <a:r>
              <a:rPr lang="en-US" sz="3000" dirty="0" smtClean="0">
                <a:latin typeface="Arial" panose="020B0604020202020204" pitchFamily="34" charset="0"/>
                <a:cs typeface="Arial" pitchFamily="34" charset="0"/>
              </a:rPr>
              <a:t>ssesses </a:t>
            </a:r>
            <a:r>
              <a:rPr lang="en-US" sz="3000" dirty="0" smtClean="0">
                <a:latin typeface="Arial" panose="020B0604020202020204" pitchFamily="34" charset="0"/>
                <a:cs typeface="Arial" pitchFamily="34" charset="0"/>
              </a:rPr>
              <a:t>the inflammatory potential of an </a:t>
            </a:r>
            <a:r>
              <a:rPr lang="en-US" sz="3000" dirty="0">
                <a:latin typeface="Arial" panose="020B0604020202020204" pitchFamily="34" charset="0"/>
                <a:cs typeface="Arial" panose="020B0604020202020204" pitchFamily="34" charset="0"/>
              </a:rPr>
              <a:t>individual’s diet on a continuum from maximally anti-inflammatory to maximally </a:t>
            </a:r>
            <a:r>
              <a:rPr lang="en-US" sz="3000" dirty="0" smtClean="0">
                <a:latin typeface="Arial" panose="020B0604020202020204" pitchFamily="34" charset="0"/>
                <a:cs typeface="Arial" panose="020B0604020202020204" pitchFamily="34" charset="0"/>
              </a:rPr>
              <a:t>pro-inflammatory</a:t>
            </a:r>
          </a:p>
          <a:p>
            <a:pPr marL="109728" indent="0">
              <a:buNone/>
            </a:pPr>
            <a:endParaRPr lang="en-US" sz="3000" dirty="0" smtClean="0">
              <a:latin typeface="Arial" panose="020B0604020202020204" pitchFamily="34" charset="0"/>
              <a:cs typeface="Arial" panose="020B0604020202020204" pitchFamily="34" charset="0"/>
            </a:endParaRPr>
          </a:p>
          <a:p>
            <a:r>
              <a:rPr lang="en-US" sz="3000" dirty="0">
                <a:latin typeface="Arial" panose="020B0604020202020204" pitchFamily="34" charset="0"/>
                <a:cs typeface="Arial" panose="020B0604020202020204" pitchFamily="34" charset="0"/>
              </a:rPr>
              <a:t>V</a:t>
            </a:r>
            <a:r>
              <a:rPr lang="en-US" sz="3000" dirty="0" smtClean="0">
                <a:latin typeface="Arial" panose="020B0604020202020204" pitchFamily="34" charset="0"/>
                <a:cs typeface="Arial" panose="020B0604020202020204" pitchFamily="34" charset="0"/>
              </a:rPr>
              <a:t>alidated </a:t>
            </a:r>
            <a:r>
              <a:rPr lang="en-US" sz="3000" dirty="0">
                <a:latin typeface="Arial" panose="020B0604020202020204" pitchFamily="34" charset="0"/>
                <a:cs typeface="Arial" panose="020B0604020202020204" pitchFamily="34" charset="0"/>
              </a:rPr>
              <a:t>using </a:t>
            </a:r>
            <a:r>
              <a:rPr lang="en-US" sz="3000" dirty="0" smtClean="0">
                <a:latin typeface="Arial" panose="020B0604020202020204" pitchFamily="34" charset="0"/>
                <a:cs typeface="Arial" panose="020B0604020202020204" pitchFamily="34" charset="0"/>
              </a:rPr>
              <a:t>data on hsCRP and 24-hour </a:t>
            </a:r>
            <a:r>
              <a:rPr lang="en-US" sz="3000" dirty="0">
                <a:latin typeface="Arial" panose="020B0604020202020204" pitchFamily="34" charset="0"/>
                <a:cs typeface="Arial" panose="020B0604020202020204" pitchFamily="34" charset="0"/>
              </a:rPr>
              <a:t>dietary recall interviews (24HR) and 7-day dietary recalls (7DDR</a:t>
            </a:r>
            <a:r>
              <a:rPr lang="en-US" sz="3000" dirty="0" smtClean="0">
                <a:latin typeface="Arial" pitchFamily="34" charset="0"/>
                <a:cs typeface="Arial" pitchFamily="34" charset="0"/>
              </a:rPr>
              <a:t>)</a:t>
            </a:r>
          </a:p>
          <a:p>
            <a:endParaRPr lang="en-US" sz="3000" dirty="0" smtClean="0">
              <a:latin typeface="Arial" pitchFamily="34" charset="0"/>
              <a:cs typeface="Arial" pitchFamily="34" charset="0"/>
            </a:endParaRPr>
          </a:p>
          <a:p>
            <a:endParaRPr lang="en-US" sz="3000" dirty="0" smtClean="0">
              <a:latin typeface="Arial" pitchFamily="34" charset="0"/>
              <a:cs typeface="Arial" pitchFamily="34" charset="0"/>
            </a:endParaRPr>
          </a:p>
          <a:p>
            <a:endParaRPr lang="en-US" sz="3000" dirty="0">
              <a:latin typeface="Arial" pitchFamily="34" charset="0"/>
              <a:cs typeface="Arial" pitchFamily="34" charset="0"/>
            </a:endParaRPr>
          </a:p>
          <a:p>
            <a:endParaRPr lang="en-US" sz="3000" dirty="0" smtClean="0">
              <a:latin typeface="Arial" panose="020B0604020202020204" pitchFamily="34" charset="0"/>
              <a:cs typeface="Arial" panose="020B0604020202020204" pitchFamily="34" charset="0"/>
            </a:endParaRPr>
          </a:p>
          <a:p>
            <a:endParaRPr lang="en-US" sz="3000" dirty="0" smtClean="0">
              <a:latin typeface="Arial" panose="020B0604020202020204" pitchFamily="34" charset="0"/>
              <a:cs typeface="Arial" panose="020B0604020202020204" pitchFamily="34" charset="0"/>
            </a:endParaRPr>
          </a:p>
          <a:p>
            <a:pPr lvl="1"/>
            <a:endParaRPr lang="en-US" dirty="0" smtClean="0"/>
          </a:p>
          <a:p>
            <a:endParaRPr lang="en-US" dirty="0" smtClean="0"/>
          </a:p>
          <a:p>
            <a:endParaRPr lang="en-US" dirty="0" smtClean="0"/>
          </a:p>
          <a:p>
            <a:endParaRPr lang="en-US" dirty="0" smtClean="0"/>
          </a:p>
          <a:p>
            <a:endParaRPr lang="en-GB" dirty="0"/>
          </a:p>
        </p:txBody>
      </p:sp>
      <p:sp>
        <p:nvSpPr>
          <p:cNvPr id="3" name="Title 2"/>
          <p:cNvSpPr>
            <a:spLocks noGrp="1"/>
          </p:cNvSpPr>
          <p:nvPr>
            <p:ph type="title"/>
          </p:nvPr>
        </p:nvSpPr>
        <p:spPr>
          <a:xfrm>
            <a:off x="457200" y="0"/>
            <a:ext cx="8229600" cy="1143000"/>
          </a:xfrm>
        </p:spPr>
        <p:txBody>
          <a:bodyPr>
            <a:normAutofit/>
          </a:bodyPr>
          <a:lstStyle/>
          <a:p>
            <a:pPr algn="ctr"/>
            <a:r>
              <a:rPr lang="en-US" sz="3700" dirty="0">
                <a:solidFill>
                  <a:schemeClr val="tx1"/>
                </a:solidFill>
                <a:latin typeface="Arial" pitchFamily="34" charset="0"/>
                <a:cs typeface="Arial" pitchFamily="34" charset="0"/>
              </a:rPr>
              <a:t>T</a:t>
            </a:r>
            <a:r>
              <a:rPr lang="en-US" sz="3700" dirty="0" smtClean="0">
                <a:solidFill>
                  <a:schemeClr val="tx1"/>
                </a:solidFill>
                <a:latin typeface="Arial" pitchFamily="34" charset="0"/>
                <a:cs typeface="Arial" pitchFamily="34" charset="0"/>
              </a:rPr>
              <a:t>he dietary inflammatory index (DII)</a:t>
            </a:r>
            <a:endParaRPr lang="en-GB" sz="3700" dirty="0">
              <a:solidFill>
                <a:schemeClr val="tx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8991600" cy="4525963"/>
          </a:xfrm>
        </p:spPr>
        <p:txBody>
          <a:bodyPr>
            <a:normAutofit fontScale="92500" lnSpcReduction="20000"/>
          </a:bodyPr>
          <a:lstStyle/>
          <a:p>
            <a:r>
              <a:rPr lang="en-GB" dirty="0" smtClean="0">
                <a:latin typeface="Arial" panose="020B0604020202020204" pitchFamily="34" charset="0"/>
                <a:cs typeface="Arial" panose="020B0604020202020204" pitchFamily="34" charset="0"/>
              </a:rPr>
              <a:t>Shivappa </a:t>
            </a:r>
            <a:r>
              <a:rPr lang="en-GB" dirty="0">
                <a:latin typeface="Arial" panose="020B0604020202020204" pitchFamily="34" charset="0"/>
                <a:cs typeface="Arial" panose="020B0604020202020204" pitchFamily="34" charset="0"/>
              </a:rPr>
              <a:t>N, Steck SE, Hurley TG, Hussey JR, Hebert JR. Designing and Developing a Literature-derived, Population-based Dietary Inflammatory Index. Public Health Nutr 2013; S1368980013002115 [pii]; 10.1017/S1368980013002115 [doi]:1-8.</a:t>
            </a:r>
            <a:endParaRPr lang="en-US" dirty="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Shivappa </a:t>
            </a:r>
            <a:r>
              <a:rPr lang="en-GB" dirty="0">
                <a:latin typeface="Arial" panose="020B0604020202020204" pitchFamily="34" charset="0"/>
                <a:cs typeface="Arial" panose="020B0604020202020204" pitchFamily="34" charset="0"/>
              </a:rPr>
              <a:t>N, Steck SE, Hurley TG, Hussey JR, Ma Y, Ockene IS, Tabung FK, Hebert JR. A Population-based Dietary Inflammatory Index Predicts Levels of C-Reactive Protein in the Seasonal Variation of Blood Cholesterol Study (SEASONS). Public Health Nutr 2013; S1368980013002565 [pii]; 10.1017/S1368980013002565 [doi]:1-9.</a:t>
            </a:r>
            <a:endParaRPr lang="en-US"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tx1"/>
                </a:solidFill>
                <a:latin typeface="Arial" panose="020B0604020202020204" pitchFamily="34" charset="0"/>
                <a:cs typeface="Arial" panose="020B0604020202020204" pitchFamily="34" charset="0"/>
              </a:rPr>
              <a:t>DII R</a:t>
            </a:r>
            <a:r>
              <a:rPr lang="en-US" dirty="0" smtClean="0">
                <a:solidFill>
                  <a:schemeClr val="tx1"/>
                </a:solidFill>
                <a:latin typeface="Arial" panose="020B0604020202020204" pitchFamily="34" charset="0"/>
                <a:cs typeface="Arial" panose="020B0604020202020204" pitchFamily="34" charset="0"/>
              </a:rPr>
              <a:t>eferences</a:t>
            </a:r>
            <a:r>
              <a:rPr lang="en-US" sz="4400" dirty="0">
                <a:latin typeface="Arial" panose="020B0604020202020204" pitchFamily="34" charset="0"/>
                <a:cs typeface="Arial" panose="020B0604020202020204" pitchFamily="34" charset="0"/>
              </a:rPr>
              <a:t/>
            </a:r>
            <a:br>
              <a:rPr lang="en-US" sz="4400" dirty="0">
                <a:latin typeface="Arial" panose="020B0604020202020204" pitchFamily="34" charset="0"/>
                <a:cs typeface="Arial" panose="020B0604020202020204" pitchFamily="34" charset="0"/>
              </a:rPr>
            </a:br>
            <a:endParaRPr lang="en-US" dirty="0"/>
          </a:p>
        </p:txBody>
      </p:sp>
    </p:spTree>
    <p:extLst>
      <p:ext uri="{BB962C8B-B14F-4D97-AF65-F5344CB8AC3E}">
        <p14:creationId xmlns:p14="http://schemas.microsoft.com/office/powerpoint/2010/main" val="185509380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576072"/>
          </a:xfrm>
        </p:spPr>
        <p:txBody>
          <a:bodyPr>
            <a:normAutofit/>
          </a:bodyPr>
          <a:lstStyle/>
          <a:p>
            <a:endParaRPr lang="en-US" sz="1700"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Autofit/>
          </a:bodyPr>
          <a:lstStyle/>
          <a:p>
            <a:pPr algn="ctr"/>
            <a:r>
              <a:rPr lang="en-US" sz="3700" dirty="0">
                <a:solidFill>
                  <a:schemeClr val="tx1"/>
                </a:solidFill>
                <a:latin typeface="Arial" panose="020B0604020202020204" pitchFamily="34" charset="0"/>
                <a:cs typeface="Arial" panose="020B0604020202020204" pitchFamily="34" charset="0"/>
              </a:rPr>
              <a:t>Distribution of </a:t>
            </a:r>
            <a:r>
              <a:rPr lang="en-US" sz="3700" dirty="0" smtClean="0">
                <a:solidFill>
                  <a:schemeClr val="tx1"/>
                </a:solidFill>
                <a:latin typeface="Arial" panose="020B0604020202020204" pitchFamily="34" charset="0"/>
                <a:cs typeface="Arial" panose="020B0604020202020204" pitchFamily="34" charset="0"/>
              </a:rPr>
              <a:t>Food </a:t>
            </a:r>
            <a:r>
              <a:rPr lang="en-US" sz="3700" dirty="0">
                <a:solidFill>
                  <a:schemeClr val="tx1"/>
                </a:solidFill>
                <a:latin typeface="Arial" panose="020B0604020202020204" pitchFamily="34" charset="0"/>
                <a:cs typeface="Arial" panose="020B0604020202020204" pitchFamily="34" charset="0"/>
              </a:rPr>
              <a:t>G</a:t>
            </a:r>
            <a:r>
              <a:rPr lang="en-US" sz="3700" dirty="0" smtClean="0">
                <a:solidFill>
                  <a:schemeClr val="tx1"/>
                </a:solidFill>
                <a:latin typeface="Arial" panose="020B0604020202020204" pitchFamily="34" charset="0"/>
                <a:cs typeface="Arial" panose="020B0604020202020204" pitchFamily="34" charset="0"/>
              </a:rPr>
              <a:t>roups </a:t>
            </a:r>
            <a:r>
              <a:rPr lang="en-US" sz="3700" dirty="0">
                <a:solidFill>
                  <a:schemeClr val="tx1"/>
                </a:solidFill>
                <a:latin typeface="Arial" panose="020B0604020202020204" pitchFamily="34" charset="0"/>
                <a:cs typeface="Arial" panose="020B0604020202020204" pitchFamily="34" charset="0"/>
              </a:rPr>
              <a:t>in </a:t>
            </a:r>
            <a:r>
              <a:rPr lang="en-US" sz="3700" dirty="0" smtClean="0">
                <a:solidFill>
                  <a:schemeClr val="tx1"/>
                </a:solidFill>
                <a:latin typeface="Arial" panose="020B0604020202020204" pitchFamily="34" charset="0"/>
                <a:cs typeface="Arial" panose="020B0604020202020204" pitchFamily="34" charset="0"/>
              </a:rPr>
              <a:t>Quintiles </a:t>
            </a:r>
            <a:r>
              <a:rPr lang="en-US" sz="3700" dirty="0">
                <a:solidFill>
                  <a:schemeClr val="tx1"/>
                </a:solidFill>
                <a:latin typeface="Arial" panose="020B0604020202020204" pitchFamily="34" charset="0"/>
                <a:cs typeface="Arial" panose="020B0604020202020204" pitchFamily="34" charset="0"/>
              </a:rPr>
              <a:t>(Q) of </a:t>
            </a:r>
            <a:r>
              <a:rPr lang="en-US" sz="3700" dirty="0" smtClean="0">
                <a:solidFill>
                  <a:schemeClr val="tx1"/>
                </a:solidFill>
                <a:latin typeface="Arial" panose="020B0604020202020204" pitchFamily="34" charset="0"/>
                <a:cs typeface="Arial" panose="020B0604020202020204" pitchFamily="34" charset="0"/>
              </a:rPr>
              <a:t>the DII</a:t>
            </a:r>
            <a:endParaRPr lang="en-US" sz="3700"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009225330"/>
              </p:ext>
            </p:extLst>
          </p:nvPr>
        </p:nvGraphicFramePr>
        <p:xfrm>
          <a:off x="228599" y="1600195"/>
          <a:ext cx="8762999" cy="4661792"/>
        </p:xfrm>
        <a:graphic>
          <a:graphicData uri="http://schemas.openxmlformats.org/drawingml/2006/table">
            <a:tbl>
              <a:tblPr firstRow="1" firstCol="1" bandRow="1">
                <a:tableStyleId>{5C22544A-7EE6-4342-B048-85BDC9FD1C3A}</a:tableStyleId>
              </a:tblPr>
              <a:tblGrid>
                <a:gridCol w="2256273"/>
                <a:gridCol w="1333253"/>
                <a:gridCol w="1207904"/>
                <a:gridCol w="1310461"/>
                <a:gridCol w="1344647"/>
                <a:gridCol w="1310461"/>
              </a:tblGrid>
              <a:tr h="740225">
                <a:tc>
                  <a:txBody>
                    <a:bodyPr/>
                    <a:lstStyle/>
                    <a:p>
                      <a:pPr marL="0" marR="0">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Food group (medium servings/day)</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Q1 (-7.055, &lt;-3.136) (healthiest)</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b"/>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Q2 (-3.136, &lt;-1.995)</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Q3 (-1.995, &lt;-0.300)</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Q4 (-0.300, &lt;1.953)</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Q5 (1.953, 5.636) (least healthy)</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b"/>
                </a:tc>
              </a:tr>
              <a:tr h="301659">
                <a:tc>
                  <a:txBody>
                    <a:bodyPr/>
                    <a:lstStyle/>
                    <a:p>
                      <a:pPr marL="0" marR="0">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Fruits</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b"/>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2.71</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2.04</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1.85</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1.73</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1.73</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r>
              <a:tr h="301659">
                <a:tc>
                  <a:txBody>
                    <a:bodyPr/>
                    <a:lstStyle/>
                    <a:p>
                      <a:pPr marL="0" marR="0">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Vegetables</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b"/>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3.15</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2.30</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2.12</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2.00</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2.00</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r>
              <a:tr h="301659">
                <a:tc>
                  <a:txBody>
                    <a:bodyPr/>
                    <a:lstStyle/>
                    <a:p>
                      <a:pPr marL="0" marR="0">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Combo Fruit/Veg </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b"/>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5.86</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4.34</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3.97</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3.73</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3.73</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r>
              <a:tr h="301659">
                <a:tc>
                  <a:txBody>
                    <a:bodyPr/>
                    <a:lstStyle/>
                    <a:p>
                      <a:pPr marL="0" marR="0">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Fish</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b"/>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0.07</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0.07</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0.07</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0.07</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0.07</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r>
              <a:tr h="301659">
                <a:tc>
                  <a:txBody>
                    <a:bodyPr/>
                    <a:lstStyle/>
                    <a:p>
                      <a:pPr marL="0" marR="0">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Red meat</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b"/>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0.63</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0.73</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0.74</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0.76</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0.76</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r>
              <a:tr h="301659">
                <a:tc>
                  <a:txBody>
                    <a:bodyPr/>
                    <a:lstStyle/>
                    <a:p>
                      <a:pPr marL="0" marR="0">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Poultry</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b"/>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0.44</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0.40</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0.38</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0.38</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0.38</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r>
              <a:tr h="301659">
                <a:tc>
                  <a:txBody>
                    <a:bodyPr/>
                    <a:lstStyle/>
                    <a:p>
                      <a:pPr marL="0" marR="0">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Soy</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b"/>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0.08</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0.02</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0.02</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0.02</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0.02</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r>
              <a:tr h="301659">
                <a:tc>
                  <a:txBody>
                    <a:bodyPr/>
                    <a:lstStyle/>
                    <a:p>
                      <a:pPr marL="0" marR="0">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Nuts</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b"/>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0.26</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0.20</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0.18</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0.17</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0.17</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r>
              <a:tr h="301659">
                <a:tc>
                  <a:txBody>
                    <a:bodyPr/>
                    <a:lstStyle/>
                    <a:p>
                      <a:pPr marL="0" marR="0">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Combo Nut/soy</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b"/>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0.34</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0.22</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0.20</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0.18</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0.18</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r>
              <a:tr h="301659">
                <a:tc>
                  <a:txBody>
                    <a:bodyPr/>
                    <a:lstStyle/>
                    <a:p>
                      <a:pPr marL="0" marR="0">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Grains</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b"/>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5.89</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4.69</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4.55</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4.47</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4.47</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r>
              <a:tr h="301659">
                <a:tc>
                  <a:txBody>
                    <a:bodyPr/>
                    <a:lstStyle/>
                    <a:p>
                      <a:pPr marL="0" marR="0">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Whole Grain</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b"/>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1.73</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1.24</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1.17</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1.12</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1.12</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r>
              <a:tr h="301659">
                <a:tc>
                  <a:txBody>
                    <a:bodyPr/>
                    <a:lstStyle/>
                    <a:p>
                      <a:pPr marL="0" marR="0">
                        <a:lnSpc>
                          <a:spcPct val="107000"/>
                        </a:lnSpc>
                        <a:spcBef>
                          <a:spcPts val="0"/>
                        </a:spcBef>
                        <a:spcAft>
                          <a:spcPts val="0"/>
                        </a:spcAft>
                      </a:pPr>
                      <a:r>
                        <a:rPr lang="en-US" sz="1500" b="1" dirty="0" smtClean="0">
                          <a:effectLst/>
                          <a:latin typeface="Arial" panose="020B0604020202020204" pitchFamily="34" charset="0"/>
                          <a:cs typeface="Arial" panose="020B0604020202020204" pitchFamily="34" charset="0"/>
                        </a:rPr>
                        <a:t>Milk</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b"/>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0.97</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0.88</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0.80</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0.71</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0.71</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r>
              <a:tr h="301659">
                <a:tc>
                  <a:txBody>
                    <a:bodyPr/>
                    <a:lstStyle/>
                    <a:p>
                      <a:pPr marL="0" marR="0">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Dairy</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b"/>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2.30</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2.06</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1.92</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1.76</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c>
                  <a:txBody>
                    <a:bodyPr/>
                    <a:lstStyle/>
                    <a:p>
                      <a:pPr marL="0" marR="0" algn="ctr">
                        <a:lnSpc>
                          <a:spcPct val="107000"/>
                        </a:lnSpc>
                        <a:spcBef>
                          <a:spcPts val="0"/>
                        </a:spcBef>
                        <a:spcAft>
                          <a:spcPts val="0"/>
                        </a:spcAft>
                      </a:pPr>
                      <a:r>
                        <a:rPr lang="en-US" sz="1500" b="1" dirty="0">
                          <a:effectLst/>
                          <a:latin typeface="Arial" panose="020B0604020202020204" pitchFamily="34" charset="0"/>
                          <a:cs typeface="Arial" panose="020B0604020202020204" pitchFamily="34" charset="0"/>
                        </a:rPr>
                        <a:t>1.76</a:t>
                      </a:r>
                      <a:endParaRPr lang="en-US" sz="1500" b="1" dirty="0">
                        <a:effectLst/>
                        <a:latin typeface="Arial" panose="020B0604020202020204" pitchFamily="34" charset="0"/>
                        <a:ea typeface="Calibri" panose="020F0502020204030204" pitchFamily="34" charset="0"/>
                        <a:cs typeface="Arial" panose="020B0604020202020204" pitchFamily="34" charset="0"/>
                      </a:endParaRPr>
                    </a:p>
                  </a:txBody>
                  <a:tcPr marL="57789" marR="57789" marT="0" marB="0" anchor="ctr"/>
                </a:tc>
              </a:tr>
            </a:tbl>
          </a:graphicData>
        </a:graphic>
      </p:graphicFrame>
      <p:sp>
        <p:nvSpPr>
          <p:cNvPr id="4" name="TextBox 3"/>
          <p:cNvSpPr txBox="1"/>
          <p:nvPr/>
        </p:nvSpPr>
        <p:spPr>
          <a:xfrm>
            <a:off x="4953000" y="6400800"/>
            <a:ext cx="3962400" cy="369332"/>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Actual intake data in the WHI CT-OS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58177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458200" cy="4800600"/>
          </a:xfrm>
        </p:spPr>
        <p:txBody>
          <a:bodyPr>
            <a:normAutofit fontScale="92500" lnSpcReduction="20000"/>
          </a:bodyPr>
          <a:lstStyle/>
          <a:p>
            <a:pPr>
              <a:buFont typeface="Wingdings" pitchFamily="2" charset="2"/>
              <a:buChar char="Ø"/>
            </a:pPr>
            <a:r>
              <a:rPr lang="en-US" dirty="0" smtClean="0">
                <a:latin typeface="Arial" panose="020B0604020202020204" pitchFamily="34" charset="0"/>
                <a:cs typeface="Arial" panose="020B0604020202020204" pitchFamily="34" charset="0"/>
              </a:rPr>
              <a:t>About 65,000 American women are projected to be diagnosed with colorectal cancer (CRC) in 2014</a:t>
            </a:r>
          </a:p>
          <a:p>
            <a:pPr>
              <a:buFont typeface="Wingdings" pitchFamily="2" charset="2"/>
              <a:buChar char="Ø"/>
            </a:pPr>
            <a:endParaRPr lang="en-US" dirty="0" smtClean="0">
              <a:latin typeface="Arial" panose="020B0604020202020204" pitchFamily="34" charset="0"/>
              <a:cs typeface="Arial" panose="020B0604020202020204" pitchFamily="34" charset="0"/>
            </a:endParaRPr>
          </a:p>
          <a:p>
            <a:pPr>
              <a:buFont typeface="Wingdings" pitchFamily="2" charset="2"/>
              <a:buChar char="Ø"/>
            </a:pPr>
            <a:r>
              <a:rPr lang="en-US" dirty="0" smtClean="0">
                <a:latin typeface="Arial" panose="020B0604020202020204" pitchFamily="34" charset="0"/>
                <a:cs typeface="Arial" panose="020B0604020202020204" pitchFamily="34" charset="0"/>
              </a:rPr>
              <a:t>3</a:t>
            </a:r>
            <a:r>
              <a:rPr lang="en-US" baseline="30000" dirty="0" smtClean="0">
                <a:latin typeface="Arial" panose="020B0604020202020204" pitchFamily="34" charset="0"/>
                <a:cs typeface="Arial" panose="020B0604020202020204" pitchFamily="34" charset="0"/>
              </a:rPr>
              <a:t>rd</a:t>
            </a:r>
            <a:r>
              <a:rPr lang="en-US" dirty="0" smtClean="0">
                <a:latin typeface="Arial" panose="020B0604020202020204" pitchFamily="34" charset="0"/>
                <a:cs typeface="Arial" panose="020B0604020202020204" pitchFamily="34" charset="0"/>
              </a:rPr>
              <a:t> most commonly diagnosed cancer in women after breast and lung cancers</a:t>
            </a:r>
          </a:p>
          <a:p>
            <a:pPr marL="109728" indent="0">
              <a:buNone/>
            </a:pPr>
            <a:endParaRPr lang="en-US" dirty="0" smtClean="0">
              <a:latin typeface="Arial" panose="020B0604020202020204" pitchFamily="34" charset="0"/>
              <a:cs typeface="Arial" panose="020B0604020202020204" pitchFamily="34" charset="0"/>
            </a:endParaRPr>
          </a:p>
          <a:p>
            <a:pPr>
              <a:buFont typeface="Wingdings" pitchFamily="2" charset="2"/>
              <a:buChar char="Ø"/>
            </a:pPr>
            <a:r>
              <a:rPr lang="en-US" dirty="0" smtClean="0">
                <a:latin typeface="Arial" panose="020B0604020202020204" pitchFamily="34" charset="0"/>
                <a:cs typeface="Arial" panose="020B0604020202020204" pitchFamily="34" charset="0"/>
              </a:rPr>
              <a:t>Adherence to dietary </a:t>
            </a:r>
            <a:r>
              <a:rPr lang="en-US" dirty="0">
                <a:latin typeface="Arial" panose="020B0604020202020204" pitchFamily="34" charset="0"/>
                <a:cs typeface="Arial" panose="020B0604020202020204" pitchFamily="34" charset="0"/>
              </a:rPr>
              <a:t>patterns such as DASH, </a:t>
            </a:r>
            <a:r>
              <a:rPr lang="en-US" dirty="0" smtClean="0">
                <a:latin typeface="Arial" panose="020B0604020202020204" pitchFamily="34" charset="0"/>
                <a:cs typeface="Arial" panose="020B0604020202020204" pitchFamily="34" charset="0"/>
              </a:rPr>
              <a:t>HEI and Med diet, has </a:t>
            </a:r>
            <a:r>
              <a:rPr lang="en-US" dirty="0">
                <a:latin typeface="Arial" panose="020B0604020202020204" pitchFamily="34" charset="0"/>
                <a:cs typeface="Arial" panose="020B0604020202020204" pitchFamily="34" charset="0"/>
              </a:rPr>
              <a:t>been shown to be associated with </a:t>
            </a:r>
            <a:r>
              <a:rPr lang="en-US" dirty="0" smtClean="0">
                <a:latin typeface="Arial" panose="020B0604020202020204" pitchFamily="34" charset="0"/>
                <a:cs typeface="Arial" panose="020B0604020202020204" pitchFamily="34" charset="0"/>
              </a:rPr>
              <a:t>reduced CRC risk</a:t>
            </a:r>
          </a:p>
          <a:p>
            <a:pPr>
              <a:buFont typeface="Wingdings" pitchFamily="2" charset="2"/>
              <a:buChar char="Ø"/>
            </a:pPr>
            <a:endParaRPr lang="en-US" dirty="0" smtClean="0">
              <a:latin typeface="Arial" panose="020B0604020202020204" pitchFamily="34" charset="0"/>
              <a:cs typeface="Arial" panose="020B0604020202020204" pitchFamily="34" charset="0"/>
            </a:endParaRPr>
          </a:p>
          <a:p>
            <a:pPr>
              <a:buFont typeface="Wingdings" pitchFamily="2" charset="2"/>
              <a:buChar char="Ø"/>
            </a:pPr>
            <a:r>
              <a:rPr lang="en-US" dirty="0" smtClean="0">
                <a:latin typeface="Arial" panose="020B0604020202020204" pitchFamily="34" charset="0"/>
                <a:cs typeface="Arial" panose="020B0604020202020204" pitchFamily="34" charset="0"/>
              </a:rPr>
              <a:t>Evidence of an influence of inflammation on CRC:</a:t>
            </a:r>
          </a:p>
          <a:p>
            <a:pPr lvl="1">
              <a:buFont typeface="Wingdings" pitchFamily="2" charset="2"/>
              <a:buChar char="Ø"/>
            </a:pPr>
            <a:r>
              <a:rPr lang="en-US" dirty="0">
                <a:latin typeface="Arial" panose="020B0604020202020204" pitchFamily="34" charset="0"/>
                <a:cs typeface="Arial" panose="020B0604020202020204" pitchFamily="34" charset="0"/>
              </a:rPr>
              <a:t>P</a:t>
            </a:r>
            <a:r>
              <a:rPr lang="en-US" dirty="0" smtClean="0">
                <a:latin typeface="Arial" panose="020B0604020202020204" pitchFamily="34" charset="0"/>
                <a:cs typeface="Arial" panose="020B0604020202020204" pitchFamily="34" charset="0"/>
              </a:rPr>
              <a:t>atients </a:t>
            </a:r>
            <a:r>
              <a:rPr lang="en-US" dirty="0">
                <a:latin typeface="Arial" panose="020B0604020202020204" pitchFamily="34" charset="0"/>
                <a:cs typeface="Arial" panose="020B0604020202020204" pitchFamily="34" charset="0"/>
              </a:rPr>
              <a:t>with ulcerative colitis and Crohn's disease have an increased risk of </a:t>
            </a:r>
            <a:r>
              <a:rPr lang="en-US" dirty="0" smtClean="0">
                <a:latin typeface="Arial" panose="020B0604020202020204" pitchFamily="34" charset="0"/>
                <a:cs typeface="Arial" panose="020B0604020202020204" pitchFamily="34" charset="0"/>
              </a:rPr>
              <a:t>developing CRC</a:t>
            </a:r>
          </a:p>
          <a:p>
            <a:pPr lvl="1">
              <a:buFont typeface="Wingdings" pitchFamily="2" charset="2"/>
              <a:buChar char="Ø"/>
            </a:pPr>
            <a:r>
              <a:rPr lang="en-US" dirty="0">
                <a:latin typeface="Arial" panose="020B0604020202020204" pitchFamily="34" charset="0"/>
                <a:cs typeface="Arial" panose="020B0604020202020204" pitchFamily="34" charset="0"/>
              </a:rPr>
              <a:t>R</a:t>
            </a:r>
            <a:r>
              <a:rPr lang="en-US" dirty="0" smtClean="0">
                <a:latin typeface="Arial" panose="020B0604020202020204" pitchFamily="34" charset="0"/>
                <a:cs typeface="Arial" panose="020B0604020202020204" pitchFamily="34" charset="0"/>
              </a:rPr>
              <a:t>educed </a:t>
            </a:r>
            <a:r>
              <a:rPr lang="en-US" dirty="0">
                <a:latin typeface="Arial" panose="020B0604020202020204" pitchFamily="34" charset="0"/>
                <a:cs typeface="Arial" panose="020B0604020202020204" pitchFamily="34" charset="0"/>
              </a:rPr>
              <a:t>risk of colon cancer with use of aspirin or </a:t>
            </a:r>
            <a:r>
              <a:rPr lang="en-US" dirty="0" smtClean="0">
                <a:latin typeface="Arial" panose="020B0604020202020204" pitchFamily="34" charset="0"/>
                <a:cs typeface="Arial" panose="020B0604020202020204" pitchFamily="34" charset="0"/>
              </a:rPr>
              <a:t>other NSAIDs</a:t>
            </a:r>
          </a:p>
        </p:txBody>
      </p:sp>
      <p:sp>
        <p:nvSpPr>
          <p:cNvPr id="2" name="Title 1"/>
          <p:cNvSpPr>
            <a:spLocks noGrp="1"/>
          </p:cNvSpPr>
          <p:nvPr>
            <p:ph type="title"/>
          </p:nvPr>
        </p:nvSpPr>
        <p:spPr>
          <a:xfrm>
            <a:off x="457200" y="274638"/>
            <a:ext cx="8229600" cy="944562"/>
          </a:xfrm>
        </p:spPr>
        <p:txBody>
          <a:bodyPr>
            <a:normAutofit/>
          </a:bodyPr>
          <a:lstStyle/>
          <a:p>
            <a:pPr algn="ctr"/>
            <a:r>
              <a:rPr lang="en-US" sz="3700" dirty="0">
                <a:solidFill>
                  <a:schemeClr val="tx1"/>
                </a:solidFill>
                <a:latin typeface="Arial" pitchFamily="34" charset="0"/>
                <a:cs typeface="Arial" pitchFamily="34" charset="0"/>
              </a:rPr>
              <a:t>C</a:t>
            </a:r>
            <a:r>
              <a:rPr lang="en-US" sz="3700" b="1" dirty="0" smtClean="0">
                <a:solidFill>
                  <a:schemeClr val="tx1"/>
                </a:solidFill>
                <a:latin typeface="Arial" pitchFamily="34" charset="0"/>
                <a:cs typeface="Arial" pitchFamily="34" charset="0"/>
              </a:rPr>
              <a:t>olorectal cancer</a:t>
            </a:r>
            <a:endParaRPr lang="en-GB" sz="37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695678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458200" cy="2514600"/>
          </a:xfrm>
        </p:spPr>
        <p:txBody>
          <a:bodyPr>
            <a:normAutofit/>
          </a:bodyPr>
          <a:lstStyle/>
          <a:p>
            <a:pPr>
              <a:buFont typeface="Wingdings" pitchFamily="2" charset="2"/>
              <a:buChar char="Ø"/>
            </a:pPr>
            <a:endParaRPr lang="en-US" dirty="0" smtClean="0">
              <a:latin typeface="Arial" charset="0"/>
              <a:cs typeface="Arial" charset="0"/>
            </a:endParaRPr>
          </a:p>
          <a:p>
            <a:r>
              <a:rPr lang="en-US" sz="3000" dirty="0">
                <a:latin typeface="Arial" panose="020B0604020202020204" pitchFamily="34" charset="0"/>
                <a:cs typeface="Arial" panose="020B0604020202020204" pitchFamily="34" charset="0"/>
              </a:rPr>
              <a:t>T</a:t>
            </a:r>
            <a:r>
              <a:rPr lang="en-US" sz="3000" dirty="0" smtClean="0">
                <a:latin typeface="Arial" panose="020B0604020202020204" pitchFamily="34" charset="0"/>
                <a:cs typeface="Arial" panose="020B0604020202020204" pitchFamily="34" charset="0"/>
              </a:rPr>
              <a:t>o </a:t>
            </a:r>
            <a:r>
              <a:rPr lang="en-US" sz="3000" dirty="0">
                <a:latin typeface="Arial" panose="020B0604020202020204" pitchFamily="34" charset="0"/>
                <a:cs typeface="Arial" panose="020B0604020202020204" pitchFamily="34" charset="0"/>
              </a:rPr>
              <a:t>utilize the DII to evaluate the association of </a:t>
            </a:r>
            <a:r>
              <a:rPr lang="en-US" sz="3000" dirty="0" smtClean="0">
                <a:latin typeface="Arial" panose="020B0604020202020204" pitchFamily="34" charset="0"/>
                <a:cs typeface="Arial" panose="020B0604020202020204" pitchFamily="34" charset="0"/>
              </a:rPr>
              <a:t>the</a:t>
            </a:r>
            <a:r>
              <a:rPr lang="en-US" sz="3000" dirty="0" smtClean="0">
                <a:latin typeface="Arial" panose="020B0604020202020204" pitchFamily="34" charset="0"/>
                <a:cs typeface="Arial" panose="020B0604020202020204" pitchFamily="34" charset="0"/>
              </a:rPr>
              <a:t> inflammatory potential of diet </a:t>
            </a:r>
            <a:r>
              <a:rPr lang="en-US" sz="3000" dirty="0">
                <a:latin typeface="Arial" panose="020B0604020202020204" pitchFamily="34" charset="0"/>
                <a:cs typeface="Arial" panose="020B0604020202020204" pitchFamily="34" charset="0"/>
              </a:rPr>
              <a:t>with risk of colorectal cancer in postmenopausal </a:t>
            </a:r>
            <a:r>
              <a:rPr lang="en-US" sz="3000" dirty="0" smtClean="0">
                <a:latin typeface="Arial" panose="020B0604020202020204" pitchFamily="34" charset="0"/>
                <a:cs typeface="Arial" panose="020B0604020202020204" pitchFamily="34" charset="0"/>
              </a:rPr>
              <a:t>women</a:t>
            </a:r>
          </a:p>
        </p:txBody>
      </p:sp>
      <p:sp>
        <p:nvSpPr>
          <p:cNvPr id="2" name="Title 1"/>
          <p:cNvSpPr>
            <a:spLocks noGrp="1"/>
          </p:cNvSpPr>
          <p:nvPr>
            <p:ph type="title"/>
          </p:nvPr>
        </p:nvSpPr>
        <p:spPr/>
        <p:txBody>
          <a:bodyPr>
            <a:normAutofit/>
          </a:bodyPr>
          <a:lstStyle/>
          <a:p>
            <a:pPr algn="ctr"/>
            <a:r>
              <a:rPr lang="en-US" sz="3700" b="1" dirty="0" smtClean="0">
                <a:solidFill>
                  <a:schemeClr val="tx1"/>
                </a:solidFill>
                <a:latin typeface="Arial" pitchFamily="34" charset="0"/>
                <a:cs typeface="Arial" pitchFamily="34" charset="0"/>
              </a:rPr>
              <a:t>Objective</a:t>
            </a:r>
            <a:endParaRPr lang="en-GB" sz="3700" b="1" dirty="0">
              <a:solidFill>
                <a:schemeClr val="tx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839200" cy="5029200"/>
          </a:xfrm>
        </p:spPr>
        <p:txBody>
          <a:bodyPr>
            <a:normAutofit fontScale="92500" lnSpcReduction="20000"/>
          </a:bodyPr>
          <a:lstStyle/>
          <a:p>
            <a:r>
              <a:rPr lang="en-US" dirty="0" smtClean="0">
                <a:latin typeface="Arial" pitchFamily="34" charset="0"/>
                <a:cs typeface="Arial" pitchFamily="34" charset="0"/>
              </a:rPr>
              <a:t>DII calculated from baseline FFQs (1993-1998)</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a:latin typeface="Arial" pitchFamily="34" charset="0"/>
                <a:cs typeface="Arial" pitchFamily="34" charset="0"/>
              </a:rPr>
              <a:t>Both OS and CT data used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Categorized </a:t>
            </a:r>
            <a:r>
              <a:rPr lang="en-US" dirty="0" smtClean="0">
                <a:latin typeface="Arial" pitchFamily="34" charset="0"/>
                <a:cs typeface="Arial" pitchFamily="34" charset="0"/>
              </a:rPr>
              <a:t>into quintiles </a:t>
            </a:r>
          </a:p>
          <a:p>
            <a:endParaRPr lang="en-US" dirty="0">
              <a:latin typeface="Arial" pitchFamily="34" charset="0"/>
              <a:cs typeface="Arial" pitchFamily="34" charset="0"/>
            </a:endParaRPr>
          </a:p>
          <a:p>
            <a:pPr marL="109728" indent="0">
              <a:buNone/>
            </a:pPr>
            <a:endParaRPr lang="en-US" dirty="0">
              <a:latin typeface="Arial" pitchFamily="34" charset="0"/>
              <a:cs typeface="Arial" pitchFamily="34" charset="0"/>
            </a:endParaRPr>
          </a:p>
          <a:p>
            <a:r>
              <a:rPr lang="en-US" dirty="0" smtClean="0">
                <a:latin typeface="Arial" pitchFamily="34" charset="0"/>
                <a:cs typeface="Arial" pitchFamily="34" charset="0"/>
              </a:rPr>
              <a:t>Participants followed until incident colorectal cancer or September 30, 2010</a:t>
            </a:r>
          </a:p>
          <a:p>
            <a:endParaRPr lang="en-US" dirty="0">
              <a:latin typeface="Arial" pitchFamily="34" charset="0"/>
              <a:cs typeface="Arial" pitchFamily="34" charset="0"/>
            </a:endParaRPr>
          </a:p>
          <a:p>
            <a:r>
              <a:rPr lang="en-US" dirty="0" smtClean="0">
                <a:latin typeface="Arial" pitchFamily="34" charset="0"/>
                <a:cs typeface="Arial" pitchFamily="34" charset="0"/>
              </a:rPr>
              <a:t>Colorectal cancer </a:t>
            </a:r>
            <a:r>
              <a:rPr lang="en-US" dirty="0">
                <a:latin typeface="Arial" pitchFamily="34" charset="0"/>
                <a:cs typeface="Arial" pitchFamily="34" charset="0"/>
              </a:rPr>
              <a:t>cases ascertained through a centralized physician adjudication process </a:t>
            </a:r>
            <a:r>
              <a:rPr lang="en-US" dirty="0" smtClean="0">
                <a:latin typeface="Arial" pitchFamily="34" charset="0"/>
                <a:cs typeface="Arial" pitchFamily="34" charset="0"/>
              </a:rPr>
              <a:t> (n=1,922)</a:t>
            </a:r>
            <a:endParaRPr lang="en-US" dirty="0">
              <a:latin typeface="Arial" pitchFamily="34" charset="0"/>
              <a:cs typeface="Arial" pitchFamily="34" charset="0"/>
            </a:endParaRPr>
          </a:p>
          <a:p>
            <a:endParaRPr lang="en-US" dirty="0" smtClean="0">
              <a:latin typeface="Arial" pitchFamily="34" charset="0"/>
              <a:cs typeface="Arial" pitchFamily="34" charset="0"/>
            </a:endParaRPr>
          </a:p>
        </p:txBody>
      </p:sp>
      <p:sp>
        <p:nvSpPr>
          <p:cNvPr id="3" name="Title 2"/>
          <p:cNvSpPr>
            <a:spLocks noGrp="1"/>
          </p:cNvSpPr>
          <p:nvPr>
            <p:ph type="title"/>
          </p:nvPr>
        </p:nvSpPr>
        <p:spPr>
          <a:xfrm>
            <a:off x="457200" y="0"/>
            <a:ext cx="8229600" cy="1143000"/>
          </a:xfrm>
        </p:spPr>
        <p:txBody>
          <a:bodyPr>
            <a:normAutofit/>
          </a:bodyPr>
          <a:lstStyle/>
          <a:p>
            <a:pPr algn="ctr"/>
            <a:r>
              <a:rPr lang="en-US" sz="3700" dirty="0" smtClean="0">
                <a:solidFill>
                  <a:schemeClr val="tx1"/>
                </a:solidFill>
                <a:latin typeface="Arial" pitchFamily="34" charset="0"/>
                <a:cs typeface="Arial" pitchFamily="34" charset="0"/>
              </a:rPr>
              <a:t>Methods</a:t>
            </a:r>
            <a:endParaRPr lang="en-GB" sz="3700" dirty="0">
              <a:solidFill>
                <a:schemeClr val="tx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610600" cy="5181600"/>
          </a:xfrm>
        </p:spPr>
        <p:txBody>
          <a:bodyPr>
            <a:normAutofit fontScale="92500" lnSpcReduction="20000"/>
          </a:bodyPr>
          <a:lstStyle/>
          <a:p>
            <a:r>
              <a:rPr lang="en-US" b="1" dirty="0" smtClean="0">
                <a:latin typeface="Arial" pitchFamily="34" charset="0"/>
                <a:cs typeface="Arial" pitchFamily="34" charset="0"/>
              </a:rPr>
              <a:t>Excluded from analysis</a:t>
            </a:r>
            <a:r>
              <a:rPr lang="en-US" dirty="0" smtClean="0">
                <a:latin typeface="Arial" pitchFamily="34" charset="0"/>
                <a:cs typeface="Arial" pitchFamily="34" charset="0"/>
              </a:rPr>
              <a:t>:</a:t>
            </a:r>
          </a:p>
          <a:p>
            <a:pPr lvl="1"/>
            <a:r>
              <a:rPr lang="en-US" dirty="0" smtClean="0">
                <a:latin typeface="Arial" pitchFamily="34" charset="0"/>
                <a:cs typeface="Arial" pitchFamily="34" charset="0"/>
              </a:rPr>
              <a:t>Women </a:t>
            </a:r>
            <a:r>
              <a:rPr lang="en-US" dirty="0">
                <a:latin typeface="Arial" panose="020B0604020202020204" pitchFamily="34" charset="0"/>
                <a:cs typeface="Arial" panose="020B0604020202020204" pitchFamily="34" charset="0"/>
              </a:rPr>
              <a:t>who reported previous </a:t>
            </a:r>
            <a:r>
              <a:rPr lang="en-US" dirty="0" smtClean="0">
                <a:latin typeface="Arial" panose="020B0604020202020204" pitchFamily="34" charset="0"/>
                <a:cs typeface="Arial" panose="020B0604020202020204" pitchFamily="34" charset="0"/>
              </a:rPr>
              <a:t>CRC at </a:t>
            </a:r>
            <a:r>
              <a:rPr lang="en-US" dirty="0">
                <a:latin typeface="Arial" panose="020B0604020202020204" pitchFamily="34" charset="0"/>
                <a:cs typeface="Arial" panose="020B0604020202020204" pitchFamily="34" charset="0"/>
              </a:rPr>
              <a:t>baseline </a:t>
            </a:r>
            <a:r>
              <a:rPr lang="en-US" dirty="0" smtClean="0">
                <a:latin typeface="Arial" panose="020B0604020202020204" pitchFamily="34" charset="0"/>
                <a:cs typeface="Arial" panose="020B0604020202020204" pitchFamily="34" charset="0"/>
              </a:rPr>
              <a:t>or missing </a:t>
            </a:r>
            <a:r>
              <a:rPr lang="en-US" dirty="0">
                <a:latin typeface="Arial" panose="020B0604020202020204" pitchFamily="34" charset="0"/>
                <a:cs typeface="Arial" panose="020B0604020202020204" pitchFamily="34" charset="0"/>
              </a:rPr>
              <a:t>previous </a:t>
            </a:r>
            <a:r>
              <a:rPr lang="en-US" dirty="0" smtClean="0">
                <a:latin typeface="Arial" panose="020B0604020202020204" pitchFamily="34" charset="0"/>
                <a:cs typeface="Arial" panose="020B0604020202020204" pitchFamily="34" charset="0"/>
              </a:rPr>
              <a:t>CRC </a:t>
            </a:r>
            <a:r>
              <a:rPr lang="en-US" dirty="0">
                <a:latin typeface="Arial" panose="020B0604020202020204" pitchFamily="34" charset="0"/>
                <a:cs typeface="Arial" panose="020B0604020202020204" pitchFamily="34" charset="0"/>
              </a:rPr>
              <a:t>status at baseline </a:t>
            </a:r>
            <a:endParaRPr lang="en-US" dirty="0" smtClean="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Women with implausible reported total energy intake values (</a:t>
            </a:r>
            <a:r>
              <a:rPr lang="en-GB" dirty="0" smtClean="0">
                <a:latin typeface="Arial" panose="020B0604020202020204" pitchFamily="34" charset="0"/>
                <a:cs typeface="Arial" panose="020B0604020202020204" pitchFamily="34" charset="0"/>
              </a:rPr>
              <a:t>≤600 kcal/d or ≥ 5000 kcal/d</a:t>
            </a:r>
            <a:r>
              <a:rPr lang="en-US" dirty="0" smtClean="0">
                <a:latin typeface="Arial" panose="020B0604020202020204" pitchFamily="34" charset="0"/>
                <a:cs typeface="Arial" panose="020B0604020202020204" pitchFamily="34" charset="0"/>
              </a:rPr>
              <a:t>) or extreme body mass index (BMI) values (</a:t>
            </a:r>
            <a:r>
              <a:rPr lang="en-GB" dirty="0" smtClean="0">
                <a:latin typeface="Arial" panose="020B0604020202020204" pitchFamily="34" charset="0"/>
                <a:cs typeface="Arial" panose="020B0604020202020204" pitchFamily="34" charset="0"/>
              </a:rPr>
              <a:t>≤15kg/m</a:t>
            </a:r>
            <a:r>
              <a:rPr lang="en-GB" baseline="30000" dirty="0" smtClean="0">
                <a:latin typeface="Arial" panose="020B0604020202020204" pitchFamily="34" charset="0"/>
                <a:cs typeface="Arial" panose="020B0604020202020204" pitchFamily="34" charset="0"/>
              </a:rPr>
              <a:t>2</a:t>
            </a:r>
            <a:r>
              <a:rPr lang="en-GB" dirty="0" smtClean="0">
                <a:latin typeface="Arial" panose="020B0604020202020204" pitchFamily="34" charset="0"/>
                <a:cs typeface="Arial" panose="020B0604020202020204" pitchFamily="34" charset="0"/>
              </a:rPr>
              <a:t>or ≥ 50kg/m</a:t>
            </a:r>
            <a:r>
              <a:rPr lang="en-GB" baseline="30000" dirty="0" smtClean="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 </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Multiple covariate-adjusted Cox </a:t>
            </a:r>
            <a:r>
              <a:rPr lang="en-US" dirty="0">
                <a:latin typeface="Arial" panose="020B0604020202020204" pitchFamily="34" charset="0"/>
                <a:cs typeface="Arial" panose="020B0604020202020204" pitchFamily="34" charset="0"/>
              </a:rPr>
              <a:t>proportional hazards (PH) regression models </a:t>
            </a:r>
            <a:r>
              <a:rPr lang="en-US" dirty="0" smtClean="0">
                <a:latin typeface="Arial" panose="020B0604020202020204" pitchFamily="34" charset="0"/>
                <a:cs typeface="Arial" panose="020B0604020202020204" pitchFamily="34" charset="0"/>
              </a:rPr>
              <a:t>used </a:t>
            </a:r>
            <a:r>
              <a:rPr lang="en-US" dirty="0">
                <a:latin typeface="Arial" panose="020B0604020202020204" pitchFamily="34" charset="0"/>
                <a:cs typeface="Arial" panose="020B0604020202020204" pitchFamily="34" charset="0"/>
              </a:rPr>
              <a:t>to calculate hazard ratios (</a:t>
            </a:r>
            <a:r>
              <a:rPr lang="en-US" dirty="0" smtClean="0">
                <a:latin typeface="Arial" panose="020B0604020202020204" pitchFamily="34" charset="0"/>
                <a:cs typeface="Arial" panose="020B0604020202020204" pitchFamily="34" charset="0"/>
              </a:rPr>
              <a:t>HR) for:</a:t>
            </a:r>
          </a:p>
          <a:p>
            <a:pPr lvl="1"/>
            <a:r>
              <a:rPr lang="en-US" dirty="0" smtClean="0">
                <a:latin typeface="Arial" panose="020B0604020202020204" pitchFamily="34" charset="0"/>
                <a:cs typeface="Arial" panose="020B0604020202020204" pitchFamily="34" charset="0"/>
              </a:rPr>
              <a:t>colorectal cancer </a:t>
            </a:r>
          </a:p>
          <a:p>
            <a:pPr lvl="1"/>
            <a:r>
              <a:rPr lang="en-US" dirty="0" smtClean="0">
                <a:latin typeface="Arial" panose="020B0604020202020204" pitchFamily="34" charset="0"/>
                <a:cs typeface="Arial" panose="020B0604020202020204" pitchFamily="34" charset="0"/>
              </a:rPr>
              <a:t>colon cancer</a:t>
            </a:r>
          </a:p>
          <a:p>
            <a:pPr lvl="2"/>
            <a:r>
              <a:rPr lang="en-US" dirty="0" smtClean="0">
                <a:latin typeface="Arial" panose="020B0604020202020204" pitchFamily="34" charset="0"/>
                <a:cs typeface="Arial" panose="020B0604020202020204" pitchFamily="34" charset="0"/>
              </a:rPr>
              <a:t>proximal colon cancer</a:t>
            </a:r>
          </a:p>
          <a:p>
            <a:pPr lvl="2"/>
            <a:r>
              <a:rPr lang="en-US" dirty="0" smtClean="0">
                <a:latin typeface="Arial" panose="020B0604020202020204" pitchFamily="34" charset="0"/>
                <a:cs typeface="Arial" panose="020B0604020202020204" pitchFamily="34" charset="0"/>
              </a:rPr>
              <a:t>distal colon cancer </a:t>
            </a:r>
          </a:p>
          <a:p>
            <a:pPr lvl="1"/>
            <a:r>
              <a:rPr lang="en-US" dirty="0" smtClean="0">
                <a:latin typeface="Arial" panose="020B0604020202020204" pitchFamily="34" charset="0"/>
                <a:cs typeface="Arial" panose="020B0604020202020204" pitchFamily="34" charset="0"/>
              </a:rPr>
              <a:t>rectal cancer</a:t>
            </a:r>
          </a:p>
          <a:p>
            <a:endParaRPr lang="en-US" dirty="0" smtClean="0"/>
          </a:p>
          <a:p>
            <a:endParaRPr lang="en-GB" dirty="0"/>
          </a:p>
        </p:txBody>
      </p:sp>
      <p:sp>
        <p:nvSpPr>
          <p:cNvPr id="3" name="Title 2"/>
          <p:cNvSpPr>
            <a:spLocks noGrp="1"/>
          </p:cNvSpPr>
          <p:nvPr>
            <p:ph type="title"/>
          </p:nvPr>
        </p:nvSpPr>
        <p:spPr>
          <a:xfrm>
            <a:off x="381000" y="0"/>
            <a:ext cx="8229600" cy="1143000"/>
          </a:xfrm>
        </p:spPr>
        <p:txBody>
          <a:bodyPr>
            <a:normAutofit/>
          </a:bodyPr>
          <a:lstStyle/>
          <a:p>
            <a:pPr algn="ctr"/>
            <a:r>
              <a:rPr lang="en-US" sz="3700" dirty="0" smtClean="0">
                <a:solidFill>
                  <a:schemeClr val="tx1"/>
                </a:solidFill>
                <a:latin typeface="Arial" pitchFamily="34" charset="0"/>
                <a:cs typeface="Arial" pitchFamily="34" charset="0"/>
              </a:rPr>
              <a:t>Statistical Analysis</a:t>
            </a:r>
            <a:endParaRPr lang="en-GB" sz="3700" dirty="0">
              <a:solidFill>
                <a:schemeClr val="tx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4919472"/>
          </a:xfrm>
        </p:spPr>
        <p:txBody>
          <a:bodyPr>
            <a:normAutofit fontScale="77500" lnSpcReduction="20000"/>
          </a:bodyPr>
          <a:lstStyle/>
          <a:p>
            <a:r>
              <a:rPr lang="en-US" sz="2800" dirty="0">
                <a:latin typeface="Arial" panose="020B0604020202020204" pitchFamily="34" charset="0"/>
                <a:cs typeface="Arial" panose="020B0604020202020204" pitchFamily="34" charset="0"/>
              </a:rPr>
              <a:t>L</a:t>
            </a:r>
            <a:r>
              <a:rPr lang="en-US" sz="2800" dirty="0" smtClean="0">
                <a:latin typeface="Arial" panose="020B0604020202020204" pitchFamily="34" charset="0"/>
                <a:cs typeface="Arial" panose="020B0604020202020204" pitchFamily="34" charset="0"/>
              </a:rPr>
              <a:t>owest </a:t>
            </a:r>
            <a:r>
              <a:rPr lang="en-US" sz="2800" dirty="0">
                <a:latin typeface="Arial" panose="020B0604020202020204" pitchFamily="34" charset="0"/>
                <a:cs typeface="Arial" panose="020B0604020202020204" pitchFamily="34" charset="0"/>
              </a:rPr>
              <a:t>DII quintile </a:t>
            </a:r>
            <a:r>
              <a:rPr lang="en-US" sz="2800" dirty="0" smtClean="0">
                <a:latin typeface="Arial" panose="020B0604020202020204" pitchFamily="34" charset="0"/>
                <a:cs typeface="Arial" panose="020B0604020202020204" pitchFamily="34" charset="0"/>
              </a:rPr>
              <a:t>(most </a:t>
            </a:r>
            <a:r>
              <a:rPr lang="en-US" sz="2800" dirty="0">
                <a:latin typeface="Arial" panose="020B0604020202020204" pitchFamily="34" charset="0"/>
                <a:cs typeface="Arial" panose="020B0604020202020204" pitchFamily="34" charset="0"/>
              </a:rPr>
              <a:t>anti-inflammatory diet) was the referent for all </a:t>
            </a:r>
            <a:r>
              <a:rPr lang="en-US" sz="2800" dirty="0" smtClean="0">
                <a:latin typeface="Arial" panose="020B0604020202020204" pitchFamily="34" charset="0"/>
                <a:cs typeface="Arial" panose="020B0604020202020204" pitchFamily="34" charset="0"/>
              </a:rPr>
              <a:t>models</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Potential effect modification by waist-to-hip ratio, waist circumference, BMI, </a:t>
            </a:r>
            <a:r>
              <a:rPr lang="en-US" sz="2800" dirty="0" smtClean="0">
                <a:latin typeface="Arial" panose="020B0604020202020204" pitchFamily="34" charset="0"/>
                <a:cs typeface="Arial" panose="020B0604020202020204" pitchFamily="34" charset="0"/>
              </a:rPr>
              <a:t>and NSAID use, </a:t>
            </a:r>
            <a:r>
              <a:rPr lang="en-US" sz="2800" dirty="0">
                <a:latin typeface="Arial" panose="020B0604020202020204" pitchFamily="34" charset="0"/>
                <a:cs typeface="Arial" panose="020B0604020202020204" pitchFamily="34" charset="0"/>
              </a:rPr>
              <a:t>investigated by </a:t>
            </a:r>
            <a:r>
              <a:rPr lang="en-US" sz="2800" dirty="0" smtClean="0">
                <a:latin typeface="Arial" panose="020B0604020202020204" pitchFamily="34" charset="0"/>
                <a:cs typeface="Arial" panose="020B0604020202020204" pitchFamily="34" charset="0"/>
              </a:rPr>
              <a:t>stratifying on these covariates </a:t>
            </a:r>
            <a:r>
              <a:rPr lang="en-US" sz="2800" dirty="0">
                <a:latin typeface="Arial" panose="020B0604020202020204" pitchFamily="34" charset="0"/>
                <a:cs typeface="Arial" panose="020B0604020202020204" pitchFamily="34" charset="0"/>
              </a:rPr>
              <a:t>in the Cox PH models </a:t>
            </a:r>
            <a:endParaRPr lang="en-US" sz="2800" dirty="0" smtClean="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Tests </a:t>
            </a:r>
            <a:r>
              <a:rPr lang="en-US" sz="2800" dirty="0">
                <a:latin typeface="Arial" panose="020B0604020202020204" pitchFamily="34" charset="0"/>
                <a:cs typeface="Arial" panose="020B0604020202020204" pitchFamily="34" charset="0"/>
              </a:rPr>
              <a:t>of linear trend </a:t>
            </a:r>
            <a:r>
              <a:rPr lang="en-US" sz="2800" dirty="0" smtClean="0">
                <a:latin typeface="Arial" panose="020B0604020202020204" pitchFamily="34" charset="0"/>
                <a:cs typeface="Arial" panose="020B0604020202020204" pitchFamily="34" charset="0"/>
              </a:rPr>
              <a:t>adjusted </a:t>
            </a:r>
            <a:r>
              <a:rPr lang="en-US" sz="2800" dirty="0">
                <a:latin typeface="Arial" panose="020B0604020202020204" pitchFamily="34" charset="0"/>
                <a:cs typeface="Arial" panose="020B0604020202020204" pitchFamily="34" charset="0"/>
              </a:rPr>
              <a:t>for </a:t>
            </a:r>
            <a:r>
              <a:rPr lang="en-US" sz="2800" dirty="0" smtClean="0">
                <a:latin typeface="Arial" panose="020B0604020202020204" pitchFamily="34" charset="0"/>
                <a:cs typeface="Arial" panose="020B0604020202020204" pitchFamily="34" charset="0"/>
              </a:rPr>
              <a:t>covariates, computed </a:t>
            </a:r>
            <a:r>
              <a:rPr lang="en-US" sz="2800" dirty="0">
                <a:latin typeface="Arial" panose="020B0604020202020204" pitchFamily="34" charset="0"/>
                <a:cs typeface="Arial" panose="020B0604020202020204" pitchFamily="34" charset="0"/>
              </a:rPr>
              <a:t>by assigning the median value of each quintile to each participant in the quintile </a:t>
            </a:r>
            <a:endParaRPr lang="en-US" sz="2800" dirty="0" smtClean="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S</a:t>
            </a:r>
            <a:r>
              <a:rPr lang="en-US" sz="2800" dirty="0" smtClean="0">
                <a:latin typeface="Arial" panose="020B0604020202020204" pitchFamily="34" charset="0"/>
                <a:cs typeface="Arial" panose="020B0604020202020204" pitchFamily="34" charset="0"/>
              </a:rPr>
              <a:t>ensitivity analyses- exclusion of CRC cases that occurred within 3 years from baseline</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A</a:t>
            </a:r>
            <a:r>
              <a:rPr lang="en-US" sz="2800" dirty="0" smtClean="0">
                <a:latin typeface="Arial" panose="020B0604020202020204" pitchFamily="34" charset="0"/>
                <a:cs typeface="Arial" panose="020B0604020202020204" pitchFamily="34" charset="0"/>
              </a:rPr>
              <a:t>nalyses </a:t>
            </a:r>
            <a:r>
              <a:rPr lang="en-US" sz="2800" dirty="0">
                <a:latin typeface="Arial" panose="020B0604020202020204" pitchFamily="34" charset="0"/>
                <a:cs typeface="Arial" panose="020B0604020202020204" pitchFamily="34" charset="0"/>
              </a:rPr>
              <a:t>by stage of </a:t>
            </a:r>
            <a:r>
              <a:rPr lang="en-US" sz="2800" dirty="0" smtClean="0">
                <a:latin typeface="Arial" panose="020B0604020202020204" pitchFamily="34" charset="0"/>
                <a:cs typeface="Arial" panose="020B0604020202020204" pitchFamily="34" charset="0"/>
              </a:rPr>
              <a:t>CRC </a:t>
            </a:r>
            <a:r>
              <a:rPr lang="en-US" sz="2800" dirty="0">
                <a:latin typeface="Arial" panose="020B0604020202020204" pitchFamily="34" charset="0"/>
                <a:cs typeface="Arial" panose="020B0604020202020204" pitchFamily="34" charset="0"/>
              </a:rPr>
              <a:t>at diagnosis (localized, regional and distant</a:t>
            </a:r>
            <a:r>
              <a:rPr lang="en-US" sz="2800" dirty="0" smtClean="0">
                <a:latin typeface="Arial" panose="020B0604020202020204" pitchFamily="34" charset="0"/>
                <a:cs typeface="Arial" panose="020B0604020202020204" pitchFamily="34" charset="0"/>
              </a:rPr>
              <a:t>)</a:t>
            </a:r>
          </a:p>
          <a:p>
            <a:endParaRPr lang="en-US" dirty="0" smtClean="0"/>
          </a:p>
          <a:p>
            <a:endParaRPr lang="en-US" dirty="0" smtClean="0"/>
          </a:p>
          <a:p>
            <a:endParaRPr lang="en-US" dirty="0" smtClean="0"/>
          </a:p>
          <a:p>
            <a:endParaRPr lang="en-GB" dirty="0"/>
          </a:p>
        </p:txBody>
      </p:sp>
      <p:sp>
        <p:nvSpPr>
          <p:cNvPr id="3" name="Title 2"/>
          <p:cNvSpPr>
            <a:spLocks noGrp="1"/>
          </p:cNvSpPr>
          <p:nvPr>
            <p:ph type="title"/>
          </p:nvPr>
        </p:nvSpPr>
        <p:spPr/>
        <p:txBody>
          <a:bodyPr>
            <a:normAutofit/>
          </a:bodyPr>
          <a:lstStyle/>
          <a:p>
            <a:pPr algn="ctr"/>
            <a:r>
              <a:rPr lang="en-US" sz="3700" dirty="0" smtClean="0">
                <a:solidFill>
                  <a:schemeClr val="tx1"/>
                </a:solidFill>
                <a:latin typeface="Arial" pitchFamily="34" charset="0"/>
                <a:cs typeface="Arial" pitchFamily="34" charset="0"/>
              </a:rPr>
              <a:t>Statistical Analysis</a:t>
            </a:r>
            <a:endParaRPr lang="en-GB" sz="3700" dirty="0">
              <a:solidFill>
                <a:schemeClr val="tx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CPCP">
  <a:themeElements>
    <a:clrScheme name="Custom 2">
      <a:dk1>
        <a:sysClr val="windowText" lastClr="000000"/>
      </a:dk1>
      <a:lt1>
        <a:sysClr val="window" lastClr="FFFFFF"/>
      </a:lt1>
      <a:dk2>
        <a:srgbClr val="696464"/>
      </a:dk2>
      <a:lt2>
        <a:srgbClr val="E9E5DC"/>
      </a:lt2>
      <a:accent1>
        <a:srgbClr val="9B2D1F"/>
      </a:accent1>
      <a:accent2>
        <a:srgbClr val="956251"/>
      </a:accent2>
      <a:accent3>
        <a:srgbClr val="A28E6A"/>
      </a:accent3>
      <a:accent4>
        <a:srgbClr val="956251"/>
      </a:accent4>
      <a:accent5>
        <a:srgbClr val="918485"/>
      </a:accent5>
      <a:accent6>
        <a:srgbClr val="855D5D"/>
      </a:accent6>
      <a:hlink>
        <a:srgbClr val="4D160F"/>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ThemeCPCP</Template>
  <TotalTime>7381</TotalTime>
  <Words>1234</Words>
  <Application>Microsoft Office PowerPoint</Application>
  <PresentationFormat>On-screen Show (4:3)</PresentationFormat>
  <Paragraphs>320</Paragraphs>
  <Slides>19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Calisto MT</vt:lpstr>
      <vt:lpstr>Lucida Sans Unicode</vt:lpstr>
      <vt:lpstr>Verdana</vt:lpstr>
      <vt:lpstr>Wingdings</vt:lpstr>
      <vt:lpstr>Wingdings 2</vt:lpstr>
      <vt:lpstr>Wingdings 3</vt:lpstr>
      <vt:lpstr>ThemeCPCP</vt:lpstr>
      <vt:lpstr>Dietary Inflammatory Index and Risk of Colorectal Cancer in Women</vt:lpstr>
      <vt:lpstr>The dietary inflammatory index (DII)</vt:lpstr>
      <vt:lpstr>DII References </vt:lpstr>
      <vt:lpstr>Distribution of Food Groups in Quintiles (Q) of the DII</vt:lpstr>
      <vt:lpstr>Colorectal cancer</vt:lpstr>
      <vt:lpstr>Objective</vt:lpstr>
      <vt:lpstr>Methods</vt:lpstr>
      <vt:lpstr>Statistical Analysis</vt:lpstr>
      <vt:lpstr>Statistical Analysis</vt:lpstr>
      <vt:lpstr>Covariates</vt:lpstr>
      <vt:lpstr>Results</vt:lpstr>
      <vt:lpstr>Results</vt:lpstr>
      <vt:lpstr>Study Limitations</vt:lpstr>
      <vt:lpstr>Conclusions</vt:lpstr>
      <vt:lpstr>Future Direction</vt:lpstr>
      <vt:lpstr>Acknowledgements Dissertation Committee</vt:lpstr>
      <vt:lpstr>Acknowledgement of Co-Authors</vt:lpstr>
      <vt:lpstr>Acknowledgements - Funding</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Dietary Inflammatory Index and Risk of Cancer in Women  Specific Aims: F31 Grant Proposal</dc:title>
  <dc:creator>Fred Tabung</dc:creator>
  <cp:lastModifiedBy>Fred</cp:lastModifiedBy>
  <cp:revision>580</cp:revision>
  <cp:lastPrinted>2013-04-29T13:26:43Z</cp:lastPrinted>
  <dcterms:created xsi:type="dcterms:W3CDTF">2012-02-02T02:41:51Z</dcterms:created>
  <dcterms:modified xsi:type="dcterms:W3CDTF">2014-03-17T06:36:03Z</dcterms:modified>
</cp:coreProperties>
</file>