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88" r:id="rId1"/>
  </p:sldMasterIdLst>
  <p:notesMasterIdLst>
    <p:notesMasterId r:id="rId36"/>
  </p:notesMasterIdLst>
  <p:handoutMasterIdLst>
    <p:handoutMasterId r:id="rId37"/>
  </p:handoutMasterIdLst>
  <p:sldIdLst>
    <p:sldId id="1258" r:id="rId2"/>
    <p:sldId id="1259" r:id="rId3"/>
    <p:sldId id="1260" r:id="rId4"/>
    <p:sldId id="1261" r:id="rId5"/>
    <p:sldId id="1262" r:id="rId6"/>
    <p:sldId id="1263" r:id="rId7"/>
    <p:sldId id="1264" r:id="rId8"/>
    <p:sldId id="1265" r:id="rId9"/>
    <p:sldId id="1266" r:id="rId10"/>
    <p:sldId id="1268" r:id="rId11"/>
    <p:sldId id="1274" r:id="rId12"/>
    <p:sldId id="1275" r:id="rId13"/>
    <p:sldId id="1276" r:id="rId14"/>
    <p:sldId id="1277" r:id="rId15"/>
    <p:sldId id="1286" r:id="rId16"/>
    <p:sldId id="1287" r:id="rId17"/>
    <p:sldId id="1288" r:id="rId18"/>
    <p:sldId id="1289" r:id="rId19"/>
    <p:sldId id="1290" r:id="rId20"/>
    <p:sldId id="1291" r:id="rId21"/>
    <p:sldId id="1292" r:id="rId22"/>
    <p:sldId id="1293" r:id="rId23"/>
    <p:sldId id="1294" r:id="rId24"/>
    <p:sldId id="1295" r:id="rId25"/>
    <p:sldId id="1296" r:id="rId26"/>
    <p:sldId id="1299" r:id="rId27"/>
    <p:sldId id="1342" r:id="rId28"/>
    <p:sldId id="1343" r:id="rId29"/>
    <p:sldId id="1311" r:id="rId30"/>
    <p:sldId id="1313" r:id="rId31"/>
    <p:sldId id="1302" r:id="rId32"/>
    <p:sldId id="1303" r:id="rId33"/>
    <p:sldId id="1304" r:id="rId34"/>
    <p:sldId id="1340" r:id="rId35"/>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gela D Liese" initials="AD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CDAD"/>
    <a:srgbClr val="CED147"/>
    <a:srgbClr val="FFCCFF"/>
    <a:srgbClr val="FF9999"/>
    <a:srgbClr val="FF5050"/>
    <a:srgbClr val="FF9933"/>
    <a:srgbClr val="FF9966"/>
    <a:srgbClr val="00FFFF"/>
    <a:srgbClr val="33CC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85" autoAdjust="0"/>
    <p:restoredTop sz="89621" autoAdjust="0"/>
  </p:normalViewPr>
  <p:slideViewPr>
    <p:cSldViewPr>
      <p:cViewPr>
        <p:scale>
          <a:sx n="75" d="100"/>
          <a:sy n="75" d="100"/>
        </p:scale>
        <p:origin x="-1426" y="-101"/>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26358"/>
    </p:cViewPr>
  </p:sorterViewPr>
  <p:notesViewPr>
    <p:cSldViewPr>
      <p:cViewPr varScale="1">
        <p:scale>
          <a:sx n="66" d="100"/>
          <a:sy n="66" d="100"/>
        </p:scale>
        <p:origin x="-2736" y="-10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697" cy="464503"/>
          </a:xfrm>
          <a:prstGeom prst="rect">
            <a:avLst/>
          </a:prstGeom>
        </p:spPr>
        <p:txBody>
          <a:bodyPr vert="horz" lIns="90441" tIns="45221" rIns="90441" bIns="45221" rtlCol="0"/>
          <a:lstStyle>
            <a:lvl1pPr algn="l">
              <a:defRPr sz="1200"/>
            </a:lvl1pPr>
          </a:lstStyle>
          <a:p>
            <a:endParaRPr lang="en-US"/>
          </a:p>
        </p:txBody>
      </p:sp>
      <p:sp>
        <p:nvSpPr>
          <p:cNvPr id="3" name="Date Placeholder 2"/>
          <p:cNvSpPr>
            <a:spLocks noGrp="1"/>
          </p:cNvSpPr>
          <p:nvPr>
            <p:ph type="dt" sz="quarter" idx="1"/>
          </p:nvPr>
        </p:nvSpPr>
        <p:spPr>
          <a:xfrm>
            <a:off x="3884753" y="0"/>
            <a:ext cx="2971697" cy="464503"/>
          </a:xfrm>
          <a:prstGeom prst="rect">
            <a:avLst/>
          </a:prstGeom>
        </p:spPr>
        <p:txBody>
          <a:bodyPr vert="horz" lIns="90441" tIns="45221" rIns="90441" bIns="45221" rtlCol="0"/>
          <a:lstStyle>
            <a:lvl1pPr algn="r">
              <a:defRPr sz="1200"/>
            </a:lvl1pPr>
          </a:lstStyle>
          <a:p>
            <a:fld id="{814F1C1E-EF34-4F08-A5B3-AD4AB8FAE708}" type="datetimeFigureOut">
              <a:rPr lang="en-US" smtClean="0"/>
              <a:pPr/>
              <a:t>3/14/2016</a:t>
            </a:fld>
            <a:endParaRPr lang="en-US"/>
          </a:p>
        </p:txBody>
      </p:sp>
      <p:sp>
        <p:nvSpPr>
          <p:cNvPr id="4" name="Footer Placeholder 3"/>
          <p:cNvSpPr>
            <a:spLocks noGrp="1"/>
          </p:cNvSpPr>
          <p:nvPr>
            <p:ph type="ftr" sz="quarter" idx="2"/>
          </p:nvPr>
        </p:nvSpPr>
        <p:spPr>
          <a:xfrm>
            <a:off x="0" y="8830313"/>
            <a:ext cx="2971697" cy="464503"/>
          </a:xfrm>
          <a:prstGeom prst="rect">
            <a:avLst/>
          </a:prstGeom>
        </p:spPr>
        <p:txBody>
          <a:bodyPr vert="horz" lIns="90441" tIns="45221" rIns="90441" bIns="45221" rtlCol="0" anchor="b"/>
          <a:lstStyle>
            <a:lvl1pPr algn="l">
              <a:defRPr sz="1200"/>
            </a:lvl1pPr>
          </a:lstStyle>
          <a:p>
            <a:endParaRPr lang="en-US"/>
          </a:p>
        </p:txBody>
      </p:sp>
      <p:sp>
        <p:nvSpPr>
          <p:cNvPr id="5" name="Slide Number Placeholder 4"/>
          <p:cNvSpPr>
            <a:spLocks noGrp="1"/>
          </p:cNvSpPr>
          <p:nvPr>
            <p:ph type="sldNum" sz="quarter" idx="3"/>
          </p:nvPr>
        </p:nvSpPr>
        <p:spPr>
          <a:xfrm>
            <a:off x="3884753" y="8830313"/>
            <a:ext cx="2971697" cy="464503"/>
          </a:xfrm>
          <a:prstGeom prst="rect">
            <a:avLst/>
          </a:prstGeom>
        </p:spPr>
        <p:txBody>
          <a:bodyPr vert="horz" lIns="90441" tIns="45221" rIns="90441" bIns="45221" rtlCol="0" anchor="b"/>
          <a:lstStyle>
            <a:lvl1pPr algn="r">
              <a:defRPr sz="1200"/>
            </a:lvl1pPr>
          </a:lstStyle>
          <a:p>
            <a:fld id="{3F379C04-CB2E-4E6B-B5E7-DC5A104C3F88}" type="slidenum">
              <a:rPr lang="en-US" smtClean="0"/>
              <a:pPr/>
              <a:t>‹#›</a:t>
            </a:fld>
            <a:endParaRPr lang="en-US"/>
          </a:p>
        </p:txBody>
      </p:sp>
    </p:spTree>
    <p:extLst>
      <p:ext uri="{BB962C8B-B14F-4D97-AF65-F5344CB8AC3E}">
        <p14:creationId xmlns:p14="http://schemas.microsoft.com/office/powerpoint/2010/main" val="40638741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305" tIns="46152" rIns="92305" bIns="46152" rtlCol="0"/>
          <a:lstStyle>
            <a:lvl1pPr algn="l">
              <a:defRPr sz="1200"/>
            </a:lvl1pPr>
          </a:lstStyle>
          <a:p>
            <a:endParaRPr lang="en-US"/>
          </a:p>
        </p:txBody>
      </p:sp>
      <p:sp>
        <p:nvSpPr>
          <p:cNvPr id="3" name="Date Placeholder 2"/>
          <p:cNvSpPr>
            <a:spLocks noGrp="1"/>
          </p:cNvSpPr>
          <p:nvPr>
            <p:ph type="dt" idx="1"/>
          </p:nvPr>
        </p:nvSpPr>
        <p:spPr>
          <a:xfrm>
            <a:off x="3884615" y="0"/>
            <a:ext cx="2971800" cy="464820"/>
          </a:xfrm>
          <a:prstGeom prst="rect">
            <a:avLst/>
          </a:prstGeom>
        </p:spPr>
        <p:txBody>
          <a:bodyPr vert="horz" lIns="92305" tIns="46152" rIns="92305" bIns="46152" rtlCol="0"/>
          <a:lstStyle>
            <a:lvl1pPr algn="r">
              <a:defRPr sz="1200"/>
            </a:lvl1pPr>
          </a:lstStyle>
          <a:p>
            <a:fld id="{3C5B5F00-C053-4229-9EFD-CD1A9BE85925}" type="datetimeFigureOut">
              <a:rPr lang="en-US" smtClean="0"/>
              <a:pPr/>
              <a:t>3/14/2016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305" tIns="46152" rIns="92305" bIns="46152" rtlCol="0" anchor="ctr"/>
          <a:lstStyle/>
          <a:p>
            <a:endParaRPr lang="en-US"/>
          </a:p>
        </p:txBody>
      </p:sp>
      <p:sp>
        <p:nvSpPr>
          <p:cNvPr id="5" name="Notes Placeholder 4"/>
          <p:cNvSpPr>
            <a:spLocks noGrp="1"/>
          </p:cNvSpPr>
          <p:nvPr>
            <p:ph type="body" sz="quarter" idx="3"/>
          </p:nvPr>
        </p:nvSpPr>
        <p:spPr>
          <a:xfrm>
            <a:off x="685800" y="4415792"/>
            <a:ext cx="5486400" cy="4183380"/>
          </a:xfrm>
          <a:prstGeom prst="rect">
            <a:avLst/>
          </a:prstGeom>
        </p:spPr>
        <p:txBody>
          <a:bodyPr vert="horz" lIns="92305" tIns="46152" rIns="92305" bIns="4615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2971800" cy="464820"/>
          </a:xfrm>
          <a:prstGeom prst="rect">
            <a:avLst/>
          </a:prstGeom>
        </p:spPr>
        <p:txBody>
          <a:bodyPr vert="horz" lIns="92305" tIns="46152" rIns="92305" bIns="46152" rtlCol="0" anchor="b"/>
          <a:lstStyle>
            <a:lvl1pPr algn="l">
              <a:defRPr sz="1200"/>
            </a:lvl1pPr>
          </a:lstStyle>
          <a:p>
            <a:endParaRPr lang="en-US"/>
          </a:p>
        </p:txBody>
      </p:sp>
      <p:sp>
        <p:nvSpPr>
          <p:cNvPr id="7" name="Slide Number Placeholder 6"/>
          <p:cNvSpPr>
            <a:spLocks noGrp="1"/>
          </p:cNvSpPr>
          <p:nvPr>
            <p:ph type="sldNum" sz="quarter" idx="5"/>
          </p:nvPr>
        </p:nvSpPr>
        <p:spPr>
          <a:xfrm>
            <a:off x="3884615" y="8829968"/>
            <a:ext cx="2971800" cy="464820"/>
          </a:xfrm>
          <a:prstGeom prst="rect">
            <a:avLst/>
          </a:prstGeom>
        </p:spPr>
        <p:txBody>
          <a:bodyPr vert="horz" lIns="92305" tIns="46152" rIns="92305" bIns="46152" rtlCol="0" anchor="b"/>
          <a:lstStyle>
            <a:lvl1pPr algn="r">
              <a:defRPr sz="1200"/>
            </a:lvl1pPr>
          </a:lstStyle>
          <a:p>
            <a:fld id="{7D2D852E-A247-4E63-A83C-D4AF0B9B66A7}" type="slidenum">
              <a:rPr lang="en-US" smtClean="0"/>
              <a:pPr/>
              <a:t>‹#›</a:t>
            </a:fld>
            <a:endParaRPr lang="en-US"/>
          </a:p>
        </p:txBody>
      </p:sp>
    </p:spTree>
    <p:extLst>
      <p:ext uri="{BB962C8B-B14F-4D97-AF65-F5344CB8AC3E}">
        <p14:creationId xmlns:p14="http://schemas.microsoft.com/office/powerpoint/2010/main" val="1149460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958FBA-A7E9-475F-AB84-CD7EA6CA641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2D852E-A247-4E63-A83C-D4AF0B9B66A7}"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Women	HEI	AHEI	                    </a:t>
            </a:r>
            <a:r>
              <a:rPr lang="en-US" dirty="0" err="1" smtClean="0"/>
              <a:t>aMED</a:t>
            </a:r>
            <a:r>
              <a:rPr lang="en-US" dirty="0" smtClean="0"/>
              <a:t>	                    DASH</a:t>
            </a:r>
          </a:p>
          <a:p>
            <a:r>
              <a:rPr lang="en-US" dirty="0" smtClean="0"/>
              <a:t>HEI	--	.55AARP-.67MEC	.49AARP-.55WHI	.62AARP-.70MEC</a:t>
            </a:r>
          </a:p>
          <a:p>
            <a:r>
              <a:rPr lang="en-US" dirty="0" smtClean="0"/>
              <a:t>AHEI		--	                   .56AARP-.67MEC	.57AARP-.68MEC</a:t>
            </a:r>
          </a:p>
          <a:p>
            <a:r>
              <a:rPr lang="en-US" dirty="0" err="1" smtClean="0"/>
              <a:t>aMED</a:t>
            </a:r>
            <a:r>
              <a:rPr lang="en-US" dirty="0" smtClean="0"/>
              <a:t>			                   --                                     .61AARP-.67WHI</a:t>
            </a:r>
          </a:p>
          <a:p>
            <a:r>
              <a:rPr lang="en-US" dirty="0" smtClean="0"/>
              <a:t>DASH				                                       --</a:t>
            </a:r>
          </a:p>
          <a:p>
            <a:endParaRPr lang="en-US" dirty="0" smtClean="0"/>
          </a:p>
          <a:p>
            <a:r>
              <a:rPr lang="en-US" dirty="0" smtClean="0"/>
              <a:t>Men	HEI	AHEI	                    </a:t>
            </a:r>
            <a:r>
              <a:rPr lang="en-US" dirty="0" err="1" smtClean="0"/>
              <a:t>aMED</a:t>
            </a:r>
            <a:r>
              <a:rPr lang="en-US" dirty="0" smtClean="0"/>
              <a:t>	                    DASH</a:t>
            </a:r>
          </a:p>
          <a:p>
            <a:r>
              <a:rPr lang="en-US" dirty="0" smtClean="0"/>
              <a:t>HEI	--	.62AARP-.70MEC	.53AARP-.58MEC	.69AARP-.72MEC</a:t>
            </a:r>
          </a:p>
          <a:p>
            <a:r>
              <a:rPr lang="en-US" dirty="0" smtClean="0"/>
              <a:t>AHEI		--	                   .59AARP-.66MEC	.60AARP-.67MEC</a:t>
            </a:r>
          </a:p>
          <a:p>
            <a:r>
              <a:rPr lang="en-US" dirty="0" err="1" smtClean="0"/>
              <a:t>aMED</a:t>
            </a:r>
            <a:r>
              <a:rPr lang="en-US" dirty="0" smtClean="0"/>
              <a:t>			                   --	</a:t>
            </a:r>
            <a:r>
              <a:rPr lang="en-US" baseline="0" dirty="0" smtClean="0"/>
              <a:t>                    </a:t>
            </a:r>
            <a:r>
              <a:rPr lang="en-US" dirty="0" smtClean="0"/>
              <a:t>.62MEC-.63AARP</a:t>
            </a:r>
          </a:p>
          <a:p>
            <a:r>
              <a:rPr lang="en-US" dirty="0" smtClean="0"/>
              <a:t>DASH				                                       --</a:t>
            </a:r>
          </a:p>
          <a:p>
            <a:endParaRPr lang="en-US" dirty="0"/>
          </a:p>
        </p:txBody>
      </p:sp>
      <p:sp>
        <p:nvSpPr>
          <p:cNvPr id="4" name="Slide Number Placeholder 3"/>
          <p:cNvSpPr>
            <a:spLocks noGrp="1"/>
          </p:cNvSpPr>
          <p:nvPr>
            <p:ph type="sldNum" sz="quarter" idx="10"/>
          </p:nvPr>
        </p:nvSpPr>
        <p:spPr/>
        <p:txBody>
          <a:bodyPr/>
          <a:lstStyle/>
          <a:p>
            <a:fld id="{45958FBA-A7E9-475F-AB84-CD7EA6CA641C}" type="slidenum">
              <a:rPr lang="en-US" smtClean="0"/>
              <a:pPr/>
              <a:t>16</a:t>
            </a:fld>
            <a:endParaRPr lang="en-US"/>
          </a:p>
        </p:txBody>
      </p:sp>
    </p:spTree>
    <p:extLst>
      <p:ext uri="{BB962C8B-B14F-4D97-AF65-F5344CB8AC3E}">
        <p14:creationId xmlns:p14="http://schemas.microsoft.com/office/powerpoint/2010/main" val="3415202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958FBA-A7E9-475F-AB84-CD7EA6CA641C}" type="slidenum">
              <a:rPr lang="en-US" smtClean="0"/>
              <a:pPr/>
              <a:t>19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958FBA-A7E9-475F-AB84-CD7EA6CA641C}" type="slidenum">
              <a:rPr lang="en-US" smtClean="0"/>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958FBA-A7E9-475F-AB84-CD7EA6CA641C}" type="slidenum">
              <a:rPr lang="en-US" smtClean="0"/>
              <a:pPr/>
              <a:t>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958FBA-A7E9-475F-AB84-CD7EA6CA641C}" type="slidenum">
              <a:rPr lang="en-US" smtClean="0"/>
              <a:pPr/>
              <a:t>22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958FBA-A7E9-475F-AB84-CD7EA6CA641C}" type="slidenum">
              <a:rPr lang="en-US" smtClean="0"/>
              <a:pPr/>
              <a:t>23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958FBA-A7E9-475F-AB84-CD7EA6CA641C}" type="slidenum">
              <a:rPr lang="en-US" smtClean="0"/>
              <a:pPr/>
              <a:t>24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958FBA-A7E9-475F-AB84-CD7EA6CA641C}" type="slidenum">
              <a:rPr lang="en-US" smtClean="0"/>
              <a:pPr/>
              <a:t>26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339">
              <a:defRPr/>
            </a:pPr>
            <a:r>
              <a:rPr lang="en-US" dirty="0" smtClean="0"/>
              <a:t>Radar graphs not</a:t>
            </a:r>
            <a:r>
              <a:rPr lang="en-US" baseline="0" dirty="0" smtClean="0"/>
              <a:t> just useful for HEI: could be used for any index or intakes or intake densities as well as scores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871F59B-492F-4361-9BAC-B7F62A244642}" type="slidenum">
              <a:rPr lang="en-US" smtClean="0"/>
              <a:pPr>
                <a:defRPr/>
              </a:pPr>
              <a:t>30</a:t>
            </a:fld>
            <a:endParaRPr lang="en-US"/>
          </a:p>
        </p:txBody>
      </p:sp>
    </p:spTree>
    <p:extLst>
      <p:ext uri="{BB962C8B-B14F-4D97-AF65-F5344CB8AC3E}">
        <p14:creationId xmlns:p14="http://schemas.microsoft.com/office/powerpoint/2010/main" val="2463622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solidFill>
                  <a:srgbClr val="D16349"/>
                </a:solidFill>
                <a:ea typeface="ＭＳ Ｐゴシック" pitchFamily="-109" charset="-128"/>
              </a:rPr>
              <a:t>Why are dietary patterns important?</a:t>
            </a:r>
          </a:p>
          <a:p>
            <a:endParaRPr lang="en-US" sz="1200" dirty="0" smtClean="0">
              <a:solidFill>
                <a:srgbClr val="D16349"/>
              </a:solidFill>
              <a:ea typeface="ＭＳ Ｐゴシック" pitchFamily="-109" charset="-128"/>
            </a:endParaRPr>
          </a:p>
          <a:p>
            <a:r>
              <a:rPr lang="en-US" sz="1200" dirty="0" smtClean="0">
                <a:solidFill>
                  <a:srgbClr val="D16349"/>
                </a:solidFill>
                <a:ea typeface="ＭＳ Ｐゴシック" pitchFamily="-109" charset="-128"/>
              </a:rPr>
              <a:t>Complexity of diet </a:t>
            </a:r>
          </a:p>
          <a:p>
            <a:r>
              <a:rPr lang="en-US" sz="1200" dirty="0" smtClean="0">
                <a:solidFill>
                  <a:srgbClr val="D16349"/>
                </a:solidFill>
                <a:ea typeface="ＭＳ Ｐゴシック" pitchFamily="-109" charset="-128"/>
              </a:rPr>
              <a:t>People eat foods (and meals), not nutrients</a:t>
            </a:r>
          </a:p>
          <a:p>
            <a:r>
              <a:rPr lang="en-US" sz="1200" dirty="0" smtClean="0">
                <a:solidFill>
                  <a:srgbClr val="D16349"/>
                </a:solidFill>
                <a:ea typeface="ＭＳ Ｐゴシック" pitchFamily="-109" charset="-128"/>
              </a:rPr>
              <a:t>Correlation among dietary constituents</a:t>
            </a:r>
          </a:p>
          <a:p>
            <a:r>
              <a:rPr lang="en-US" sz="1200" dirty="0" smtClean="0">
                <a:solidFill>
                  <a:srgbClr val="D16349"/>
                </a:solidFill>
                <a:ea typeface="ＭＳ Ｐゴシック" pitchFamily="-109" charset="-128"/>
              </a:rPr>
              <a:t>Analysis of single nutrients may be confounded by the effect of dietary patterns</a:t>
            </a:r>
          </a:p>
          <a:p>
            <a:r>
              <a:rPr lang="en-US" sz="1200" dirty="0" smtClean="0">
                <a:solidFill>
                  <a:srgbClr val="D16349"/>
                </a:solidFill>
                <a:ea typeface="ＭＳ Ｐゴシック" pitchFamily="-109" charset="-128"/>
              </a:rPr>
              <a:t>Clinical trials show positive health outcomes with changes in “total diet” </a:t>
            </a:r>
          </a:p>
          <a:p>
            <a:r>
              <a:rPr lang="en-US" sz="1200" dirty="0" smtClean="0">
                <a:solidFill>
                  <a:srgbClr val="D16349"/>
                </a:solidFill>
                <a:ea typeface="ＭＳ Ｐゴシック" pitchFamily="-109" charset="-128"/>
              </a:rPr>
              <a:t>Dietary Approaches to Stop Hypertension (DASH)</a:t>
            </a:r>
          </a:p>
          <a:p>
            <a:r>
              <a:rPr lang="en-US" sz="1200" dirty="0" smtClean="0">
                <a:solidFill>
                  <a:srgbClr val="D16349"/>
                </a:solidFill>
                <a:ea typeface="ＭＳ Ｐゴシック" pitchFamily="-109" charset="-128"/>
              </a:rPr>
              <a:t>Lyon Diet Heart Study</a:t>
            </a:r>
          </a:p>
          <a:p>
            <a:r>
              <a:rPr lang="en-US" sz="1200" dirty="0" smtClean="0">
                <a:solidFill>
                  <a:srgbClr val="D16349"/>
                </a:solidFill>
                <a:ea typeface="ＭＳ Ｐゴシック" pitchFamily="-109" charset="-128"/>
              </a:rPr>
              <a:t>Relevance for federal nutrition policy and guidance</a:t>
            </a:r>
          </a:p>
          <a:p>
            <a:endParaRPr lang="en-US" sz="1200" dirty="0" smtClean="0">
              <a:solidFill>
                <a:srgbClr val="D16349"/>
              </a:solidFill>
              <a:ea typeface="ＭＳ Ｐゴシック" pitchFamily="-109" charset="-128"/>
            </a:endParaRP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7D2D852E-A247-4E63-A83C-D4AF0B9B66A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2D852E-A247-4E63-A83C-D4AF0B9B66A7}" type="slidenum">
              <a:rPr lang="en-US" smtClean="0"/>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2D852E-A247-4E63-A83C-D4AF0B9B66A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2D852E-A247-4E63-A83C-D4AF0B9B66A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2D852E-A247-4E63-A83C-D4AF0B9B66A7}"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sample</a:t>
            </a:r>
            <a:r>
              <a:rPr lang="en-US" baseline="0" dirty="0" smtClean="0"/>
              <a:t> sizes are BEFORE exclusions</a:t>
            </a:r>
            <a:endParaRPr lang="en-US" dirty="0"/>
          </a:p>
        </p:txBody>
      </p:sp>
      <p:sp>
        <p:nvSpPr>
          <p:cNvPr id="4" name="Slide Number Placeholder 3"/>
          <p:cNvSpPr>
            <a:spLocks noGrp="1"/>
          </p:cNvSpPr>
          <p:nvPr>
            <p:ph type="sldNum" sz="quarter" idx="10"/>
          </p:nvPr>
        </p:nvSpPr>
        <p:spPr/>
        <p:txBody>
          <a:bodyPr/>
          <a:lstStyle/>
          <a:p>
            <a:fld id="{7D2D852E-A247-4E63-A83C-D4AF0B9B66A7}"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79D7A7-8CF9-4E61-A1E9-F25450C9B8EA}" type="slidenum">
              <a:rPr lang="en-US" smtClean="0"/>
              <a:pPr fontAlgn="base">
                <a:spcBef>
                  <a:spcPct val="0"/>
                </a:spcBef>
                <a:spcAft>
                  <a:spcPct val="0"/>
                </a:spcAft>
                <a:defRPr/>
              </a:pPr>
              <a:t>8</a:t>
            </a:fld>
            <a:endParaRPr lang="en-US" smtClean="0"/>
          </a:p>
        </p:txBody>
      </p:sp>
      <p:sp>
        <p:nvSpPr>
          <p:cNvPr id="2416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16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3200" dirty="0" smtClean="0"/>
              <a:t>The overall goal was to produce findings that could:</a:t>
            </a:r>
          </a:p>
          <a:p>
            <a:pPr lvl="1"/>
            <a:r>
              <a:rPr lang="en-US" dirty="0" smtClean="0"/>
              <a:t>easily and directly be compared to help inform the next revision of the Dietary Guidelines for Americans</a:t>
            </a:r>
          </a:p>
          <a:p>
            <a:endParaRPr lang="en-US" dirty="0"/>
          </a:p>
        </p:txBody>
      </p:sp>
      <p:sp>
        <p:nvSpPr>
          <p:cNvPr id="4" name="Slide Number Placeholder 3"/>
          <p:cNvSpPr>
            <a:spLocks noGrp="1"/>
          </p:cNvSpPr>
          <p:nvPr>
            <p:ph type="sldNum" sz="quarter" idx="10"/>
          </p:nvPr>
        </p:nvSpPr>
        <p:spPr/>
        <p:txBody>
          <a:bodyPr/>
          <a:lstStyle/>
          <a:p>
            <a:fld id="{7D2D852E-A247-4E63-A83C-D4AF0B9B66A7}"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2D852E-A247-4E63-A83C-D4AF0B9B66A7}"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latin typeface="Calibri" pitchFamily="34" charset="0"/>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Calibri" pitchFamily="34" charset="0"/>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9" name="Slide Number Placeholder 28"/>
          <p:cNvSpPr>
            <a:spLocks noGrp="1"/>
          </p:cNvSpPr>
          <p:nvPr>
            <p:ph type="sldNum" sz="quarter" idx="12"/>
          </p:nvPr>
        </p:nvSpPr>
        <p:spPr>
          <a:xfrm>
            <a:off x="1216152" y="6355080"/>
            <a:ext cx="1219200" cy="365760"/>
          </a:xfrm>
        </p:spPr>
        <p:txBody>
          <a:bodyPr/>
          <a:lstStyle/>
          <a:p>
            <a:fld id="{94956AAA-6A24-4F24-9C5C-C5A9878CAD2E}"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56AAA-6A24-4F24-9C5C-C5A9878CAD2E}"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56AAA-6A24-4F24-9C5C-C5A9878CAD2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56AAA-6A24-4F24-9C5C-C5A9878CAD2E}"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And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US" dirty="0"/>
          </a:p>
        </p:txBody>
      </p:sp>
      <p:sp>
        <p:nvSpPr>
          <p:cNvPr id="7" name="Content Placeholder 6"/>
          <p:cNvSpPr>
            <a:spLocks noGrp="1"/>
          </p:cNvSpPr>
          <p:nvPr>
            <p:ph sz="quarter" idx="13"/>
          </p:nvPr>
        </p:nvSpPr>
        <p:spPr>
          <a:xfrm>
            <a:off x="457200" y="1259775"/>
            <a:ext cx="8229600" cy="5029200"/>
          </a:xfrm>
        </p:spPr>
        <p:txBody>
          <a:bodyPr/>
          <a:lstStyle>
            <a:lvl1pPr>
              <a:defRPr sz="2800">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4"/>
          </p:nvPr>
        </p:nvSpPr>
        <p:spPr/>
        <p:txBody>
          <a:bodyPr/>
          <a:lstStyle>
            <a:lvl1pPr>
              <a:defRPr/>
            </a:lvl1pPr>
          </a:lstStyle>
          <a:p>
            <a:pPr>
              <a:defRPr/>
            </a:pPr>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a:xfrm>
            <a:off x="76200" y="6371739"/>
            <a:ext cx="1981200" cy="365760"/>
          </a:xfrm>
        </p:spPr>
        <p:txBody>
          <a:bodyPr/>
          <a:lstStyle>
            <a:lvl1pPr>
              <a:defRPr/>
            </a:lvl1pPr>
          </a:lstStyle>
          <a:p>
            <a:pPr>
              <a:defRPr/>
            </a:pPr>
            <a:fld id="{5465BD77-D289-4780-8C66-6BCCCDC48EDB}" type="slidenum">
              <a:rPr lang="en-US"/>
              <a:pPr>
                <a:defRPr/>
              </a:pPr>
              <a:t>‹#›</a:t>
            </a:fld>
            <a:endParaRPr lang="en-US"/>
          </a:p>
        </p:txBody>
      </p:sp>
      <p:pic>
        <p:nvPicPr>
          <p:cNvPr id="8" name="Picture 7" descr="usc logo - garnet.jpg"/>
          <p:cNvPicPr>
            <a:picLocks noChangeAspect="1"/>
          </p:cNvPicPr>
          <p:nvPr userDrawn="1"/>
        </p:nvPicPr>
        <p:blipFill>
          <a:blip r:embed="rId2" cstate="print"/>
          <a:stretch>
            <a:fillRect/>
          </a:stretch>
        </p:blipFill>
        <p:spPr>
          <a:xfrm>
            <a:off x="8226160" y="5943600"/>
            <a:ext cx="917840" cy="914400"/>
          </a:xfrm>
          <a:prstGeom prst="rect">
            <a:avLst/>
          </a:prstGeom>
        </p:spPr>
      </p:pic>
    </p:spTree>
    <p:extLst>
      <p:ext uri="{BB962C8B-B14F-4D97-AF65-F5344CB8AC3E}">
        <p14:creationId xmlns:p14="http://schemas.microsoft.com/office/powerpoint/2010/main" val="3078918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Content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US" dirty="0"/>
          </a:p>
        </p:txBody>
      </p:sp>
      <p:sp>
        <p:nvSpPr>
          <p:cNvPr id="7" name="Content Placeholder 6"/>
          <p:cNvSpPr>
            <a:spLocks noGrp="1"/>
          </p:cNvSpPr>
          <p:nvPr>
            <p:ph sz="quarter" idx="13"/>
          </p:nvPr>
        </p:nvSpPr>
        <p:spPr>
          <a:xfrm>
            <a:off x="457200" y="1295400"/>
            <a:ext cx="4114800" cy="5029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4"/>
          </p:nvPr>
        </p:nvSpPr>
        <p:spPr>
          <a:xfrm>
            <a:off x="4572000" y="1295400"/>
            <a:ext cx="41148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8" name="Slide Number Placeholder 5"/>
          <p:cNvSpPr>
            <a:spLocks noGrp="1"/>
          </p:cNvSpPr>
          <p:nvPr>
            <p:ph type="sldNum" sz="quarter" idx="17"/>
          </p:nvPr>
        </p:nvSpPr>
        <p:spPr>
          <a:xfrm>
            <a:off x="76200" y="6366983"/>
            <a:ext cx="1981200" cy="365760"/>
          </a:xfrm>
        </p:spPr>
        <p:txBody>
          <a:bodyPr/>
          <a:lstStyle>
            <a:lvl1pPr>
              <a:defRPr/>
            </a:lvl1pPr>
          </a:lstStyle>
          <a:p>
            <a:pPr>
              <a:defRPr/>
            </a:pPr>
            <a:fld id="{36CB32B8-888A-41B6-BE99-7E593AF38B81}" type="slidenum">
              <a:rPr lang="en-US"/>
              <a:pPr>
                <a:defRPr/>
              </a:pPr>
              <a:t>‹#›</a:t>
            </a:fld>
            <a:endParaRPr lang="en-US"/>
          </a:p>
        </p:txBody>
      </p:sp>
      <p:pic>
        <p:nvPicPr>
          <p:cNvPr id="10" name="Picture 9" descr="usc logo - garnet.jpg"/>
          <p:cNvPicPr>
            <a:picLocks noChangeAspect="1"/>
          </p:cNvPicPr>
          <p:nvPr userDrawn="1"/>
        </p:nvPicPr>
        <p:blipFill>
          <a:blip r:embed="rId2" cstate="print"/>
          <a:stretch>
            <a:fillRect/>
          </a:stretch>
        </p:blipFill>
        <p:spPr>
          <a:xfrm>
            <a:off x="8226160" y="5943600"/>
            <a:ext cx="917840" cy="914400"/>
          </a:xfrm>
          <a:prstGeom prst="rect">
            <a:avLst/>
          </a:prstGeom>
        </p:spPr>
      </p:pic>
    </p:spTree>
    <p:extLst>
      <p:ext uri="{BB962C8B-B14F-4D97-AF65-F5344CB8AC3E}">
        <p14:creationId xmlns:p14="http://schemas.microsoft.com/office/powerpoint/2010/main" val="3418584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a:xfrm>
            <a:off x="6096000" y="6416675"/>
            <a:ext cx="2667000" cy="365125"/>
          </a:xfrm>
        </p:spPr>
        <p:txBody>
          <a:bodyPr/>
          <a:lstStyle/>
          <a:p>
            <a:pPr>
              <a:defRPr/>
            </a:pPr>
            <a:fld id="{970FEC78-168E-42D9-94F7-723A2CE8B2FA}" type="datetimeFigureOut">
              <a:rPr lang="en-US" smtClean="0"/>
              <a:pPr>
                <a:defRPr/>
              </a:pPr>
              <a:t>3/14/2016</a:t>
            </a:fld>
            <a:endParaRPr lang="en-US"/>
          </a:p>
        </p:txBody>
      </p:sp>
      <p:sp>
        <p:nvSpPr>
          <p:cNvPr id="5" name="Footer Placeholder 4"/>
          <p:cNvSpPr>
            <a:spLocks noGrp="1"/>
          </p:cNvSpPr>
          <p:nvPr>
            <p:ph type="ftr" sz="quarter" idx="11"/>
          </p:nvPr>
        </p:nvSpPr>
        <p:spPr>
          <a:xfrm>
            <a:off x="609600" y="6416481"/>
            <a:ext cx="5421083" cy="365125"/>
          </a:xfrm>
        </p:spPr>
        <p:txBody>
          <a:body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0314A81C-1FCB-4F6A-B0C1-9051DFE31C8C}" type="slidenum">
              <a:rPr lang="en-US" smtClean="0"/>
              <a:pPr>
                <a:defRPr/>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Text Placeholder 8"/>
          <p:cNvSpPr>
            <a:spLocks noGrp="1"/>
          </p:cNvSpPr>
          <p:nvPr>
            <p:ph type="body" sz="quarter" idx="13" hasCustomPrompt="1"/>
          </p:nvPr>
        </p:nvSpPr>
        <p:spPr>
          <a:xfrm>
            <a:off x="609600" y="6400800"/>
            <a:ext cx="8153400" cy="304800"/>
          </a:xfrm>
        </p:spPr>
        <p:txBody>
          <a:bodyPr>
            <a:noAutofit/>
          </a:bodyPr>
          <a:lstStyle>
            <a:lvl1pPr>
              <a:buFontTx/>
              <a:buNone/>
              <a:defRPr sz="1400"/>
            </a:lvl1pPr>
            <a:lvl2pPr>
              <a:buFontTx/>
              <a:buNone/>
              <a:defRPr sz="1600"/>
            </a:lvl2pPr>
            <a:lvl3pPr>
              <a:buFontTx/>
              <a:buNone/>
              <a:defRPr sz="1600"/>
            </a:lvl3pPr>
            <a:lvl4pPr>
              <a:buFontTx/>
              <a:buNone/>
              <a:defRPr sz="1600"/>
            </a:lvl4pPr>
            <a:lvl5pPr>
              <a:buFontTx/>
              <a:buNone/>
              <a:defRPr sz="1600"/>
            </a:lvl5pPr>
          </a:lstStyle>
          <a:p>
            <a:pPr lvl="0"/>
            <a:r>
              <a:rPr lang="en-US" dirty="0" smtClean="0"/>
              <a:t>Citation/reference</a:t>
            </a:r>
            <a:endParaRPr lang="en-US" dirty="0"/>
          </a:p>
        </p:txBody>
      </p:sp>
    </p:spTree>
    <p:extLst>
      <p:ext uri="{BB962C8B-B14F-4D97-AF65-F5344CB8AC3E}">
        <p14:creationId xmlns:p14="http://schemas.microsoft.com/office/powerpoint/2010/main" val="2512945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accent1"/>
                </a:solidFill>
                <a:latin typeface="Calibri" pitchFamily="34" charset="0"/>
              </a:defRPr>
            </a:lvl1p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a:xfrm>
            <a:off x="76200" y="6366983"/>
            <a:ext cx="1981200" cy="365760"/>
          </a:xfrm>
        </p:spPr>
        <p:txBody>
          <a:bodyPr/>
          <a:lstStyle/>
          <a:p>
            <a:fld id="{94956AAA-6A24-4F24-9C5C-C5A9878CAD2E}"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pic>
        <p:nvPicPr>
          <p:cNvPr id="5" name="Picture 4" descr="usc logo - garnet.jpg"/>
          <p:cNvPicPr>
            <a:picLocks noChangeAspect="1"/>
          </p:cNvPicPr>
          <p:nvPr userDrawn="1"/>
        </p:nvPicPr>
        <p:blipFill>
          <a:blip r:embed="rId2" cstate="print"/>
          <a:stretch>
            <a:fillRect/>
          </a:stretch>
        </p:blipFill>
        <p:spPr>
          <a:xfrm>
            <a:off x="8226160" y="5943600"/>
            <a:ext cx="917840" cy="9144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2133600"/>
            <a:ext cx="6858000" cy="1905000"/>
          </a:xfrm>
        </p:spPr>
        <p:txBody>
          <a:bodyPr anchor="t" anchorCtr="0"/>
          <a:lstStyle>
            <a:lvl1pPr algn="r">
              <a:buNone/>
              <a:defRPr sz="3200" b="0" cap="none" baseline="0"/>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76200" y="6355080"/>
            <a:ext cx="1520952" cy="365760"/>
          </a:xfrm>
        </p:spPr>
        <p:txBody>
          <a:bodyPr/>
          <a:lstStyle/>
          <a:p>
            <a:fld id="{94956AAA-6A24-4F24-9C5C-C5A9878CAD2E}" type="slidenum">
              <a:rPr lang="en-US" smtClean="0"/>
              <a:pPr/>
              <a:t>‹#›</a:t>
            </a:fld>
            <a:endParaRPr lang="en-US"/>
          </a:p>
        </p:txBody>
      </p:sp>
      <p:sp>
        <p:nvSpPr>
          <p:cNvPr id="7" name="Rectangle 6"/>
          <p:cNvSpPr/>
          <p:nvPr/>
        </p:nvSpPr>
        <p:spPr>
          <a:xfrm>
            <a:off x="914400" y="2133600"/>
            <a:ext cx="7315200" cy="19659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133600"/>
            <a:ext cx="304800" cy="19659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9" name="Picture 8" descr="usc logo - garnet.jpg"/>
          <p:cNvPicPr>
            <a:picLocks noChangeAspect="1"/>
          </p:cNvPicPr>
          <p:nvPr userDrawn="1"/>
        </p:nvPicPr>
        <p:blipFill>
          <a:blip r:embed="rId2" cstate="print"/>
          <a:stretch>
            <a:fillRect/>
          </a:stretch>
        </p:blipFill>
        <p:spPr>
          <a:xfrm>
            <a:off x="8229600" y="5966637"/>
            <a:ext cx="917840" cy="9144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76200" y="6355080"/>
            <a:ext cx="1520952" cy="365760"/>
          </a:xfrm>
        </p:spPr>
        <p:txBody>
          <a:bodyPr/>
          <a:lstStyle/>
          <a:p>
            <a:fld id="{94956AAA-6A24-4F24-9C5C-C5A9878CAD2E}" type="slidenum">
              <a:rPr lang="en-US" smtClean="0"/>
              <a:pPr/>
              <a:t>‹#›</a:t>
            </a:fld>
            <a:endParaRPr lang="en-US"/>
          </a:p>
        </p:txBody>
      </p:sp>
      <p:sp>
        <p:nvSpPr>
          <p:cNvPr id="7" name="Rectangle 6"/>
          <p:cNvSpPr/>
          <p:nvPr/>
        </p:nvSpPr>
        <p:spPr>
          <a:xfrm>
            <a:off x="914400" y="1600200"/>
            <a:ext cx="7315200" cy="24993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1600200"/>
            <a:ext cx="304800" cy="24993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9" name="Picture 8" descr="usc logo - garnet.jpg"/>
          <p:cNvPicPr>
            <a:picLocks noChangeAspect="1"/>
          </p:cNvPicPr>
          <p:nvPr userDrawn="1"/>
        </p:nvPicPr>
        <p:blipFill>
          <a:blip r:embed="rId2" cstate="print"/>
          <a:stretch>
            <a:fillRect/>
          </a:stretch>
        </p:blipFill>
        <p:spPr>
          <a:xfrm>
            <a:off x="8226160" y="5943600"/>
            <a:ext cx="917840" cy="914400"/>
          </a:xfrm>
          <a:prstGeom prst="rect">
            <a:avLst/>
          </a:prstGeom>
        </p:spPr>
      </p:pic>
    </p:spTree>
    <p:extLst>
      <p:ext uri="{BB962C8B-B14F-4D97-AF65-F5344CB8AC3E}">
        <p14:creationId xmlns:p14="http://schemas.microsoft.com/office/powerpoint/2010/main" val="3070021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a:bodyPr>
          <a:lstStyle>
            <a:lvl1pPr>
              <a:defRPr sz="2800"/>
            </a:lvl1pPr>
          </a:lstStyle>
          <a:p>
            <a:r>
              <a:rPr kumimoji="0" lang="en-US" dirty="0" smtClean="0"/>
              <a:t>Click to edit Master title style</a:t>
            </a:r>
            <a:endParaRPr kumimoji="0"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56AAA-6A24-4F24-9C5C-C5A9878CAD2E}"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pic>
        <p:nvPicPr>
          <p:cNvPr id="8" name="Picture 7" descr="usc logo - garnet.jpg"/>
          <p:cNvPicPr>
            <a:picLocks noChangeAspect="1"/>
          </p:cNvPicPr>
          <p:nvPr userDrawn="1"/>
        </p:nvPicPr>
        <p:blipFill>
          <a:blip r:embed="rId2" cstate="print"/>
          <a:stretch>
            <a:fillRect/>
          </a:stretch>
        </p:blipFill>
        <p:spPr>
          <a:xfrm>
            <a:off x="8229600" y="5966637"/>
            <a:ext cx="917840" cy="9144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956AAA-6A24-4F24-9C5C-C5A9878CAD2E}"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956AAA-6A24-4F24-9C5C-C5A9878CAD2E}"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956AAA-6A24-4F24-9C5C-C5A9878CAD2E}"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56AAA-6A24-4F24-9C5C-C5A9878CAD2E}"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endParaRPr lang="en-US" dirty="0"/>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94956AAA-6A24-4F24-9C5C-C5A9878CAD2E}" type="slidenum">
              <a:rPr lang="en-US" smtClean="0"/>
              <a:pPr/>
              <a:t>‹#›</a:t>
            </a:fld>
            <a:endParaRPr lang="en-US" dirty="0"/>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5" name="Picture 14" descr="Circles logo single RGB.jpg"/>
          <p:cNvPicPr>
            <a:picLocks noChangeAspect="1"/>
          </p:cNvPicPr>
          <p:nvPr userDrawn="1"/>
        </p:nvPicPr>
        <p:blipFill>
          <a:blip r:embed="rId17" cstate="print"/>
          <a:srcRect r="21171"/>
          <a:stretch>
            <a:fillRect/>
          </a:stretch>
        </p:blipFill>
        <p:spPr>
          <a:xfrm>
            <a:off x="7010400" y="228600"/>
            <a:ext cx="1600200" cy="550785"/>
          </a:xfrm>
          <a:prstGeom prst="rect">
            <a:avLst/>
          </a:prstGeom>
        </p:spPr>
      </p:pic>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905"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 id="2147483906" r:id="rId13"/>
    <p:sldLayoutId id="2147483907" r:id="rId14"/>
    <p:sldLayoutId id="2147483920" r:id="rId15"/>
  </p:sldLayoutIdLst>
  <p:hf hdr="0" ftr="0" dt="0"/>
  <p:txStyles>
    <p:titleStyle>
      <a:lvl1pPr algn="l" rtl="0" eaLnBrk="1" latinLnBrk="0" hangingPunct="1">
        <a:spcBef>
          <a:spcPct val="0"/>
        </a:spcBef>
        <a:buNone/>
        <a:defRPr kumimoji="0" lang="en-US" sz="2800" kern="1200" dirty="0">
          <a:solidFill>
            <a:schemeClr val="accent1"/>
          </a:solidFill>
          <a:latin typeface="Calibri" pitchFamily="34" charset="0"/>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hyperlink" Target="https://cleo.whi.org/researchers/Documents%20%20Write%20a%20Paper/WHI%20Investigator%20Long%20List.pdf" TargetMode="Externa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sz="2400" b="1" dirty="0" smtClean="0"/>
              <a:t>6th Annual Symposium on Healthy Eating in Context: </a:t>
            </a:r>
            <a:br>
              <a:rPr lang="en-US" sz="2400" b="1" dirty="0" smtClean="0"/>
            </a:br>
            <a:r>
              <a:rPr lang="en-US" sz="2400" b="1" dirty="0" smtClean="0"/>
              <a:t>Realities of the Dietary Guidelines </a:t>
            </a:r>
            <a:br>
              <a:rPr lang="en-US" sz="2400" b="1" dirty="0" smtClean="0"/>
            </a:br>
            <a:r>
              <a:rPr lang="en-US" sz="2400" b="1" dirty="0" smtClean="0"/>
              <a:t>March 18, 2016, Columbia SC</a:t>
            </a:r>
            <a:endParaRPr lang="en-US" sz="2400" b="1" dirty="0"/>
          </a:p>
        </p:txBody>
      </p:sp>
      <p:sp>
        <p:nvSpPr>
          <p:cNvPr id="3" name="Subtitle 2"/>
          <p:cNvSpPr>
            <a:spLocks noGrp="1"/>
          </p:cNvSpPr>
          <p:nvPr>
            <p:ph type="subTitle" idx="1"/>
          </p:nvPr>
        </p:nvSpPr>
        <p:spPr>
          <a:xfrm>
            <a:off x="1219200" y="5105400"/>
            <a:ext cx="6858000" cy="609600"/>
          </a:xfrm>
        </p:spPr>
        <p:txBody>
          <a:bodyPr>
            <a:normAutofit fontScale="25000" lnSpcReduction="20000"/>
          </a:bodyPr>
          <a:lstStyle/>
          <a:p>
            <a:pPr algn="ctr"/>
            <a:r>
              <a:rPr lang="en-US" sz="9600" dirty="0">
                <a:solidFill>
                  <a:schemeClr val="tx1"/>
                </a:solidFill>
                <a:cs typeface="Calibri" pitchFamily="34" charset="0"/>
              </a:rPr>
              <a:t>Angela D. </a:t>
            </a:r>
            <a:r>
              <a:rPr lang="en-US" sz="9600" dirty="0" err="1">
                <a:solidFill>
                  <a:schemeClr val="tx1"/>
                </a:solidFill>
                <a:cs typeface="Calibri" pitchFamily="34" charset="0"/>
              </a:rPr>
              <a:t>Liese</a:t>
            </a:r>
            <a:r>
              <a:rPr lang="en-US" sz="9600" dirty="0">
                <a:solidFill>
                  <a:schemeClr val="tx1"/>
                </a:solidFill>
                <a:cs typeface="Calibri" pitchFamily="34" charset="0"/>
              </a:rPr>
              <a:t>, </a:t>
            </a:r>
            <a:r>
              <a:rPr lang="en-US" sz="7200" dirty="0">
                <a:solidFill>
                  <a:schemeClr val="tx1"/>
                </a:solidFill>
                <a:cs typeface="Calibri" pitchFamily="34" charset="0"/>
              </a:rPr>
              <a:t>PhD, </a:t>
            </a:r>
            <a:r>
              <a:rPr lang="en-US" sz="7200" dirty="0" smtClean="0">
                <a:solidFill>
                  <a:schemeClr val="tx1"/>
                </a:solidFill>
                <a:cs typeface="Calibri" pitchFamily="34" charset="0"/>
              </a:rPr>
              <a:t>MPH</a:t>
            </a:r>
          </a:p>
          <a:p>
            <a:pPr algn="ctr"/>
            <a:r>
              <a:rPr lang="en-US" sz="5600" b="1" dirty="0" smtClean="0"/>
              <a:t>Arnold </a:t>
            </a:r>
            <a:r>
              <a:rPr lang="en-US" sz="5600" b="1" dirty="0"/>
              <a:t>School of Public </a:t>
            </a:r>
            <a:r>
              <a:rPr lang="en-US" sz="5600" b="1" dirty="0" smtClean="0"/>
              <a:t>Health, University </a:t>
            </a:r>
            <a:r>
              <a:rPr lang="en-US" sz="5600" b="1" dirty="0"/>
              <a:t>of South Carolina</a:t>
            </a:r>
          </a:p>
          <a:p>
            <a:pPr algn="ctr"/>
            <a:endParaRPr lang="en-US" dirty="0"/>
          </a:p>
        </p:txBody>
      </p:sp>
      <p:sp>
        <p:nvSpPr>
          <p:cNvPr id="5" name="Rectangle 4"/>
          <p:cNvSpPr/>
          <p:nvPr/>
        </p:nvSpPr>
        <p:spPr>
          <a:xfrm>
            <a:off x="914400" y="2133600"/>
            <a:ext cx="7315199" cy="1384995"/>
          </a:xfrm>
          <a:prstGeom prst="rect">
            <a:avLst/>
          </a:prstGeom>
          <a:solidFill>
            <a:schemeClr val="accent1"/>
          </a:solidFill>
        </p:spPr>
        <p:txBody>
          <a:bodyPr wrap="square">
            <a:spAutoFit/>
          </a:bodyPr>
          <a:lstStyle/>
          <a:p>
            <a:pPr algn="ctr"/>
            <a:r>
              <a:rPr lang="en-US" sz="2800" b="1" dirty="0"/>
              <a:t>The Dietary Patterns Methods Project: Key findings to date and new challenges relevant to dietary </a:t>
            </a:r>
            <a:r>
              <a:rPr lang="en-US" sz="2800" b="1" dirty="0" smtClean="0"/>
              <a:t>guidance</a:t>
            </a:r>
            <a:endParaRPr lang="en-US" sz="2800" b="1" dirty="0"/>
          </a:p>
        </p:txBody>
      </p:sp>
      <p:pic>
        <p:nvPicPr>
          <p:cNvPr id="7" name="Picture 13" descr="stacked_rev"/>
          <p:cNvPicPr>
            <a:picLocks noChangeAspect="1" noChangeArrowheads="1"/>
          </p:cNvPicPr>
          <p:nvPr/>
        </p:nvPicPr>
        <p:blipFill>
          <a:blip r:embed="rId3" cstate="print"/>
          <a:srcRect/>
          <a:stretch>
            <a:fillRect/>
          </a:stretch>
        </p:blipFill>
        <p:spPr bwMode="auto">
          <a:xfrm>
            <a:off x="7638263" y="152400"/>
            <a:ext cx="1376228" cy="1295400"/>
          </a:xfrm>
          <a:prstGeom prst="rect">
            <a:avLst/>
          </a:prstGeom>
          <a:noFill/>
          <a:ln w="9525">
            <a:noFill/>
            <a:miter lim="800000"/>
            <a:headEnd/>
            <a:tailEnd/>
          </a:ln>
        </p:spPr>
      </p:pic>
    </p:spTree>
    <p:extLst>
      <p:ext uri="{BB962C8B-B14F-4D97-AF65-F5344CB8AC3E}">
        <p14:creationId xmlns:p14="http://schemas.microsoft.com/office/powerpoint/2010/main" val="37620177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Identifying diet quality indices</a:t>
            </a:r>
            <a:endParaRPr lang="en-US" sz="3600" dirty="0"/>
          </a:p>
        </p:txBody>
      </p:sp>
      <p:sp>
        <p:nvSpPr>
          <p:cNvPr id="3" name="Content Placeholder 2"/>
          <p:cNvSpPr>
            <a:spLocks noGrp="1"/>
          </p:cNvSpPr>
          <p:nvPr>
            <p:ph sz="quarter" idx="13"/>
          </p:nvPr>
        </p:nvSpPr>
        <p:spPr/>
        <p:txBody>
          <a:bodyPr>
            <a:normAutofit/>
          </a:bodyPr>
          <a:lstStyle/>
          <a:p>
            <a:r>
              <a:rPr lang="en-US" dirty="0" smtClean="0"/>
              <a:t>Four diet quality indices selected based on of the scope of indices used in the literature with a US population</a:t>
            </a:r>
          </a:p>
          <a:p>
            <a:pPr lvl="1"/>
            <a:r>
              <a:rPr lang="en-US" sz="2400" dirty="0" smtClean="0"/>
              <a:t>Healthy Eating Index-2010 (HEI-2010)</a:t>
            </a:r>
          </a:p>
          <a:p>
            <a:pPr lvl="1"/>
            <a:r>
              <a:rPr lang="en-US" sz="2400" dirty="0" smtClean="0"/>
              <a:t>Alternative Healthy Eating Index-2010 (AHEI-2010)</a:t>
            </a:r>
          </a:p>
          <a:p>
            <a:pPr lvl="1"/>
            <a:r>
              <a:rPr lang="en-US" sz="2400" dirty="0" smtClean="0"/>
              <a:t>alternate Mediterranean Diet Score (</a:t>
            </a:r>
            <a:r>
              <a:rPr lang="en-US" sz="2400" dirty="0" err="1" smtClean="0"/>
              <a:t>aMED</a:t>
            </a:r>
            <a:r>
              <a:rPr lang="en-US" sz="2400" dirty="0" smtClean="0"/>
              <a:t>)</a:t>
            </a:r>
          </a:p>
          <a:p>
            <a:pPr lvl="1"/>
            <a:r>
              <a:rPr lang="en-US" sz="2400" dirty="0" smtClean="0"/>
              <a:t>Dietary Approaches to Stop Hypertension (DASH) Score</a:t>
            </a:r>
          </a:p>
          <a:p>
            <a:endParaRPr lang="en-US" sz="2400" dirty="0"/>
          </a:p>
        </p:txBody>
      </p:sp>
      <p:sp>
        <p:nvSpPr>
          <p:cNvPr id="4" name="Slide Number Placeholder 3"/>
          <p:cNvSpPr>
            <a:spLocks noGrp="1"/>
          </p:cNvSpPr>
          <p:nvPr>
            <p:ph type="sldNum" sz="quarter" idx="16"/>
          </p:nvPr>
        </p:nvSpPr>
        <p:spPr/>
        <p:txBody>
          <a:bodyPr/>
          <a:lstStyle/>
          <a:p>
            <a:pPr>
              <a:defRPr/>
            </a:pPr>
            <a:fld id="{5465BD77-D289-4780-8C66-6BCCCDC48EDB}" type="slidenum">
              <a:rPr lang="en-US" smtClean="0"/>
              <a:pPr>
                <a:defRPr/>
              </a:pPr>
              <a:t>10</a:t>
            </a:fld>
            <a:endParaRPr lang="en-US"/>
          </a:p>
        </p:txBody>
      </p:sp>
    </p:spTree>
    <p:extLst>
      <p:ext uri="{BB962C8B-B14F-4D97-AF65-F5344CB8AC3E}">
        <p14:creationId xmlns:p14="http://schemas.microsoft.com/office/powerpoint/2010/main" val="26927706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Standardized methods</a:t>
            </a:r>
            <a:endParaRPr lang="en-US" sz="3600" dirty="0"/>
          </a:p>
        </p:txBody>
      </p:sp>
      <p:sp>
        <p:nvSpPr>
          <p:cNvPr id="3" name="Content Placeholder 2"/>
          <p:cNvSpPr>
            <a:spLocks noGrp="1"/>
          </p:cNvSpPr>
          <p:nvPr>
            <p:ph sz="quarter" idx="13"/>
          </p:nvPr>
        </p:nvSpPr>
        <p:spPr>
          <a:xfrm>
            <a:off x="457200" y="1259775"/>
            <a:ext cx="8229600" cy="4760025"/>
          </a:xfrm>
        </p:spPr>
        <p:txBody>
          <a:bodyPr>
            <a:noAutofit/>
          </a:bodyPr>
          <a:lstStyle/>
          <a:p>
            <a:r>
              <a:rPr lang="en-US" dirty="0" smtClean="0"/>
              <a:t>Reviewed and discussed each diet quality index</a:t>
            </a:r>
          </a:p>
          <a:p>
            <a:r>
              <a:rPr lang="en-US" dirty="0" smtClean="0"/>
              <a:t>Developed SAS code for scoring each index</a:t>
            </a:r>
          </a:p>
          <a:p>
            <a:r>
              <a:rPr lang="en-US" dirty="0" smtClean="0"/>
              <a:t>Identified standardized approach for exclusions</a:t>
            </a:r>
          </a:p>
          <a:p>
            <a:pPr lvl="1"/>
            <a:r>
              <a:rPr lang="en-US" sz="2000" dirty="0" smtClean="0"/>
              <a:t>Cohort-specific exclusions: reliable data, proxy reports, calorie outliers</a:t>
            </a:r>
          </a:p>
          <a:p>
            <a:pPr lvl="1"/>
            <a:r>
              <a:rPr lang="en-US" sz="2000" dirty="0" smtClean="0"/>
              <a:t>History of CVD and/or cancers</a:t>
            </a:r>
          </a:p>
          <a:p>
            <a:r>
              <a:rPr lang="en-US" dirty="0" smtClean="0"/>
              <a:t>Examined covariates and potential risk factors</a:t>
            </a:r>
          </a:p>
          <a:p>
            <a:pPr lvl="1"/>
            <a:r>
              <a:rPr lang="en-US" sz="2000" dirty="0" smtClean="0"/>
              <a:t>Age, ethnicity, education, BMI, smoking, physical activity, marital status, energy, diabetes, alcohol (HEI-2010 and DASH), and HRT (women)</a:t>
            </a:r>
          </a:p>
          <a:p>
            <a:r>
              <a:rPr lang="en-US" dirty="0" smtClean="0"/>
              <a:t>Statistical analysis implemented consistently</a:t>
            </a:r>
          </a:p>
          <a:p>
            <a:pPr marL="0" indent="0">
              <a:buNone/>
            </a:pPr>
            <a:endParaRPr lang="en-US" sz="1000" dirty="0" smtClean="0"/>
          </a:p>
        </p:txBody>
      </p:sp>
      <p:sp>
        <p:nvSpPr>
          <p:cNvPr id="4" name="Slide Number Placeholder 3"/>
          <p:cNvSpPr>
            <a:spLocks noGrp="1"/>
          </p:cNvSpPr>
          <p:nvPr>
            <p:ph type="sldNum" sz="quarter" idx="16"/>
          </p:nvPr>
        </p:nvSpPr>
        <p:spPr/>
        <p:txBody>
          <a:bodyPr/>
          <a:lstStyle/>
          <a:p>
            <a:fld id="{94956AAA-6A24-4F24-9C5C-C5A9878CAD2E}" type="slidenum">
              <a:rPr lang="en-US" smtClean="0"/>
              <a:pPr/>
              <a:t>11</a:t>
            </a:fld>
            <a:endParaRPr lang="en-US"/>
          </a:p>
        </p:txBody>
      </p:sp>
    </p:spTree>
    <p:extLst>
      <p:ext uri="{BB962C8B-B14F-4D97-AF65-F5344CB8AC3E}">
        <p14:creationId xmlns:p14="http://schemas.microsoft.com/office/powerpoint/2010/main" val="538723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Publication goals</a:t>
            </a:r>
            <a:endParaRPr lang="en-US" sz="3600" dirty="0"/>
          </a:p>
        </p:txBody>
      </p:sp>
      <p:sp>
        <p:nvSpPr>
          <p:cNvPr id="3" name="Content Placeholder 2"/>
          <p:cNvSpPr>
            <a:spLocks noGrp="1"/>
          </p:cNvSpPr>
          <p:nvPr>
            <p:ph sz="quarter" idx="13"/>
          </p:nvPr>
        </p:nvSpPr>
        <p:spPr/>
        <p:txBody>
          <a:bodyPr>
            <a:normAutofit/>
          </a:bodyPr>
          <a:lstStyle/>
          <a:p>
            <a:r>
              <a:rPr lang="en-US" sz="3200" dirty="0" smtClean="0"/>
              <a:t>3 cohort-specific papers</a:t>
            </a:r>
          </a:p>
          <a:p>
            <a:r>
              <a:rPr lang="en-US" sz="3200" dirty="0" smtClean="0"/>
              <a:t>1 cross-cohort synthesis paper</a:t>
            </a:r>
          </a:p>
          <a:p>
            <a:r>
              <a:rPr lang="en-US" sz="3200" dirty="0" smtClean="0"/>
              <a:t>If possible, in time for </a:t>
            </a:r>
            <a:r>
              <a:rPr lang="en-US" sz="3200" dirty="0" err="1" smtClean="0"/>
              <a:t>DGAC</a:t>
            </a:r>
            <a:r>
              <a:rPr lang="en-US" sz="3200" dirty="0" smtClean="0"/>
              <a:t> 2015 consideration</a:t>
            </a:r>
          </a:p>
        </p:txBody>
      </p:sp>
      <p:sp>
        <p:nvSpPr>
          <p:cNvPr id="4" name="Slide Number Placeholder 3"/>
          <p:cNvSpPr>
            <a:spLocks noGrp="1"/>
          </p:cNvSpPr>
          <p:nvPr>
            <p:ph type="sldNum" sz="quarter" idx="16"/>
          </p:nvPr>
        </p:nvSpPr>
        <p:spPr/>
        <p:txBody>
          <a:bodyPr/>
          <a:lstStyle/>
          <a:p>
            <a:pPr>
              <a:defRPr/>
            </a:pPr>
            <a:fld id="{5465BD77-D289-4780-8C66-6BCCCDC48EDB}" type="slidenum">
              <a:rPr lang="en-US" smtClean="0"/>
              <a:pPr>
                <a:defRPr/>
              </a:pPr>
              <a:t>12</a:t>
            </a:fld>
            <a:endParaRPr lang="en-US"/>
          </a:p>
        </p:txBody>
      </p:sp>
    </p:spTree>
    <p:extLst>
      <p:ext uri="{BB962C8B-B14F-4D97-AF65-F5344CB8AC3E}">
        <p14:creationId xmlns:p14="http://schemas.microsoft.com/office/powerpoint/2010/main" val="34086804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Synthesis paper research questions </a:t>
            </a:r>
            <a:endParaRPr lang="en-US" sz="3600" dirty="0"/>
          </a:p>
        </p:txBody>
      </p:sp>
      <p:sp>
        <p:nvSpPr>
          <p:cNvPr id="3" name="Content Placeholder 2"/>
          <p:cNvSpPr>
            <a:spLocks noGrp="1"/>
          </p:cNvSpPr>
          <p:nvPr>
            <p:ph sz="quarter" idx="13"/>
          </p:nvPr>
        </p:nvSpPr>
        <p:spPr/>
        <p:txBody>
          <a:bodyPr>
            <a:normAutofit/>
          </a:bodyPr>
          <a:lstStyle/>
          <a:p>
            <a:pPr lvl="0"/>
            <a:r>
              <a:rPr lang="en-US" dirty="0" smtClean="0"/>
              <a:t>(1) How </a:t>
            </a:r>
            <a:r>
              <a:rPr lang="en-US" dirty="0"/>
              <a:t>do the three cohorts included in </a:t>
            </a:r>
            <a:r>
              <a:rPr lang="en-US" dirty="0" err="1"/>
              <a:t>DPMP</a:t>
            </a:r>
            <a:r>
              <a:rPr lang="en-US" dirty="0"/>
              <a:t> </a:t>
            </a:r>
            <a:r>
              <a:rPr lang="en-US" dirty="0" smtClean="0"/>
              <a:t>differ </a:t>
            </a:r>
            <a:r>
              <a:rPr lang="en-US" dirty="0"/>
              <a:t>in demographic, socio-economic, and lifestyle characteristics; and all-cause, </a:t>
            </a:r>
            <a:r>
              <a:rPr lang="en-US" dirty="0" err="1"/>
              <a:t>CVD</a:t>
            </a:r>
            <a:r>
              <a:rPr lang="en-US" dirty="0"/>
              <a:t>, and cancer mortality risks? </a:t>
            </a:r>
            <a:endParaRPr lang="en-US" dirty="0" smtClean="0"/>
          </a:p>
          <a:p>
            <a:pPr marL="0" lvl="0" indent="0">
              <a:buNone/>
            </a:pPr>
            <a:endParaRPr lang="en-US" dirty="0"/>
          </a:p>
          <a:p>
            <a:pPr lvl="0"/>
            <a:r>
              <a:rPr lang="en-US" dirty="0" smtClean="0"/>
              <a:t>(2) What </a:t>
            </a:r>
            <a:r>
              <a:rPr lang="en-US" dirty="0"/>
              <a:t>is the magnitude of correlations between the HEI-2010, AHEI-2010, </a:t>
            </a:r>
            <a:r>
              <a:rPr lang="en-US" dirty="0" err="1"/>
              <a:t>aMED</a:t>
            </a:r>
            <a:r>
              <a:rPr lang="en-US" dirty="0"/>
              <a:t> and DASH scores </a:t>
            </a:r>
            <a:r>
              <a:rPr lang="en-US" dirty="0" smtClean="0"/>
              <a:t>across </a:t>
            </a:r>
            <a:r>
              <a:rPr lang="en-US" dirty="0"/>
              <a:t>the three cohorts? What proportions of the cohorts are ranked in a similar manner between pairs of dietary quality index scores</a:t>
            </a:r>
            <a:r>
              <a:rPr lang="en-US" dirty="0" smtClean="0"/>
              <a:t>?</a:t>
            </a:r>
            <a:endParaRPr lang="en-US" dirty="0"/>
          </a:p>
        </p:txBody>
      </p:sp>
      <p:sp>
        <p:nvSpPr>
          <p:cNvPr id="4" name="Slide Number Placeholder 3"/>
          <p:cNvSpPr>
            <a:spLocks noGrp="1"/>
          </p:cNvSpPr>
          <p:nvPr>
            <p:ph type="sldNum" sz="quarter" idx="16"/>
          </p:nvPr>
        </p:nvSpPr>
        <p:spPr/>
        <p:txBody>
          <a:bodyPr/>
          <a:lstStyle/>
          <a:p>
            <a:pPr>
              <a:defRPr/>
            </a:pPr>
            <a:fld id="{5465BD77-D289-4780-8C66-6BCCCDC48EDB}" type="slidenum">
              <a:rPr lang="en-US" smtClean="0"/>
              <a:pPr>
                <a:defRPr/>
              </a:pPr>
              <a:t>13</a:t>
            </a:fld>
            <a:endParaRPr lang="en-US" dirty="0"/>
          </a:p>
        </p:txBody>
      </p:sp>
      <p:sp>
        <p:nvSpPr>
          <p:cNvPr id="5" name="TextBox 4"/>
          <p:cNvSpPr txBox="1"/>
          <p:nvPr/>
        </p:nvSpPr>
        <p:spPr>
          <a:xfrm>
            <a:off x="685800" y="6400800"/>
            <a:ext cx="5105400" cy="261610"/>
          </a:xfrm>
          <a:prstGeom prst="rect">
            <a:avLst/>
          </a:prstGeom>
          <a:noFill/>
        </p:spPr>
        <p:txBody>
          <a:bodyPr wrap="square" rtlCol="0">
            <a:spAutoFit/>
          </a:bodyPr>
          <a:lstStyle/>
          <a:p>
            <a:r>
              <a:rPr lang="en-US" sz="1100" dirty="0" err="1" smtClean="0"/>
              <a:t>Liese</a:t>
            </a:r>
            <a:r>
              <a:rPr lang="en-US" sz="1100" dirty="0"/>
              <a:t> </a:t>
            </a:r>
            <a:r>
              <a:rPr lang="en-US" sz="1100" dirty="0" smtClean="0"/>
              <a:t>et al. J </a:t>
            </a:r>
            <a:r>
              <a:rPr lang="en-US" sz="1100" dirty="0" err="1"/>
              <a:t>Nutr</a:t>
            </a:r>
            <a:r>
              <a:rPr lang="en-US" sz="1100" dirty="0"/>
              <a:t>. 2015 Mar;145(3):393-402. </a:t>
            </a:r>
            <a:r>
              <a:rPr lang="en-US" sz="1100" dirty="0" err="1"/>
              <a:t>Epub</a:t>
            </a:r>
            <a:r>
              <a:rPr lang="en-US" sz="1100" dirty="0"/>
              <a:t> 2015 Jan 21</a:t>
            </a:r>
            <a:r>
              <a:rPr lang="en-US" sz="1100" dirty="0" smtClean="0"/>
              <a:t>. PMID:  25733454</a:t>
            </a:r>
            <a:endParaRPr lang="en-US" sz="1100" dirty="0"/>
          </a:p>
        </p:txBody>
      </p:sp>
    </p:spTree>
    <p:extLst>
      <p:ext uri="{BB962C8B-B14F-4D97-AF65-F5344CB8AC3E}">
        <p14:creationId xmlns:p14="http://schemas.microsoft.com/office/powerpoint/2010/main" val="11133249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Synthesis </a:t>
            </a:r>
            <a:r>
              <a:rPr lang="en-US" sz="3600" dirty="0" smtClean="0"/>
              <a:t>paper research </a:t>
            </a:r>
            <a:r>
              <a:rPr lang="en-US" sz="3600" dirty="0"/>
              <a:t>q</a:t>
            </a:r>
            <a:r>
              <a:rPr lang="en-US" sz="3600" dirty="0" smtClean="0"/>
              <a:t>uestions (2)</a:t>
            </a:r>
            <a:endParaRPr lang="en-US" sz="3600" dirty="0"/>
          </a:p>
        </p:txBody>
      </p:sp>
      <p:sp>
        <p:nvSpPr>
          <p:cNvPr id="3" name="Content Placeholder 2"/>
          <p:cNvSpPr>
            <a:spLocks noGrp="1"/>
          </p:cNvSpPr>
          <p:nvPr>
            <p:ph sz="quarter" idx="13"/>
          </p:nvPr>
        </p:nvSpPr>
        <p:spPr/>
        <p:txBody>
          <a:bodyPr>
            <a:normAutofit/>
          </a:bodyPr>
          <a:lstStyle/>
          <a:p>
            <a:pPr lvl="0"/>
            <a:r>
              <a:rPr lang="en-US" dirty="0" smtClean="0"/>
              <a:t>(3) Is </a:t>
            </a:r>
            <a:r>
              <a:rPr lang="en-US" dirty="0"/>
              <a:t>higher dietary </a:t>
            </a:r>
            <a:r>
              <a:rPr lang="en-US" dirty="0" smtClean="0"/>
              <a:t>quality consistently </a:t>
            </a:r>
            <a:r>
              <a:rPr lang="en-US" dirty="0"/>
              <a:t>associated with lower all-cause, </a:t>
            </a:r>
            <a:r>
              <a:rPr lang="en-US" dirty="0" err="1"/>
              <a:t>CVD</a:t>
            </a:r>
            <a:r>
              <a:rPr lang="en-US" dirty="0"/>
              <a:t> and cancer mortality in all cohorts? If so, at what rank (i.e. quintile) of dietary quality index score does the mortality benefit begin</a:t>
            </a:r>
            <a:r>
              <a:rPr lang="en-US" dirty="0" smtClean="0"/>
              <a:t>?</a:t>
            </a:r>
          </a:p>
          <a:p>
            <a:pPr marL="0" lvl="0" indent="0">
              <a:buNone/>
            </a:pPr>
            <a:r>
              <a:rPr lang="en-US" dirty="0" smtClean="0"/>
              <a:t> </a:t>
            </a:r>
            <a:endParaRPr lang="en-US" dirty="0"/>
          </a:p>
          <a:p>
            <a:pPr lvl="0"/>
            <a:r>
              <a:rPr lang="en-US" dirty="0" smtClean="0"/>
              <a:t>(4) How </a:t>
            </a:r>
            <a:r>
              <a:rPr lang="en-US" dirty="0"/>
              <a:t>does diet </a:t>
            </a:r>
            <a:r>
              <a:rPr lang="en-US" dirty="0" smtClean="0"/>
              <a:t>quality relate </a:t>
            </a:r>
            <a:r>
              <a:rPr lang="en-US" dirty="0"/>
              <a:t>to absolute intake levels of food groups, foods, beverages, and nutrients across the cohorts? What conclusions can be drawn relative to mortality benefits</a:t>
            </a:r>
            <a:r>
              <a:rPr lang="en-US" dirty="0" smtClean="0"/>
              <a:t>?</a:t>
            </a:r>
            <a:endParaRPr lang="en-US" dirty="0"/>
          </a:p>
        </p:txBody>
      </p:sp>
      <p:sp>
        <p:nvSpPr>
          <p:cNvPr id="4" name="Slide Number Placeholder 3"/>
          <p:cNvSpPr>
            <a:spLocks noGrp="1"/>
          </p:cNvSpPr>
          <p:nvPr>
            <p:ph type="sldNum" sz="quarter" idx="16"/>
          </p:nvPr>
        </p:nvSpPr>
        <p:spPr/>
        <p:txBody>
          <a:bodyPr/>
          <a:lstStyle/>
          <a:p>
            <a:pPr>
              <a:defRPr/>
            </a:pPr>
            <a:fld id="{5465BD77-D289-4780-8C66-6BCCCDC48EDB}" type="slidenum">
              <a:rPr lang="en-US" smtClean="0"/>
              <a:pPr>
                <a:defRPr/>
              </a:pPr>
              <a:t>14</a:t>
            </a:fld>
            <a:endParaRPr lang="en-US"/>
          </a:p>
        </p:txBody>
      </p:sp>
      <p:sp>
        <p:nvSpPr>
          <p:cNvPr id="5" name="TextBox 4"/>
          <p:cNvSpPr txBox="1"/>
          <p:nvPr/>
        </p:nvSpPr>
        <p:spPr>
          <a:xfrm>
            <a:off x="685800" y="6400800"/>
            <a:ext cx="5105400" cy="261610"/>
          </a:xfrm>
          <a:prstGeom prst="rect">
            <a:avLst/>
          </a:prstGeom>
          <a:noFill/>
        </p:spPr>
        <p:txBody>
          <a:bodyPr wrap="square" rtlCol="0">
            <a:spAutoFit/>
          </a:bodyPr>
          <a:lstStyle/>
          <a:p>
            <a:r>
              <a:rPr lang="en-US" sz="1100" dirty="0" err="1" smtClean="0"/>
              <a:t>Liese</a:t>
            </a:r>
            <a:r>
              <a:rPr lang="en-US" sz="1100" dirty="0"/>
              <a:t> </a:t>
            </a:r>
            <a:r>
              <a:rPr lang="en-US" sz="1100" dirty="0" smtClean="0"/>
              <a:t>et al. J </a:t>
            </a:r>
            <a:r>
              <a:rPr lang="en-US" sz="1100" dirty="0" err="1"/>
              <a:t>Nutr</a:t>
            </a:r>
            <a:r>
              <a:rPr lang="en-US" sz="1100" dirty="0"/>
              <a:t>. 2015 Mar;145(3):393-402. </a:t>
            </a:r>
            <a:r>
              <a:rPr lang="en-US" sz="1100" dirty="0" err="1"/>
              <a:t>Epub</a:t>
            </a:r>
            <a:r>
              <a:rPr lang="en-US" sz="1100" dirty="0"/>
              <a:t> 2015 Jan 21</a:t>
            </a:r>
            <a:r>
              <a:rPr lang="en-US" sz="1100" dirty="0" smtClean="0"/>
              <a:t>. PMID:  25733454</a:t>
            </a:r>
            <a:endParaRPr lang="en-US" sz="1100" dirty="0"/>
          </a:p>
        </p:txBody>
      </p:sp>
    </p:spTree>
    <p:extLst>
      <p:ext uri="{BB962C8B-B14F-4D97-AF65-F5344CB8AC3E}">
        <p14:creationId xmlns:p14="http://schemas.microsoft.com/office/powerpoint/2010/main" val="16960854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9200" y="1600200"/>
            <a:ext cx="6858000" cy="2392794"/>
          </a:xfrm>
        </p:spPr>
        <p:txBody>
          <a:bodyPr>
            <a:noAutofit/>
          </a:bodyPr>
          <a:lstStyle/>
          <a:p>
            <a:r>
              <a:rPr lang="en-US" sz="2700" dirty="0"/>
              <a:t>What is the magnitude of correlations between the HEI-2010, AHEI-2010, </a:t>
            </a:r>
            <a:r>
              <a:rPr lang="en-US" sz="2700" dirty="0" err="1"/>
              <a:t>aMED</a:t>
            </a:r>
            <a:r>
              <a:rPr lang="en-US" sz="2700" dirty="0"/>
              <a:t> and DASH scores </a:t>
            </a:r>
            <a:r>
              <a:rPr lang="en-US" sz="2700" dirty="0" smtClean="0"/>
              <a:t>across </a:t>
            </a:r>
            <a:r>
              <a:rPr lang="en-US" sz="2700" dirty="0"/>
              <a:t>the three cohorts? What proportions of the cohorts are ranked in a similar manner between pairs of dietary quality index scores?</a:t>
            </a:r>
            <a:br>
              <a:rPr lang="en-US" sz="2700" dirty="0"/>
            </a:br>
            <a:r>
              <a:rPr lang="en-US" sz="2700" dirty="0"/>
              <a:t> </a:t>
            </a:r>
            <a:br>
              <a:rPr lang="en-US" sz="2700" dirty="0"/>
            </a:br>
            <a:r>
              <a:rPr lang="en-US" sz="2700" dirty="0" smtClean="0"/>
              <a:t/>
            </a:r>
            <a:br>
              <a:rPr lang="en-US" sz="2700" dirty="0" smtClean="0"/>
            </a:br>
            <a:endParaRPr lang="en-US" sz="2700" dirty="0"/>
          </a:p>
        </p:txBody>
      </p:sp>
      <p:sp>
        <p:nvSpPr>
          <p:cNvPr id="5" name="Slide Number Placeholder 4"/>
          <p:cNvSpPr>
            <a:spLocks noGrp="1"/>
          </p:cNvSpPr>
          <p:nvPr>
            <p:ph type="sldNum" sz="quarter" idx="12"/>
          </p:nvPr>
        </p:nvSpPr>
        <p:spPr/>
        <p:txBody>
          <a:bodyPr/>
          <a:lstStyle/>
          <a:p>
            <a:fld id="{94956AAA-6A24-4F24-9C5C-C5A9878CAD2E}" type="slidenum">
              <a:rPr lang="en-US" smtClean="0"/>
              <a:pPr/>
              <a:t>15</a:t>
            </a:fld>
            <a:endParaRPr lang="en-US"/>
          </a:p>
        </p:txBody>
      </p:sp>
    </p:spTree>
    <p:extLst>
      <p:ext uri="{BB962C8B-B14F-4D97-AF65-F5344CB8AC3E}">
        <p14:creationId xmlns:p14="http://schemas.microsoft.com/office/powerpoint/2010/main" val="24349967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Cross-cohort ranges of </a:t>
            </a:r>
            <a:r>
              <a:rPr lang="en-US" dirty="0" smtClean="0"/>
              <a:t>Spearman’s correlation </a:t>
            </a:r>
            <a:br>
              <a:rPr lang="en-US" dirty="0" smtClean="0"/>
            </a:br>
            <a:r>
              <a:rPr lang="en-US" dirty="0" smtClean="0"/>
              <a:t>coefficients </a:t>
            </a:r>
            <a:r>
              <a:rPr lang="en-US" dirty="0"/>
              <a:t>between dietary </a:t>
            </a:r>
            <a:r>
              <a:rPr lang="en-US" dirty="0" smtClean="0"/>
              <a:t>indices </a:t>
            </a:r>
            <a:endParaRPr lang="en-US"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58892800"/>
              </p:ext>
            </p:extLst>
          </p:nvPr>
        </p:nvGraphicFramePr>
        <p:xfrm>
          <a:off x="457200" y="1260475"/>
          <a:ext cx="8229600" cy="2173225"/>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434645">
                <a:tc>
                  <a:txBody>
                    <a:bodyPr/>
                    <a:lstStyle/>
                    <a:p>
                      <a:r>
                        <a:rPr lang="en-US" sz="1800" dirty="0" smtClean="0">
                          <a:latin typeface="Calibri" pitchFamily="34" charset="0"/>
                        </a:rPr>
                        <a:t>Women</a:t>
                      </a:r>
                      <a:endParaRPr lang="en-US" sz="1800" dirty="0">
                        <a:latin typeface="Calibri" pitchFamily="34" charset="0"/>
                      </a:endParaRPr>
                    </a:p>
                  </a:txBody>
                  <a:tcPr marL="94053" marR="9405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Calibri" pitchFamily="34" charset="0"/>
                        </a:rPr>
                        <a:t>HEI-2010</a:t>
                      </a:r>
                      <a:endParaRPr lang="en-US" sz="1800" dirty="0">
                        <a:latin typeface="Calibri" pitchFamily="34" charset="0"/>
                      </a:endParaRPr>
                    </a:p>
                  </a:txBody>
                  <a:tcPr marL="94053" marR="9405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Calibri" pitchFamily="34" charset="0"/>
                        </a:rPr>
                        <a:t>AHEI-2010</a:t>
                      </a:r>
                      <a:endParaRPr lang="en-US" sz="1800" dirty="0">
                        <a:latin typeface="Calibri" pitchFamily="34" charset="0"/>
                      </a:endParaRPr>
                    </a:p>
                  </a:txBody>
                  <a:tcPr marL="94053" marR="9405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latin typeface="Calibri" pitchFamily="34" charset="0"/>
                        </a:rPr>
                        <a:t>aMED</a:t>
                      </a:r>
                      <a:endParaRPr lang="en-US" sz="1800" dirty="0">
                        <a:latin typeface="Calibri" pitchFamily="34" charset="0"/>
                      </a:endParaRPr>
                    </a:p>
                  </a:txBody>
                  <a:tcPr marL="94053" marR="9405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Calibri" pitchFamily="34" charset="0"/>
                        </a:rPr>
                        <a:t>DASH</a:t>
                      </a:r>
                      <a:endParaRPr lang="en-US" sz="1800" dirty="0">
                        <a:latin typeface="Calibri" pitchFamily="34" charset="0"/>
                      </a:endParaRPr>
                    </a:p>
                  </a:txBody>
                  <a:tcPr marL="94053" marR="94053"/>
                </a:tc>
              </a:tr>
              <a:tr h="434645">
                <a:tc>
                  <a:txBody>
                    <a:bodyPr/>
                    <a:lstStyle/>
                    <a:p>
                      <a:r>
                        <a:rPr lang="en-US" sz="1800" b="1" dirty="0" smtClean="0">
                          <a:latin typeface="Calibri" pitchFamily="34" charset="0"/>
                        </a:rPr>
                        <a:t>HEI-2010</a:t>
                      </a:r>
                      <a:endParaRPr lang="en-US" sz="1800" b="1" dirty="0">
                        <a:latin typeface="Calibri" pitchFamily="34" charset="0"/>
                      </a:endParaRPr>
                    </a:p>
                  </a:txBody>
                  <a:tcPr marL="94053" marR="94053">
                    <a:solidFill>
                      <a:schemeClr val="accent1">
                        <a:lumMod val="60000"/>
                        <a:lumOff val="40000"/>
                      </a:schemeClr>
                    </a:solidFill>
                  </a:tcPr>
                </a:tc>
                <a:tc>
                  <a:txBody>
                    <a:bodyPr/>
                    <a:lstStyle/>
                    <a:p>
                      <a:pPr marL="0" marR="0" algn="ctr">
                        <a:spcBef>
                          <a:spcPts val="0"/>
                        </a:spcBef>
                        <a:spcAft>
                          <a:spcPts val="0"/>
                        </a:spcAft>
                      </a:pPr>
                      <a:r>
                        <a:rPr lang="en-US" sz="1800" kern="1200" dirty="0">
                          <a:effectLst/>
                          <a:latin typeface="Calibri" panose="020F0502020204030204" pitchFamily="34" charset="0"/>
                          <a:ea typeface="Times New Roman"/>
                        </a:rPr>
                        <a:t>1.00</a:t>
                      </a:r>
                      <a:endParaRPr lang="en-US" sz="1800" dirty="0">
                        <a:effectLst/>
                        <a:latin typeface="Calibri" panose="020F0502020204030204" pitchFamily="34" charset="0"/>
                        <a:ea typeface="Times New Roman"/>
                      </a:endParaRPr>
                    </a:p>
                  </a:txBody>
                  <a:tcPr marL="70539" marR="70539" marT="0" marB="0" anchor="b"/>
                </a:tc>
                <a:tc>
                  <a:txBody>
                    <a:bodyPr/>
                    <a:lstStyle/>
                    <a:p>
                      <a:pPr marL="0" marR="0" algn="ctr" fontAlgn="ctr">
                        <a:spcBef>
                          <a:spcPts val="0"/>
                        </a:spcBef>
                        <a:spcAft>
                          <a:spcPts val="0"/>
                        </a:spcAft>
                      </a:pPr>
                      <a:r>
                        <a:rPr lang="en-US" sz="1800" dirty="0" smtClean="0">
                          <a:effectLst/>
                          <a:latin typeface="Calibri" panose="020F0502020204030204" pitchFamily="34" charset="0"/>
                          <a:ea typeface="Times New Roman"/>
                        </a:rPr>
                        <a:t>0.54-0.65</a:t>
                      </a:r>
                      <a:endParaRPr lang="en-US" sz="1800" dirty="0">
                        <a:effectLst/>
                        <a:latin typeface="Calibri" panose="020F0502020204030204" pitchFamily="34" charset="0"/>
                        <a:ea typeface="Times New Roman"/>
                      </a:endParaRPr>
                    </a:p>
                  </a:txBody>
                  <a:tcPr marL="70539" marR="70539" marT="0" marB="0" anchor="b"/>
                </a:tc>
                <a:tc>
                  <a:txBody>
                    <a:bodyPr/>
                    <a:lstStyle/>
                    <a:p>
                      <a:pPr marL="0" marR="0" algn="ctr" fontAlgn="ctr">
                        <a:spcBef>
                          <a:spcPts val="0"/>
                        </a:spcBef>
                        <a:spcAft>
                          <a:spcPts val="0"/>
                        </a:spcAft>
                      </a:pPr>
                      <a:r>
                        <a:rPr lang="en-US" sz="1800" dirty="0" smtClean="0">
                          <a:effectLst/>
                          <a:latin typeface="Calibri" panose="020F0502020204030204" pitchFamily="34" charset="0"/>
                          <a:ea typeface="Times New Roman"/>
                        </a:rPr>
                        <a:t>0.48-0.54</a:t>
                      </a:r>
                      <a:endParaRPr lang="en-US" sz="1800" dirty="0">
                        <a:effectLst/>
                        <a:latin typeface="Calibri" panose="020F0502020204030204" pitchFamily="34" charset="0"/>
                        <a:ea typeface="Times New Roman"/>
                      </a:endParaRPr>
                    </a:p>
                  </a:txBody>
                  <a:tcPr marL="70539" marR="70539" marT="0" marB="0" anchor="b"/>
                </a:tc>
                <a:tc>
                  <a:txBody>
                    <a:bodyPr/>
                    <a:lstStyle/>
                    <a:p>
                      <a:pPr marL="0" marR="0" algn="ctr" fontAlgn="ctr">
                        <a:spcBef>
                          <a:spcPts val="0"/>
                        </a:spcBef>
                        <a:spcAft>
                          <a:spcPts val="0"/>
                        </a:spcAft>
                      </a:pPr>
                      <a:r>
                        <a:rPr lang="en-US" sz="1800" dirty="0" smtClean="0">
                          <a:effectLst/>
                          <a:latin typeface="Calibri" panose="020F0502020204030204" pitchFamily="34" charset="0"/>
                          <a:ea typeface="Times New Roman"/>
                        </a:rPr>
                        <a:t>0.62-0.69</a:t>
                      </a:r>
                      <a:endParaRPr lang="en-US" sz="1800" dirty="0">
                        <a:effectLst/>
                        <a:latin typeface="Calibri" panose="020F0502020204030204" pitchFamily="34" charset="0"/>
                        <a:ea typeface="Times New Roman"/>
                      </a:endParaRPr>
                    </a:p>
                  </a:txBody>
                  <a:tcPr marL="70539" marR="70539" marT="0" marB="0" anchor="b"/>
                </a:tc>
              </a:tr>
              <a:tr h="434645">
                <a:tc>
                  <a:txBody>
                    <a:bodyPr/>
                    <a:lstStyle/>
                    <a:p>
                      <a:r>
                        <a:rPr lang="en-US" sz="1800" b="1" dirty="0" smtClean="0">
                          <a:latin typeface="Calibri" pitchFamily="34" charset="0"/>
                        </a:rPr>
                        <a:t>AHEI-2010</a:t>
                      </a:r>
                      <a:endParaRPr lang="en-US" sz="1800" b="1" dirty="0">
                        <a:latin typeface="Calibri" pitchFamily="34" charset="0"/>
                      </a:endParaRPr>
                    </a:p>
                  </a:txBody>
                  <a:tcPr marL="94053" marR="94053">
                    <a:solidFill>
                      <a:schemeClr val="accent1">
                        <a:lumMod val="60000"/>
                        <a:lumOff val="40000"/>
                      </a:schemeClr>
                    </a:solidFill>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Times New Roman"/>
                          <a:cs typeface="Times New Roman"/>
                        </a:rPr>
                        <a:t> </a:t>
                      </a:r>
                      <a:endParaRPr lang="en-US" sz="1800">
                        <a:effectLst/>
                        <a:latin typeface="Calibri" panose="020F0502020204030204" pitchFamily="34" charset="0"/>
                        <a:ea typeface="SimSun"/>
                        <a:cs typeface="Times New Roman"/>
                      </a:endParaRPr>
                    </a:p>
                  </a:txBody>
                  <a:tcPr marL="70539" marR="70539" marT="0" marB="0" anchor="b"/>
                </a:tc>
                <a:tc>
                  <a:txBody>
                    <a:bodyPr/>
                    <a:lstStyle/>
                    <a:p>
                      <a:pPr marL="0" marR="0" algn="ctr">
                        <a:spcBef>
                          <a:spcPts val="0"/>
                        </a:spcBef>
                        <a:spcAft>
                          <a:spcPts val="0"/>
                        </a:spcAft>
                      </a:pPr>
                      <a:r>
                        <a:rPr lang="en-US" sz="1800" dirty="0">
                          <a:effectLst/>
                          <a:latin typeface="Calibri" panose="020F0502020204030204" pitchFamily="34" charset="0"/>
                          <a:ea typeface="Times New Roman"/>
                        </a:rPr>
                        <a:t>1.00</a:t>
                      </a:r>
                    </a:p>
                  </a:txBody>
                  <a:tcPr marL="70539" marR="70539" marT="0" marB="0" anchor="b"/>
                </a:tc>
                <a:tc>
                  <a:txBody>
                    <a:bodyPr/>
                    <a:lstStyle/>
                    <a:p>
                      <a:pPr marL="0" marR="0" algn="ctr" fontAlgn="ctr">
                        <a:spcBef>
                          <a:spcPts val="0"/>
                        </a:spcBef>
                        <a:spcAft>
                          <a:spcPts val="0"/>
                        </a:spcAft>
                      </a:pPr>
                      <a:r>
                        <a:rPr lang="en-US" sz="1800" dirty="0" smtClean="0">
                          <a:effectLst/>
                          <a:latin typeface="Calibri" panose="020F0502020204030204" pitchFamily="34" charset="0"/>
                          <a:ea typeface="Times New Roman"/>
                        </a:rPr>
                        <a:t>0.55-0.67</a:t>
                      </a:r>
                      <a:endParaRPr lang="en-US" sz="1800" dirty="0">
                        <a:effectLst/>
                        <a:latin typeface="Calibri" panose="020F0502020204030204" pitchFamily="34" charset="0"/>
                        <a:ea typeface="Times New Roman"/>
                      </a:endParaRPr>
                    </a:p>
                  </a:txBody>
                  <a:tcPr marL="70539" marR="70539" marT="0" marB="0" anchor="b"/>
                </a:tc>
                <a:tc>
                  <a:txBody>
                    <a:bodyPr/>
                    <a:lstStyle/>
                    <a:p>
                      <a:pPr marL="0" marR="0" algn="ctr" fontAlgn="ctr">
                        <a:spcBef>
                          <a:spcPts val="0"/>
                        </a:spcBef>
                        <a:spcAft>
                          <a:spcPts val="0"/>
                        </a:spcAft>
                      </a:pPr>
                      <a:r>
                        <a:rPr lang="en-US" sz="1800" dirty="0" smtClean="0">
                          <a:effectLst/>
                          <a:latin typeface="Calibri" panose="020F0502020204030204" pitchFamily="34" charset="0"/>
                          <a:ea typeface="Times New Roman"/>
                        </a:rPr>
                        <a:t>0.56-0.66</a:t>
                      </a:r>
                      <a:endParaRPr lang="en-US" sz="1800" dirty="0">
                        <a:effectLst/>
                        <a:latin typeface="Calibri" panose="020F0502020204030204" pitchFamily="34" charset="0"/>
                        <a:ea typeface="Times New Roman"/>
                      </a:endParaRPr>
                    </a:p>
                  </a:txBody>
                  <a:tcPr marL="70539" marR="70539" marT="0" marB="0" anchor="b"/>
                </a:tc>
              </a:tr>
              <a:tr h="434645">
                <a:tc>
                  <a:txBody>
                    <a:bodyPr/>
                    <a:lstStyle/>
                    <a:p>
                      <a:r>
                        <a:rPr lang="en-US" sz="1800" b="1" dirty="0" err="1" smtClean="0">
                          <a:latin typeface="Calibri" pitchFamily="34" charset="0"/>
                        </a:rPr>
                        <a:t>aMED</a:t>
                      </a:r>
                      <a:endParaRPr lang="en-US" sz="1800" b="1" dirty="0">
                        <a:latin typeface="Calibri" pitchFamily="34" charset="0"/>
                      </a:endParaRPr>
                    </a:p>
                  </a:txBody>
                  <a:tcPr marL="94053" marR="94053">
                    <a:solidFill>
                      <a:schemeClr val="accent1">
                        <a:lumMod val="60000"/>
                        <a:lumOff val="40000"/>
                      </a:schemeClr>
                    </a:solidFill>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Times New Roman"/>
                          <a:cs typeface="Times New Roman"/>
                        </a:rPr>
                        <a:t> </a:t>
                      </a:r>
                      <a:endParaRPr lang="en-US" sz="1800">
                        <a:effectLst/>
                        <a:latin typeface="Calibri" panose="020F0502020204030204" pitchFamily="34" charset="0"/>
                        <a:ea typeface="SimSun"/>
                        <a:cs typeface="Times New Roman"/>
                      </a:endParaRPr>
                    </a:p>
                  </a:txBody>
                  <a:tcPr marL="70539" marR="70539" marT="0" marB="0" anchor="b"/>
                </a:tc>
                <a:tc>
                  <a:txBody>
                    <a:bodyPr/>
                    <a:lstStyle/>
                    <a:p>
                      <a:pPr marL="0" marR="0" algn="ctr">
                        <a:lnSpc>
                          <a:spcPct val="115000"/>
                        </a:lnSpc>
                        <a:spcBef>
                          <a:spcPts val="0"/>
                        </a:spcBef>
                        <a:spcAft>
                          <a:spcPts val="0"/>
                        </a:spcAft>
                      </a:pPr>
                      <a:r>
                        <a:rPr lang="en-US" sz="1800">
                          <a:effectLst/>
                          <a:latin typeface="Calibri" panose="020F0502020204030204" pitchFamily="34" charset="0"/>
                          <a:ea typeface="Times New Roman"/>
                          <a:cs typeface="Times New Roman"/>
                        </a:rPr>
                        <a:t> </a:t>
                      </a:r>
                      <a:endParaRPr lang="en-US" sz="1800">
                        <a:effectLst/>
                        <a:latin typeface="Calibri" panose="020F0502020204030204" pitchFamily="34" charset="0"/>
                        <a:ea typeface="SimSun"/>
                        <a:cs typeface="Times New Roman"/>
                      </a:endParaRPr>
                    </a:p>
                  </a:txBody>
                  <a:tcPr marL="70539" marR="70539" marT="0" marB="0" anchor="b"/>
                </a:tc>
                <a:tc>
                  <a:txBody>
                    <a:bodyPr/>
                    <a:lstStyle/>
                    <a:p>
                      <a:pPr marL="0" marR="0" algn="ctr">
                        <a:spcBef>
                          <a:spcPts val="0"/>
                        </a:spcBef>
                        <a:spcAft>
                          <a:spcPts val="0"/>
                        </a:spcAft>
                      </a:pPr>
                      <a:r>
                        <a:rPr lang="en-US" sz="1800" dirty="0">
                          <a:effectLst/>
                          <a:latin typeface="Calibri" panose="020F0502020204030204" pitchFamily="34" charset="0"/>
                          <a:ea typeface="Times New Roman"/>
                        </a:rPr>
                        <a:t>1.00</a:t>
                      </a:r>
                    </a:p>
                  </a:txBody>
                  <a:tcPr marL="70539" marR="70539" marT="0" marB="0" anchor="b"/>
                </a:tc>
                <a:tc>
                  <a:txBody>
                    <a:bodyPr/>
                    <a:lstStyle/>
                    <a:p>
                      <a:pPr marL="0" marR="0" algn="ctr" fontAlgn="ctr">
                        <a:spcBef>
                          <a:spcPts val="0"/>
                        </a:spcBef>
                        <a:spcAft>
                          <a:spcPts val="0"/>
                        </a:spcAft>
                      </a:pPr>
                      <a:r>
                        <a:rPr lang="en-US" sz="1800" dirty="0" smtClean="0">
                          <a:effectLst/>
                          <a:latin typeface="Calibri" panose="020F0502020204030204" pitchFamily="34" charset="0"/>
                          <a:ea typeface="Times New Roman"/>
                        </a:rPr>
                        <a:t>0.61-0.66</a:t>
                      </a:r>
                      <a:endParaRPr lang="en-US" sz="1800" dirty="0">
                        <a:effectLst/>
                        <a:latin typeface="Calibri" panose="020F0502020204030204" pitchFamily="34" charset="0"/>
                        <a:ea typeface="Times New Roman"/>
                      </a:endParaRPr>
                    </a:p>
                  </a:txBody>
                  <a:tcPr marL="70539" marR="70539" marT="0" marB="0" anchor="b"/>
                </a:tc>
              </a:tr>
              <a:tr h="434645">
                <a:tc>
                  <a:txBody>
                    <a:bodyPr/>
                    <a:lstStyle/>
                    <a:p>
                      <a:r>
                        <a:rPr lang="en-US" sz="1800" b="1" dirty="0" smtClean="0">
                          <a:latin typeface="Calibri" pitchFamily="34" charset="0"/>
                        </a:rPr>
                        <a:t>DASH</a:t>
                      </a:r>
                      <a:endParaRPr lang="en-US" sz="1800" b="1" dirty="0">
                        <a:latin typeface="Calibri" pitchFamily="34" charset="0"/>
                      </a:endParaRPr>
                    </a:p>
                  </a:txBody>
                  <a:tcPr marL="94053" marR="94053">
                    <a:solidFill>
                      <a:schemeClr val="accent1">
                        <a:lumMod val="60000"/>
                        <a:lumOff val="40000"/>
                      </a:schemeClr>
                    </a:solidFill>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Times New Roman"/>
                          <a:cs typeface="Times New Roman"/>
                        </a:rPr>
                        <a:t> </a:t>
                      </a:r>
                      <a:endParaRPr lang="en-US" sz="1800">
                        <a:effectLst/>
                        <a:latin typeface="Calibri" panose="020F0502020204030204" pitchFamily="34" charset="0"/>
                        <a:ea typeface="SimSun"/>
                        <a:cs typeface="Times New Roman"/>
                      </a:endParaRPr>
                    </a:p>
                  </a:txBody>
                  <a:tcPr marL="70539" marR="70539" marT="0" marB="0" anchor="b"/>
                </a:tc>
                <a:tc>
                  <a:txBody>
                    <a:bodyPr/>
                    <a:lstStyle/>
                    <a:p>
                      <a:pPr marL="0" marR="0" algn="ctr">
                        <a:lnSpc>
                          <a:spcPct val="115000"/>
                        </a:lnSpc>
                        <a:spcBef>
                          <a:spcPts val="0"/>
                        </a:spcBef>
                        <a:spcAft>
                          <a:spcPts val="0"/>
                        </a:spcAft>
                      </a:pPr>
                      <a:r>
                        <a:rPr lang="en-US" sz="1800" dirty="0">
                          <a:effectLst/>
                          <a:latin typeface="Calibri" panose="020F0502020204030204" pitchFamily="34" charset="0"/>
                          <a:ea typeface="Times New Roman"/>
                          <a:cs typeface="Times New Roman"/>
                        </a:rPr>
                        <a:t> </a:t>
                      </a:r>
                      <a:endParaRPr lang="en-US" sz="1800" dirty="0">
                        <a:effectLst/>
                        <a:latin typeface="Calibri" panose="020F0502020204030204" pitchFamily="34" charset="0"/>
                        <a:ea typeface="SimSun"/>
                        <a:cs typeface="Times New Roman"/>
                      </a:endParaRPr>
                    </a:p>
                  </a:txBody>
                  <a:tcPr marL="70539" marR="70539" marT="0" marB="0" anchor="b"/>
                </a:tc>
                <a:tc>
                  <a:txBody>
                    <a:bodyPr/>
                    <a:lstStyle/>
                    <a:p>
                      <a:pPr marL="0" marR="0" algn="ctr">
                        <a:lnSpc>
                          <a:spcPct val="115000"/>
                        </a:lnSpc>
                        <a:spcBef>
                          <a:spcPts val="0"/>
                        </a:spcBef>
                        <a:spcAft>
                          <a:spcPts val="0"/>
                        </a:spcAft>
                      </a:pPr>
                      <a:r>
                        <a:rPr lang="en-US" sz="1800" dirty="0">
                          <a:effectLst/>
                          <a:latin typeface="Calibri" panose="020F0502020204030204" pitchFamily="34" charset="0"/>
                          <a:ea typeface="Times New Roman"/>
                          <a:cs typeface="Times New Roman"/>
                        </a:rPr>
                        <a:t> </a:t>
                      </a:r>
                      <a:endParaRPr lang="en-US" sz="1800" dirty="0">
                        <a:effectLst/>
                        <a:latin typeface="Calibri" panose="020F0502020204030204" pitchFamily="34" charset="0"/>
                        <a:ea typeface="SimSun"/>
                        <a:cs typeface="Times New Roman"/>
                      </a:endParaRPr>
                    </a:p>
                  </a:txBody>
                  <a:tcPr marL="70539" marR="70539" marT="0" marB="0" anchor="b"/>
                </a:tc>
                <a:tc>
                  <a:txBody>
                    <a:bodyPr/>
                    <a:lstStyle/>
                    <a:p>
                      <a:pPr marL="0" marR="0" algn="ctr">
                        <a:spcBef>
                          <a:spcPts val="0"/>
                        </a:spcBef>
                        <a:spcAft>
                          <a:spcPts val="0"/>
                        </a:spcAft>
                      </a:pPr>
                      <a:r>
                        <a:rPr lang="en-US" sz="1800" dirty="0">
                          <a:effectLst/>
                          <a:latin typeface="Calibri" panose="020F0502020204030204" pitchFamily="34" charset="0"/>
                          <a:ea typeface="Times New Roman"/>
                        </a:rPr>
                        <a:t>1.00</a:t>
                      </a:r>
                    </a:p>
                  </a:txBody>
                  <a:tcPr marL="70539" marR="70539" marT="0" marB="0" anchor="b"/>
                </a:tc>
              </a:tr>
            </a:tbl>
          </a:graphicData>
        </a:graphic>
      </p:graphicFrame>
      <p:sp>
        <p:nvSpPr>
          <p:cNvPr id="3" name="Slide Number Placeholder 2"/>
          <p:cNvSpPr>
            <a:spLocks noGrp="1"/>
          </p:cNvSpPr>
          <p:nvPr>
            <p:ph type="sldNum" sz="quarter" idx="16"/>
          </p:nvPr>
        </p:nvSpPr>
        <p:spPr/>
        <p:txBody>
          <a:bodyPr/>
          <a:lstStyle/>
          <a:p>
            <a:fld id="{B6F15528-21DE-4FAA-801E-634DDDAF4B2B}" type="slidenum">
              <a:rPr lang="en-US" smtClean="0"/>
              <a:pPr/>
              <a:t>16</a:t>
            </a:fld>
            <a:endParaRPr lang="en-US"/>
          </a:p>
        </p:txBody>
      </p:sp>
      <p:graphicFrame>
        <p:nvGraphicFramePr>
          <p:cNvPr id="6" name="Content Placeholder 4"/>
          <p:cNvGraphicFramePr>
            <a:graphicFrameLocks/>
          </p:cNvGraphicFramePr>
          <p:nvPr>
            <p:extLst>
              <p:ext uri="{D42A27DB-BD31-4B8C-83A1-F6EECF244321}">
                <p14:modId xmlns:p14="http://schemas.microsoft.com/office/powerpoint/2010/main" val="2132139160"/>
              </p:ext>
            </p:extLst>
          </p:nvPr>
        </p:nvGraphicFramePr>
        <p:xfrm>
          <a:off x="457200" y="3657600"/>
          <a:ext cx="8248650" cy="2176270"/>
        </p:xfrm>
        <a:graphic>
          <a:graphicData uri="http://schemas.openxmlformats.org/drawingml/2006/table">
            <a:tbl>
              <a:tblPr firstRow="1" bandRow="1">
                <a:tableStyleId>{5C22544A-7EE6-4342-B048-85BDC9FD1C3A}</a:tableStyleId>
              </a:tblPr>
              <a:tblGrid>
                <a:gridCol w="1649730"/>
                <a:gridCol w="1649730"/>
                <a:gridCol w="1649730"/>
                <a:gridCol w="1649730"/>
                <a:gridCol w="1649730"/>
              </a:tblGrid>
              <a:tr h="435254">
                <a:tc>
                  <a:txBody>
                    <a:bodyPr/>
                    <a:lstStyle/>
                    <a:p>
                      <a:r>
                        <a:rPr lang="en-US" dirty="0" smtClean="0">
                          <a:latin typeface="Calibri" pitchFamily="34" charset="0"/>
                        </a:rPr>
                        <a:t>Men</a:t>
                      </a:r>
                      <a:endParaRPr lang="en-US" dirty="0">
                        <a:latin typeface="Calibri" pitchFamily="34" charset="0"/>
                      </a:endParaRPr>
                    </a:p>
                  </a:txBody>
                  <a:tcPr/>
                </a:tc>
                <a:tc>
                  <a:txBody>
                    <a:bodyPr/>
                    <a:lstStyle/>
                    <a:p>
                      <a:r>
                        <a:rPr lang="en-US" dirty="0" smtClean="0">
                          <a:latin typeface="Calibri" pitchFamily="34" charset="0"/>
                        </a:rPr>
                        <a:t>HEI-2010</a:t>
                      </a:r>
                      <a:endParaRPr lang="en-US" dirty="0">
                        <a:latin typeface="Calibri" pitchFamily="34" charset="0"/>
                      </a:endParaRPr>
                    </a:p>
                  </a:txBody>
                  <a:tcPr/>
                </a:tc>
                <a:tc>
                  <a:txBody>
                    <a:bodyPr/>
                    <a:lstStyle/>
                    <a:p>
                      <a:r>
                        <a:rPr lang="en-US" dirty="0" smtClean="0">
                          <a:latin typeface="Calibri" pitchFamily="34" charset="0"/>
                        </a:rPr>
                        <a:t>AHEI-2010</a:t>
                      </a:r>
                      <a:endParaRPr lang="en-US" dirty="0">
                        <a:latin typeface="Calibri" pitchFamily="34" charset="0"/>
                      </a:endParaRPr>
                    </a:p>
                  </a:txBody>
                  <a:tcPr/>
                </a:tc>
                <a:tc>
                  <a:txBody>
                    <a:bodyPr/>
                    <a:lstStyle/>
                    <a:p>
                      <a:r>
                        <a:rPr lang="en-US" dirty="0" err="1" smtClean="0">
                          <a:latin typeface="Calibri" pitchFamily="34" charset="0"/>
                        </a:rPr>
                        <a:t>aMED</a:t>
                      </a:r>
                      <a:endParaRPr lang="en-US" dirty="0">
                        <a:latin typeface="Calibri" pitchFamily="34" charset="0"/>
                      </a:endParaRPr>
                    </a:p>
                  </a:txBody>
                  <a:tcPr/>
                </a:tc>
                <a:tc>
                  <a:txBody>
                    <a:bodyPr/>
                    <a:lstStyle/>
                    <a:p>
                      <a:r>
                        <a:rPr lang="en-US" dirty="0" smtClean="0">
                          <a:latin typeface="Calibri" pitchFamily="34" charset="0"/>
                        </a:rPr>
                        <a:t>DASH</a:t>
                      </a:r>
                      <a:endParaRPr lang="en-US" dirty="0">
                        <a:latin typeface="Calibri" pitchFamily="34" charset="0"/>
                      </a:endParaRPr>
                    </a:p>
                  </a:txBody>
                  <a:tcPr/>
                </a:tc>
              </a:tr>
              <a:tr h="435254">
                <a:tc>
                  <a:txBody>
                    <a:bodyPr/>
                    <a:lstStyle/>
                    <a:p>
                      <a:r>
                        <a:rPr lang="en-US" b="1" dirty="0" smtClean="0">
                          <a:latin typeface="Calibri" pitchFamily="34" charset="0"/>
                        </a:rPr>
                        <a:t>HEI-2010</a:t>
                      </a:r>
                      <a:endParaRPr lang="en-US" b="1" dirty="0">
                        <a:latin typeface="Calibri" pitchFamily="34" charset="0"/>
                      </a:endParaRPr>
                    </a:p>
                  </a:txBody>
                  <a:tcPr>
                    <a:solidFill>
                      <a:schemeClr val="accent1">
                        <a:lumMod val="60000"/>
                        <a:lumOff val="40000"/>
                      </a:schemeClr>
                    </a:solidFill>
                  </a:tcPr>
                </a:tc>
                <a:tc>
                  <a:txBody>
                    <a:bodyPr/>
                    <a:lstStyle/>
                    <a:p>
                      <a:pPr marL="0" marR="0" algn="ctr">
                        <a:spcBef>
                          <a:spcPts val="0"/>
                        </a:spcBef>
                        <a:spcAft>
                          <a:spcPts val="0"/>
                        </a:spcAft>
                      </a:pPr>
                      <a:r>
                        <a:rPr lang="en-US" sz="1800" kern="1200" dirty="0">
                          <a:effectLst/>
                          <a:latin typeface="Calibri" panose="020F0502020204030204" pitchFamily="34" charset="0"/>
                          <a:ea typeface="Times New Roman"/>
                        </a:rPr>
                        <a:t>1.00</a:t>
                      </a:r>
                      <a:endParaRPr lang="en-US" sz="1800" dirty="0">
                        <a:effectLst/>
                        <a:latin typeface="Calibri" panose="020F0502020204030204" pitchFamily="34" charset="0"/>
                        <a:ea typeface="Times New Roman"/>
                      </a:endParaRPr>
                    </a:p>
                  </a:txBody>
                  <a:tcPr marL="68580" marR="68580" marT="0" marB="0" anchor="b"/>
                </a:tc>
                <a:tc>
                  <a:txBody>
                    <a:bodyPr/>
                    <a:lstStyle/>
                    <a:p>
                      <a:pPr marL="0" marR="0" algn="ctr" fontAlgn="ctr">
                        <a:spcBef>
                          <a:spcPts val="0"/>
                        </a:spcBef>
                        <a:spcAft>
                          <a:spcPts val="0"/>
                        </a:spcAft>
                      </a:pPr>
                      <a:r>
                        <a:rPr lang="en-US" sz="1800" dirty="0" smtClean="0">
                          <a:effectLst/>
                          <a:latin typeface="Calibri" panose="020F0502020204030204" pitchFamily="34" charset="0"/>
                          <a:ea typeface="Times New Roman"/>
                        </a:rPr>
                        <a:t>0.62-0.68</a:t>
                      </a:r>
                      <a:endParaRPr lang="en-US" sz="1800" dirty="0">
                        <a:effectLst/>
                        <a:latin typeface="Calibri" panose="020F0502020204030204" pitchFamily="34" charset="0"/>
                        <a:ea typeface="Times New Roman"/>
                      </a:endParaRPr>
                    </a:p>
                  </a:txBody>
                  <a:tcPr marL="68580" marR="68580" marT="0" marB="0" anchor="b"/>
                </a:tc>
                <a:tc>
                  <a:txBody>
                    <a:bodyPr/>
                    <a:lstStyle/>
                    <a:p>
                      <a:pPr marL="0" marR="0" algn="ctr" fontAlgn="ctr">
                        <a:spcBef>
                          <a:spcPts val="0"/>
                        </a:spcBef>
                        <a:spcAft>
                          <a:spcPts val="0"/>
                        </a:spcAft>
                      </a:pPr>
                      <a:r>
                        <a:rPr lang="en-US" sz="1800" dirty="0" smtClean="0">
                          <a:effectLst/>
                          <a:latin typeface="Calibri" panose="020F0502020204030204" pitchFamily="34" charset="0"/>
                          <a:ea typeface="Times New Roman"/>
                        </a:rPr>
                        <a:t>0.53-0.57</a:t>
                      </a:r>
                      <a:endParaRPr lang="en-US" sz="1800" dirty="0">
                        <a:effectLst/>
                        <a:latin typeface="Calibri" panose="020F0502020204030204" pitchFamily="34" charset="0"/>
                        <a:ea typeface="Times New Roman"/>
                      </a:endParaRPr>
                    </a:p>
                  </a:txBody>
                  <a:tcPr marL="68580" marR="68580" marT="0" marB="0" anchor="b"/>
                </a:tc>
                <a:tc>
                  <a:txBody>
                    <a:bodyPr/>
                    <a:lstStyle/>
                    <a:p>
                      <a:pPr marL="0" marR="0" algn="ctr" fontAlgn="ctr">
                        <a:spcBef>
                          <a:spcPts val="0"/>
                        </a:spcBef>
                        <a:spcAft>
                          <a:spcPts val="0"/>
                        </a:spcAft>
                      </a:pPr>
                      <a:r>
                        <a:rPr lang="en-US" sz="1800">
                          <a:effectLst/>
                          <a:latin typeface="Calibri" panose="020F0502020204030204" pitchFamily="34" charset="0"/>
                          <a:ea typeface="Times New Roman"/>
                        </a:rPr>
                        <a:t>0.69-0.72</a:t>
                      </a:r>
                    </a:p>
                  </a:txBody>
                  <a:tcPr marL="68580" marR="68580" marT="0" marB="0" anchor="b"/>
                </a:tc>
              </a:tr>
              <a:tr h="435254">
                <a:tc>
                  <a:txBody>
                    <a:bodyPr/>
                    <a:lstStyle/>
                    <a:p>
                      <a:r>
                        <a:rPr lang="en-US" b="1" dirty="0" smtClean="0">
                          <a:latin typeface="Calibri" pitchFamily="34" charset="0"/>
                        </a:rPr>
                        <a:t>AHEI-2010</a:t>
                      </a:r>
                      <a:endParaRPr lang="en-US" b="1" dirty="0">
                        <a:latin typeface="Calibri" pitchFamily="34" charset="0"/>
                      </a:endParaRPr>
                    </a:p>
                  </a:txBody>
                  <a:tcPr>
                    <a:solidFill>
                      <a:schemeClr val="accent1">
                        <a:lumMod val="60000"/>
                        <a:lumOff val="40000"/>
                      </a:schemeClr>
                    </a:solidFill>
                  </a:tcPr>
                </a:tc>
                <a:tc>
                  <a:txBody>
                    <a:bodyPr/>
                    <a:lstStyle/>
                    <a:p>
                      <a:pPr marL="0" marR="0" algn="ctr">
                        <a:lnSpc>
                          <a:spcPct val="115000"/>
                        </a:lnSpc>
                        <a:spcBef>
                          <a:spcPts val="0"/>
                        </a:spcBef>
                        <a:spcAft>
                          <a:spcPts val="0"/>
                        </a:spcAft>
                      </a:pPr>
                      <a:r>
                        <a:rPr lang="en-US" sz="1800" dirty="0">
                          <a:effectLst/>
                          <a:latin typeface="Calibri" panose="020F0502020204030204" pitchFamily="34" charset="0"/>
                          <a:ea typeface="Times New Roman"/>
                          <a:cs typeface="Times New Roman"/>
                        </a:rPr>
                        <a:t> </a:t>
                      </a:r>
                      <a:endParaRPr lang="en-US" sz="1800" dirty="0">
                        <a:effectLst/>
                        <a:latin typeface="Calibri" panose="020F0502020204030204" pitchFamily="34" charset="0"/>
                        <a:ea typeface="SimSun"/>
                        <a:cs typeface="Times New Roman"/>
                      </a:endParaRPr>
                    </a:p>
                  </a:txBody>
                  <a:tcPr marL="68580" marR="68580" marT="0" marB="0" anchor="b"/>
                </a:tc>
                <a:tc>
                  <a:txBody>
                    <a:bodyPr/>
                    <a:lstStyle/>
                    <a:p>
                      <a:pPr marL="0" marR="0" algn="ctr">
                        <a:spcBef>
                          <a:spcPts val="0"/>
                        </a:spcBef>
                        <a:spcAft>
                          <a:spcPts val="0"/>
                        </a:spcAft>
                      </a:pPr>
                      <a:r>
                        <a:rPr lang="en-US" sz="1800" dirty="0">
                          <a:effectLst/>
                          <a:latin typeface="Calibri" panose="020F0502020204030204" pitchFamily="34" charset="0"/>
                          <a:ea typeface="Times New Roman"/>
                        </a:rPr>
                        <a:t>1.00</a:t>
                      </a:r>
                    </a:p>
                  </a:txBody>
                  <a:tcPr marL="68580" marR="68580" marT="0" marB="0" anchor="b"/>
                </a:tc>
                <a:tc>
                  <a:txBody>
                    <a:bodyPr/>
                    <a:lstStyle/>
                    <a:p>
                      <a:pPr marL="0" marR="0" algn="ctr" fontAlgn="ctr">
                        <a:spcBef>
                          <a:spcPts val="0"/>
                        </a:spcBef>
                        <a:spcAft>
                          <a:spcPts val="0"/>
                        </a:spcAft>
                      </a:pPr>
                      <a:r>
                        <a:rPr lang="en-US" sz="1800" dirty="0" smtClean="0">
                          <a:effectLst/>
                          <a:latin typeface="Calibri" panose="020F0502020204030204" pitchFamily="34" charset="0"/>
                          <a:ea typeface="Times New Roman"/>
                        </a:rPr>
                        <a:t>0.60-0.66</a:t>
                      </a:r>
                      <a:endParaRPr lang="en-US" sz="1800" dirty="0">
                        <a:effectLst/>
                        <a:latin typeface="Calibri" panose="020F0502020204030204" pitchFamily="34" charset="0"/>
                        <a:ea typeface="Times New Roman"/>
                      </a:endParaRPr>
                    </a:p>
                  </a:txBody>
                  <a:tcPr marL="68580" marR="68580" marT="0" marB="0" anchor="b"/>
                </a:tc>
                <a:tc>
                  <a:txBody>
                    <a:bodyPr/>
                    <a:lstStyle/>
                    <a:p>
                      <a:pPr marL="0" marR="0" algn="ctr" fontAlgn="ctr">
                        <a:spcBef>
                          <a:spcPts val="0"/>
                        </a:spcBef>
                        <a:spcAft>
                          <a:spcPts val="0"/>
                        </a:spcAft>
                      </a:pPr>
                      <a:r>
                        <a:rPr lang="en-US" sz="1800" dirty="0" smtClean="0">
                          <a:effectLst/>
                          <a:latin typeface="Calibri" panose="020F0502020204030204" pitchFamily="34" charset="0"/>
                          <a:ea typeface="Times New Roman"/>
                        </a:rPr>
                        <a:t>0.60-0.65</a:t>
                      </a:r>
                      <a:endParaRPr lang="en-US" sz="1800" dirty="0">
                        <a:effectLst/>
                        <a:latin typeface="Calibri" panose="020F0502020204030204" pitchFamily="34" charset="0"/>
                        <a:ea typeface="Times New Roman"/>
                      </a:endParaRPr>
                    </a:p>
                  </a:txBody>
                  <a:tcPr marL="68580" marR="68580" marT="0" marB="0" anchor="b"/>
                </a:tc>
              </a:tr>
              <a:tr h="435254">
                <a:tc>
                  <a:txBody>
                    <a:bodyPr/>
                    <a:lstStyle/>
                    <a:p>
                      <a:r>
                        <a:rPr lang="en-US" b="1" dirty="0" err="1" smtClean="0">
                          <a:latin typeface="Calibri" pitchFamily="34" charset="0"/>
                        </a:rPr>
                        <a:t>aMED</a:t>
                      </a:r>
                      <a:endParaRPr lang="en-US" b="1" dirty="0">
                        <a:latin typeface="Calibri" pitchFamily="34" charset="0"/>
                      </a:endParaRPr>
                    </a:p>
                  </a:txBody>
                  <a:tcPr>
                    <a:solidFill>
                      <a:schemeClr val="accent1">
                        <a:lumMod val="60000"/>
                        <a:lumOff val="40000"/>
                      </a:schemeClr>
                    </a:solidFill>
                  </a:tcPr>
                </a:tc>
                <a:tc>
                  <a:txBody>
                    <a:bodyPr/>
                    <a:lstStyle/>
                    <a:p>
                      <a:pPr marL="0" marR="0" algn="ctr">
                        <a:lnSpc>
                          <a:spcPct val="115000"/>
                        </a:lnSpc>
                        <a:spcBef>
                          <a:spcPts val="0"/>
                        </a:spcBef>
                        <a:spcAft>
                          <a:spcPts val="0"/>
                        </a:spcAft>
                      </a:pPr>
                      <a:r>
                        <a:rPr lang="en-US" sz="1800">
                          <a:effectLst/>
                          <a:latin typeface="Calibri" panose="020F0502020204030204" pitchFamily="34" charset="0"/>
                          <a:ea typeface="Times New Roman"/>
                          <a:cs typeface="Times New Roman"/>
                        </a:rPr>
                        <a:t> </a:t>
                      </a:r>
                      <a:endParaRPr lang="en-US" sz="1800">
                        <a:effectLst/>
                        <a:latin typeface="Calibri" panose="020F0502020204030204" pitchFamily="34" charset="0"/>
                        <a:ea typeface="SimSun"/>
                        <a:cs typeface="Times New Roman"/>
                      </a:endParaRPr>
                    </a:p>
                  </a:txBody>
                  <a:tcPr marL="68580" marR="68580" marT="0" marB="0" anchor="b"/>
                </a:tc>
                <a:tc>
                  <a:txBody>
                    <a:bodyPr/>
                    <a:lstStyle/>
                    <a:p>
                      <a:pPr marL="0" marR="0" algn="ctr">
                        <a:lnSpc>
                          <a:spcPct val="115000"/>
                        </a:lnSpc>
                        <a:spcBef>
                          <a:spcPts val="0"/>
                        </a:spcBef>
                        <a:spcAft>
                          <a:spcPts val="0"/>
                        </a:spcAft>
                      </a:pPr>
                      <a:r>
                        <a:rPr lang="en-US" sz="1800" dirty="0">
                          <a:effectLst/>
                          <a:latin typeface="Calibri" panose="020F0502020204030204" pitchFamily="34" charset="0"/>
                          <a:ea typeface="Times New Roman"/>
                          <a:cs typeface="Times New Roman"/>
                        </a:rPr>
                        <a:t> </a:t>
                      </a:r>
                      <a:endParaRPr lang="en-US" sz="1800" dirty="0">
                        <a:effectLst/>
                        <a:latin typeface="Calibri" panose="020F0502020204030204" pitchFamily="34" charset="0"/>
                        <a:ea typeface="SimSun"/>
                        <a:cs typeface="Times New Roman"/>
                      </a:endParaRPr>
                    </a:p>
                  </a:txBody>
                  <a:tcPr marL="68580" marR="68580" marT="0" marB="0" anchor="b"/>
                </a:tc>
                <a:tc>
                  <a:txBody>
                    <a:bodyPr/>
                    <a:lstStyle/>
                    <a:p>
                      <a:pPr marL="0" marR="0" algn="ctr">
                        <a:spcBef>
                          <a:spcPts val="0"/>
                        </a:spcBef>
                        <a:spcAft>
                          <a:spcPts val="0"/>
                        </a:spcAft>
                      </a:pPr>
                      <a:r>
                        <a:rPr lang="en-US" sz="1800" dirty="0">
                          <a:effectLst/>
                          <a:latin typeface="Calibri" panose="020F0502020204030204" pitchFamily="34" charset="0"/>
                          <a:ea typeface="Times New Roman"/>
                        </a:rPr>
                        <a:t>1.00</a:t>
                      </a:r>
                    </a:p>
                  </a:txBody>
                  <a:tcPr marL="68580" marR="68580" marT="0" marB="0" anchor="b"/>
                </a:tc>
                <a:tc>
                  <a:txBody>
                    <a:bodyPr/>
                    <a:lstStyle/>
                    <a:p>
                      <a:pPr marL="0" marR="0" algn="ctr" fontAlgn="ctr">
                        <a:spcBef>
                          <a:spcPts val="0"/>
                        </a:spcBef>
                        <a:spcAft>
                          <a:spcPts val="0"/>
                        </a:spcAft>
                      </a:pPr>
                      <a:r>
                        <a:rPr lang="en-US" sz="1800" dirty="0" smtClean="0">
                          <a:effectLst/>
                          <a:latin typeface="Calibri" panose="020F0502020204030204" pitchFamily="34" charset="0"/>
                          <a:ea typeface="Times New Roman"/>
                        </a:rPr>
                        <a:t>0.62</a:t>
                      </a:r>
                      <a:endParaRPr lang="en-US" sz="1800" dirty="0">
                        <a:effectLst/>
                        <a:latin typeface="Calibri" panose="020F0502020204030204" pitchFamily="34" charset="0"/>
                        <a:ea typeface="Times New Roman"/>
                      </a:endParaRPr>
                    </a:p>
                  </a:txBody>
                  <a:tcPr marL="68580" marR="68580" marT="0" marB="0" anchor="b"/>
                </a:tc>
              </a:tr>
              <a:tr h="435254">
                <a:tc>
                  <a:txBody>
                    <a:bodyPr/>
                    <a:lstStyle/>
                    <a:p>
                      <a:r>
                        <a:rPr lang="en-US" b="1" dirty="0" smtClean="0">
                          <a:latin typeface="Calibri" pitchFamily="34" charset="0"/>
                        </a:rPr>
                        <a:t>DASH</a:t>
                      </a:r>
                      <a:endParaRPr lang="en-US" b="1" dirty="0">
                        <a:latin typeface="Calibri" pitchFamily="34" charset="0"/>
                      </a:endParaRPr>
                    </a:p>
                  </a:txBody>
                  <a:tcPr>
                    <a:solidFill>
                      <a:schemeClr val="accent1">
                        <a:lumMod val="60000"/>
                        <a:lumOff val="40000"/>
                      </a:schemeClr>
                    </a:solidFill>
                  </a:tcPr>
                </a:tc>
                <a:tc>
                  <a:txBody>
                    <a:bodyPr/>
                    <a:lstStyle/>
                    <a:p>
                      <a:pPr marL="0" marR="0" algn="ctr">
                        <a:lnSpc>
                          <a:spcPct val="115000"/>
                        </a:lnSpc>
                        <a:spcBef>
                          <a:spcPts val="0"/>
                        </a:spcBef>
                        <a:spcAft>
                          <a:spcPts val="0"/>
                        </a:spcAft>
                      </a:pPr>
                      <a:r>
                        <a:rPr lang="en-US" sz="1800" dirty="0">
                          <a:effectLst/>
                          <a:latin typeface="Calibri" panose="020F0502020204030204" pitchFamily="34" charset="0"/>
                          <a:ea typeface="Times New Roman"/>
                          <a:cs typeface="Times New Roman"/>
                        </a:rPr>
                        <a:t> </a:t>
                      </a:r>
                      <a:endParaRPr lang="en-US" sz="1800" dirty="0">
                        <a:effectLst/>
                        <a:latin typeface="Calibri" panose="020F0502020204030204" pitchFamily="34" charset="0"/>
                        <a:ea typeface="SimSun"/>
                        <a:cs typeface="Times New Roman"/>
                      </a:endParaRPr>
                    </a:p>
                  </a:txBody>
                  <a:tcPr marL="68580" marR="68580" marT="0" marB="0" anchor="b"/>
                </a:tc>
                <a:tc>
                  <a:txBody>
                    <a:bodyPr/>
                    <a:lstStyle/>
                    <a:p>
                      <a:pPr marL="0" marR="0" algn="ctr">
                        <a:lnSpc>
                          <a:spcPct val="115000"/>
                        </a:lnSpc>
                        <a:spcBef>
                          <a:spcPts val="0"/>
                        </a:spcBef>
                        <a:spcAft>
                          <a:spcPts val="0"/>
                        </a:spcAft>
                      </a:pPr>
                      <a:r>
                        <a:rPr lang="en-US" sz="1800" dirty="0">
                          <a:effectLst/>
                          <a:latin typeface="Calibri" panose="020F0502020204030204" pitchFamily="34" charset="0"/>
                          <a:ea typeface="Times New Roman"/>
                          <a:cs typeface="Times New Roman"/>
                        </a:rPr>
                        <a:t> </a:t>
                      </a:r>
                      <a:endParaRPr lang="en-US" sz="1800" dirty="0">
                        <a:effectLst/>
                        <a:latin typeface="Calibri" panose="020F0502020204030204" pitchFamily="34" charset="0"/>
                        <a:ea typeface="SimSun"/>
                        <a:cs typeface="Times New Roman"/>
                      </a:endParaRPr>
                    </a:p>
                  </a:txBody>
                  <a:tcPr marL="68580" marR="68580" marT="0" marB="0" anchor="b"/>
                </a:tc>
                <a:tc>
                  <a:txBody>
                    <a:bodyPr/>
                    <a:lstStyle/>
                    <a:p>
                      <a:pPr marL="0" marR="0" algn="ctr">
                        <a:lnSpc>
                          <a:spcPct val="115000"/>
                        </a:lnSpc>
                        <a:spcBef>
                          <a:spcPts val="0"/>
                        </a:spcBef>
                        <a:spcAft>
                          <a:spcPts val="0"/>
                        </a:spcAft>
                      </a:pPr>
                      <a:r>
                        <a:rPr lang="en-US" sz="1800" dirty="0">
                          <a:effectLst/>
                          <a:latin typeface="Calibri" panose="020F0502020204030204" pitchFamily="34" charset="0"/>
                          <a:ea typeface="Times New Roman"/>
                          <a:cs typeface="Times New Roman"/>
                        </a:rPr>
                        <a:t> </a:t>
                      </a:r>
                      <a:endParaRPr lang="en-US" sz="1800" dirty="0">
                        <a:effectLst/>
                        <a:latin typeface="Calibri" panose="020F0502020204030204" pitchFamily="34" charset="0"/>
                        <a:ea typeface="SimSun"/>
                        <a:cs typeface="Times New Roman"/>
                      </a:endParaRPr>
                    </a:p>
                  </a:txBody>
                  <a:tcPr marL="68580" marR="68580" marT="0" marB="0" anchor="b"/>
                </a:tc>
                <a:tc>
                  <a:txBody>
                    <a:bodyPr/>
                    <a:lstStyle/>
                    <a:p>
                      <a:pPr marL="0" marR="0" algn="ctr">
                        <a:spcBef>
                          <a:spcPts val="0"/>
                        </a:spcBef>
                        <a:spcAft>
                          <a:spcPts val="0"/>
                        </a:spcAft>
                      </a:pPr>
                      <a:r>
                        <a:rPr lang="en-US" sz="1800" dirty="0">
                          <a:effectLst/>
                          <a:latin typeface="Calibri" panose="020F0502020204030204" pitchFamily="34" charset="0"/>
                          <a:ea typeface="Times New Roman"/>
                        </a:rPr>
                        <a:t>1.00</a:t>
                      </a:r>
                    </a:p>
                  </a:txBody>
                  <a:tcPr marL="68580" marR="68580" marT="0" marB="0" anchor="b"/>
                </a:tc>
              </a:tr>
            </a:tbl>
          </a:graphicData>
        </a:graphic>
      </p:graphicFrame>
      <p:sp>
        <p:nvSpPr>
          <p:cNvPr id="4" name="Oval 3"/>
          <p:cNvSpPr/>
          <p:nvPr/>
        </p:nvSpPr>
        <p:spPr>
          <a:xfrm>
            <a:off x="5425926" y="1704975"/>
            <a:ext cx="1600200" cy="4286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467350" y="4124325"/>
            <a:ext cx="1600200" cy="4191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065334" y="1704975"/>
            <a:ext cx="1600200" cy="4286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086600" y="4114800"/>
            <a:ext cx="1600200" cy="4286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85800" y="6400800"/>
            <a:ext cx="5105400" cy="261610"/>
          </a:xfrm>
          <a:prstGeom prst="rect">
            <a:avLst/>
          </a:prstGeom>
          <a:noFill/>
        </p:spPr>
        <p:txBody>
          <a:bodyPr wrap="square" rtlCol="0">
            <a:spAutoFit/>
          </a:bodyPr>
          <a:lstStyle/>
          <a:p>
            <a:r>
              <a:rPr lang="en-US" sz="1100" dirty="0" err="1" smtClean="0"/>
              <a:t>Liese</a:t>
            </a:r>
            <a:r>
              <a:rPr lang="en-US" sz="1100" dirty="0"/>
              <a:t> </a:t>
            </a:r>
            <a:r>
              <a:rPr lang="en-US" sz="1100" dirty="0" smtClean="0"/>
              <a:t>et al. J </a:t>
            </a:r>
            <a:r>
              <a:rPr lang="en-US" sz="1100" dirty="0" err="1"/>
              <a:t>Nutr</a:t>
            </a:r>
            <a:r>
              <a:rPr lang="en-US" sz="1100" dirty="0"/>
              <a:t>. 2015 Mar;145(3):393-402. </a:t>
            </a:r>
            <a:r>
              <a:rPr lang="en-US" sz="1100" dirty="0" err="1"/>
              <a:t>Epub</a:t>
            </a:r>
            <a:r>
              <a:rPr lang="en-US" sz="1100" dirty="0"/>
              <a:t> 2015 Jan 21</a:t>
            </a:r>
            <a:r>
              <a:rPr lang="en-US" sz="1100" dirty="0" smtClean="0"/>
              <a:t>. PMID:  25733454</a:t>
            </a:r>
            <a:endParaRPr lang="en-US" sz="1100" dirty="0"/>
          </a:p>
        </p:txBody>
      </p:sp>
    </p:spTree>
    <p:extLst>
      <p:ext uri="{BB962C8B-B14F-4D97-AF65-F5344CB8AC3E}">
        <p14:creationId xmlns:p14="http://schemas.microsoft.com/office/powerpoint/2010/main" val="345695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990600"/>
          </a:xfrm>
        </p:spPr>
        <p:txBody>
          <a:bodyPr>
            <a:noAutofit/>
          </a:bodyPr>
          <a:lstStyle/>
          <a:p>
            <a:r>
              <a:rPr lang="en-US" dirty="0"/>
              <a:t>Concordance between pairs of categorized </a:t>
            </a:r>
            <a:r>
              <a:rPr lang="en-US" dirty="0" smtClean="0"/>
              <a:t/>
            </a:r>
            <a:br>
              <a:rPr lang="en-US" dirty="0" smtClean="0"/>
            </a:br>
            <a:r>
              <a:rPr lang="en-US" dirty="0" smtClean="0"/>
              <a:t>diet </a:t>
            </a:r>
            <a:r>
              <a:rPr lang="en-US" dirty="0"/>
              <a:t>quality indices based on </a:t>
            </a:r>
            <a:r>
              <a:rPr lang="en-US" dirty="0" smtClean="0"/>
              <a:t>cross-classification (</a:t>
            </a:r>
            <a:r>
              <a:rPr lang="en-US" sz="1800" dirty="0" smtClean="0"/>
              <a:t>across cohorts)</a:t>
            </a:r>
            <a:endParaRPr lang="en-US" sz="2800" dirty="0"/>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val="2426252029"/>
              </p:ext>
            </p:extLst>
          </p:nvPr>
        </p:nvGraphicFramePr>
        <p:xfrm>
          <a:off x="304800" y="1371600"/>
          <a:ext cx="8610603" cy="4416552"/>
        </p:xfrm>
        <a:graphic>
          <a:graphicData uri="http://schemas.openxmlformats.org/drawingml/2006/table">
            <a:tbl>
              <a:tblPr firstRow="1" firstCol="1" bandRow="1">
                <a:tableStyleId>{5C22544A-7EE6-4342-B048-85BDC9FD1C3A}</a:tableStyleId>
              </a:tblPr>
              <a:tblGrid>
                <a:gridCol w="1747539"/>
                <a:gridCol w="1143844"/>
                <a:gridCol w="1143844"/>
                <a:gridCol w="1143844"/>
                <a:gridCol w="1143844"/>
                <a:gridCol w="1143844"/>
                <a:gridCol w="1143844"/>
              </a:tblGrid>
              <a:tr h="0">
                <a:tc>
                  <a:txBody>
                    <a:bodyPr/>
                    <a:lstStyle/>
                    <a:p>
                      <a:pPr marL="0" marR="0" algn="r">
                        <a:lnSpc>
                          <a:spcPct val="115000"/>
                        </a:lnSpc>
                        <a:spcBef>
                          <a:spcPts val="0"/>
                        </a:spcBef>
                        <a:spcAft>
                          <a:spcPts val="0"/>
                        </a:spcAft>
                      </a:pPr>
                      <a:r>
                        <a:rPr lang="en-US" sz="1800" dirty="0">
                          <a:effectLst/>
                          <a:latin typeface="Calibri" panose="020F0502020204030204" pitchFamily="34" charset="0"/>
                        </a:rPr>
                        <a:t> </a:t>
                      </a:r>
                      <a:endParaRPr lang="en-US" sz="1800" dirty="0">
                        <a:effectLst/>
                        <a:latin typeface="Calibri" panose="020F0502020204030204" pitchFamily="34" charset="0"/>
                        <a:ea typeface="SimSun"/>
                        <a:cs typeface="Times New Roman"/>
                      </a:endParaRPr>
                    </a:p>
                  </a:txBody>
                  <a:tcPr marL="68330" marR="68330" marT="0" marB="0" anchor="b">
                    <a:lnB w="12700" cap="flat" cmpd="sng" algn="ctr">
                      <a:solidFill>
                        <a:schemeClr val="bg1"/>
                      </a:solidFill>
                      <a:prstDash val="solid"/>
                      <a:round/>
                      <a:headEnd type="none" w="med" len="med"/>
                      <a:tailEnd type="none" w="med" len="med"/>
                    </a:lnB>
                  </a:tcPr>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en-US" sz="1800" dirty="0" smtClean="0">
                          <a:effectLst/>
                          <a:latin typeface="Calibri" panose="020F0502020204030204" pitchFamily="34" charset="0"/>
                        </a:rPr>
                        <a:t>Women</a:t>
                      </a:r>
                      <a:endParaRPr lang="en-US" sz="1800" dirty="0" smtClean="0">
                        <a:effectLst/>
                        <a:latin typeface="Calibri" panose="020F0502020204030204" pitchFamily="34" charset="0"/>
                        <a:ea typeface="SimSun"/>
                        <a:cs typeface="Times New Roman"/>
                      </a:endParaRPr>
                    </a:p>
                  </a:txBody>
                  <a:tcPr marL="68330" marR="68330" marT="0" marB="0" anchor="b">
                    <a:lnB w="12700" cap="flat" cmpd="sng" algn="ctr">
                      <a:solidFill>
                        <a:schemeClr val="bg1"/>
                      </a:solidFill>
                      <a:prstDash val="solid"/>
                      <a:round/>
                      <a:headEnd type="none" w="med" len="med"/>
                      <a:tailEnd type="none" w="med" len="med"/>
                    </a:lnB>
                  </a:tcPr>
                </a:tc>
                <a:tc>
                  <a:txBody>
                    <a:bodyPr/>
                    <a:lstStyle/>
                    <a:p>
                      <a:pPr marL="0" marR="0" algn="r">
                        <a:lnSpc>
                          <a:spcPct val="115000"/>
                        </a:lnSpc>
                        <a:spcBef>
                          <a:spcPts val="0"/>
                        </a:spcBef>
                        <a:spcAft>
                          <a:spcPts val="0"/>
                        </a:spcAft>
                      </a:pPr>
                      <a:endParaRPr lang="en-US" sz="1800" dirty="0">
                        <a:effectLst/>
                        <a:latin typeface="Calibri" panose="020F0502020204030204" pitchFamily="34" charset="0"/>
                        <a:ea typeface="SimSun"/>
                        <a:cs typeface="Times New Roman"/>
                      </a:endParaRPr>
                    </a:p>
                  </a:txBody>
                  <a:tcPr marL="68330" marR="68330" marT="0" marB="0" anchor="b">
                    <a:lnB w="12700" cap="flat" cmpd="sng" algn="ctr">
                      <a:solidFill>
                        <a:schemeClr val="bg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dirty="0">
                          <a:effectLst/>
                          <a:latin typeface="Calibri" panose="020F0502020204030204" pitchFamily="34" charset="0"/>
                        </a:rPr>
                        <a:t> </a:t>
                      </a:r>
                      <a:endParaRPr lang="en-US" sz="1800" dirty="0">
                        <a:effectLst/>
                        <a:latin typeface="Calibri" panose="020F0502020204030204" pitchFamily="34" charset="0"/>
                        <a:ea typeface="SimSun"/>
                        <a:cs typeface="Times New Roman"/>
                      </a:endParaRPr>
                    </a:p>
                  </a:txBody>
                  <a:tcPr marL="68330" marR="68330" marT="0" marB="0" anchor="b">
                    <a:lnB w="12700" cap="flat" cmpd="sng" algn="ctr">
                      <a:solidFill>
                        <a:schemeClr val="bg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dirty="0" smtClean="0">
                          <a:effectLst/>
                          <a:latin typeface="Calibri" panose="020F0502020204030204" pitchFamily="34" charset="0"/>
                        </a:rPr>
                        <a:t>Men</a:t>
                      </a:r>
                      <a:endParaRPr lang="en-US" sz="1800" dirty="0">
                        <a:effectLst/>
                        <a:latin typeface="Calibri" panose="020F0502020204030204" pitchFamily="34" charset="0"/>
                        <a:ea typeface="SimSun"/>
                        <a:cs typeface="Times New Roman"/>
                      </a:endParaRPr>
                    </a:p>
                  </a:txBody>
                  <a:tcPr marL="68330" marR="68330" marT="0" marB="0" anchor="b">
                    <a:lnB w="12700" cap="flat" cmpd="sng" algn="ctr">
                      <a:solidFill>
                        <a:schemeClr val="bg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dirty="0">
                          <a:effectLst/>
                          <a:latin typeface="Calibri" panose="020F0502020204030204" pitchFamily="34" charset="0"/>
                        </a:rPr>
                        <a:t> </a:t>
                      </a:r>
                      <a:endParaRPr lang="en-US" sz="1800" dirty="0">
                        <a:effectLst/>
                        <a:latin typeface="Calibri" panose="020F0502020204030204" pitchFamily="34" charset="0"/>
                        <a:ea typeface="SimSun"/>
                        <a:cs typeface="Times New Roman"/>
                      </a:endParaRPr>
                    </a:p>
                  </a:txBody>
                  <a:tcPr marL="68330" marR="68330" marT="0" marB="0" anchor="b">
                    <a:lnB w="12700" cap="flat" cmpd="sng" algn="ctr">
                      <a:solidFill>
                        <a:schemeClr val="bg1"/>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effectLst/>
                          <a:latin typeface="Calibri" panose="020F0502020204030204" pitchFamily="34" charset="0"/>
                        </a:rPr>
                        <a:t> </a:t>
                      </a:r>
                      <a:endParaRPr lang="en-US" sz="1800">
                        <a:effectLst/>
                        <a:latin typeface="Calibri" panose="020F0502020204030204" pitchFamily="34" charset="0"/>
                        <a:ea typeface="SimSun"/>
                        <a:cs typeface="Times New Roman"/>
                      </a:endParaRPr>
                    </a:p>
                  </a:txBody>
                  <a:tcPr marL="68330" marR="68330" marT="0" marB="0" anchor="b">
                    <a:lnB w="12700" cap="flat" cmpd="sng" algn="ctr">
                      <a:solidFill>
                        <a:schemeClr val="bg1"/>
                      </a:solidFill>
                      <a:prstDash val="solid"/>
                      <a:round/>
                      <a:headEnd type="none" w="med" len="med"/>
                      <a:tailEnd type="none" w="med" len="med"/>
                    </a:lnB>
                  </a:tcPr>
                </a:tc>
              </a:tr>
              <a:tr h="0">
                <a:tc>
                  <a:txBody>
                    <a:bodyPr/>
                    <a:lstStyle/>
                    <a:p>
                      <a:pPr marL="0" marR="0" algn="r">
                        <a:lnSpc>
                          <a:spcPct val="115000"/>
                        </a:lnSpc>
                        <a:spcBef>
                          <a:spcPts val="0"/>
                        </a:spcBef>
                        <a:spcAft>
                          <a:spcPts val="0"/>
                        </a:spcAft>
                      </a:pPr>
                      <a:r>
                        <a:rPr lang="en-US" sz="1800" dirty="0">
                          <a:effectLst/>
                          <a:latin typeface="Calibri" panose="020F0502020204030204" pitchFamily="34" charset="0"/>
                        </a:rPr>
                        <a:t> </a:t>
                      </a:r>
                      <a:endParaRPr lang="en-US" sz="1800" dirty="0">
                        <a:effectLst/>
                        <a:latin typeface="Calibri" panose="020F0502020204030204" pitchFamily="34" charset="0"/>
                        <a:ea typeface="SimSun"/>
                        <a:cs typeface="Times New Roman"/>
                      </a:endParaRPr>
                    </a:p>
                  </a:txBody>
                  <a:tcPr marL="68330" marR="68330" marT="0" marB="0" anchor="b">
                    <a:lnT w="12700" cap="flat" cmpd="sng" algn="ctr">
                      <a:solidFill>
                        <a:schemeClr val="bg1"/>
                      </a:solidFill>
                      <a:prstDash val="solid"/>
                      <a:round/>
                      <a:headEnd type="none" w="med" len="med"/>
                      <a:tailEnd type="none" w="med" len="med"/>
                    </a:lnT>
                    <a:solidFill>
                      <a:schemeClr val="accent1"/>
                    </a:solidFill>
                  </a:tcPr>
                </a:tc>
                <a:tc>
                  <a:txBody>
                    <a:bodyPr/>
                    <a:lstStyle/>
                    <a:p>
                      <a:pPr marL="0" marR="0" algn="r">
                        <a:lnSpc>
                          <a:spcPct val="115000"/>
                        </a:lnSpc>
                        <a:spcBef>
                          <a:spcPts val="0"/>
                        </a:spcBef>
                        <a:spcAft>
                          <a:spcPts val="0"/>
                        </a:spcAft>
                      </a:pPr>
                      <a:r>
                        <a:rPr lang="en-US" sz="1800" b="1" dirty="0" smtClean="0">
                          <a:solidFill>
                            <a:schemeClr val="bg1"/>
                          </a:solidFill>
                          <a:effectLst/>
                          <a:latin typeface="Calibri" panose="020F0502020204030204" pitchFamily="34" charset="0"/>
                        </a:rPr>
                        <a:t>AHEI-2010</a:t>
                      </a:r>
                      <a:endParaRPr lang="en-US" sz="1800" b="1" dirty="0">
                        <a:solidFill>
                          <a:schemeClr val="bg1"/>
                        </a:solidFill>
                        <a:effectLst/>
                        <a:latin typeface="Calibri" panose="020F0502020204030204" pitchFamily="34" charset="0"/>
                        <a:ea typeface="SimSun"/>
                        <a:cs typeface="Times New Roman"/>
                      </a:endParaRPr>
                    </a:p>
                  </a:txBody>
                  <a:tcPr marL="68330" marR="68330" marT="0" marB="0" anchor="ctr">
                    <a:lnT w="12700" cap="flat" cmpd="sng" algn="ctr">
                      <a:solidFill>
                        <a:schemeClr val="bg1"/>
                      </a:solidFill>
                      <a:prstDash val="solid"/>
                      <a:round/>
                      <a:headEnd type="none" w="med" len="med"/>
                      <a:tailEnd type="none" w="med" len="med"/>
                    </a:lnT>
                    <a:solidFill>
                      <a:schemeClr val="accent1"/>
                    </a:solidFill>
                  </a:tcPr>
                </a:tc>
                <a:tc>
                  <a:txBody>
                    <a:bodyPr/>
                    <a:lstStyle/>
                    <a:p>
                      <a:pPr marL="0" marR="0" algn="r">
                        <a:lnSpc>
                          <a:spcPct val="115000"/>
                        </a:lnSpc>
                        <a:spcBef>
                          <a:spcPts val="0"/>
                        </a:spcBef>
                        <a:spcAft>
                          <a:spcPts val="0"/>
                        </a:spcAft>
                      </a:pPr>
                      <a:r>
                        <a:rPr lang="en-US" sz="1800" b="1" dirty="0" err="1" smtClean="0">
                          <a:solidFill>
                            <a:schemeClr val="bg1"/>
                          </a:solidFill>
                          <a:effectLst/>
                          <a:latin typeface="Calibri" panose="020F0502020204030204" pitchFamily="34" charset="0"/>
                        </a:rPr>
                        <a:t>aMED</a:t>
                      </a:r>
                      <a:endParaRPr lang="en-US" sz="1800" b="1" dirty="0">
                        <a:solidFill>
                          <a:schemeClr val="bg1"/>
                        </a:solidFill>
                        <a:effectLst/>
                        <a:latin typeface="Calibri" panose="020F0502020204030204" pitchFamily="34" charset="0"/>
                        <a:ea typeface="SimSun"/>
                        <a:cs typeface="Times New Roman"/>
                      </a:endParaRPr>
                    </a:p>
                  </a:txBody>
                  <a:tcPr marL="68330" marR="68330" marT="0" marB="0" anchor="ctr">
                    <a:lnT w="12700" cap="flat" cmpd="sng" algn="ctr">
                      <a:solidFill>
                        <a:schemeClr val="bg1"/>
                      </a:solidFill>
                      <a:prstDash val="solid"/>
                      <a:round/>
                      <a:headEnd type="none" w="med" len="med"/>
                      <a:tailEnd type="none" w="med" len="med"/>
                    </a:lnT>
                    <a:solidFill>
                      <a:schemeClr val="accent1"/>
                    </a:solidFill>
                  </a:tcPr>
                </a:tc>
                <a:tc>
                  <a:txBody>
                    <a:bodyPr/>
                    <a:lstStyle/>
                    <a:p>
                      <a:pPr marL="0" marR="0" algn="r">
                        <a:lnSpc>
                          <a:spcPct val="115000"/>
                        </a:lnSpc>
                        <a:spcBef>
                          <a:spcPts val="0"/>
                        </a:spcBef>
                        <a:spcAft>
                          <a:spcPts val="0"/>
                        </a:spcAft>
                      </a:pPr>
                      <a:r>
                        <a:rPr lang="en-US" sz="1800" b="1" dirty="0" smtClean="0">
                          <a:solidFill>
                            <a:schemeClr val="bg1"/>
                          </a:solidFill>
                          <a:effectLst/>
                          <a:latin typeface="Calibri" panose="020F0502020204030204" pitchFamily="34" charset="0"/>
                        </a:rPr>
                        <a:t>DASH</a:t>
                      </a:r>
                      <a:endParaRPr lang="en-US" sz="1800" b="1" dirty="0">
                        <a:solidFill>
                          <a:schemeClr val="bg1"/>
                        </a:solidFill>
                        <a:effectLst/>
                        <a:latin typeface="Calibri" panose="020F0502020204030204" pitchFamily="34" charset="0"/>
                        <a:ea typeface="SimSun"/>
                        <a:cs typeface="Times New Roman"/>
                      </a:endParaRPr>
                    </a:p>
                  </a:txBody>
                  <a:tcPr marL="68330" marR="68330" marT="0" marB="0" anchor="ctr">
                    <a:lnT w="12700" cap="flat" cmpd="sng" algn="ctr">
                      <a:solidFill>
                        <a:schemeClr val="bg1"/>
                      </a:solidFill>
                      <a:prstDash val="solid"/>
                      <a:round/>
                      <a:headEnd type="none" w="med" len="med"/>
                      <a:tailEnd type="none" w="med" len="med"/>
                    </a:lnT>
                    <a:solidFill>
                      <a:schemeClr val="accent1"/>
                    </a:solidFill>
                  </a:tcPr>
                </a:tc>
                <a:tc>
                  <a:txBody>
                    <a:bodyPr/>
                    <a:lstStyle/>
                    <a:p>
                      <a:pPr marL="0" marR="0" algn="r">
                        <a:lnSpc>
                          <a:spcPct val="115000"/>
                        </a:lnSpc>
                        <a:spcBef>
                          <a:spcPts val="0"/>
                        </a:spcBef>
                        <a:spcAft>
                          <a:spcPts val="0"/>
                        </a:spcAft>
                      </a:pPr>
                      <a:r>
                        <a:rPr lang="en-US" sz="1800" b="1" dirty="0">
                          <a:solidFill>
                            <a:schemeClr val="bg1"/>
                          </a:solidFill>
                          <a:effectLst/>
                          <a:latin typeface="Calibri" panose="020F0502020204030204" pitchFamily="34" charset="0"/>
                        </a:rPr>
                        <a:t>AHEI-2010</a:t>
                      </a:r>
                      <a:endParaRPr lang="en-US" sz="1800" b="1" dirty="0">
                        <a:solidFill>
                          <a:schemeClr val="bg1"/>
                        </a:solidFill>
                        <a:effectLst/>
                        <a:latin typeface="Calibri" panose="020F0502020204030204" pitchFamily="34" charset="0"/>
                        <a:ea typeface="SimSun"/>
                        <a:cs typeface="Times New Roman"/>
                      </a:endParaRPr>
                    </a:p>
                  </a:txBody>
                  <a:tcPr marL="68330" marR="68330" marT="0" marB="0" anchor="ctr">
                    <a:lnT w="12700" cap="flat" cmpd="sng" algn="ctr">
                      <a:solidFill>
                        <a:schemeClr val="bg1"/>
                      </a:solidFill>
                      <a:prstDash val="solid"/>
                      <a:round/>
                      <a:headEnd type="none" w="med" len="med"/>
                      <a:tailEnd type="none" w="med" len="med"/>
                    </a:lnT>
                    <a:solidFill>
                      <a:schemeClr val="accent1"/>
                    </a:solidFill>
                  </a:tcPr>
                </a:tc>
                <a:tc>
                  <a:txBody>
                    <a:bodyPr/>
                    <a:lstStyle/>
                    <a:p>
                      <a:pPr marL="0" marR="0" algn="r">
                        <a:lnSpc>
                          <a:spcPct val="115000"/>
                        </a:lnSpc>
                        <a:spcBef>
                          <a:spcPts val="0"/>
                        </a:spcBef>
                        <a:spcAft>
                          <a:spcPts val="0"/>
                        </a:spcAft>
                      </a:pPr>
                      <a:r>
                        <a:rPr lang="en-US" sz="1800" b="1" dirty="0" err="1">
                          <a:solidFill>
                            <a:schemeClr val="bg1"/>
                          </a:solidFill>
                          <a:effectLst/>
                          <a:latin typeface="Calibri" panose="020F0502020204030204" pitchFamily="34" charset="0"/>
                        </a:rPr>
                        <a:t>aMED</a:t>
                      </a:r>
                      <a:endParaRPr lang="en-US" sz="1800" b="1" dirty="0">
                        <a:solidFill>
                          <a:schemeClr val="bg1"/>
                        </a:solidFill>
                        <a:effectLst/>
                        <a:latin typeface="Calibri" panose="020F0502020204030204" pitchFamily="34" charset="0"/>
                        <a:ea typeface="SimSun"/>
                        <a:cs typeface="Times New Roman"/>
                      </a:endParaRPr>
                    </a:p>
                  </a:txBody>
                  <a:tcPr marL="68330" marR="68330" marT="0" marB="0" anchor="ctr">
                    <a:lnT w="12700" cap="flat" cmpd="sng" algn="ctr">
                      <a:solidFill>
                        <a:schemeClr val="bg1"/>
                      </a:solidFill>
                      <a:prstDash val="solid"/>
                      <a:round/>
                      <a:headEnd type="none" w="med" len="med"/>
                      <a:tailEnd type="none" w="med" len="med"/>
                    </a:lnT>
                    <a:solidFill>
                      <a:schemeClr val="accent1"/>
                    </a:solidFill>
                  </a:tcPr>
                </a:tc>
                <a:tc>
                  <a:txBody>
                    <a:bodyPr/>
                    <a:lstStyle/>
                    <a:p>
                      <a:pPr marL="0" marR="0" algn="r">
                        <a:lnSpc>
                          <a:spcPct val="115000"/>
                        </a:lnSpc>
                        <a:spcBef>
                          <a:spcPts val="0"/>
                        </a:spcBef>
                        <a:spcAft>
                          <a:spcPts val="0"/>
                        </a:spcAft>
                      </a:pPr>
                      <a:r>
                        <a:rPr lang="en-US" sz="1800" b="1" dirty="0">
                          <a:solidFill>
                            <a:schemeClr val="bg1"/>
                          </a:solidFill>
                          <a:effectLst/>
                          <a:latin typeface="Calibri" panose="020F0502020204030204" pitchFamily="34" charset="0"/>
                        </a:rPr>
                        <a:t>DASH</a:t>
                      </a:r>
                      <a:endParaRPr lang="en-US" sz="1800" b="1" dirty="0">
                        <a:solidFill>
                          <a:schemeClr val="bg1"/>
                        </a:solidFill>
                        <a:effectLst/>
                        <a:latin typeface="Calibri" panose="020F0502020204030204" pitchFamily="34" charset="0"/>
                        <a:ea typeface="SimSun"/>
                        <a:cs typeface="Times New Roman"/>
                      </a:endParaRPr>
                    </a:p>
                  </a:txBody>
                  <a:tcPr marL="68330" marR="68330" marT="0" marB="0" anchor="ctr">
                    <a:lnT w="12700" cap="flat" cmpd="sng" algn="ctr">
                      <a:solidFill>
                        <a:schemeClr val="bg1"/>
                      </a:solidFill>
                      <a:prstDash val="solid"/>
                      <a:round/>
                      <a:headEnd type="none" w="med" len="med"/>
                      <a:tailEnd type="none" w="med" len="med"/>
                    </a:lnT>
                    <a:solidFill>
                      <a:schemeClr val="accent1"/>
                    </a:solidFill>
                  </a:tcPr>
                </a:tc>
              </a:tr>
              <a:tr h="0">
                <a:tc>
                  <a:txBody>
                    <a:bodyPr/>
                    <a:lstStyle/>
                    <a:p>
                      <a:pPr marL="0" marR="0">
                        <a:lnSpc>
                          <a:spcPct val="115000"/>
                        </a:lnSpc>
                        <a:spcBef>
                          <a:spcPts val="0"/>
                        </a:spcBef>
                        <a:spcAft>
                          <a:spcPts val="0"/>
                        </a:spcAft>
                      </a:pPr>
                      <a:r>
                        <a:rPr lang="en-US" sz="1800" dirty="0" smtClean="0">
                          <a:solidFill>
                            <a:schemeClr val="tx1"/>
                          </a:solidFill>
                          <a:effectLst/>
                          <a:latin typeface="Calibri" panose="020F0502020204030204" pitchFamily="34" charset="0"/>
                        </a:rPr>
                        <a:t>HEI-2010</a:t>
                      </a:r>
                      <a:endParaRPr lang="en-US" sz="1800" dirty="0">
                        <a:solidFill>
                          <a:schemeClr val="tx1"/>
                        </a:solidFill>
                        <a:effectLst/>
                        <a:latin typeface="Calibri" panose="020F0502020204030204" pitchFamily="34" charset="0"/>
                        <a:ea typeface="SimSun"/>
                        <a:cs typeface="Times New Roman"/>
                      </a:endParaRPr>
                    </a:p>
                  </a:txBody>
                  <a:tcPr marL="68330" marR="68330" marT="0" marB="0" anchor="ctr">
                    <a:solidFill>
                      <a:schemeClr val="accent1">
                        <a:lumMod val="60000"/>
                        <a:lumOff val="40000"/>
                      </a:schemeClr>
                    </a:solidFill>
                  </a:tcPr>
                </a:tc>
                <a:tc>
                  <a:txBody>
                    <a:bodyPr/>
                    <a:lstStyle/>
                    <a:p>
                      <a:pPr marL="0" marR="0" algn="r" fontAlgn="ctr">
                        <a:spcBef>
                          <a:spcPts val="0"/>
                        </a:spcBef>
                        <a:spcAft>
                          <a:spcPts val="0"/>
                        </a:spcAft>
                      </a:pPr>
                      <a:r>
                        <a:rPr lang="en-US" sz="1800">
                          <a:effectLst/>
                          <a:latin typeface="Calibri" panose="020F0502020204030204" pitchFamily="34" charset="0"/>
                        </a:rPr>
                        <a:t> </a:t>
                      </a:r>
                      <a:endParaRPr lang="en-US" sz="1800">
                        <a:effectLst/>
                        <a:latin typeface="Calibri" panose="020F0502020204030204" pitchFamily="34" charset="0"/>
                        <a:ea typeface="Times New Roman"/>
                      </a:endParaRPr>
                    </a:p>
                  </a:txBody>
                  <a:tcPr marL="68330" marR="68330" marT="0" marB="0" anchor="b"/>
                </a:tc>
                <a:tc>
                  <a:txBody>
                    <a:bodyPr/>
                    <a:lstStyle/>
                    <a:p>
                      <a:pPr marL="0" marR="0" algn="r" fontAlgn="ctr">
                        <a:spcBef>
                          <a:spcPts val="0"/>
                        </a:spcBef>
                        <a:spcAft>
                          <a:spcPts val="0"/>
                        </a:spcAft>
                      </a:pPr>
                      <a:r>
                        <a:rPr lang="en-US" sz="1800" dirty="0">
                          <a:effectLst/>
                          <a:latin typeface="Calibri" panose="020F0502020204030204" pitchFamily="34" charset="0"/>
                        </a:rPr>
                        <a:t> </a:t>
                      </a:r>
                      <a:endParaRPr lang="en-US" sz="1800" dirty="0">
                        <a:effectLst/>
                        <a:latin typeface="Calibri" panose="020F0502020204030204" pitchFamily="34" charset="0"/>
                        <a:ea typeface="Times New Roman"/>
                      </a:endParaRPr>
                    </a:p>
                  </a:txBody>
                  <a:tcPr marL="68330" marR="68330" marT="0" marB="0" anchor="b"/>
                </a:tc>
                <a:tc>
                  <a:txBody>
                    <a:bodyPr/>
                    <a:lstStyle/>
                    <a:p>
                      <a:pPr marL="0" marR="0" algn="r" fontAlgn="ctr">
                        <a:spcBef>
                          <a:spcPts val="0"/>
                        </a:spcBef>
                        <a:spcAft>
                          <a:spcPts val="0"/>
                        </a:spcAft>
                      </a:pPr>
                      <a:r>
                        <a:rPr lang="en-US" sz="1800" dirty="0">
                          <a:effectLst/>
                          <a:latin typeface="Calibri" panose="020F0502020204030204" pitchFamily="34" charset="0"/>
                        </a:rPr>
                        <a:t> </a:t>
                      </a:r>
                      <a:endParaRPr lang="en-US" sz="1800" dirty="0">
                        <a:effectLst/>
                        <a:latin typeface="Calibri" panose="020F0502020204030204" pitchFamily="34" charset="0"/>
                        <a:ea typeface="Times New Roman"/>
                      </a:endParaRPr>
                    </a:p>
                  </a:txBody>
                  <a:tcPr marL="68330" marR="68330" marT="0" marB="0" anchor="b"/>
                </a:tc>
                <a:tc>
                  <a:txBody>
                    <a:bodyPr/>
                    <a:lstStyle/>
                    <a:p>
                      <a:pPr marL="0" marR="0" algn="r" fontAlgn="ctr">
                        <a:spcBef>
                          <a:spcPts val="0"/>
                        </a:spcBef>
                        <a:spcAft>
                          <a:spcPts val="0"/>
                        </a:spcAft>
                      </a:pPr>
                      <a:r>
                        <a:rPr lang="en-US" sz="1800">
                          <a:effectLst/>
                          <a:latin typeface="Calibri" panose="020F0502020204030204" pitchFamily="34" charset="0"/>
                        </a:rPr>
                        <a:t> </a:t>
                      </a:r>
                      <a:endParaRPr lang="en-US" sz="1800">
                        <a:effectLst/>
                        <a:latin typeface="Calibri" panose="020F0502020204030204" pitchFamily="34" charset="0"/>
                        <a:ea typeface="Times New Roman"/>
                      </a:endParaRPr>
                    </a:p>
                  </a:txBody>
                  <a:tcPr marL="68330" marR="68330" marT="0" marB="0" anchor="b"/>
                </a:tc>
                <a:tc>
                  <a:txBody>
                    <a:bodyPr/>
                    <a:lstStyle/>
                    <a:p>
                      <a:pPr marL="0" marR="0" algn="r" fontAlgn="ctr">
                        <a:spcBef>
                          <a:spcPts val="0"/>
                        </a:spcBef>
                        <a:spcAft>
                          <a:spcPts val="0"/>
                        </a:spcAft>
                      </a:pPr>
                      <a:r>
                        <a:rPr lang="en-US" sz="1800">
                          <a:effectLst/>
                          <a:latin typeface="Calibri" panose="020F0502020204030204" pitchFamily="34" charset="0"/>
                        </a:rPr>
                        <a:t> </a:t>
                      </a:r>
                      <a:endParaRPr lang="en-US" sz="1800">
                        <a:effectLst/>
                        <a:latin typeface="Calibri" panose="020F0502020204030204" pitchFamily="34" charset="0"/>
                        <a:ea typeface="Times New Roman"/>
                      </a:endParaRPr>
                    </a:p>
                  </a:txBody>
                  <a:tcPr marL="68330" marR="68330" marT="0" marB="0" anchor="b"/>
                </a:tc>
                <a:tc>
                  <a:txBody>
                    <a:bodyPr/>
                    <a:lstStyle/>
                    <a:p>
                      <a:pPr marL="0" marR="0" algn="r" fontAlgn="ctr">
                        <a:spcBef>
                          <a:spcPts val="0"/>
                        </a:spcBef>
                        <a:spcAft>
                          <a:spcPts val="0"/>
                        </a:spcAft>
                      </a:pPr>
                      <a:r>
                        <a:rPr lang="en-US" sz="1800">
                          <a:effectLst/>
                          <a:latin typeface="Calibri" panose="020F0502020204030204" pitchFamily="34" charset="0"/>
                        </a:rPr>
                        <a:t> </a:t>
                      </a:r>
                      <a:endParaRPr lang="en-US" sz="1800">
                        <a:effectLst/>
                        <a:latin typeface="Calibri" panose="020F0502020204030204" pitchFamily="34" charset="0"/>
                        <a:ea typeface="Times New Roman"/>
                      </a:endParaRPr>
                    </a:p>
                  </a:txBody>
                  <a:tcPr marL="68330" marR="68330" marT="0" marB="0" anchor="b"/>
                </a:tc>
              </a:tr>
              <a:tr h="0">
                <a:tc>
                  <a:txBody>
                    <a:bodyPr/>
                    <a:lstStyle/>
                    <a:p>
                      <a:pPr marL="0" marR="0">
                        <a:lnSpc>
                          <a:spcPct val="115000"/>
                        </a:lnSpc>
                        <a:spcBef>
                          <a:spcPts val="0"/>
                        </a:spcBef>
                        <a:spcAft>
                          <a:spcPts val="0"/>
                        </a:spcAft>
                      </a:pPr>
                      <a:r>
                        <a:rPr lang="en-US" sz="1800" dirty="0">
                          <a:solidFill>
                            <a:schemeClr val="tx1"/>
                          </a:solidFill>
                          <a:effectLst/>
                          <a:latin typeface="Calibri" panose="020F0502020204030204" pitchFamily="34" charset="0"/>
                        </a:rPr>
                        <a:t>Identical or adjacent </a:t>
                      </a:r>
                      <a:r>
                        <a:rPr lang="en-US" sz="1800" dirty="0" smtClean="0">
                          <a:solidFill>
                            <a:schemeClr val="tx1"/>
                          </a:solidFill>
                          <a:effectLst/>
                          <a:latin typeface="Calibri" panose="020F0502020204030204" pitchFamily="34" charset="0"/>
                        </a:rPr>
                        <a:t>rank </a:t>
                      </a:r>
                      <a:r>
                        <a:rPr lang="en-US" sz="1800" dirty="0">
                          <a:solidFill>
                            <a:schemeClr val="tx1"/>
                          </a:solidFill>
                          <a:effectLst/>
                          <a:latin typeface="Calibri" panose="020F0502020204030204" pitchFamily="34" charset="0"/>
                        </a:rPr>
                        <a:t>(%)</a:t>
                      </a:r>
                      <a:endParaRPr lang="en-US" sz="1800" dirty="0">
                        <a:solidFill>
                          <a:schemeClr val="tx1"/>
                        </a:solidFill>
                        <a:effectLst/>
                        <a:latin typeface="Calibri" panose="020F0502020204030204" pitchFamily="34" charset="0"/>
                        <a:ea typeface="SimSun"/>
                        <a:cs typeface="Times New Roman"/>
                      </a:endParaRPr>
                    </a:p>
                  </a:txBody>
                  <a:tcPr marL="68330" marR="68330" marT="0" marB="0" anchor="ctr">
                    <a:solidFill>
                      <a:schemeClr val="accent1">
                        <a:lumMod val="60000"/>
                        <a:lumOff val="40000"/>
                      </a:schemeClr>
                    </a:solidFill>
                  </a:tcPr>
                </a:tc>
                <a:tc>
                  <a:txBody>
                    <a:bodyPr/>
                    <a:lstStyle/>
                    <a:p>
                      <a:pPr marL="0" marR="0" algn="r" fontAlgn="ctr">
                        <a:spcBef>
                          <a:spcPts val="0"/>
                        </a:spcBef>
                        <a:spcAft>
                          <a:spcPts val="0"/>
                        </a:spcAft>
                      </a:pPr>
                      <a:r>
                        <a:rPr lang="en-US" sz="1800" dirty="0">
                          <a:effectLst/>
                          <a:latin typeface="Calibri" panose="020F0502020204030204" pitchFamily="34" charset="0"/>
                        </a:rPr>
                        <a:t>72.4-78.2</a:t>
                      </a:r>
                      <a:endParaRPr lang="en-US" sz="1800" dirty="0">
                        <a:effectLst/>
                        <a:latin typeface="Calibri" panose="020F0502020204030204" pitchFamily="34" charset="0"/>
                        <a:ea typeface="Times New Roman"/>
                      </a:endParaRPr>
                    </a:p>
                  </a:txBody>
                  <a:tcPr marL="68330" marR="68330" marT="0" marB="0" anchor="ctr"/>
                </a:tc>
                <a:tc>
                  <a:txBody>
                    <a:bodyPr/>
                    <a:lstStyle/>
                    <a:p>
                      <a:pPr marL="0" marR="0" algn="r" fontAlgn="ctr">
                        <a:spcBef>
                          <a:spcPts val="0"/>
                        </a:spcBef>
                        <a:spcAft>
                          <a:spcPts val="0"/>
                        </a:spcAft>
                      </a:pPr>
                      <a:r>
                        <a:rPr lang="en-US" sz="1800" dirty="0">
                          <a:effectLst/>
                          <a:latin typeface="Calibri" panose="020F0502020204030204" pitchFamily="34" charset="0"/>
                        </a:rPr>
                        <a:t>69.0-82.0</a:t>
                      </a:r>
                      <a:endParaRPr lang="en-US" sz="1800" dirty="0">
                        <a:effectLst/>
                        <a:latin typeface="Calibri" panose="020F0502020204030204" pitchFamily="34" charset="0"/>
                        <a:ea typeface="Times New Roman"/>
                      </a:endParaRPr>
                    </a:p>
                  </a:txBody>
                  <a:tcPr marL="68330" marR="68330" marT="0" marB="0" anchor="ctr"/>
                </a:tc>
                <a:tc>
                  <a:txBody>
                    <a:bodyPr/>
                    <a:lstStyle/>
                    <a:p>
                      <a:pPr marL="0" marR="0" algn="r" fontAlgn="ctr">
                        <a:spcBef>
                          <a:spcPts val="0"/>
                        </a:spcBef>
                        <a:spcAft>
                          <a:spcPts val="0"/>
                        </a:spcAft>
                      </a:pPr>
                      <a:r>
                        <a:rPr lang="en-US" sz="1800" dirty="0">
                          <a:effectLst/>
                          <a:latin typeface="Calibri" panose="020F0502020204030204" pitchFamily="34" charset="0"/>
                        </a:rPr>
                        <a:t>76.5-80.4</a:t>
                      </a:r>
                      <a:endParaRPr lang="en-US" sz="1800" dirty="0">
                        <a:effectLst/>
                        <a:latin typeface="Calibri" panose="020F0502020204030204" pitchFamily="34" charset="0"/>
                        <a:ea typeface="Times New Roman"/>
                      </a:endParaRPr>
                    </a:p>
                  </a:txBody>
                  <a:tcPr marL="68330" marR="68330" marT="0" marB="0" anchor="ctr"/>
                </a:tc>
                <a:tc>
                  <a:txBody>
                    <a:bodyPr/>
                    <a:lstStyle/>
                    <a:p>
                      <a:pPr marL="0" marR="0" algn="r" fontAlgn="ctr">
                        <a:spcBef>
                          <a:spcPts val="0"/>
                        </a:spcBef>
                        <a:spcAft>
                          <a:spcPts val="0"/>
                        </a:spcAft>
                      </a:pPr>
                      <a:r>
                        <a:rPr lang="en-US" sz="1800" dirty="0">
                          <a:effectLst/>
                          <a:latin typeface="Calibri" panose="020F0502020204030204" pitchFamily="34" charset="0"/>
                        </a:rPr>
                        <a:t>76.5-80.4</a:t>
                      </a:r>
                      <a:endParaRPr lang="en-US" sz="1800" dirty="0">
                        <a:effectLst/>
                        <a:latin typeface="Calibri" panose="020F0502020204030204" pitchFamily="34" charset="0"/>
                        <a:ea typeface="Times New Roman"/>
                      </a:endParaRPr>
                    </a:p>
                  </a:txBody>
                  <a:tcPr marL="68330" marR="68330" marT="0" marB="0" anchor="ctr"/>
                </a:tc>
                <a:tc>
                  <a:txBody>
                    <a:bodyPr/>
                    <a:lstStyle/>
                    <a:p>
                      <a:pPr marL="0" marR="0" algn="r" fontAlgn="ctr">
                        <a:spcBef>
                          <a:spcPts val="0"/>
                        </a:spcBef>
                        <a:spcAft>
                          <a:spcPts val="0"/>
                        </a:spcAft>
                      </a:pPr>
                      <a:r>
                        <a:rPr lang="en-US" sz="1800" dirty="0">
                          <a:effectLst/>
                          <a:latin typeface="Calibri" panose="020F0502020204030204" pitchFamily="34" charset="0"/>
                        </a:rPr>
                        <a:t>71.6-84.0</a:t>
                      </a:r>
                      <a:endParaRPr lang="en-US" sz="1800" dirty="0">
                        <a:effectLst/>
                        <a:latin typeface="Calibri" panose="020F0502020204030204" pitchFamily="34" charset="0"/>
                        <a:ea typeface="Times New Roman"/>
                      </a:endParaRPr>
                    </a:p>
                  </a:txBody>
                  <a:tcPr marL="68330" marR="68330" marT="0" marB="0" anchor="ctr"/>
                </a:tc>
                <a:tc>
                  <a:txBody>
                    <a:bodyPr/>
                    <a:lstStyle/>
                    <a:p>
                      <a:pPr marL="0" marR="0" algn="r" fontAlgn="ctr">
                        <a:spcBef>
                          <a:spcPts val="0"/>
                        </a:spcBef>
                        <a:spcAft>
                          <a:spcPts val="0"/>
                        </a:spcAft>
                      </a:pPr>
                      <a:r>
                        <a:rPr lang="en-US" sz="1800" dirty="0">
                          <a:effectLst/>
                          <a:latin typeface="Calibri" panose="020F0502020204030204" pitchFamily="34" charset="0"/>
                        </a:rPr>
                        <a:t>80.7-83.5</a:t>
                      </a:r>
                      <a:endParaRPr lang="en-US" sz="1800" dirty="0">
                        <a:effectLst/>
                        <a:latin typeface="Calibri" panose="020F0502020204030204" pitchFamily="34" charset="0"/>
                        <a:ea typeface="Times New Roman"/>
                      </a:endParaRPr>
                    </a:p>
                  </a:txBody>
                  <a:tcPr marL="68330" marR="68330" marT="0" marB="0" anchor="ctr"/>
                </a:tc>
              </a:tr>
              <a:tr h="0">
                <a:tc>
                  <a:txBody>
                    <a:bodyPr/>
                    <a:lstStyle/>
                    <a:p>
                      <a:pPr marL="0" marR="0">
                        <a:lnSpc>
                          <a:spcPct val="115000"/>
                        </a:lnSpc>
                        <a:spcBef>
                          <a:spcPts val="0"/>
                        </a:spcBef>
                        <a:spcAft>
                          <a:spcPts val="0"/>
                        </a:spcAft>
                      </a:pPr>
                      <a:r>
                        <a:rPr lang="en-US" sz="1800" dirty="0">
                          <a:solidFill>
                            <a:schemeClr val="tx1"/>
                          </a:solidFill>
                          <a:effectLst/>
                          <a:latin typeface="Calibri" panose="020F0502020204030204" pitchFamily="34" charset="0"/>
                        </a:rPr>
                        <a:t>AHEI-2010</a:t>
                      </a:r>
                      <a:endParaRPr lang="en-US" sz="1800" dirty="0">
                        <a:solidFill>
                          <a:schemeClr val="tx1"/>
                        </a:solidFill>
                        <a:effectLst/>
                        <a:latin typeface="Calibri" panose="020F0502020204030204" pitchFamily="34" charset="0"/>
                        <a:ea typeface="SimSun"/>
                        <a:cs typeface="Times New Roman"/>
                      </a:endParaRPr>
                    </a:p>
                  </a:txBody>
                  <a:tcPr marL="68330" marR="68330" marT="0" marB="0" anchor="ctr">
                    <a:solidFill>
                      <a:schemeClr val="accent1">
                        <a:lumMod val="60000"/>
                        <a:lumOff val="40000"/>
                      </a:schemeClr>
                    </a:solidFill>
                  </a:tcPr>
                </a:tc>
                <a:tc>
                  <a:txBody>
                    <a:bodyPr/>
                    <a:lstStyle/>
                    <a:p>
                      <a:pPr marL="0" marR="0" algn="r">
                        <a:spcBef>
                          <a:spcPts val="0"/>
                        </a:spcBef>
                        <a:spcAft>
                          <a:spcPts val="0"/>
                        </a:spcAft>
                      </a:pPr>
                      <a:r>
                        <a:rPr lang="en-US" sz="1800">
                          <a:effectLst/>
                          <a:latin typeface="Calibri" panose="020F0502020204030204" pitchFamily="34" charset="0"/>
                        </a:rPr>
                        <a:t> </a:t>
                      </a:r>
                      <a:endParaRPr lang="en-US" sz="1800">
                        <a:effectLst/>
                        <a:latin typeface="Calibri" panose="020F0502020204030204" pitchFamily="34" charset="0"/>
                        <a:ea typeface="Times New Roman"/>
                      </a:endParaRPr>
                    </a:p>
                  </a:txBody>
                  <a:tcPr marL="68330" marR="68330" marT="0" marB="0" anchor="b"/>
                </a:tc>
                <a:tc>
                  <a:txBody>
                    <a:bodyPr/>
                    <a:lstStyle/>
                    <a:p>
                      <a:pPr marL="0" marR="0" algn="r" fontAlgn="ctr">
                        <a:spcBef>
                          <a:spcPts val="0"/>
                        </a:spcBef>
                        <a:spcAft>
                          <a:spcPts val="0"/>
                        </a:spcAft>
                      </a:pPr>
                      <a:r>
                        <a:rPr lang="en-US" sz="1800" dirty="0">
                          <a:effectLst/>
                          <a:latin typeface="Calibri" panose="020F0502020204030204" pitchFamily="34" charset="0"/>
                        </a:rPr>
                        <a:t> </a:t>
                      </a:r>
                      <a:endParaRPr lang="en-US" sz="1800" dirty="0">
                        <a:effectLst/>
                        <a:latin typeface="Calibri" panose="020F0502020204030204" pitchFamily="34" charset="0"/>
                        <a:ea typeface="Times New Roman"/>
                      </a:endParaRPr>
                    </a:p>
                  </a:txBody>
                  <a:tcPr marL="68330" marR="68330" marT="0" marB="0" anchor="b"/>
                </a:tc>
                <a:tc>
                  <a:txBody>
                    <a:bodyPr/>
                    <a:lstStyle/>
                    <a:p>
                      <a:pPr marL="0" marR="0" algn="r" fontAlgn="ctr">
                        <a:spcBef>
                          <a:spcPts val="0"/>
                        </a:spcBef>
                        <a:spcAft>
                          <a:spcPts val="0"/>
                        </a:spcAft>
                      </a:pPr>
                      <a:r>
                        <a:rPr lang="en-US" sz="1800" dirty="0">
                          <a:effectLst/>
                          <a:latin typeface="Calibri" panose="020F0502020204030204" pitchFamily="34" charset="0"/>
                        </a:rPr>
                        <a:t> </a:t>
                      </a:r>
                      <a:endParaRPr lang="en-US" sz="1800" dirty="0">
                        <a:effectLst/>
                        <a:latin typeface="Calibri" panose="020F0502020204030204" pitchFamily="34" charset="0"/>
                        <a:ea typeface="Times New Roman"/>
                      </a:endParaRPr>
                    </a:p>
                  </a:txBody>
                  <a:tcPr marL="68330" marR="68330" marT="0" marB="0" anchor="b"/>
                </a:tc>
                <a:tc>
                  <a:txBody>
                    <a:bodyPr/>
                    <a:lstStyle/>
                    <a:p>
                      <a:pPr marL="0" marR="0" algn="r">
                        <a:spcBef>
                          <a:spcPts val="0"/>
                        </a:spcBef>
                        <a:spcAft>
                          <a:spcPts val="0"/>
                        </a:spcAft>
                      </a:pPr>
                      <a:r>
                        <a:rPr lang="en-US" sz="1800">
                          <a:effectLst/>
                          <a:latin typeface="Calibri" panose="020F0502020204030204" pitchFamily="34" charset="0"/>
                        </a:rPr>
                        <a:t> </a:t>
                      </a:r>
                      <a:endParaRPr lang="en-US" sz="1800">
                        <a:effectLst/>
                        <a:latin typeface="Calibri" panose="020F0502020204030204" pitchFamily="34" charset="0"/>
                        <a:ea typeface="Times New Roman"/>
                      </a:endParaRPr>
                    </a:p>
                  </a:txBody>
                  <a:tcPr marL="68330" marR="68330" marT="0" marB="0" anchor="b"/>
                </a:tc>
                <a:tc>
                  <a:txBody>
                    <a:bodyPr/>
                    <a:lstStyle/>
                    <a:p>
                      <a:pPr marL="0" marR="0" algn="r" fontAlgn="ctr">
                        <a:spcBef>
                          <a:spcPts val="0"/>
                        </a:spcBef>
                        <a:spcAft>
                          <a:spcPts val="0"/>
                        </a:spcAft>
                      </a:pPr>
                      <a:r>
                        <a:rPr lang="en-US" sz="1800">
                          <a:effectLst/>
                          <a:latin typeface="Calibri" panose="020F0502020204030204" pitchFamily="34" charset="0"/>
                        </a:rPr>
                        <a:t> </a:t>
                      </a:r>
                      <a:endParaRPr lang="en-US" sz="1800">
                        <a:effectLst/>
                        <a:latin typeface="Calibri" panose="020F0502020204030204" pitchFamily="34" charset="0"/>
                        <a:ea typeface="Times New Roman"/>
                      </a:endParaRPr>
                    </a:p>
                  </a:txBody>
                  <a:tcPr marL="68330" marR="68330" marT="0" marB="0" anchor="b"/>
                </a:tc>
                <a:tc>
                  <a:txBody>
                    <a:bodyPr/>
                    <a:lstStyle/>
                    <a:p>
                      <a:pPr marL="0" marR="0" algn="r" fontAlgn="ctr">
                        <a:spcBef>
                          <a:spcPts val="0"/>
                        </a:spcBef>
                        <a:spcAft>
                          <a:spcPts val="0"/>
                        </a:spcAft>
                      </a:pPr>
                      <a:r>
                        <a:rPr lang="en-US" sz="1800">
                          <a:effectLst/>
                          <a:latin typeface="Calibri" panose="020F0502020204030204" pitchFamily="34" charset="0"/>
                        </a:rPr>
                        <a:t> </a:t>
                      </a:r>
                      <a:endParaRPr lang="en-US" sz="1800">
                        <a:effectLst/>
                        <a:latin typeface="Calibri" panose="020F0502020204030204" pitchFamily="34" charset="0"/>
                        <a:ea typeface="Times New Roman"/>
                      </a:endParaRPr>
                    </a:p>
                  </a:txBody>
                  <a:tcPr marL="68330" marR="68330" marT="0" marB="0" anchor="b"/>
                </a:tc>
              </a:tr>
              <a:tr h="0">
                <a:tc>
                  <a:txBody>
                    <a:bodyPr/>
                    <a:lstStyle/>
                    <a:p>
                      <a:pPr marL="0" marR="0">
                        <a:lnSpc>
                          <a:spcPct val="115000"/>
                        </a:lnSpc>
                        <a:spcBef>
                          <a:spcPts val="0"/>
                        </a:spcBef>
                        <a:spcAft>
                          <a:spcPts val="0"/>
                        </a:spcAft>
                      </a:pPr>
                      <a:r>
                        <a:rPr lang="en-US" sz="1800" dirty="0">
                          <a:solidFill>
                            <a:schemeClr val="tx1"/>
                          </a:solidFill>
                          <a:effectLst/>
                          <a:latin typeface="Calibri" panose="020F0502020204030204" pitchFamily="34" charset="0"/>
                        </a:rPr>
                        <a:t>Identical or adjacent </a:t>
                      </a:r>
                      <a:r>
                        <a:rPr lang="en-US" sz="1800" dirty="0" smtClean="0">
                          <a:solidFill>
                            <a:schemeClr val="tx1"/>
                          </a:solidFill>
                          <a:effectLst/>
                          <a:latin typeface="Calibri" panose="020F0502020204030204" pitchFamily="34" charset="0"/>
                        </a:rPr>
                        <a:t>rank </a:t>
                      </a:r>
                      <a:r>
                        <a:rPr lang="en-US" sz="1800" dirty="0">
                          <a:solidFill>
                            <a:schemeClr val="tx1"/>
                          </a:solidFill>
                          <a:effectLst/>
                          <a:latin typeface="Calibri" panose="020F0502020204030204" pitchFamily="34" charset="0"/>
                        </a:rPr>
                        <a:t>(%)</a:t>
                      </a:r>
                      <a:endParaRPr lang="en-US" sz="1800" dirty="0">
                        <a:solidFill>
                          <a:schemeClr val="tx1"/>
                        </a:solidFill>
                        <a:effectLst/>
                        <a:latin typeface="Calibri" panose="020F0502020204030204" pitchFamily="34" charset="0"/>
                        <a:ea typeface="SimSun"/>
                        <a:cs typeface="Times New Roman"/>
                      </a:endParaRPr>
                    </a:p>
                  </a:txBody>
                  <a:tcPr marL="68330" marR="68330" marT="0" marB="0" anchor="ctr">
                    <a:solidFill>
                      <a:schemeClr val="accent1">
                        <a:lumMod val="60000"/>
                        <a:lumOff val="40000"/>
                      </a:schemeClr>
                    </a:solidFill>
                  </a:tcPr>
                </a:tc>
                <a:tc>
                  <a:txBody>
                    <a:bodyPr/>
                    <a:lstStyle/>
                    <a:p>
                      <a:pPr marL="0" marR="0" algn="r">
                        <a:spcBef>
                          <a:spcPts val="0"/>
                        </a:spcBef>
                        <a:spcAft>
                          <a:spcPts val="0"/>
                        </a:spcAft>
                      </a:pPr>
                      <a:r>
                        <a:rPr lang="en-US" sz="1800" dirty="0">
                          <a:effectLst/>
                          <a:latin typeface="Calibri" panose="020F0502020204030204" pitchFamily="34" charset="0"/>
                        </a:rPr>
                        <a:t> </a:t>
                      </a:r>
                      <a:endParaRPr lang="en-US" sz="1800" dirty="0">
                        <a:effectLst/>
                        <a:latin typeface="Calibri" panose="020F0502020204030204" pitchFamily="34" charset="0"/>
                        <a:ea typeface="Times New Roman"/>
                      </a:endParaRPr>
                    </a:p>
                  </a:txBody>
                  <a:tcPr marL="68330" marR="68330" marT="0" marB="0" anchor="ctr"/>
                </a:tc>
                <a:tc>
                  <a:txBody>
                    <a:bodyPr/>
                    <a:lstStyle/>
                    <a:p>
                      <a:pPr marL="0" marR="0" algn="r" fontAlgn="ctr">
                        <a:spcBef>
                          <a:spcPts val="0"/>
                        </a:spcBef>
                        <a:spcAft>
                          <a:spcPts val="0"/>
                        </a:spcAft>
                      </a:pPr>
                      <a:r>
                        <a:rPr lang="en-US" sz="1800" dirty="0">
                          <a:effectLst/>
                          <a:latin typeface="Calibri" panose="020F0502020204030204" pitchFamily="34" charset="0"/>
                        </a:rPr>
                        <a:t>72.0-79.9</a:t>
                      </a:r>
                      <a:endParaRPr lang="en-US" sz="1800" dirty="0">
                        <a:effectLst/>
                        <a:latin typeface="Calibri" panose="020F0502020204030204" pitchFamily="34" charset="0"/>
                        <a:ea typeface="Times New Roman"/>
                      </a:endParaRPr>
                    </a:p>
                  </a:txBody>
                  <a:tcPr marL="68330" marR="68330" marT="0" marB="0" anchor="ctr"/>
                </a:tc>
                <a:tc>
                  <a:txBody>
                    <a:bodyPr/>
                    <a:lstStyle/>
                    <a:p>
                      <a:pPr marL="0" marR="0" algn="r" fontAlgn="ctr">
                        <a:spcBef>
                          <a:spcPts val="0"/>
                        </a:spcBef>
                        <a:spcAft>
                          <a:spcPts val="0"/>
                        </a:spcAft>
                      </a:pPr>
                      <a:r>
                        <a:rPr lang="en-US" sz="1800" dirty="0">
                          <a:effectLst/>
                          <a:latin typeface="Calibri" panose="020F0502020204030204" pitchFamily="34" charset="0"/>
                        </a:rPr>
                        <a:t>73.0-78.7</a:t>
                      </a:r>
                      <a:endParaRPr lang="en-US" sz="1800" dirty="0">
                        <a:effectLst/>
                        <a:latin typeface="Calibri" panose="020F0502020204030204" pitchFamily="34" charset="0"/>
                        <a:ea typeface="Times New Roman"/>
                      </a:endParaRPr>
                    </a:p>
                  </a:txBody>
                  <a:tcPr marL="68330" marR="68330" marT="0" marB="0" anchor="ctr"/>
                </a:tc>
                <a:tc>
                  <a:txBody>
                    <a:bodyPr/>
                    <a:lstStyle/>
                    <a:p>
                      <a:pPr marL="0" marR="0" algn="r">
                        <a:spcBef>
                          <a:spcPts val="0"/>
                        </a:spcBef>
                        <a:spcAft>
                          <a:spcPts val="0"/>
                        </a:spcAft>
                      </a:pPr>
                      <a:r>
                        <a:rPr lang="en-US" sz="1800" dirty="0">
                          <a:effectLst/>
                          <a:latin typeface="Calibri" panose="020F0502020204030204" pitchFamily="34" charset="0"/>
                        </a:rPr>
                        <a:t> </a:t>
                      </a:r>
                      <a:endParaRPr lang="en-US" sz="1800" dirty="0">
                        <a:effectLst/>
                        <a:latin typeface="Calibri" panose="020F0502020204030204" pitchFamily="34" charset="0"/>
                        <a:ea typeface="Times New Roman"/>
                      </a:endParaRPr>
                    </a:p>
                  </a:txBody>
                  <a:tcPr marL="68330" marR="68330" marT="0" marB="0" anchor="ctr"/>
                </a:tc>
                <a:tc>
                  <a:txBody>
                    <a:bodyPr/>
                    <a:lstStyle/>
                    <a:p>
                      <a:pPr marL="0" marR="0" algn="r" fontAlgn="ctr">
                        <a:spcBef>
                          <a:spcPts val="0"/>
                        </a:spcBef>
                        <a:spcAft>
                          <a:spcPts val="0"/>
                        </a:spcAft>
                      </a:pPr>
                      <a:r>
                        <a:rPr lang="en-US" sz="1800" dirty="0">
                          <a:effectLst/>
                          <a:latin typeface="Calibri" panose="020F0502020204030204" pitchFamily="34" charset="0"/>
                        </a:rPr>
                        <a:t>74.9-81.3</a:t>
                      </a:r>
                      <a:endParaRPr lang="en-US" sz="1800" dirty="0">
                        <a:effectLst/>
                        <a:latin typeface="Calibri" panose="020F0502020204030204" pitchFamily="34" charset="0"/>
                        <a:ea typeface="Times New Roman"/>
                      </a:endParaRPr>
                    </a:p>
                  </a:txBody>
                  <a:tcPr marL="68330" marR="68330" marT="0" marB="0" anchor="ctr"/>
                </a:tc>
                <a:tc>
                  <a:txBody>
                    <a:bodyPr/>
                    <a:lstStyle/>
                    <a:p>
                      <a:pPr marL="0" marR="0" algn="r" fontAlgn="ctr">
                        <a:spcBef>
                          <a:spcPts val="0"/>
                        </a:spcBef>
                        <a:spcAft>
                          <a:spcPts val="0"/>
                        </a:spcAft>
                      </a:pPr>
                      <a:r>
                        <a:rPr lang="en-US" sz="1800" dirty="0">
                          <a:effectLst/>
                          <a:latin typeface="Calibri" panose="020F0502020204030204" pitchFamily="34" charset="0"/>
                        </a:rPr>
                        <a:t>74.7-79.0</a:t>
                      </a:r>
                      <a:endParaRPr lang="en-US" sz="1800" dirty="0">
                        <a:effectLst/>
                        <a:latin typeface="Calibri" panose="020F0502020204030204" pitchFamily="34" charset="0"/>
                        <a:ea typeface="Times New Roman"/>
                      </a:endParaRPr>
                    </a:p>
                  </a:txBody>
                  <a:tcPr marL="68330" marR="68330" marT="0" marB="0" anchor="ctr"/>
                </a:tc>
              </a:tr>
              <a:tr h="0">
                <a:tc>
                  <a:txBody>
                    <a:bodyPr/>
                    <a:lstStyle/>
                    <a:p>
                      <a:pPr marL="0" marR="0">
                        <a:lnSpc>
                          <a:spcPct val="115000"/>
                        </a:lnSpc>
                        <a:spcBef>
                          <a:spcPts val="0"/>
                        </a:spcBef>
                        <a:spcAft>
                          <a:spcPts val="0"/>
                        </a:spcAft>
                      </a:pPr>
                      <a:r>
                        <a:rPr lang="en-US" sz="1800" dirty="0" err="1">
                          <a:solidFill>
                            <a:schemeClr val="tx1"/>
                          </a:solidFill>
                          <a:effectLst/>
                          <a:latin typeface="Calibri" panose="020F0502020204030204" pitchFamily="34" charset="0"/>
                        </a:rPr>
                        <a:t>aMED</a:t>
                      </a:r>
                      <a:endParaRPr lang="en-US" sz="1800" dirty="0">
                        <a:solidFill>
                          <a:schemeClr val="tx1"/>
                        </a:solidFill>
                        <a:effectLst/>
                        <a:latin typeface="Calibri" panose="020F0502020204030204" pitchFamily="34" charset="0"/>
                        <a:ea typeface="SimSun"/>
                        <a:cs typeface="Times New Roman"/>
                      </a:endParaRPr>
                    </a:p>
                  </a:txBody>
                  <a:tcPr marL="68330" marR="68330" marT="0" marB="0" anchor="ctr">
                    <a:solidFill>
                      <a:schemeClr val="accent1">
                        <a:lumMod val="60000"/>
                        <a:lumOff val="40000"/>
                      </a:schemeClr>
                    </a:solidFill>
                  </a:tcPr>
                </a:tc>
                <a:tc>
                  <a:txBody>
                    <a:bodyPr/>
                    <a:lstStyle/>
                    <a:p>
                      <a:pPr marL="0" marR="0" algn="r">
                        <a:lnSpc>
                          <a:spcPct val="115000"/>
                        </a:lnSpc>
                        <a:spcBef>
                          <a:spcPts val="0"/>
                        </a:spcBef>
                        <a:spcAft>
                          <a:spcPts val="0"/>
                        </a:spcAft>
                      </a:pPr>
                      <a:r>
                        <a:rPr lang="en-US" sz="1800">
                          <a:effectLst/>
                          <a:latin typeface="Calibri" panose="020F0502020204030204" pitchFamily="34" charset="0"/>
                        </a:rPr>
                        <a:t> </a:t>
                      </a:r>
                      <a:endParaRPr lang="en-US" sz="1800">
                        <a:effectLst/>
                        <a:latin typeface="Calibri" panose="020F0502020204030204" pitchFamily="34" charset="0"/>
                        <a:ea typeface="SimSun"/>
                        <a:cs typeface="Times New Roman"/>
                      </a:endParaRPr>
                    </a:p>
                  </a:txBody>
                  <a:tcPr marL="68330" marR="68330" marT="0" marB="0" anchor="ctr"/>
                </a:tc>
                <a:tc>
                  <a:txBody>
                    <a:bodyPr/>
                    <a:lstStyle/>
                    <a:p>
                      <a:pPr marL="0" marR="0" algn="r">
                        <a:spcBef>
                          <a:spcPts val="0"/>
                        </a:spcBef>
                        <a:spcAft>
                          <a:spcPts val="0"/>
                        </a:spcAft>
                      </a:pPr>
                      <a:r>
                        <a:rPr lang="en-US" sz="1800">
                          <a:effectLst/>
                          <a:latin typeface="Calibri" panose="020F0502020204030204" pitchFamily="34" charset="0"/>
                        </a:rPr>
                        <a:t> </a:t>
                      </a:r>
                      <a:endParaRPr lang="en-US" sz="1800">
                        <a:effectLst/>
                        <a:latin typeface="Calibri" panose="020F0502020204030204" pitchFamily="34" charset="0"/>
                        <a:ea typeface="Times New Roman"/>
                      </a:endParaRPr>
                    </a:p>
                  </a:txBody>
                  <a:tcPr marL="68330" marR="68330" marT="0" marB="0" anchor="ctr"/>
                </a:tc>
                <a:tc>
                  <a:txBody>
                    <a:bodyPr/>
                    <a:lstStyle/>
                    <a:p>
                      <a:pPr marL="0" marR="0" algn="r" fontAlgn="ctr">
                        <a:spcBef>
                          <a:spcPts val="0"/>
                        </a:spcBef>
                        <a:spcAft>
                          <a:spcPts val="0"/>
                        </a:spcAft>
                      </a:pPr>
                      <a:r>
                        <a:rPr lang="en-US" sz="1800" dirty="0">
                          <a:effectLst/>
                          <a:latin typeface="Calibri" panose="020F0502020204030204" pitchFamily="34" charset="0"/>
                        </a:rPr>
                        <a:t> </a:t>
                      </a:r>
                      <a:endParaRPr lang="en-US" sz="1800" dirty="0">
                        <a:effectLst/>
                        <a:latin typeface="Calibri" panose="020F0502020204030204" pitchFamily="34" charset="0"/>
                        <a:ea typeface="Times New Roman"/>
                      </a:endParaRPr>
                    </a:p>
                  </a:txBody>
                  <a:tcPr marL="68330" marR="68330" marT="0" marB="0" anchor="ctr"/>
                </a:tc>
                <a:tc>
                  <a:txBody>
                    <a:bodyPr/>
                    <a:lstStyle/>
                    <a:p>
                      <a:pPr marL="0" marR="0" algn="r">
                        <a:lnSpc>
                          <a:spcPct val="115000"/>
                        </a:lnSpc>
                        <a:spcBef>
                          <a:spcPts val="0"/>
                        </a:spcBef>
                        <a:spcAft>
                          <a:spcPts val="0"/>
                        </a:spcAft>
                      </a:pPr>
                      <a:r>
                        <a:rPr lang="en-US" sz="1800" dirty="0">
                          <a:effectLst/>
                          <a:latin typeface="Calibri" panose="020F0502020204030204" pitchFamily="34" charset="0"/>
                        </a:rPr>
                        <a:t> </a:t>
                      </a:r>
                      <a:endParaRPr lang="en-US" sz="1800" dirty="0">
                        <a:effectLst/>
                        <a:latin typeface="Calibri" panose="020F0502020204030204" pitchFamily="34" charset="0"/>
                        <a:ea typeface="SimSun"/>
                        <a:cs typeface="Times New Roman"/>
                      </a:endParaRPr>
                    </a:p>
                  </a:txBody>
                  <a:tcPr marL="68330" marR="68330" marT="0" marB="0" anchor="ctr"/>
                </a:tc>
                <a:tc>
                  <a:txBody>
                    <a:bodyPr/>
                    <a:lstStyle/>
                    <a:p>
                      <a:pPr marL="0" marR="0" algn="r">
                        <a:spcBef>
                          <a:spcPts val="0"/>
                        </a:spcBef>
                        <a:spcAft>
                          <a:spcPts val="0"/>
                        </a:spcAft>
                      </a:pPr>
                      <a:r>
                        <a:rPr lang="en-US" sz="1800" dirty="0">
                          <a:effectLst/>
                          <a:latin typeface="Calibri" panose="020F0502020204030204" pitchFamily="34" charset="0"/>
                        </a:rPr>
                        <a:t> </a:t>
                      </a:r>
                      <a:endParaRPr lang="en-US" sz="1800" dirty="0">
                        <a:effectLst/>
                        <a:latin typeface="Calibri" panose="020F0502020204030204" pitchFamily="34" charset="0"/>
                        <a:ea typeface="Times New Roman"/>
                      </a:endParaRPr>
                    </a:p>
                  </a:txBody>
                  <a:tcPr marL="68330" marR="68330" marT="0" marB="0" anchor="ctr"/>
                </a:tc>
                <a:tc>
                  <a:txBody>
                    <a:bodyPr/>
                    <a:lstStyle/>
                    <a:p>
                      <a:pPr marL="0" marR="0" algn="r" fontAlgn="ctr">
                        <a:spcBef>
                          <a:spcPts val="0"/>
                        </a:spcBef>
                        <a:spcAft>
                          <a:spcPts val="0"/>
                        </a:spcAft>
                      </a:pPr>
                      <a:r>
                        <a:rPr lang="en-US" sz="1800">
                          <a:effectLst/>
                          <a:latin typeface="Calibri" panose="020F0502020204030204" pitchFamily="34" charset="0"/>
                        </a:rPr>
                        <a:t> </a:t>
                      </a:r>
                      <a:endParaRPr lang="en-US" sz="1800">
                        <a:effectLst/>
                        <a:latin typeface="Calibri" panose="020F0502020204030204" pitchFamily="34" charset="0"/>
                        <a:ea typeface="Times New Roman"/>
                      </a:endParaRPr>
                    </a:p>
                  </a:txBody>
                  <a:tcPr marL="68330" marR="68330" marT="0" marB="0" anchor="ctr"/>
                </a:tc>
              </a:tr>
              <a:tr h="0">
                <a:tc>
                  <a:txBody>
                    <a:bodyPr/>
                    <a:lstStyle/>
                    <a:p>
                      <a:pPr marL="0" marR="0">
                        <a:lnSpc>
                          <a:spcPct val="115000"/>
                        </a:lnSpc>
                        <a:spcBef>
                          <a:spcPts val="0"/>
                        </a:spcBef>
                        <a:spcAft>
                          <a:spcPts val="0"/>
                        </a:spcAft>
                      </a:pPr>
                      <a:r>
                        <a:rPr lang="en-US" sz="1800" dirty="0">
                          <a:solidFill>
                            <a:schemeClr val="tx1"/>
                          </a:solidFill>
                          <a:effectLst/>
                          <a:latin typeface="Calibri" panose="020F0502020204030204" pitchFamily="34" charset="0"/>
                        </a:rPr>
                        <a:t>Identical or adjacent </a:t>
                      </a:r>
                      <a:r>
                        <a:rPr lang="en-US" sz="1800" dirty="0" smtClean="0">
                          <a:solidFill>
                            <a:schemeClr val="tx1"/>
                          </a:solidFill>
                          <a:effectLst/>
                          <a:latin typeface="Calibri" panose="020F0502020204030204" pitchFamily="34" charset="0"/>
                        </a:rPr>
                        <a:t>rank </a:t>
                      </a:r>
                      <a:r>
                        <a:rPr lang="en-US" sz="1800" dirty="0">
                          <a:solidFill>
                            <a:schemeClr val="tx1"/>
                          </a:solidFill>
                          <a:effectLst/>
                          <a:latin typeface="Calibri" panose="020F0502020204030204" pitchFamily="34" charset="0"/>
                        </a:rPr>
                        <a:t>(%)</a:t>
                      </a:r>
                      <a:endParaRPr lang="en-US" sz="1800" dirty="0">
                        <a:solidFill>
                          <a:schemeClr val="tx1"/>
                        </a:solidFill>
                        <a:effectLst/>
                        <a:latin typeface="Calibri" panose="020F0502020204030204" pitchFamily="34" charset="0"/>
                        <a:ea typeface="SimSun"/>
                        <a:cs typeface="Times New Roman"/>
                      </a:endParaRPr>
                    </a:p>
                  </a:txBody>
                  <a:tcPr marL="68330" marR="68330" marT="0" marB="0" anchor="ctr">
                    <a:solidFill>
                      <a:schemeClr val="accent1">
                        <a:lumMod val="60000"/>
                        <a:lumOff val="40000"/>
                      </a:schemeClr>
                    </a:solidFill>
                  </a:tcPr>
                </a:tc>
                <a:tc>
                  <a:txBody>
                    <a:bodyPr/>
                    <a:lstStyle/>
                    <a:p>
                      <a:pPr marL="0" marR="0" algn="r">
                        <a:lnSpc>
                          <a:spcPct val="115000"/>
                        </a:lnSpc>
                        <a:spcBef>
                          <a:spcPts val="0"/>
                        </a:spcBef>
                        <a:spcAft>
                          <a:spcPts val="0"/>
                        </a:spcAft>
                      </a:pPr>
                      <a:r>
                        <a:rPr lang="en-US" sz="1800" dirty="0">
                          <a:effectLst/>
                          <a:latin typeface="Calibri" panose="020F0502020204030204" pitchFamily="34" charset="0"/>
                        </a:rPr>
                        <a:t> </a:t>
                      </a:r>
                      <a:endParaRPr lang="en-US" sz="1800" dirty="0">
                        <a:effectLst/>
                        <a:latin typeface="Calibri" panose="020F0502020204030204" pitchFamily="34" charset="0"/>
                        <a:ea typeface="SimSun"/>
                        <a:cs typeface="Times New Roman"/>
                      </a:endParaRPr>
                    </a:p>
                  </a:txBody>
                  <a:tcPr marL="68330" marR="68330" marT="0" marB="0" anchor="ctr"/>
                </a:tc>
                <a:tc>
                  <a:txBody>
                    <a:bodyPr/>
                    <a:lstStyle/>
                    <a:p>
                      <a:pPr marL="0" marR="0" algn="r">
                        <a:spcBef>
                          <a:spcPts val="0"/>
                        </a:spcBef>
                        <a:spcAft>
                          <a:spcPts val="0"/>
                        </a:spcAft>
                      </a:pPr>
                      <a:r>
                        <a:rPr lang="en-US" sz="1800" dirty="0">
                          <a:effectLst/>
                          <a:latin typeface="Calibri" panose="020F0502020204030204" pitchFamily="34" charset="0"/>
                        </a:rPr>
                        <a:t> </a:t>
                      </a:r>
                      <a:endParaRPr lang="en-US" sz="1800" dirty="0">
                        <a:effectLst/>
                        <a:latin typeface="Calibri" panose="020F0502020204030204" pitchFamily="34" charset="0"/>
                        <a:ea typeface="Times New Roman"/>
                      </a:endParaRPr>
                    </a:p>
                  </a:txBody>
                  <a:tcPr marL="68330" marR="68330" marT="0" marB="0" anchor="ctr"/>
                </a:tc>
                <a:tc>
                  <a:txBody>
                    <a:bodyPr/>
                    <a:lstStyle/>
                    <a:p>
                      <a:pPr marL="0" marR="0" algn="r" fontAlgn="ctr">
                        <a:spcBef>
                          <a:spcPts val="0"/>
                        </a:spcBef>
                        <a:spcAft>
                          <a:spcPts val="0"/>
                        </a:spcAft>
                      </a:pPr>
                      <a:r>
                        <a:rPr lang="en-US" sz="1800" dirty="0">
                          <a:effectLst/>
                          <a:latin typeface="Calibri" panose="020F0502020204030204" pitchFamily="34" charset="0"/>
                        </a:rPr>
                        <a:t>74.9-77.8</a:t>
                      </a:r>
                      <a:endParaRPr lang="en-US" sz="1800" dirty="0">
                        <a:effectLst/>
                        <a:latin typeface="Calibri" panose="020F0502020204030204" pitchFamily="34" charset="0"/>
                        <a:ea typeface="Times New Roman"/>
                      </a:endParaRPr>
                    </a:p>
                  </a:txBody>
                  <a:tcPr marL="68330" marR="68330" marT="0" marB="0" anchor="ctr"/>
                </a:tc>
                <a:tc>
                  <a:txBody>
                    <a:bodyPr/>
                    <a:lstStyle/>
                    <a:p>
                      <a:pPr marL="0" marR="0" algn="r">
                        <a:lnSpc>
                          <a:spcPct val="115000"/>
                        </a:lnSpc>
                        <a:spcBef>
                          <a:spcPts val="0"/>
                        </a:spcBef>
                        <a:spcAft>
                          <a:spcPts val="0"/>
                        </a:spcAft>
                      </a:pPr>
                      <a:r>
                        <a:rPr lang="en-US" sz="1800" dirty="0">
                          <a:effectLst/>
                          <a:latin typeface="Calibri" panose="020F0502020204030204" pitchFamily="34" charset="0"/>
                        </a:rPr>
                        <a:t> </a:t>
                      </a:r>
                      <a:endParaRPr lang="en-US" sz="1800" dirty="0">
                        <a:effectLst/>
                        <a:latin typeface="Calibri" panose="020F0502020204030204" pitchFamily="34" charset="0"/>
                        <a:ea typeface="SimSun"/>
                        <a:cs typeface="Times New Roman"/>
                      </a:endParaRPr>
                    </a:p>
                  </a:txBody>
                  <a:tcPr marL="68330" marR="68330" marT="0" marB="0" anchor="ctr"/>
                </a:tc>
                <a:tc>
                  <a:txBody>
                    <a:bodyPr/>
                    <a:lstStyle/>
                    <a:p>
                      <a:pPr marL="0" marR="0" algn="r">
                        <a:spcBef>
                          <a:spcPts val="0"/>
                        </a:spcBef>
                        <a:spcAft>
                          <a:spcPts val="0"/>
                        </a:spcAft>
                      </a:pPr>
                      <a:r>
                        <a:rPr lang="en-US" sz="1800" dirty="0">
                          <a:effectLst/>
                          <a:latin typeface="Calibri" panose="020F0502020204030204" pitchFamily="34" charset="0"/>
                        </a:rPr>
                        <a:t> </a:t>
                      </a:r>
                      <a:endParaRPr lang="en-US" sz="1800" dirty="0">
                        <a:effectLst/>
                        <a:latin typeface="Calibri" panose="020F0502020204030204" pitchFamily="34" charset="0"/>
                        <a:ea typeface="Times New Roman"/>
                      </a:endParaRPr>
                    </a:p>
                  </a:txBody>
                  <a:tcPr marL="68330" marR="68330" marT="0" marB="0" anchor="ctr"/>
                </a:tc>
                <a:tc>
                  <a:txBody>
                    <a:bodyPr/>
                    <a:lstStyle/>
                    <a:p>
                      <a:pPr marL="0" marR="0" algn="r" fontAlgn="ctr">
                        <a:spcBef>
                          <a:spcPts val="0"/>
                        </a:spcBef>
                        <a:spcAft>
                          <a:spcPts val="0"/>
                        </a:spcAft>
                      </a:pPr>
                      <a:r>
                        <a:rPr lang="en-US" sz="1800" dirty="0">
                          <a:effectLst/>
                          <a:latin typeface="Calibri" panose="020F0502020204030204" pitchFamily="34" charset="0"/>
                        </a:rPr>
                        <a:t>76.2-76.4</a:t>
                      </a:r>
                      <a:endParaRPr lang="en-US" sz="1800" dirty="0">
                        <a:effectLst/>
                        <a:latin typeface="Calibri" panose="020F0502020204030204" pitchFamily="34" charset="0"/>
                        <a:ea typeface="Times New Roman"/>
                      </a:endParaRPr>
                    </a:p>
                  </a:txBody>
                  <a:tcPr marL="68330" marR="68330" marT="0" marB="0" anchor="ctr"/>
                </a:tc>
              </a:tr>
            </a:tbl>
          </a:graphicData>
        </a:graphic>
      </p:graphicFrame>
      <p:sp>
        <p:nvSpPr>
          <p:cNvPr id="7" name="Slide Number Placeholder 6"/>
          <p:cNvSpPr>
            <a:spLocks noGrp="1"/>
          </p:cNvSpPr>
          <p:nvPr>
            <p:ph type="sldNum" sz="quarter" idx="16"/>
          </p:nvPr>
        </p:nvSpPr>
        <p:spPr/>
        <p:txBody>
          <a:bodyPr/>
          <a:lstStyle/>
          <a:p>
            <a:pPr>
              <a:defRPr/>
            </a:pPr>
            <a:fld id="{5465BD77-D289-4780-8C66-6BCCCDC48EDB}" type="slidenum">
              <a:rPr lang="en-US" smtClean="0"/>
              <a:pPr>
                <a:defRPr/>
              </a:pPr>
              <a:t>17</a:t>
            </a:fld>
            <a:endParaRPr lang="en-US"/>
          </a:p>
        </p:txBody>
      </p:sp>
      <p:sp>
        <p:nvSpPr>
          <p:cNvPr id="5" name="TextBox 4"/>
          <p:cNvSpPr txBox="1"/>
          <p:nvPr/>
        </p:nvSpPr>
        <p:spPr>
          <a:xfrm>
            <a:off x="685800" y="6400800"/>
            <a:ext cx="5105400" cy="261610"/>
          </a:xfrm>
          <a:prstGeom prst="rect">
            <a:avLst/>
          </a:prstGeom>
          <a:noFill/>
        </p:spPr>
        <p:txBody>
          <a:bodyPr wrap="square" rtlCol="0">
            <a:spAutoFit/>
          </a:bodyPr>
          <a:lstStyle/>
          <a:p>
            <a:r>
              <a:rPr lang="en-US" sz="1100" dirty="0" err="1" smtClean="0"/>
              <a:t>Liese</a:t>
            </a:r>
            <a:r>
              <a:rPr lang="en-US" sz="1100" dirty="0"/>
              <a:t> </a:t>
            </a:r>
            <a:r>
              <a:rPr lang="en-US" sz="1100" dirty="0" smtClean="0"/>
              <a:t>et al. J </a:t>
            </a:r>
            <a:r>
              <a:rPr lang="en-US" sz="1100" dirty="0" err="1"/>
              <a:t>Nutr</a:t>
            </a:r>
            <a:r>
              <a:rPr lang="en-US" sz="1100" dirty="0"/>
              <a:t>. 2015 Mar;145(3):393-402. </a:t>
            </a:r>
            <a:r>
              <a:rPr lang="en-US" sz="1100" dirty="0" err="1"/>
              <a:t>Epub</a:t>
            </a:r>
            <a:r>
              <a:rPr lang="en-US" sz="1100" dirty="0"/>
              <a:t> 2015 Jan 21</a:t>
            </a:r>
            <a:r>
              <a:rPr lang="en-US" sz="1100" dirty="0" smtClean="0"/>
              <a:t>. PMID:  25733454</a:t>
            </a:r>
            <a:endParaRPr lang="en-US" sz="1100" dirty="0"/>
          </a:p>
        </p:txBody>
      </p:sp>
    </p:spTree>
    <p:extLst>
      <p:ext uri="{BB962C8B-B14F-4D97-AF65-F5344CB8AC3E}">
        <p14:creationId xmlns:p14="http://schemas.microsoft.com/office/powerpoint/2010/main" val="16122188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9200" y="1589567"/>
            <a:ext cx="6858000" cy="1066800"/>
          </a:xfrm>
        </p:spPr>
        <p:txBody>
          <a:bodyPr>
            <a:noAutofit/>
          </a:bodyPr>
          <a:lstStyle/>
          <a:p>
            <a:r>
              <a:rPr lang="en-US" sz="2700" dirty="0"/>
              <a:t>Is higher dietary quality, as characterized by four </a:t>
            </a:r>
            <a:r>
              <a:rPr lang="en-US" sz="2700" dirty="0" smtClean="0"/>
              <a:t>indices</a:t>
            </a:r>
            <a:r>
              <a:rPr lang="en-US" sz="2700" dirty="0"/>
              <a:t>, consistently associated with lower all-cause, </a:t>
            </a:r>
            <a:r>
              <a:rPr lang="en-US" sz="2700" dirty="0" err="1"/>
              <a:t>CVD</a:t>
            </a:r>
            <a:r>
              <a:rPr lang="en-US" sz="2700" dirty="0"/>
              <a:t> and cancer mortality in all cohorts? If so, at what rank (i.e. quintile) of dietary quality index score does the mortality benefit begin? </a:t>
            </a:r>
            <a:br>
              <a:rPr lang="en-US" sz="2700" dirty="0"/>
            </a:br>
            <a:r>
              <a:rPr lang="en-US" sz="2700" dirty="0" smtClean="0"/>
              <a:t/>
            </a:r>
            <a:br>
              <a:rPr lang="en-US" sz="2700" dirty="0" smtClean="0"/>
            </a:br>
            <a:endParaRPr lang="en-US" sz="2700" dirty="0"/>
          </a:p>
        </p:txBody>
      </p:sp>
      <p:sp>
        <p:nvSpPr>
          <p:cNvPr id="5" name="Slide Number Placeholder 4"/>
          <p:cNvSpPr>
            <a:spLocks noGrp="1"/>
          </p:cNvSpPr>
          <p:nvPr>
            <p:ph type="sldNum" sz="quarter" idx="12"/>
          </p:nvPr>
        </p:nvSpPr>
        <p:spPr/>
        <p:txBody>
          <a:bodyPr/>
          <a:lstStyle/>
          <a:p>
            <a:fld id="{94956AAA-6A24-4F24-9C5C-C5A9878CAD2E}" type="slidenum">
              <a:rPr lang="en-US" smtClean="0"/>
              <a:pPr/>
              <a:t>18</a:t>
            </a:fld>
            <a:endParaRPr lang="en-US"/>
          </a:p>
        </p:txBody>
      </p:sp>
    </p:spTree>
    <p:extLst>
      <p:ext uri="{BB962C8B-B14F-4D97-AF65-F5344CB8AC3E}">
        <p14:creationId xmlns:p14="http://schemas.microsoft.com/office/powerpoint/2010/main" val="2242426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Autofit/>
          </a:bodyPr>
          <a:lstStyle/>
          <a:p>
            <a:r>
              <a:rPr lang="en-US" dirty="0"/>
              <a:t>Association of </a:t>
            </a:r>
            <a:r>
              <a:rPr lang="en-US" dirty="0" smtClean="0"/>
              <a:t>high dietary quality and </a:t>
            </a:r>
            <a:br>
              <a:rPr lang="en-US" dirty="0" smtClean="0"/>
            </a:br>
            <a:r>
              <a:rPr lang="en-US" dirty="0" smtClean="0"/>
              <a:t>all-cause mortality by cohort </a:t>
            </a:r>
            <a:r>
              <a:rPr lang="en-US" dirty="0"/>
              <a:t>(Q5 VS. Q1</a:t>
            </a:r>
            <a:r>
              <a:rPr lang="en-US" dirty="0" smtClean="0"/>
              <a:t>), women </a:t>
            </a:r>
            <a:endParaRPr lang="en-US" dirty="0"/>
          </a:p>
        </p:txBody>
      </p:sp>
      <p:pic>
        <p:nvPicPr>
          <p:cNvPr id="6" name="Content Placeholder 5"/>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023281" y="1260475"/>
            <a:ext cx="7097437" cy="5029200"/>
          </a:xfrm>
        </p:spPr>
      </p:pic>
      <p:sp>
        <p:nvSpPr>
          <p:cNvPr id="7" name="Text Box 4"/>
          <p:cNvSpPr txBox="1">
            <a:spLocks noChangeArrowheads="1"/>
          </p:cNvSpPr>
          <p:nvPr/>
        </p:nvSpPr>
        <p:spPr bwMode="auto">
          <a:xfrm>
            <a:off x="76200" y="6172200"/>
            <a:ext cx="8153400" cy="600164"/>
          </a:xfrm>
          <a:prstGeom prst="rect">
            <a:avLst/>
          </a:prstGeom>
          <a:solidFill>
            <a:schemeClr val="accent1">
              <a:lumMod val="20000"/>
              <a:lumOff val="80000"/>
            </a:schemeClr>
          </a:solidFill>
          <a:ln w="9525">
            <a:noFill/>
            <a:miter lim="800000"/>
            <a:headEnd/>
            <a:tailEnd/>
          </a:ln>
        </p:spPr>
        <p:txBody>
          <a:bodyPr wrap="square">
            <a:spAutoFit/>
          </a:bodyPr>
          <a:lstStyle/>
          <a:p>
            <a:pPr marL="228600" indent="-228600" fontAlgn="auto">
              <a:spcBef>
                <a:spcPts val="0"/>
              </a:spcBef>
              <a:spcAft>
                <a:spcPts val="0"/>
              </a:spcAft>
              <a:tabLst>
                <a:tab pos="231775" algn="l"/>
              </a:tabLst>
              <a:defRPr/>
            </a:pPr>
            <a:r>
              <a:rPr lang="en-US" sz="1100" dirty="0" smtClean="0">
                <a:latin typeface="Arial" pitchFamily="34" charset="0"/>
                <a:cs typeface="Arial" pitchFamily="34" charset="0"/>
              </a:rPr>
              <a:t>*     Models </a:t>
            </a:r>
            <a:r>
              <a:rPr lang="en-US" sz="1100" dirty="0">
                <a:latin typeface="Arial" pitchFamily="34" charset="0"/>
                <a:cs typeface="Arial" pitchFamily="34" charset="0"/>
              </a:rPr>
              <a:t>adjusted for age, race, education, </a:t>
            </a:r>
            <a:r>
              <a:rPr lang="en-US" sz="1100" dirty="0" smtClean="0">
                <a:latin typeface="Arial" pitchFamily="34" charset="0"/>
                <a:cs typeface="Arial" pitchFamily="34" charset="0"/>
              </a:rPr>
              <a:t>marital status, BMI, </a:t>
            </a:r>
            <a:r>
              <a:rPr lang="en-US" sz="1100" dirty="0">
                <a:latin typeface="Arial" pitchFamily="34" charset="0"/>
                <a:cs typeface="Arial" pitchFamily="34" charset="0"/>
              </a:rPr>
              <a:t>physical activity, smoking, </a:t>
            </a:r>
            <a:r>
              <a:rPr lang="en-US" sz="1100" dirty="0" smtClean="0">
                <a:latin typeface="Arial" pitchFamily="34" charset="0"/>
                <a:cs typeface="Arial" pitchFamily="34" charset="0"/>
              </a:rPr>
              <a:t>energy, alcohol (HEI-2010/DASH), </a:t>
            </a:r>
            <a:r>
              <a:rPr lang="en-US" sz="1100" dirty="0" err="1" smtClean="0">
                <a:latin typeface="Arial" pitchFamily="34" charset="0"/>
                <a:cs typeface="Arial" pitchFamily="34" charset="0"/>
              </a:rPr>
              <a:t>HRT</a:t>
            </a:r>
            <a:r>
              <a:rPr lang="en-US" sz="1100" dirty="0" smtClean="0">
                <a:latin typeface="Arial" pitchFamily="34" charset="0"/>
                <a:cs typeface="Arial" pitchFamily="34" charset="0"/>
              </a:rPr>
              <a:t> (women), diabetes. Comparing </a:t>
            </a:r>
            <a:r>
              <a:rPr lang="en-US" sz="1100" dirty="0">
                <a:latin typeface="Arial" pitchFamily="34" charset="0"/>
                <a:cs typeface="Arial" pitchFamily="34" charset="0"/>
              </a:rPr>
              <a:t>Q5 vs. Q1: </a:t>
            </a:r>
            <a:r>
              <a:rPr lang="en-US" sz="1100" dirty="0" smtClean="0">
                <a:latin typeface="Arial" pitchFamily="34" charset="0"/>
                <a:cs typeface="Arial" pitchFamily="34" charset="0"/>
              </a:rPr>
              <a:t>AHEI-2010 </a:t>
            </a:r>
            <a:r>
              <a:rPr lang="en-US" sz="1100" dirty="0">
                <a:latin typeface="Arial" pitchFamily="34" charset="0"/>
                <a:cs typeface="Arial" pitchFamily="34" charset="0"/>
              </a:rPr>
              <a:t>= </a:t>
            </a:r>
            <a:r>
              <a:rPr lang="en-US" sz="1100" dirty="0" smtClean="0">
                <a:latin typeface="Arial" pitchFamily="34" charset="0"/>
                <a:cs typeface="Arial" pitchFamily="34" charset="0"/>
              </a:rPr>
              <a:t>Alternative </a:t>
            </a:r>
            <a:r>
              <a:rPr lang="en-US" sz="1100" dirty="0">
                <a:latin typeface="Arial" pitchFamily="34" charset="0"/>
                <a:cs typeface="Arial" pitchFamily="34" charset="0"/>
              </a:rPr>
              <a:t>Healthy Eating Index-2010; </a:t>
            </a:r>
            <a:r>
              <a:rPr lang="en-US" sz="1100" dirty="0" err="1" smtClean="0">
                <a:latin typeface="Arial" pitchFamily="34" charset="0"/>
                <a:cs typeface="Arial" pitchFamily="34" charset="0"/>
              </a:rPr>
              <a:t>aMED</a:t>
            </a:r>
            <a:r>
              <a:rPr lang="en-US" sz="1100" dirty="0" smtClean="0">
                <a:latin typeface="Arial" pitchFamily="34" charset="0"/>
                <a:cs typeface="Arial" pitchFamily="34" charset="0"/>
              </a:rPr>
              <a:t> </a:t>
            </a:r>
            <a:r>
              <a:rPr lang="en-US" sz="1100" dirty="0">
                <a:latin typeface="Arial" pitchFamily="34" charset="0"/>
                <a:cs typeface="Arial" pitchFamily="34" charset="0"/>
              </a:rPr>
              <a:t>= </a:t>
            </a:r>
            <a:r>
              <a:rPr lang="en-US" sz="1100" dirty="0" smtClean="0">
                <a:latin typeface="Arial" pitchFamily="34" charset="0"/>
                <a:cs typeface="Arial" pitchFamily="34" charset="0"/>
              </a:rPr>
              <a:t>alternate </a:t>
            </a:r>
            <a:r>
              <a:rPr lang="en-US" sz="1100" dirty="0">
                <a:latin typeface="Arial" pitchFamily="34" charset="0"/>
                <a:cs typeface="Arial" pitchFamily="34" charset="0"/>
              </a:rPr>
              <a:t>Mediterranean Diet Score; </a:t>
            </a:r>
            <a:r>
              <a:rPr lang="en-US" sz="1100" dirty="0" smtClean="0">
                <a:latin typeface="Arial" pitchFamily="34" charset="0"/>
                <a:cs typeface="Arial" pitchFamily="34" charset="0"/>
              </a:rPr>
              <a:t>DASH </a:t>
            </a:r>
            <a:r>
              <a:rPr lang="en-US" sz="1100" dirty="0">
                <a:latin typeface="Arial" pitchFamily="34" charset="0"/>
                <a:cs typeface="Arial" pitchFamily="34" charset="0"/>
              </a:rPr>
              <a:t>= </a:t>
            </a:r>
            <a:r>
              <a:rPr lang="en-US" sz="1100" dirty="0" smtClean="0">
                <a:latin typeface="Arial" pitchFamily="34" charset="0"/>
                <a:cs typeface="Arial" pitchFamily="34" charset="0"/>
              </a:rPr>
              <a:t>Dietary </a:t>
            </a:r>
            <a:r>
              <a:rPr lang="en-US" sz="1100" dirty="0">
                <a:latin typeface="Arial" pitchFamily="34" charset="0"/>
                <a:cs typeface="Arial" pitchFamily="34" charset="0"/>
              </a:rPr>
              <a:t>Approaches to Stop Hypertension Score; </a:t>
            </a:r>
            <a:r>
              <a:rPr lang="en-US" sz="1100" dirty="0" smtClean="0">
                <a:latin typeface="Arial" pitchFamily="34" charset="0"/>
                <a:cs typeface="Arial" pitchFamily="34" charset="0"/>
              </a:rPr>
              <a:t>HEI-2010 </a:t>
            </a:r>
            <a:r>
              <a:rPr lang="en-US" sz="1100" dirty="0">
                <a:latin typeface="Arial" pitchFamily="34" charset="0"/>
                <a:cs typeface="Arial" pitchFamily="34" charset="0"/>
              </a:rPr>
              <a:t>= Healthy Eating Index-2010 </a:t>
            </a:r>
          </a:p>
        </p:txBody>
      </p:sp>
      <p:sp>
        <p:nvSpPr>
          <p:cNvPr id="2" name="Slide Number Placeholder 1"/>
          <p:cNvSpPr>
            <a:spLocks noGrp="1"/>
          </p:cNvSpPr>
          <p:nvPr>
            <p:ph type="sldNum" sz="quarter" idx="16"/>
          </p:nvPr>
        </p:nvSpPr>
        <p:spPr/>
        <p:txBody>
          <a:bodyPr/>
          <a:lstStyle/>
          <a:p>
            <a:pPr>
              <a:defRPr/>
            </a:pPr>
            <a:fld id="{5465BD77-D289-4780-8C66-6BCCCDC48EDB}" type="slidenum">
              <a:rPr lang="en-US" smtClean="0"/>
              <a:pPr>
                <a:defRPr/>
              </a:pPr>
              <a:t>19</a:t>
            </a:fld>
            <a:endParaRPr lang="en-US"/>
          </a:p>
        </p:txBody>
      </p:sp>
      <p:sp>
        <p:nvSpPr>
          <p:cNvPr id="9" name="TextBox 8"/>
          <p:cNvSpPr txBox="1"/>
          <p:nvPr/>
        </p:nvSpPr>
        <p:spPr>
          <a:xfrm>
            <a:off x="76200" y="5976157"/>
            <a:ext cx="5105400" cy="261610"/>
          </a:xfrm>
          <a:prstGeom prst="rect">
            <a:avLst/>
          </a:prstGeom>
          <a:noFill/>
        </p:spPr>
        <p:txBody>
          <a:bodyPr wrap="square" rtlCol="0">
            <a:spAutoFit/>
          </a:bodyPr>
          <a:lstStyle/>
          <a:p>
            <a:r>
              <a:rPr lang="en-US" sz="1100" dirty="0" err="1" smtClean="0"/>
              <a:t>Liese</a:t>
            </a:r>
            <a:r>
              <a:rPr lang="en-US" sz="1100" dirty="0"/>
              <a:t> </a:t>
            </a:r>
            <a:r>
              <a:rPr lang="en-US" sz="1100" dirty="0" smtClean="0"/>
              <a:t>et al. J </a:t>
            </a:r>
            <a:r>
              <a:rPr lang="en-US" sz="1100" dirty="0" err="1"/>
              <a:t>Nutr</a:t>
            </a:r>
            <a:r>
              <a:rPr lang="en-US" sz="1100" dirty="0"/>
              <a:t>. 2015 Mar;145(3):393-402. </a:t>
            </a:r>
            <a:r>
              <a:rPr lang="en-US" sz="1100" dirty="0" err="1"/>
              <a:t>Epub</a:t>
            </a:r>
            <a:r>
              <a:rPr lang="en-US" sz="1100" dirty="0"/>
              <a:t> 2015 Jan 21</a:t>
            </a:r>
            <a:r>
              <a:rPr lang="en-US" sz="1100" dirty="0" smtClean="0"/>
              <a:t>. PMID:  25733454</a:t>
            </a:r>
            <a:endParaRPr lang="en-US" sz="1100" dirty="0"/>
          </a:p>
        </p:txBody>
      </p:sp>
    </p:spTree>
    <p:extLst>
      <p:ext uri="{BB962C8B-B14F-4D97-AF65-F5344CB8AC3E}">
        <p14:creationId xmlns:p14="http://schemas.microsoft.com/office/powerpoint/2010/main" val="9007131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Background to DPMP</a:t>
            </a:r>
            <a:endParaRPr lang="en-US" sz="3600" dirty="0"/>
          </a:p>
        </p:txBody>
      </p:sp>
      <p:sp>
        <p:nvSpPr>
          <p:cNvPr id="3" name="Content Placeholder 2"/>
          <p:cNvSpPr>
            <a:spLocks noGrp="1"/>
          </p:cNvSpPr>
          <p:nvPr>
            <p:ph sz="quarter" idx="13"/>
          </p:nvPr>
        </p:nvSpPr>
        <p:spPr/>
        <p:txBody>
          <a:bodyPr>
            <a:normAutofit/>
          </a:bodyPr>
          <a:lstStyle/>
          <a:p>
            <a:r>
              <a:rPr lang="en-US" sz="2800" dirty="0"/>
              <a:t>C</a:t>
            </a:r>
            <a:r>
              <a:rPr lang="en-US" sz="2800" dirty="0" smtClean="0"/>
              <a:t>oncept </a:t>
            </a:r>
            <a:r>
              <a:rPr lang="en-US" sz="2800" dirty="0"/>
              <a:t>of healthy eating patterns has been adopted in the Dietary Guidelines for Americans </a:t>
            </a:r>
            <a:r>
              <a:rPr lang="en-US" sz="2800" dirty="0" smtClean="0"/>
              <a:t>given growing evidence of benefits of healthy diet. </a:t>
            </a:r>
          </a:p>
          <a:p>
            <a:r>
              <a:rPr lang="en-US" sz="2800" dirty="0" smtClean="0"/>
              <a:t>Guidelines are updated every </a:t>
            </a:r>
            <a:r>
              <a:rPr lang="en-US" sz="2800" dirty="0"/>
              <a:t>five </a:t>
            </a:r>
            <a:r>
              <a:rPr lang="en-US" sz="2800" dirty="0" smtClean="0"/>
              <a:t>years by United </a:t>
            </a:r>
            <a:r>
              <a:rPr lang="en-US" sz="2800" dirty="0"/>
              <a:t>States Department of Agriculture (USDA) and Department of Health and Human </a:t>
            </a:r>
            <a:r>
              <a:rPr lang="en-US" sz="2800" dirty="0" smtClean="0"/>
              <a:t>Services.</a:t>
            </a:r>
          </a:p>
          <a:p>
            <a:r>
              <a:rPr lang="en-US" sz="2800" dirty="0" smtClean="0"/>
              <a:t>Dietary </a:t>
            </a:r>
            <a:r>
              <a:rPr lang="en-US" sz="2800" dirty="0"/>
              <a:t>Guidelines Advisory Committee informs this </a:t>
            </a:r>
            <a:r>
              <a:rPr lang="en-US" sz="2800" dirty="0" smtClean="0"/>
              <a:t>process, is supported </a:t>
            </a:r>
            <a:r>
              <a:rPr lang="en-US" sz="2800" dirty="0"/>
              <a:t>since 2010 by the USDA Nutrition Evidence </a:t>
            </a:r>
            <a:r>
              <a:rPr lang="en-US" sz="2800" dirty="0" smtClean="0"/>
              <a:t>Library.</a:t>
            </a:r>
          </a:p>
        </p:txBody>
      </p:sp>
      <p:sp>
        <p:nvSpPr>
          <p:cNvPr id="4" name="Slide Number Placeholder 3"/>
          <p:cNvSpPr>
            <a:spLocks noGrp="1"/>
          </p:cNvSpPr>
          <p:nvPr>
            <p:ph type="sldNum" sz="quarter" idx="16"/>
          </p:nvPr>
        </p:nvSpPr>
        <p:spPr/>
        <p:txBody>
          <a:bodyPr/>
          <a:lstStyle/>
          <a:p>
            <a:pPr>
              <a:defRPr/>
            </a:pPr>
            <a:fld id="{5465BD77-D289-4780-8C66-6BCCCDC48EDB}" type="slidenum">
              <a:rPr lang="en-US" smtClean="0"/>
              <a:pPr>
                <a:defRPr/>
              </a:pPr>
              <a:t>2</a:t>
            </a:fld>
            <a:endParaRPr lang="en-US"/>
          </a:p>
        </p:txBody>
      </p:sp>
      <p:sp>
        <p:nvSpPr>
          <p:cNvPr id="5" name="TextBox 4"/>
          <p:cNvSpPr txBox="1"/>
          <p:nvPr/>
        </p:nvSpPr>
        <p:spPr>
          <a:xfrm>
            <a:off x="685800" y="6400800"/>
            <a:ext cx="5105400" cy="261610"/>
          </a:xfrm>
          <a:prstGeom prst="rect">
            <a:avLst/>
          </a:prstGeom>
          <a:noFill/>
        </p:spPr>
        <p:txBody>
          <a:bodyPr wrap="square" rtlCol="0">
            <a:spAutoFit/>
          </a:bodyPr>
          <a:lstStyle/>
          <a:p>
            <a:r>
              <a:rPr lang="en-US" sz="1100" dirty="0" err="1" smtClean="0"/>
              <a:t>Liese</a:t>
            </a:r>
            <a:r>
              <a:rPr lang="en-US" sz="1100" dirty="0"/>
              <a:t> </a:t>
            </a:r>
            <a:r>
              <a:rPr lang="en-US" sz="1100" dirty="0" smtClean="0"/>
              <a:t>et al. J </a:t>
            </a:r>
            <a:r>
              <a:rPr lang="en-US" sz="1100" dirty="0" err="1"/>
              <a:t>Nutr</a:t>
            </a:r>
            <a:r>
              <a:rPr lang="en-US" sz="1100" dirty="0"/>
              <a:t>. 2015 Mar;145(3):393-402. </a:t>
            </a:r>
            <a:r>
              <a:rPr lang="en-US" sz="1100" dirty="0" err="1"/>
              <a:t>Epub</a:t>
            </a:r>
            <a:r>
              <a:rPr lang="en-US" sz="1100" dirty="0"/>
              <a:t> 2015 Jan 21</a:t>
            </a:r>
            <a:r>
              <a:rPr lang="en-US" sz="1100" dirty="0" smtClean="0"/>
              <a:t>. PMID:  25733454</a:t>
            </a:r>
            <a:endParaRPr lang="en-US" sz="1100" dirty="0"/>
          </a:p>
        </p:txBody>
      </p:sp>
    </p:spTree>
    <p:extLst>
      <p:ext uri="{BB962C8B-B14F-4D97-AF65-F5344CB8AC3E}">
        <p14:creationId xmlns:p14="http://schemas.microsoft.com/office/powerpoint/2010/main" val="25825647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US" dirty="0"/>
              <a:t>Association of </a:t>
            </a:r>
            <a:r>
              <a:rPr lang="en-US" dirty="0" smtClean="0"/>
              <a:t>high dietary quality and </a:t>
            </a:r>
            <a:br>
              <a:rPr lang="en-US" dirty="0" smtClean="0"/>
            </a:br>
            <a:r>
              <a:rPr lang="en-US" dirty="0" smtClean="0"/>
              <a:t>all-cause mortality by </a:t>
            </a:r>
            <a:r>
              <a:rPr lang="en-US" dirty="0"/>
              <a:t>cohort </a:t>
            </a:r>
            <a:r>
              <a:rPr lang="en-US" dirty="0" smtClean="0"/>
              <a:t>(</a:t>
            </a:r>
            <a:r>
              <a:rPr lang="en-US" dirty="0"/>
              <a:t>Q5 VS. </a:t>
            </a:r>
            <a:r>
              <a:rPr lang="en-US" dirty="0" smtClean="0"/>
              <a:t>Q1), men</a:t>
            </a:r>
            <a:endParaRPr lang="en-US" dirty="0"/>
          </a:p>
        </p:txBody>
      </p:sp>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023281" y="1260475"/>
            <a:ext cx="7097437" cy="5029200"/>
          </a:xfrm>
        </p:spPr>
      </p:pic>
      <p:sp>
        <p:nvSpPr>
          <p:cNvPr id="7" name="Text Box 4"/>
          <p:cNvSpPr txBox="1">
            <a:spLocks noChangeArrowheads="1"/>
          </p:cNvSpPr>
          <p:nvPr/>
        </p:nvSpPr>
        <p:spPr bwMode="auto">
          <a:xfrm>
            <a:off x="76200" y="6172200"/>
            <a:ext cx="8153400" cy="600164"/>
          </a:xfrm>
          <a:prstGeom prst="rect">
            <a:avLst/>
          </a:prstGeom>
          <a:solidFill>
            <a:schemeClr val="accent1">
              <a:lumMod val="20000"/>
              <a:lumOff val="80000"/>
            </a:schemeClr>
          </a:solidFill>
          <a:ln w="9525">
            <a:noFill/>
            <a:miter lim="800000"/>
            <a:headEnd/>
            <a:tailEnd/>
          </a:ln>
        </p:spPr>
        <p:txBody>
          <a:bodyPr wrap="square">
            <a:spAutoFit/>
          </a:bodyPr>
          <a:lstStyle/>
          <a:p>
            <a:pPr marL="228600" indent="-228600" fontAlgn="auto">
              <a:spcBef>
                <a:spcPts val="0"/>
              </a:spcBef>
              <a:spcAft>
                <a:spcPts val="0"/>
              </a:spcAft>
              <a:tabLst>
                <a:tab pos="231775" algn="l"/>
              </a:tabLst>
              <a:defRPr/>
            </a:pPr>
            <a:r>
              <a:rPr lang="en-US" sz="1100" dirty="0" smtClean="0">
                <a:latin typeface="Arial" pitchFamily="34" charset="0"/>
                <a:cs typeface="Arial" pitchFamily="34" charset="0"/>
              </a:rPr>
              <a:t>*     Models </a:t>
            </a:r>
            <a:r>
              <a:rPr lang="en-US" sz="1100" dirty="0">
                <a:latin typeface="Arial" pitchFamily="34" charset="0"/>
                <a:cs typeface="Arial" pitchFamily="34" charset="0"/>
              </a:rPr>
              <a:t>adjusted for age, race, education, </a:t>
            </a:r>
            <a:r>
              <a:rPr lang="en-US" sz="1100" dirty="0" smtClean="0">
                <a:latin typeface="Arial" pitchFamily="34" charset="0"/>
                <a:cs typeface="Arial" pitchFamily="34" charset="0"/>
              </a:rPr>
              <a:t>marital status, BMI, </a:t>
            </a:r>
            <a:r>
              <a:rPr lang="en-US" sz="1100" dirty="0">
                <a:latin typeface="Arial" pitchFamily="34" charset="0"/>
                <a:cs typeface="Arial" pitchFamily="34" charset="0"/>
              </a:rPr>
              <a:t>physical activity, smoking, </a:t>
            </a:r>
            <a:r>
              <a:rPr lang="en-US" sz="1100" dirty="0" smtClean="0">
                <a:latin typeface="Arial" pitchFamily="34" charset="0"/>
                <a:cs typeface="Arial" pitchFamily="34" charset="0"/>
              </a:rPr>
              <a:t>energy, alcohol (HEI-2010/DASH), </a:t>
            </a:r>
            <a:r>
              <a:rPr lang="en-US" sz="1100" dirty="0" err="1" smtClean="0">
                <a:latin typeface="Arial" pitchFamily="34" charset="0"/>
                <a:cs typeface="Arial" pitchFamily="34" charset="0"/>
              </a:rPr>
              <a:t>HRT</a:t>
            </a:r>
            <a:r>
              <a:rPr lang="en-US" sz="1100" dirty="0" smtClean="0">
                <a:latin typeface="Arial" pitchFamily="34" charset="0"/>
                <a:cs typeface="Arial" pitchFamily="34" charset="0"/>
              </a:rPr>
              <a:t> (women), diabetes. Comparing </a:t>
            </a:r>
            <a:r>
              <a:rPr lang="en-US" sz="1100" dirty="0">
                <a:latin typeface="Arial" pitchFamily="34" charset="0"/>
                <a:cs typeface="Arial" pitchFamily="34" charset="0"/>
              </a:rPr>
              <a:t>Q5 vs. Q1: </a:t>
            </a:r>
            <a:r>
              <a:rPr lang="en-US" sz="1100" dirty="0" smtClean="0">
                <a:latin typeface="Arial" pitchFamily="34" charset="0"/>
                <a:cs typeface="Arial" pitchFamily="34" charset="0"/>
              </a:rPr>
              <a:t>AHEI-2010 </a:t>
            </a:r>
            <a:r>
              <a:rPr lang="en-US" sz="1100" dirty="0">
                <a:latin typeface="Arial" pitchFamily="34" charset="0"/>
                <a:cs typeface="Arial" pitchFamily="34" charset="0"/>
              </a:rPr>
              <a:t>= </a:t>
            </a:r>
            <a:r>
              <a:rPr lang="en-US" sz="1100" dirty="0" smtClean="0">
                <a:latin typeface="Arial" pitchFamily="34" charset="0"/>
                <a:cs typeface="Arial" pitchFamily="34" charset="0"/>
              </a:rPr>
              <a:t>Alternative </a:t>
            </a:r>
            <a:r>
              <a:rPr lang="en-US" sz="1100" dirty="0">
                <a:latin typeface="Arial" pitchFamily="34" charset="0"/>
                <a:cs typeface="Arial" pitchFamily="34" charset="0"/>
              </a:rPr>
              <a:t>Healthy Eating Index-2010; </a:t>
            </a:r>
            <a:r>
              <a:rPr lang="en-US" sz="1100" dirty="0" err="1" smtClean="0">
                <a:latin typeface="Arial" pitchFamily="34" charset="0"/>
                <a:cs typeface="Arial" pitchFamily="34" charset="0"/>
              </a:rPr>
              <a:t>aMED</a:t>
            </a:r>
            <a:r>
              <a:rPr lang="en-US" sz="1100" dirty="0" smtClean="0">
                <a:latin typeface="Arial" pitchFamily="34" charset="0"/>
                <a:cs typeface="Arial" pitchFamily="34" charset="0"/>
              </a:rPr>
              <a:t> </a:t>
            </a:r>
            <a:r>
              <a:rPr lang="en-US" sz="1100" dirty="0">
                <a:latin typeface="Arial" pitchFamily="34" charset="0"/>
                <a:cs typeface="Arial" pitchFamily="34" charset="0"/>
              </a:rPr>
              <a:t>= </a:t>
            </a:r>
            <a:r>
              <a:rPr lang="en-US" sz="1100" dirty="0" smtClean="0">
                <a:latin typeface="Arial" pitchFamily="34" charset="0"/>
                <a:cs typeface="Arial" pitchFamily="34" charset="0"/>
              </a:rPr>
              <a:t>alternate </a:t>
            </a:r>
            <a:r>
              <a:rPr lang="en-US" sz="1100" dirty="0">
                <a:latin typeface="Arial" pitchFamily="34" charset="0"/>
                <a:cs typeface="Arial" pitchFamily="34" charset="0"/>
              </a:rPr>
              <a:t>Mediterranean Diet Score; </a:t>
            </a:r>
            <a:r>
              <a:rPr lang="en-US" sz="1100" dirty="0" smtClean="0">
                <a:latin typeface="Arial" pitchFamily="34" charset="0"/>
                <a:cs typeface="Arial" pitchFamily="34" charset="0"/>
              </a:rPr>
              <a:t>DASH </a:t>
            </a:r>
            <a:r>
              <a:rPr lang="en-US" sz="1100" dirty="0">
                <a:latin typeface="Arial" pitchFamily="34" charset="0"/>
                <a:cs typeface="Arial" pitchFamily="34" charset="0"/>
              </a:rPr>
              <a:t>= </a:t>
            </a:r>
            <a:r>
              <a:rPr lang="en-US" sz="1100" dirty="0" smtClean="0">
                <a:latin typeface="Arial" pitchFamily="34" charset="0"/>
                <a:cs typeface="Arial" pitchFamily="34" charset="0"/>
              </a:rPr>
              <a:t>Dietary </a:t>
            </a:r>
            <a:r>
              <a:rPr lang="en-US" sz="1100" dirty="0">
                <a:latin typeface="Arial" pitchFamily="34" charset="0"/>
                <a:cs typeface="Arial" pitchFamily="34" charset="0"/>
              </a:rPr>
              <a:t>Approaches to Stop Hypertension Score; </a:t>
            </a:r>
            <a:r>
              <a:rPr lang="en-US" sz="1100" dirty="0" smtClean="0">
                <a:latin typeface="Arial" pitchFamily="34" charset="0"/>
                <a:cs typeface="Arial" pitchFamily="34" charset="0"/>
              </a:rPr>
              <a:t>HEI-2010 </a:t>
            </a:r>
            <a:r>
              <a:rPr lang="en-US" sz="1100" dirty="0">
                <a:latin typeface="Arial" pitchFamily="34" charset="0"/>
                <a:cs typeface="Arial" pitchFamily="34" charset="0"/>
              </a:rPr>
              <a:t>= Healthy Eating Index-2010 </a:t>
            </a:r>
          </a:p>
        </p:txBody>
      </p:sp>
      <p:sp>
        <p:nvSpPr>
          <p:cNvPr id="2" name="Slide Number Placeholder 1"/>
          <p:cNvSpPr>
            <a:spLocks noGrp="1"/>
          </p:cNvSpPr>
          <p:nvPr>
            <p:ph type="sldNum" sz="quarter" idx="16"/>
          </p:nvPr>
        </p:nvSpPr>
        <p:spPr/>
        <p:txBody>
          <a:bodyPr/>
          <a:lstStyle/>
          <a:p>
            <a:pPr>
              <a:defRPr/>
            </a:pPr>
            <a:fld id="{5465BD77-D289-4780-8C66-6BCCCDC48EDB}" type="slidenum">
              <a:rPr lang="en-US" smtClean="0"/>
              <a:pPr>
                <a:defRPr/>
              </a:pPr>
              <a:t>20</a:t>
            </a:fld>
            <a:endParaRPr lang="en-US" dirty="0"/>
          </a:p>
        </p:txBody>
      </p:sp>
      <p:sp>
        <p:nvSpPr>
          <p:cNvPr id="8" name="TextBox 7"/>
          <p:cNvSpPr txBox="1"/>
          <p:nvPr/>
        </p:nvSpPr>
        <p:spPr>
          <a:xfrm>
            <a:off x="76200" y="5976157"/>
            <a:ext cx="5105400" cy="261610"/>
          </a:xfrm>
          <a:prstGeom prst="rect">
            <a:avLst/>
          </a:prstGeom>
          <a:noFill/>
        </p:spPr>
        <p:txBody>
          <a:bodyPr wrap="square" rtlCol="0">
            <a:spAutoFit/>
          </a:bodyPr>
          <a:lstStyle/>
          <a:p>
            <a:r>
              <a:rPr lang="en-US" sz="1100" dirty="0" err="1" smtClean="0"/>
              <a:t>Liese</a:t>
            </a:r>
            <a:r>
              <a:rPr lang="en-US" sz="1100" dirty="0"/>
              <a:t> </a:t>
            </a:r>
            <a:r>
              <a:rPr lang="en-US" sz="1100" dirty="0" smtClean="0"/>
              <a:t>et al. J </a:t>
            </a:r>
            <a:r>
              <a:rPr lang="en-US" sz="1100" dirty="0" err="1"/>
              <a:t>Nutr</a:t>
            </a:r>
            <a:r>
              <a:rPr lang="en-US" sz="1100" dirty="0"/>
              <a:t>. 2015 Mar;145(3):393-402. </a:t>
            </a:r>
            <a:r>
              <a:rPr lang="en-US" sz="1100" dirty="0" err="1"/>
              <a:t>Epub</a:t>
            </a:r>
            <a:r>
              <a:rPr lang="en-US" sz="1100" dirty="0"/>
              <a:t> 2015 Jan 21</a:t>
            </a:r>
            <a:r>
              <a:rPr lang="en-US" sz="1100" dirty="0" smtClean="0"/>
              <a:t>. PMID:  25733454</a:t>
            </a:r>
            <a:endParaRPr lang="en-US" sz="1100" dirty="0"/>
          </a:p>
        </p:txBody>
      </p:sp>
    </p:spTree>
    <p:extLst>
      <p:ext uri="{BB962C8B-B14F-4D97-AF65-F5344CB8AC3E}">
        <p14:creationId xmlns:p14="http://schemas.microsoft.com/office/powerpoint/2010/main" val="15680809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US" dirty="0"/>
              <a:t>Association of </a:t>
            </a:r>
            <a:r>
              <a:rPr lang="en-US" dirty="0" smtClean="0"/>
              <a:t>high dietary quality and </a:t>
            </a:r>
            <a:br>
              <a:rPr lang="en-US" dirty="0" smtClean="0"/>
            </a:br>
            <a:r>
              <a:rPr lang="en-US" dirty="0" err="1" smtClean="0"/>
              <a:t>CVD</a:t>
            </a:r>
            <a:r>
              <a:rPr lang="en-US" dirty="0" smtClean="0"/>
              <a:t> mortality by </a:t>
            </a:r>
            <a:r>
              <a:rPr lang="en-US" dirty="0"/>
              <a:t>cohort </a:t>
            </a:r>
            <a:r>
              <a:rPr lang="en-US" dirty="0" smtClean="0"/>
              <a:t>(</a:t>
            </a:r>
            <a:r>
              <a:rPr lang="en-US" dirty="0"/>
              <a:t>Q5 VS. </a:t>
            </a:r>
            <a:r>
              <a:rPr lang="en-US" dirty="0" smtClean="0"/>
              <a:t>Q1), women</a:t>
            </a:r>
            <a:endParaRPr lang="en-US" dirty="0"/>
          </a:p>
        </p:txBody>
      </p:sp>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023281" y="1260475"/>
            <a:ext cx="7097437" cy="5029200"/>
          </a:xfrm>
        </p:spPr>
      </p:pic>
      <p:sp>
        <p:nvSpPr>
          <p:cNvPr id="8" name="Slide Number Placeholder 7"/>
          <p:cNvSpPr>
            <a:spLocks noGrp="1"/>
          </p:cNvSpPr>
          <p:nvPr>
            <p:ph type="sldNum" sz="quarter" idx="16"/>
          </p:nvPr>
        </p:nvSpPr>
        <p:spPr/>
        <p:txBody>
          <a:bodyPr/>
          <a:lstStyle/>
          <a:p>
            <a:pPr>
              <a:defRPr/>
            </a:pPr>
            <a:fld id="{5465BD77-D289-4780-8C66-6BCCCDC48EDB}" type="slidenum">
              <a:rPr lang="en-US" smtClean="0"/>
              <a:pPr>
                <a:defRPr/>
              </a:pPr>
              <a:t>21</a:t>
            </a:fld>
            <a:endParaRPr lang="en-US"/>
          </a:p>
        </p:txBody>
      </p:sp>
      <p:sp>
        <p:nvSpPr>
          <p:cNvPr id="9" name="Text Box 4"/>
          <p:cNvSpPr txBox="1">
            <a:spLocks noChangeArrowheads="1"/>
          </p:cNvSpPr>
          <p:nvPr/>
        </p:nvSpPr>
        <p:spPr bwMode="auto">
          <a:xfrm>
            <a:off x="76200" y="6172200"/>
            <a:ext cx="8153400" cy="600164"/>
          </a:xfrm>
          <a:prstGeom prst="rect">
            <a:avLst/>
          </a:prstGeom>
          <a:solidFill>
            <a:schemeClr val="accent1">
              <a:lumMod val="20000"/>
              <a:lumOff val="80000"/>
            </a:schemeClr>
          </a:solidFill>
          <a:ln w="9525">
            <a:noFill/>
            <a:miter lim="800000"/>
            <a:headEnd/>
            <a:tailEnd/>
          </a:ln>
        </p:spPr>
        <p:txBody>
          <a:bodyPr wrap="square">
            <a:spAutoFit/>
          </a:bodyPr>
          <a:lstStyle/>
          <a:p>
            <a:pPr marL="228600" indent="-228600" fontAlgn="auto">
              <a:spcBef>
                <a:spcPts val="0"/>
              </a:spcBef>
              <a:spcAft>
                <a:spcPts val="0"/>
              </a:spcAft>
              <a:tabLst>
                <a:tab pos="231775" algn="l"/>
              </a:tabLst>
              <a:defRPr/>
            </a:pPr>
            <a:r>
              <a:rPr lang="en-US" sz="1100" dirty="0" smtClean="0">
                <a:latin typeface="Arial" pitchFamily="34" charset="0"/>
                <a:cs typeface="Arial" pitchFamily="34" charset="0"/>
              </a:rPr>
              <a:t>*     Models </a:t>
            </a:r>
            <a:r>
              <a:rPr lang="en-US" sz="1100" dirty="0">
                <a:latin typeface="Arial" pitchFamily="34" charset="0"/>
                <a:cs typeface="Arial" pitchFamily="34" charset="0"/>
              </a:rPr>
              <a:t>adjusted for age, race, education, </a:t>
            </a:r>
            <a:r>
              <a:rPr lang="en-US" sz="1100" dirty="0" smtClean="0">
                <a:latin typeface="Arial" pitchFamily="34" charset="0"/>
                <a:cs typeface="Arial" pitchFamily="34" charset="0"/>
              </a:rPr>
              <a:t>marital status, BMI, </a:t>
            </a:r>
            <a:r>
              <a:rPr lang="en-US" sz="1100" dirty="0">
                <a:latin typeface="Arial" pitchFamily="34" charset="0"/>
                <a:cs typeface="Arial" pitchFamily="34" charset="0"/>
              </a:rPr>
              <a:t>physical activity, smoking, </a:t>
            </a:r>
            <a:r>
              <a:rPr lang="en-US" sz="1100" dirty="0" smtClean="0">
                <a:latin typeface="Arial" pitchFamily="34" charset="0"/>
                <a:cs typeface="Arial" pitchFamily="34" charset="0"/>
              </a:rPr>
              <a:t>energy, alcohol (HEI-2010/DASH), </a:t>
            </a:r>
            <a:r>
              <a:rPr lang="en-US" sz="1100" dirty="0" err="1" smtClean="0">
                <a:latin typeface="Arial" pitchFamily="34" charset="0"/>
                <a:cs typeface="Arial" pitchFamily="34" charset="0"/>
              </a:rPr>
              <a:t>HRT</a:t>
            </a:r>
            <a:r>
              <a:rPr lang="en-US" sz="1100" dirty="0" smtClean="0">
                <a:latin typeface="Arial" pitchFamily="34" charset="0"/>
                <a:cs typeface="Arial" pitchFamily="34" charset="0"/>
              </a:rPr>
              <a:t> (women), diabetes. Comparing </a:t>
            </a:r>
            <a:r>
              <a:rPr lang="en-US" sz="1100" dirty="0">
                <a:latin typeface="Arial" pitchFamily="34" charset="0"/>
                <a:cs typeface="Arial" pitchFamily="34" charset="0"/>
              </a:rPr>
              <a:t>Q5 vs. Q1: </a:t>
            </a:r>
            <a:r>
              <a:rPr lang="en-US" sz="1100" dirty="0" smtClean="0">
                <a:latin typeface="Arial" pitchFamily="34" charset="0"/>
                <a:cs typeface="Arial" pitchFamily="34" charset="0"/>
              </a:rPr>
              <a:t>AHEI-2010 </a:t>
            </a:r>
            <a:r>
              <a:rPr lang="en-US" sz="1100" dirty="0">
                <a:latin typeface="Arial" pitchFamily="34" charset="0"/>
                <a:cs typeface="Arial" pitchFamily="34" charset="0"/>
              </a:rPr>
              <a:t>= </a:t>
            </a:r>
            <a:r>
              <a:rPr lang="en-US" sz="1100" dirty="0" smtClean="0">
                <a:latin typeface="Arial" pitchFamily="34" charset="0"/>
                <a:cs typeface="Arial" pitchFamily="34" charset="0"/>
              </a:rPr>
              <a:t>Alternative </a:t>
            </a:r>
            <a:r>
              <a:rPr lang="en-US" sz="1100" dirty="0">
                <a:latin typeface="Arial" pitchFamily="34" charset="0"/>
                <a:cs typeface="Arial" pitchFamily="34" charset="0"/>
              </a:rPr>
              <a:t>Healthy Eating Index-2010; </a:t>
            </a:r>
            <a:r>
              <a:rPr lang="en-US" sz="1100" dirty="0" err="1" smtClean="0">
                <a:latin typeface="Arial" pitchFamily="34" charset="0"/>
                <a:cs typeface="Arial" pitchFamily="34" charset="0"/>
              </a:rPr>
              <a:t>aMED</a:t>
            </a:r>
            <a:r>
              <a:rPr lang="en-US" sz="1100" dirty="0" smtClean="0">
                <a:latin typeface="Arial" pitchFamily="34" charset="0"/>
                <a:cs typeface="Arial" pitchFamily="34" charset="0"/>
              </a:rPr>
              <a:t> </a:t>
            </a:r>
            <a:r>
              <a:rPr lang="en-US" sz="1100" dirty="0">
                <a:latin typeface="Arial" pitchFamily="34" charset="0"/>
                <a:cs typeface="Arial" pitchFamily="34" charset="0"/>
              </a:rPr>
              <a:t>= </a:t>
            </a:r>
            <a:r>
              <a:rPr lang="en-US" sz="1100" dirty="0" smtClean="0">
                <a:latin typeface="Arial" pitchFamily="34" charset="0"/>
                <a:cs typeface="Arial" pitchFamily="34" charset="0"/>
              </a:rPr>
              <a:t>alternate </a:t>
            </a:r>
            <a:r>
              <a:rPr lang="en-US" sz="1100" dirty="0">
                <a:latin typeface="Arial" pitchFamily="34" charset="0"/>
                <a:cs typeface="Arial" pitchFamily="34" charset="0"/>
              </a:rPr>
              <a:t>Mediterranean Diet Score; </a:t>
            </a:r>
            <a:r>
              <a:rPr lang="en-US" sz="1100" dirty="0" smtClean="0">
                <a:latin typeface="Arial" pitchFamily="34" charset="0"/>
                <a:cs typeface="Arial" pitchFamily="34" charset="0"/>
              </a:rPr>
              <a:t>DASH </a:t>
            </a:r>
            <a:r>
              <a:rPr lang="en-US" sz="1100" dirty="0">
                <a:latin typeface="Arial" pitchFamily="34" charset="0"/>
                <a:cs typeface="Arial" pitchFamily="34" charset="0"/>
              </a:rPr>
              <a:t>= </a:t>
            </a:r>
            <a:r>
              <a:rPr lang="en-US" sz="1100" dirty="0" smtClean="0">
                <a:latin typeface="Arial" pitchFamily="34" charset="0"/>
                <a:cs typeface="Arial" pitchFamily="34" charset="0"/>
              </a:rPr>
              <a:t>Dietary </a:t>
            </a:r>
            <a:r>
              <a:rPr lang="en-US" sz="1100" dirty="0">
                <a:latin typeface="Arial" pitchFamily="34" charset="0"/>
                <a:cs typeface="Arial" pitchFamily="34" charset="0"/>
              </a:rPr>
              <a:t>Approaches to Stop Hypertension Score; </a:t>
            </a:r>
            <a:r>
              <a:rPr lang="en-US" sz="1100" dirty="0" smtClean="0">
                <a:latin typeface="Arial" pitchFamily="34" charset="0"/>
                <a:cs typeface="Arial" pitchFamily="34" charset="0"/>
              </a:rPr>
              <a:t>HEI-2010 </a:t>
            </a:r>
            <a:r>
              <a:rPr lang="en-US" sz="1100" dirty="0">
                <a:latin typeface="Arial" pitchFamily="34" charset="0"/>
                <a:cs typeface="Arial" pitchFamily="34" charset="0"/>
              </a:rPr>
              <a:t>= Healthy Eating Index-2010 </a:t>
            </a:r>
          </a:p>
        </p:txBody>
      </p:sp>
      <p:sp>
        <p:nvSpPr>
          <p:cNvPr id="7" name="Slide Number Placeholder 1"/>
          <p:cNvSpPr txBox="1">
            <a:spLocks/>
          </p:cNvSpPr>
          <p:nvPr/>
        </p:nvSpPr>
        <p:spPr>
          <a:xfrm>
            <a:off x="76200" y="6391720"/>
            <a:ext cx="1981200"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465BD77-D289-4780-8C66-6BCCCDC48EDB}" type="slidenum">
              <a:rPr lang="en-US" smtClean="0"/>
              <a:pPr>
                <a:defRPr/>
              </a:pPr>
              <a:t>21</a:t>
            </a:fld>
            <a:endParaRPr lang="en-US" dirty="0"/>
          </a:p>
        </p:txBody>
      </p:sp>
      <p:sp>
        <p:nvSpPr>
          <p:cNvPr id="10" name="TextBox 9"/>
          <p:cNvSpPr txBox="1"/>
          <p:nvPr/>
        </p:nvSpPr>
        <p:spPr>
          <a:xfrm>
            <a:off x="76200" y="5976157"/>
            <a:ext cx="5105400" cy="261610"/>
          </a:xfrm>
          <a:prstGeom prst="rect">
            <a:avLst/>
          </a:prstGeom>
          <a:noFill/>
        </p:spPr>
        <p:txBody>
          <a:bodyPr wrap="square" rtlCol="0">
            <a:spAutoFit/>
          </a:bodyPr>
          <a:lstStyle/>
          <a:p>
            <a:r>
              <a:rPr lang="en-US" sz="1100" dirty="0" err="1" smtClean="0"/>
              <a:t>Liese</a:t>
            </a:r>
            <a:r>
              <a:rPr lang="en-US" sz="1100" dirty="0"/>
              <a:t> </a:t>
            </a:r>
            <a:r>
              <a:rPr lang="en-US" sz="1100" dirty="0" smtClean="0"/>
              <a:t>et al. J </a:t>
            </a:r>
            <a:r>
              <a:rPr lang="en-US" sz="1100" dirty="0" err="1"/>
              <a:t>Nutr</a:t>
            </a:r>
            <a:r>
              <a:rPr lang="en-US" sz="1100" dirty="0"/>
              <a:t>. 2015 Mar;145(3):393-402. </a:t>
            </a:r>
            <a:r>
              <a:rPr lang="en-US" sz="1100" dirty="0" err="1"/>
              <a:t>Epub</a:t>
            </a:r>
            <a:r>
              <a:rPr lang="en-US" sz="1100" dirty="0"/>
              <a:t> 2015 Jan 21</a:t>
            </a:r>
            <a:r>
              <a:rPr lang="en-US" sz="1100" dirty="0" smtClean="0"/>
              <a:t>. PMID:  25733454</a:t>
            </a:r>
            <a:endParaRPr lang="en-US" sz="1100" dirty="0"/>
          </a:p>
        </p:txBody>
      </p:sp>
    </p:spTree>
    <p:extLst>
      <p:ext uri="{BB962C8B-B14F-4D97-AF65-F5344CB8AC3E}">
        <p14:creationId xmlns:p14="http://schemas.microsoft.com/office/powerpoint/2010/main" val="23943160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Autofit/>
          </a:bodyPr>
          <a:lstStyle/>
          <a:p>
            <a:r>
              <a:rPr lang="en-US" dirty="0"/>
              <a:t>Association of </a:t>
            </a:r>
            <a:r>
              <a:rPr lang="en-US" dirty="0" smtClean="0"/>
              <a:t>high dietary quality and</a:t>
            </a:r>
            <a:br>
              <a:rPr lang="en-US" dirty="0" smtClean="0"/>
            </a:br>
            <a:r>
              <a:rPr lang="en-US" dirty="0" err="1" smtClean="0"/>
              <a:t>CVD</a:t>
            </a:r>
            <a:r>
              <a:rPr lang="en-US" dirty="0" smtClean="0"/>
              <a:t> mortality by </a:t>
            </a:r>
            <a:r>
              <a:rPr lang="en-US" dirty="0"/>
              <a:t>cohort </a:t>
            </a:r>
            <a:r>
              <a:rPr lang="en-US" dirty="0" smtClean="0"/>
              <a:t>(Q5 </a:t>
            </a:r>
            <a:r>
              <a:rPr lang="en-US" dirty="0"/>
              <a:t>VS. Q1</a:t>
            </a:r>
            <a:r>
              <a:rPr lang="en-US" dirty="0" smtClean="0"/>
              <a:t>), men</a:t>
            </a:r>
            <a:endParaRPr lang="en-US" dirty="0"/>
          </a:p>
        </p:txBody>
      </p:sp>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023281" y="1260475"/>
            <a:ext cx="7097437" cy="5029200"/>
          </a:xfrm>
        </p:spPr>
      </p:pic>
      <p:sp>
        <p:nvSpPr>
          <p:cNvPr id="5" name="Slide Number Placeholder 4"/>
          <p:cNvSpPr>
            <a:spLocks noGrp="1"/>
          </p:cNvSpPr>
          <p:nvPr>
            <p:ph type="sldNum" sz="quarter" idx="16"/>
          </p:nvPr>
        </p:nvSpPr>
        <p:spPr/>
        <p:txBody>
          <a:bodyPr/>
          <a:lstStyle/>
          <a:p>
            <a:fld id="{B6F15528-21DE-4FAA-801E-634DDDAF4B2B}" type="slidenum">
              <a:rPr lang="en-US" smtClean="0"/>
              <a:pPr/>
              <a:t>22</a:t>
            </a:fld>
            <a:endParaRPr lang="en-US"/>
          </a:p>
        </p:txBody>
      </p:sp>
      <p:sp>
        <p:nvSpPr>
          <p:cNvPr id="6" name="Text Box 4"/>
          <p:cNvSpPr txBox="1">
            <a:spLocks noChangeArrowheads="1"/>
          </p:cNvSpPr>
          <p:nvPr/>
        </p:nvSpPr>
        <p:spPr bwMode="auto">
          <a:xfrm>
            <a:off x="76200" y="6172200"/>
            <a:ext cx="8153400" cy="600164"/>
          </a:xfrm>
          <a:prstGeom prst="rect">
            <a:avLst/>
          </a:prstGeom>
          <a:solidFill>
            <a:schemeClr val="accent1">
              <a:lumMod val="20000"/>
              <a:lumOff val="80000"/>
            </a:schemeClr>
          </a:solidFill>
          <a:ln w="9525">
            <a:noFill/>
            <a:miter lim="800000"/>
            <a:headEnd/>
            <a:tailEnd/>
          </a:ln>
        </p:spPr>
        <p:txBody>
          <a:bodyPr wrap="square">
            <a:spAutoFit/>
          </a:bodyPr>
          <a:lstStyle/>
          <a:p>
            <a:pPr marL="228600" indent="-228600" fontAlgn="auto">
              <a:spcBef>
                <a:spcPts val="0"/>
              </a:spcBef>
              <a:spcAft>
                <a:spcPts val="0"/>
              </a:spcAft>
              <a:tabLst>
                <a:tab pos="231775" algn="l"/>
              </a:tabLst>
              <a:defRPr/>
            </a:pPr>
            <a:r>
              <a:rPr lang="en-US" sz="1100" dirty="0" smtClean="0">
                <a:latin typeface="Arial" pitchFamily="34" charset="0"/>
                <a:cs typeface="Arial" pitchFamily="34" charset="0"/>
              </a:rPr>
              <a:t>*     Models </a:t>
            </a:r>
            <a:r>
              <a:rPr lang="en-US" sz="1100" dirty="0">
                <a:latin typeface="Arial" pitchFamily="34" charset="0"/>
                <a:cs typeface="Arial" pitchFamily="34" charset="0"/>
              </a:rPr>
              <a:t>adjusted for age, race, education, </a:t>
            </a:r>
            <a:r>
              <a:rPr lang="en-US" sz="1100" dirty="0" smtClean="0">
                <a:latin typeface="Arial" pitchFamily="34" charset="0"/>
                <a:cs typeface="Arial" pitchFamily="34" charset="0"/>
              </a:rPr>
              <a:t>marital status, BMI, </a:t>
            </a:r>
            <a:r>
              <a:rPr lang="en-US" sz="1100" dirty="0">
                <a:latin typeface="Arial" pitchFamily="34" charset="0"/>
                <a:cs typeface="Arial" pitchFamily="34" charset="0"/>
              </a:rPr>
              <a:t>physical activity, smoking, </a:t>
            </a:r>
            <a:r>
              <a:rPr lang="en-US" sz="1100" dirty="0" smtClean="0">
                <a:latin typeface="Arial" pitchFamily="34" charset="0"/>
                <a:cs typeface="Arial" pitchFamily="34" charset="0"/>
              </a:rPr>
              <a:t>energy, alcohol (HEI-2010/DASH), </a:t>
            </a:r>
            <a:r>
              <a:rPr lang="en-US" sz="1100" dirty="0" err="1" smtClean="0">
                <a:latin typeface="Arial" pitchFamily="34" charset="0"/>
                <a:cs typeface="Arial" pitchFamily="34" charset="0"/>
              </a:rPr>
              <a:t>HRT</a:t>
            </a:r>
            <a:r>
              <a:rPr lang="en-US" sz="1100" dirty="0" smtClean="0">
                <a:latin typeface="Arial" pitchFamily="34" charset="0"/>
                <a:cs typeface="Arial" pitchFamily="34" charset="0"/>
              </a:rPr>
              <a:t> (women), diabetes. Comparing </a:t>
            </a:r>
            <a:r>
              <a:rPr lang="en-US" sz="1100" dirty="0">
                <a:latin typeface="Arial" pitchFamily="34" charset="0"/>
                <a:cs typeface="Arial" pitchFamily="34" charset="0"/>
              </a:rPr>
              <a:t>Q5 vs. Q1: </a:t>
            </a:r>
            <a:r>
              <a:rPr lang="en-US" sz="1100" dirty="0" smtClean="0">
                <a:latin typeface="Arial" pitchFamily="34" charset="0"/>
                <a:cs typeface="Arial" pitchFamily="34" charset="0"/>
              </a:rPr>
              <a:t>AHEI-2010 </a:t>
            </a:r>
            <a:r>
              <a:rPr lang="en-US" sz="1100" dirty="0">
                <a:latin typeface="Arial" pitchFamily="34" charset="0"/>
                <a:cs typeface="Arial" pitchFamily="34" charset="0"/>
              </a:rPr>
              <a:t>= </a:t>
            </a:r>
            <a:r>
              <a:rPr lang="en-US" sz="1100" dirty="0" smtClean="0">
                <a:latin typeface="Arial" pitchFamily="34" charset="0"/>
                <a:cs typeface="Arial" pitchFamily="34" charset="0"/>
              </a:rPr>
              <a:t>Alternative </a:t>
            </a:r>
            <a:r>
              <a:rPr lang="en-US" sz="1100" dirty="0">
                <a:latin typeface="Arial" pitchFamily="34" charset="0"/>
                <a:cs typeface="Arial" pitchFamily="34" charset="0"/>
              </a:rPr>
              <a:t>Healthy Eating Index-2010; </a:t>
            </a:r>
            <a:r>
              <a:rPr lang="en-US" sz="1100" dirty="0" err="1" smtClean="0">
                <a:latin typeface="Arial" pitchFamily="34" charset="0"/>
                <a:cs typeface="Arial" pitchFamily="34" charset="0"/>
              </a:rPr>
              <a:t>aMED</a:t>
            </a:r>
            <a:r>
              <a:rPr lang="en-US" sz="1100" dirty="0" smtClean="0">
                <a:latin typeface="Arial" pitchFamily="34" charset="0"/>
                <a:cs typeface="Arial" pitchFamily="34" charset="0"/>
              </a:rPr>
              <a:t> </a:t>
            </a:r>
            <a:r>
              <a:rPr lang="en-US" sz="1100" dirty="0">
                <a:latin typeface="Arial" pitchFamily="34" charset="0"/>
                <a:cs typeface="Arial" pitchFamily="34" charset="0"/>
              </a:rPr>
              <a:t>= </a:t>
            </a:r>
            <a:r>
              <a:rPr lang="en-US" sz="1100" dirty="0" smtClean="0">
                <a:latin typeface="Arial" pitchFamily="34" charset="0"/>
                <a:cs typeface="Arial" pitchFamily="34" charset="0"/>
              </a:rPr>
              <a:t>alternate </a:t>
            </a:r>
            <a:r>
              <a:rPr lang="en-US" sz="1100" dirty="0">
                <a:latin typeface="Arial" pitchFamily="34" charset="0"/>
                <a:cs typeface="Arial" pitchFamily="34" charset="0"/>
              </a:rPr>
              <a:t>Mediterranean Diet Score; </a:t>
            </a:r>
            <a:r>
              <a:rPr lang="en-US" sz="1100" dirty="0" smtClean="0">
                <a:latin typeface="Arial" pitchFamily="34" charset="0"/>
                <a:cs typeface="Arial" pitchFamily="34" charset="0"/>
              </a:rPr>
              <a:t>DASH </a:t>
            </a:r>
            <a:r>
              <a:rPr lang="en-US" sz="1100" dirty="0">
                <a:latin typeface="Arial" pitchFamily="34" charset="0"/>
                <a:cs typeface="Arial" pitchFamily="34" charset="0"/>
              </a:rPr>
              <a:t>= </a:t>
            </a:r>
            <a:r>
              <a:rPr lang="en-US" sz="1100" dirty="0" smtClean="0">
                <a:latin typeface="Arial" pitchFamily="34" charset="0"/>
                <a:cs typeface="Arial" pitchFamily="34" charset="0"/>
              </a:rPr>
              <a:t>Dietary </a:t>
            </a:r>
            <a:r>
              <a:rPr lang="en-US" sz="1100" dirty="0">
                <a:latin typeface="Arial" pitchFamily="34" charset="0"/>
                <a:cs typeface="Arial" pitchFamily="34" charset="0"/>
              </a:rPr>
              <a:t>Approaches to Stop Hypertension Score; </a:t>
            </a:r>
            <a:r>
              <a:rPr lang="en-US" sz="1100" dirty="0" smtClean="0">
                <a:latin typeface="Arial" pitchFamily="34" charset="0"/>
                <a:cs typeface="Arial" pitchFamily="34" charset="0"/>
              </a:rPr>
              <a:t>HEI-2010 </a:t>
            </a:r>
            <a:r>
              <a:rPr lang="en-US" sz="1100" dirty="0">
                <a:latin typeface="Arial" pitchFamily="34" charset="0"/>
                <a:cs typeface="Arial" pitchFamily="34" charset="0"/>
              </a:rPr>
              <a:t>= Healthy Eating Index-2010 </a:t>
            </a:r>
          </a:p>
        </p:txBody>
      </p:sp>
      <p:sp>
        <p:nvSpPr>
          <p:cNvPr id="8" name="Slide Number Placeholder 1"/>
          <p:cNvSpPr txBox="1">
            <a:spLocks/>
          </p:cNvSpPr>
          <p:nvPr/>
        </p:nvSpPr>
        <p:spPr>
          <a:xfrm>
            <a:off x="53163" y="6391720"/>
            <a:ext cx="1981200"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465BD77-D289-4780-8C66-6BCCCDC48EDB}" type="slidenum">
              <a:rPr lang="en-US" smtClean="0"/>
              <a:pPr>
                <a:defRPr/>
              </a:pPr>
              <a:t>22</a:t>
            </a:fld>
            <a:endParaRPr lang="en-US" dirty="0"/>
          </a:p>
        </p:txBody>
      </p:sp>
      <p:sp>
        <p:nvSpPr>
          <p:cNvPr id="9" name="TextBox 8"/>
          <p:cNvSpPr txBox="1"/>
          <p:nvPr/>
        </p:nvSpPr>
        <p:spPr>
          <a:xfrm>
            <a:off x="76200" y="5976157"/>
            <a:ext cx="5105400" cy="261610"/>
          </a:xfrm>
          <a:prstGeom prst="rect">
            <a:avLst/>
          </a:prstGeom>
          <a:noFill/>
        </p:spPr>
        <p:txBody>
          <a:bodyPr wrap="square" rtlCol="0">
            <a:spAutoFit/>
          </a:bodyPr>
          <a:lstStyle/>
          <a:p>
            <a:r>
              <a:rPr lang="en-US" sz="1100" dirty="0" err="1" smtClean="0"/>
              <a:t>Liese</a:t>
            </a:r>
            <a:r>
              <a:rPr lang="en-US" sz="1100" dirty="0"/>
              <a:t> </a:t>
            </a:r>
            <a:r>
              <a:rPr lang="en-US" sz="1100" dirty="0" smtClean="0"/>
              <a:t>et al. J </a:t>
            </a:r>
            <a:r>
              <a:rPr lang="en-US" sz="1100" dirty="0" err="1"/>
              <a:t>Nutr</a:t>
            </a:r>
            <a:r>
              <a:rPr lang="en-US" sz="1100" dirty="0"/>
              <a:t>. 2015 Mar;145(3):393-402. </a:t>
            </a:r>
            <a:r>
              <a:rPr lang="en-US" sz="1100" dirty="0" err="1"/>
              <a:t>Epub</a:t>
            </a:r>
            <a:r>
              <a:rPr lang="en-US" sz="1100" dirty="0"/>
              <a:t> 2015 Jan 21</a:t>
            </a:r>
            <a:r>
              <a:rPr lang="en-US" sz="1100" dirty="0" smtClean="0"/>
              <a:t>. PMID:  25733454</a:t>
            </a:r>
            <a:endParaRPr lang="en-US" sz="1100" dirty="0"/>
          </a:p>
        </p:txBody>
      </p:sp>
    </p:spTree>
    <p:extLst>
      <p:ext uri="{BB962C8B-B14F-4D97-AF65-F5344CB8AC3E}">
        <p14:creationId xmlns:p14="http://schemas.microsoft.com/office/powerpoint/2010/main" val="38605440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023281" y="1260475"/>
            <a:ext cx="7097437" cy="5029200"/>
          </a:xfrm>
        </p:spPr>
      </p:pic>
      <p:sp>
        <p:nvSpPr>
          <p:cNvPr id="9" name="Slide Number Placeholder 8"/>
          <p:cNvSpPr>
            <a:spLocks noGrp="1"/>
          </p:cNvSpPr>
          <p:nvPr>
            <p:ph type="sldNum" sz="quarter" idx="16"/>
          </p:nvPr>
        </p:nvSpPr>
        <p:spPr/>
        <p:txBody>
          <a:bodyPr/>
          <a:lstStyle/>
          <a:p>
            <a:pPr>
              <a:defRPr/>
            </a:pPr>
            <a:fld id="{5465BD77-D289-4780-8C66-6BCCCDC48EDB}" type="slidenum">
              <a:rPr lang="en-US" smtClean="0"/>
              <a:pPr>
                <a:defRPr/>
              </a:pPr>
              <a:t>23</a:t>
            </a:fld>
            <a:endParaRPr lang="en-US"/>
          </a:p>
        </p:txBody>
      </p:sp>
      <p:sp>
        <p:nvSpPr>
          <p:cNvPr id="10" name="Title 1"/>
          <p:cNvSpPr>
            <a:spLocks noGrp="1"/>
          </p:cNvSpPr>
          <p:nvPr>
            <p:ph type="title"/>
          </p:nvPr>
        </p:nvSpPr>
        <p:spPr>
          <a:xfrm>
            <a:off x="457200" y="152400"/>
            <a:ext cx="8229600" cy="990600"/>
          </a:xfrm>
        </p:spPr>
        <p:txBody>
          <a:bodyPr>
            <a:noAutofit/>
          </a:bodyPr>
          <a:lstStyle/>
          <a:p>
            <a:r>
              <a:rPr lang="en-US" dirty="0"/>
              <a:t>Association of </a:t>
            </a:r>
            <a:r>
              <a:rPr lang="en-US" dirty="0" smtClean="0"/>
              <a:t>high dietary quality and </a:t>
            </a:r>
            <a:br>
              <a:rPr lang="en-US" dirty="0" smtClean="0"/>
            </a:br>
            <a:r>
              <a:rPr lang="en-US" dirty="0" smtClean="0"/>
              <a:t>cancer mortality by </a:t>
            </a:r>
            <a:r>
              <a:rPr lang="en-US" dirty="0"/>
              <a:t>cohort </a:t>
            </a:r>
            <a:r>
              <a:rPr lang="en-US" dirty="0" smtClean="0"/>
              <a:t>(</a:t>
            </a:r>
            <a:r>
              <a:rPr lang="en-US" dirty="0"/>
              <a:t>Q5 VS. </a:t>
            </a:r>
            <a:r>
              <a:rPr lang="en-US" dirty="0" smtClean="0"/>
              <a:t>Q1), women</a:t>
            </a:r>
            <a:endParaRPr lang="en-US" dirty="0"/>
          </a:p>
        </p:txBody>
      </p:sp>
      <p:sp>
        <p:nvSpPr>
          <p:cNvPr id="7" name="Text Box 4"/>
          <p:cNvSpPr txBox="1">
            <a:spLocks noChangeArrowheads="1"/>
          </p:cNvSpPr>
          <p:nvPr/>
        </p:nvSpPr>
        <p:spPr bwMode="auto">
          <a:xfrm>
            <a:off x="76200" y="6172200"/>
            <a:ext cx="8153400" cy="600164"/>
          </a:xfrm>
          <a:prstGeom prst="rect">
            <a:avLst/>
          </a:prstGeom>
          <a:solidFill>
            <a:schemeClr val="accent1">
              <a:lumMod val="20000"/>
              <a:lumOff val="80000"/>
            </a:schemeClr>
          </a:solidFill>
          <a:ln w="9525">
            <a:noFill/>
            <a:miter lim="800000"/>
            <a:headEnd/>
            <a:tailEnd/>
          </a:ln>
        </p:spPr>
        <p:txBody>
          <a:bodyPr wrap="square">
            <a:spAutoFit/>
          </a:bodyPr>
          <a:lstStyle/>
          <a:p>
            <a:pPr marL="228600" indent="-228600" fontAlgn="auto">
              <a:spcBef>
                <a:spcPts val="0"/>
              </a:spcBef>
              <a:spcAft>
                <a:spcPts val="0"/>
              </a:spcAft>
              <a:tabLst>
                <a:tab pos="231775" algn="l"/>
              </a:tabLst>
              <a:defRPr/>
            </a:pPr>
            <a:r>
              <a:rPr lang="en-US" sz="1100" dirty="0" smtClean="0">
                <a:latin typeface="Arial" pitchFamily="34" charset="0"/>
                <a:cs typeface="Arial" pitchFamily="34" charset="0"/>
              </a:rPr>
              <a:t>*     Models </a:t>
            </a:r>
            <a:r>
              <a:rPr lang="en-US" sz="1100" dirty="0">
                <a:latin typeface="Arial" pitchFamily="34" charset="0"/>
                <a:cs typeface="Arial" pitchFamily="34" charset="0"/>
              </a:rPr>
              <a:t>adjusted for age, race, education, </a:t>
            </a:r>
            <a:r>
              <a:rPr lang="en-US" sz="1100" dirty="0" smtClean="0">
                <a:latin typeface="Arial" pitchFamily="34" charset="0"/>
                <a:cs typeface="Arial" pitchFamily="34" charset="0"/>
              </a:rPr>
              <a:t>marital status, BMI, </a:t>
            </a:r>
            <a:r>
              <a:rPr lang="en-US" sz="1100" dirty="0">
                <a:latin typeface="Arial" pitchFamily="34" charset="0"/>
                <a:cs typeface="Arial" pitchFamily="34" charset="0"/>
              </a:rPr>
              <a:t>physical activity, smoking, </a:t>
            </a:r>
            <a:r>
              <a:rPr lang="en-US" sz="1100" dirty="0" smtClean="0">
                <a:latin typeface="Arial" pitchFamily="34" charset="0"/>
                <a:cs typeface="Arial" pitchFamily="34" charset="0"/>
              </a:rPr>
              <a:t>energy, alcohol (HEI-2010/DASH), </a:t>
            </a:r>
            <a:r>
              <a:rPr lang="en-US" sz="1100" dirty="0" err="1" smtClean="0">
                <a:latin typeface="Arial" pitchFamily="34" charset="0"/>
                <a:cs typeface="Arial" pitchFamily="34" charset="0"/>
              </a:rPr>
              <a:t>HRT</a:t>
            </a:r>
            <a:r>
              <a:rPr lang="en-US" sz="1100" dirty="0" smtClean="0">
                <a:latin typeface="Arial" pitchFamily="34" charset="0"/>
                <a:cs typeface="Arial" pitchFamily="34" charset="0"/>
              </a:rPr>
              <a:t> (women), diabetes. Comparing </a:t>
            </a:r>
            <a:r>
              <a:rPr lang="en-US" sz="1100" dirty="0">
                <a:latin typeface="Arial" pitchFamily="34" charset="0"/>
                <a:cs typeface="Arial" pitchFamily="34" charset="0"/>
              </a:rPr>
              <a:t>Q5 vs. Q1: </a:t>
            </a:r>
            <a:r>
              <a:rPr lang="en-US" sz="1100" dirty="0" smtClean="0">
                <a:latin typeface="Arial" pitchFamily="34" charset="0"/>
                <a:cs typeface="Arial" pitchFamily="34" charset="0"/>
              </a:rPr>
              <a:t>AHEI-2010 </a:t>
            </a:r>
            <a:r>
              <a:rPr lang="en-US" sz="1100" dirty="0">
                <a:latin typeface="Arial" pitchFamily="34" charset="0"/>
                <a:cs typeface="Arial" pitchFamily="34" charset="0"/>
              </a:rPr>
              <a:t>= </a:t>
            </a:r>
            <a:r>
              <a:rPr lang="en-US" sz="1100" dirty="0" smtClean="0">
                <a:latin typeface="Arial" pitchFamily="34" charset="0"/>
                <a:cs typeface="Arial" pitchFamily="34" charset="0"/>
              </a:rPr>
              <a:t>Alternative </a:t>
            </a:r>
            <a:r>
              <a:rPr lang="en-US" sz="1100" dirty="0">
                <a:latin typeface="Arial" pitchFamily="34" charset="0"/>
                <a:cs typeface="Arial" pitchFamily="34" charset="0"/>
              </a:rPr>
              <a:t>Healthy Eating Index-2010; </a:t>
            </a:r>
            <a:r>
              <a:rPr lang="en-US" sz="1100" dirty="0" err="1" smtClean="0">
                <a:latin typeface="Arial" pitchFamily="34" charset="0"/>
                <a:cs typeface="Arial" pitchFamily="34" charset="0"/>
              </a:rPr>
              <a:t>aMED</a:t>
            </a:r>
            <a:r>
              <a:rPr lang="en-US" sz="1100" dirty="0" smtClean="0">
                <a:latin typeface="Arial" pitchFamily="34" charset="0"/>
                <a:cs typeface="Arial" pitchFamily="34" charset="0"/>
              </a:rPr>
              <a:t> </a:t>
            </a:r>
            <a:r>
              <a:rPr lang="en-US" sz="1100" dirty="0">
                <a:latin typeface="Arial" pitchFamily="34" charset="0"/>
                <a:cs typeface="Arial" pitchFamily="34" charset="0"/>
              </a:rPr>
              <a:t>= </a:t>
            </a:r>
            <a:r>
              <a:rPr lang="en-US" sz="1100" dirty="0" smtClean="0">
                <a:latin typeface="Arial" pitchFamily="34" charset="0"/>
                <a:cs typeface="Arial" pitchFamily="34" charset="0"/>
              </a:rPr>
              <a:t>alternate </a:t>
            </a:r>
            <a:r>
              <a:rPr lang="en-US" sz="1100" dirty="0">
                <a:latin typeface="Arial" pitchFamily="34" charset="0"/>
                <a:cs typeface="Arial" pitchFamily="34" charset="0"/>
              </a:rPr>
              <a:t>Mediterranean Diet Score; </a:t>
            </a:r>
            <a:r>
              <a:rPr lang="en-US" sz="1100" dirty="0" smtClean="0">
                <a:latin typeface="Arial" pitchFamily="34" charset="0"/>
                <a:cs typeface="Arial" pitchFamily="34" charset="0"/>
              </a:rPr>
              <a:t>DASH </a:t>
            </a:r>
            <a:r>
              <a:rPr lang="en-US" sz="1100" dirty="0">
                <a:latin typeface="Arial" pitchFamily="34" charset="0"/>
                <a:cs typeface="Arial" pitchFamily="34" charset="0"/>
              </a:rPr>
              <a:t>= </a:t>
            </a:r>
            <a:r>
              <a:rPr lang="en-US" sz="1100" dirty="0" smtClean="0">
                <a:latin typeface="Arial" pitchFamily="34" charset="0"/>
                <a:cs typeface="Arial" pitchFamily="34" charset="0"/>
              </a:rPr>
              <a:t>Dietary </a:t>
            </a:r>
            <a:r>
              <a:rPr lang="en-US" sz="1100" dirty="0">
                <a:latin typeface="Arial" pitchFamily="34" charset="0"/>
                <a:cs typeface="Arial" pitchFamily="34" charset="0"/>
              </a:rPr>
              <a:t>Approaches to Stop Hypertension Score; </a:t>
            </a:r>
            <a:r>
              <a:rPr lang="en-US" sz="1100" dirty="0" smtClean="0">
                <a:latin typeface="Arial" pitchFamily="34" charset="0"/>
                <a:cs typeface="Arial" pitchFamily="34" charset="0"/>
              </a:rPr>
              <a:t>HEI-2010 </a:t>
            </a:r>
            <a:r>
              <a:rPr lang="en-US" sz="1100" dirty="0">
                <a:latin typeface="Arial" pitchFamily="34" charset="0"/>
                <a:cs typeface="Arial" pitchFamily="34" charset="0"/>
              </a:rPr>
              <a:t>= Healthy Eating Index-2010 </a:t>
            </a:r>
          </a:p>
        </p:txBody>
      </p:sp>
      <p:sp>
        <p:nvSpPr>
          <p:cNvPr id="6" name="Slide Number Placeholder 1"/>
          <p:cNvSpPr txBox="1">
            <a:spLocks/>
          </p:cNvSpPr>
          <p:nvPr/>
        </p:nvSpPr>
        <p:spPr>
          <a:xfrm>
            <a:off x="76200" y="6391720"/>
            <a:ext cx="1981200"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465BD77-D289-4780-8C66-6BCCCDC48EDB}" type="slidenum">
              <a:rPr lang="en-US" smtClean="0"/>
              <a:pPr>
                <a:defRPr/>
              </a:pPr>
              <a:t>23</a:t>
            </a:fld>
            <a:endParaRPr lang="en-US" dirty="0"/>
          </a:p>
        </p:txBody>
      </p:sp>
      <p:sp>
        <p:nvSpPr>
          <p:cNvPr id="8" name="TextBox 7"/>
          <p:cNvSpPr txBox="1"/>
          <p:nvPr/>
        </p:nvSpPr>
        <p:spPr>
          <a:xfrm>
            <a:off x="76200" y="5976157"/>
            <a:ext cx="5105400" cy="261610"/>
          </a:xfrm>
          <a:prstGeom prst="rect">
            <a:avLst/>
          </a:prstGeom>
          <a:noFill/>
        </p:spPr>
        <p:txBody>
          <a:bodyPr wrap="square" rtlCol="0">
            <a:spAutoFit/>
          </a:bodyPr>
          <a:lstStyle/>
          <a:p>
            <a:r>
              <a:rPr lang="en-US" sz="1100" dirty="0" err="1" smtClean="0"/>
              <a:t>Liese</a:t>
            </a:r>
            <a:r>
              <a:rPr lang="en-US" sz="1100" dirty="0"/>
              <a:t> </a:t>
            </a:r>
            <a:r>
              <a:rPr lang="en-US" sz="1100" dirty="0" smtClean="0"/>
              <a:t>et al. J </a:t>
            </a:r>
            <a:r>
              <a:rPr lang="en-US" sz="1100" dirty="0" err="1"/>
              <a:t>Nutr</a:t>
            </a:r>
            <a:r>
              <a:rPr lang="en-US" sz="1100" dirty="0"/>
              <a:t>. 2015 Mar;145(3):393-402. </a:t>
            </a:r>
            <a:r>
              <a:rPr lang="en-US" sz="1100" dirty="0" err="1"/>
              <a:t>Epub</a:t>
            </a:r>
            <a:r>
              <a:rPr lang="en-US" sz="1100" dirty="0"/>
              <a:t> 2015 Jan 21</a:t>
            </a:r>
            <a:r>
              <a:rPr lang="en-US" sz="1100" dirty="0" smtClean="0"/>
              <a:t>. PMID:  25733454</a:t>
            </a:r>
            <a:endParaRPr lang="en-US" sz="1100" dirty="0"/>
          </a:p>
        </p:txBody>
      </p:sp>
    </p:spTree>
    <p:extLst>
      <p:ext uri="{BB962C8B-B14F-4D97-AF65-F5344CB8AC3E}">
        <p14:creationId xmlns:p14="http://schemas.microsoft.com/office/powerpoint/2010/main" val="10131808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023281" y="1260475"/>
            <a:ext cx="7097437" cy="5029200"/>
          </a:xfrm>
        </p:spPr>
      </p:pic>
      <p:sp>
        <p:nvSpPr>
          <p:cNvPr id="8" name="Slide Number Placeholder 7"/>
          <p:cNvSpPr>
            <a:spLocks noGrp="1"/>
          </p:cNvSpPr>
          <p:nvPr>
            <p:ph type="sldNum" sz="quarter" idx="16"/>
          </p:nvPr>
        </p:nvSpPr>
        <p:spPr/>
        <p:txBody>
          <a:bodyPr/>
          <a:lstStyle/>
          <a:p>
            <a:pPr>
              <a:defRPr/>
            </a:pPr>
            <a:fld id="{5465BD77-D289-4780-8C66-6BCCCDC48EDB}" type="slidenum">
              <a:rPr lang="en-US" smtClean="0"/>
              <a:pPr>
                <a:defRPr/>
              </a:pPr>
              <a:t>24</a:t>
            </a:fld>
            <a:endParaRPr lang="en-US"/>
          </a:p>
        </p:txBody>
      </p:sp>
      <p:sp>
        <p:nvSpPr>
          <p:cNvPr id="9" name="Title 1"/>
          <p:cNvSpPr>
            <a:spLocks noGrp="1"/>
          </p:cNvSpPr>
          <p:nvPr>
            <p:ph type="title"/>
          </p:nvPr>
        </p:nvSpPr>
        <p:spPr>
          <a:xfrm>
            <a:off x="457200" y="152400"/>
            <a:ext cx="8229600" cy="990600"/>
          </a:xfrm>
        </p:spPr>
        <p:txBody>
          <a:bodyPr>
            <a:noAutofit/>
          </a:bodyPr>
          <a:lstStyle/>
          <a:p>
            <a:r>
              <a:rPr lang="en-US" dirty="0"/>
              <a:t>Association of </a:t>
            </a:r>
            <a:r>
              <a:rPr lang="en-US" dirty="0" smtClean="0"/>
              <a:t>high dietary quality with cancer </a:t>
            </a:r>
            <a:br>
              <a:rPr lang="en-US" dirty="0" smtClean="0"/>
            </a:br>
            <a:r>
              <a:rPr lang="en-US" dirty="0" smtClean="0"/>
              <a:t>mortality by </a:t>
            </a:r>
            <a:r>
              <a:rPr lang="en-US" dirty="0"/>
              <a:t>cohort </a:t>
            </a:r>
            <a:r>
              <a:rPr lang="en-US" dirty="0" smtClean="0"/>
              <a:t>(</a:t>
            </a:r>
            <a:r>
              <a:rPr lang="en-US" dirty="0"/>
              <a:t>Q5 VS. Q1</a:t>
            </a:r>
            <a:r>
              <a:rPr lang="en-US" dirty="0" smtClean="0"/>
              <a:t>), men </a:t>
            </a:r>
            <a:endParaRPr lang="en-US" dirty="0"/>
          </a:p>
        </p:txBody>
      </p:sp>
      <p:sp>
        <p:nvSpPr>
          <p:cNvPr id="7" name="Text Box 4"/>
          <p:cNvSpPr txBox="1">
            <a:spLocks noChangeArrowheads="1"/>
          </p:cNvSpPr>
          <p:nvPr/>
        </p:nvSpPr>
        <p:spPr bwMode="auto">
          <a:xfrm>
            <a:off x="76200" y="6172200"/>
            <a:ext cx="8153400" cy="600164"/>
          </a:xfrm>
          <a:prstGeom prst="rect">
            <a:avLst/>
          </a:prstGeom>
          <a:solidFill>
            <a:schemeClr val="accent1">
              <a:lumMod val="20000"/>
              <a:lumOff val="80000"/>
            </a:schemeClr>
          </a:solidFill>
          <a:ln w="9525">
            <a:noFill/>
            <a:miter lim="800000"/>
            <a:headEnd/>
            <a:tailEnd/>
          </a:ln>
        </p:spPr>
        <p:txBody>
          <a:bodyPr wrap="square">
            <a:spAutoFit/>
          </a:bodyPr>
          <a:lstStyle/>
          <a:p>
            <a:pPr marL="228600" indent="-228600" fontAlgn="auto">
              <a:spcBef>
                <a:spcPts val="0"/>
              </a:spcBef>
              <a:spcAft>
                <a:spcPts val="0"/>
              </a:spcAft>
              <a:tabLst>
                <a:tab pos="231775" algn="l"/>
              </a:tabLst>
              <a:defRPr/>
            </a:pPr>
            <a:r>
              <a:rPr lang="en-US" sz="1100" dirty="0" smtClean="0">
                <a:latin typeface="Arial" pitchFamily="34" charset="0"/>
                <a:cs typeface="Arial" pitchFamily="34" charset="0"/>
              </a:rPr>
              <a:t>*     Models </a:t>
            </a:r>
            <a:r>
              <a:rPr lang="en-US" sz="1100" dirty="0">
                <a:latin typeface="Arial" pitchFamily="34" charset="0"/>
                <a:cs typeface="Arial" pitchFamily="34" charset="0"/>
              </a:rPr>
              <a:t>adjusted for age, race, education, </a:t>
            </a:r>
            <a:r>
              <a:rPr lang="en-US" sz="1100" dirty="0" smtClean="0">
                <a:latin typeface="Arial" pitchFamily="34" charset="0"/>
                <a:cs typeface="Arial" pitchFamily="34" charset="0"/>
              </a:rPr>
              <a:t>marital status, BMI, </a:t>
            </a:r>
            <a:r>
              <a:rPr lang="en-US" sz="1100" dirty="0">
                <a:latin typeface="Arial" pitchFamily="34" charset="0"/>
                <a:cs typeface="Arial" pitchFamily="34" charset="0"/>
              </a:rPr>
              <a:t>physical activity, smoking, </a:t>
            </a:r>
            <a:r>
              <a:rPr lang="en-US" sz="1100" dirty="0" smtClean="0">
                <a:latin typeface="Arial" pitchFamily="34" charset="0"/>
                <a:cs typeface="Arial" pitchFamily="34" charset="0"/>
              </a:rPr>
              <a:t>energy, alcohol (HEI-2010/DASH), </a:t>
            </a:r>
            <a:r>
              <a:rPr lang="en-US" sz="1100" dirty="0" err="1" smtClean="0">
                <a:latin typeface="Arial" pitchFamily="34" charset="0"/>
                <a:cs typeface="Arial" pitchFamily="34" charset="0"/>
              </a:rPr>
              <a:t>HRT</a:t>
            </a:r>
            <a:r>
              <a:rPr lang="en-US" sz="1100" dirty="0" smtClean="0">
                <a:latin typeface="Arial" pitchFamily="34" charset="0"/>
                <a:cs typeface="Arial" pitchFamily="34" charset="0"/>
              </a:rPr>
              <a:t> (women), diabetes. Comparing </a:t>
            </a:r>
            <a:r>
              <a:rPr lang="en-US" sz="1100" dirty="0">
                <a:latin typeface="Arial" pitchFamily="34" charset="0"/>
                <a:cs typeface="Arial" pitchFamily="34" charset="0"/>
              </a:rPr>
              <a:t>Q5 vs. Q1: </a:t>
            </a:r>
            <a:r>
              <a:rPr lang="en-US" sz="1100" dirty="0" smtClean="0">
                <a:latin typeface="Arial" pitchFamily="34" charset="0"/>
                <a:cs typeface="Arial" pitchFamily="34" charset="0"/>
              </a:rPr>
              <a:t>AHEI-2010 </a:t>
            </a:r>
            <a:r>
              <a:rPr lang="en-US" sz="1100" dirty="0">
                <a:latin typeface="Arial" pitchFamily="34" charset="0"/>
                <a:cs typeface="Arial" pitchFamily="34" charset="0"/>
              </a:rPr>
              <a:t>= </a:t>
            </a:r>
            <a:r>
              <a:rPr lang="en-US" sz="1100" dirty="0" smtClean="0">
                <a:latin typeface="Arial" pitchFamily="34" charset="0"/>
                <a:cs typeface="Arial" pitchFamily="34" charset="0"/>
              </a:rPr>
              <a:t>Alternative </a:t>
            </a:r>
            <a:r>
              <a:rPr lang="en-US" sz="1100" dirty="0">
                <a:latin typeface="Arial" pitchFamily="34" charset="0"/>
                <a:cs typeface="Arial" pitchFamily="34" charset="0"/>
              </a:rPr>
              <a:t>Healthy Eating Index-2010; </a:t>
            </a:r>
            <a:r>
              <a:rPr lang="en-US" sz="1100" dirty="0" err="1" smtClean="0">
                <a:latin typeface="Arial" pitchFamily="34" charset="0"/>
                <a:cs typeface="Arial" pitchFamily="34" charset="0"/>
              </a:rPr>
              <a:t>aMED</a:t>
            </a:r>
            <a:r>
              <a:rPr lang="en-US" sz="1100" dirty="0" smtClean="0">
                <a:latin typeface="Arial" pitchFamily="34" charset="0"/>
                <a:cs typeface="Arial" pitchFamily="34" charset="0"/>
              </a:rPr>
              <a:t> </a:t>
            </a:r>
            <a:r>
              <a:rPr lang="en-US" sz="1100" dirty="0">
                <a:latin typeface="Arial" pitchFamily="34" charset="0"/>
                <a:cs typeface="Arial" pitchFamily="34" charset="0"/>
              </a:rPr>
              <a:t>= </a:t>
            </a:r>
            <a:r>
              <a:rPr lang="en-US" sz="1100" dirty="0" smtClean="0">
                <a:latin typeface="Arial" pitchFamily="34" charset="0"/>
                <a:cs typeface="Arial" pitchFamily="34" charset="0"/>
              </a:rPr>
              <a:t>alternate </a:t>
            </a:r>
            <a:r>
              <a:rPr lang="en-US" sz="1100" dirty="0">
                <a:latin typeface="Arial" pitchFamily="34" charset="0"/>
                <a:cs typeface="Arial" pitchFamily="34" charset="0"/>
              </a:rPr>
              <a:t>Mediterranean Diet Score; </a:t>
            </a:r>
            <a:r>
              <a:rPr lang="en-US" sz="1100" dirty="0" smtClean="0">
                <a:latin typeface="Arial" pitchFamily="34" charset="0"/>
                <a:cs typeface="Arial" pitchFamily="34" charset="0"/>
              </a:rPr>
              <a:t>DASH </a:t>
            </a:r>
            <a:r>
              <a:rPr lang="en-US" sz="1100" dirty="0">
                <a:latin typeface="Arial" pitchFamily="34" charset="0"/>
                <a:cs typeface="Arial" pitchFamily="34" charset="0"/>
              </a:rPr>
              <a:t>= </a:t>
            </a:r>
            <a:r>
              <a:rPr lang="en-US" sz="1100" dirty="0" smtClean="0">
                <a:latin typeface="Arial" pitchFamily="34" charset="0"/>
                <a:cs typeface="Arial" pitchFamily="34" charset="0"/>
              </a:rPr>
              <a:t>Dietary </a:t>
            </a:r>
            <a:r>
              <a:rPr lang="en-US" sz="1100" dirty="0">
                <a:latin typeface="Arial" pitchFamily="34" charset="0"/>
                <a:cs typeface="Arial" pitchFamily="34" charset="0"/>
              </a:rPr>
              <a:t>Approaches to Stop Hypertension Score; </a:t>
            </a:r>
            <a:r>
              <a:rPr lang="en-US" sz="1100" dirty="0" smtClean="0">
                <a:latin typeface="Arial" pitchFamily="34" charset="0"/>
                <a:cs typeface="Arial" pitchFamily="34" charset="0"/>
              </a:rPr>
              <a:t>HEI-2010 </a:t>
            </a:r>
            <a:r>
              <a:rPr lang="en-US" sz="1100" dirty="0">
                <a:latin typeface="Arial" pitchFamily="34" charset="0"/>
                <a:cs typeface="Arial" pitchFamily="34" charset="0"/>
              </a:rPr>
              <a:t>= Healthy Eating Index-2010 </a:t>
            </a:r>
          </a:p>
        </p:txBody>
      </p:sp>
      <p:sp>
        <p:nvSpPr>
          <p:cNvPr id="6" name="Slide Number Placeholder 1"/>
          <p:cNvSpPr txBox="1">
            <a:spLocks/>
          </p:cNvSpPr>
          <p:nvPr/>
        </p:nvSpPr>
        <p:spPr>
          <a:xfrm>
            <a:off x="76200" y="6390899"/>
            <a:ext cx="1981200"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465BD77-D289-4780-8C66-6BCCCDC48EDB}" type="slidenum">
              <a:rPr lang="en-US" smtClean="0"/>
              <a:pPr>
                <a:defRPr/>
              </a:pPr>
              <a:t>24</a:t>
            </a:fld>
            <a:endParaRPr lang="en-US" dirty="0"/>
          </a:p>
        </p:txBody>
      </p:sp>
      <p:sp>
        <p:nvSpPr>
          <p:cNvPr id="10" name="TextBox 9"/>
          <p:cNvSpPr txBox="1"/>
          <p:nvPr/>
        </p:nvSpPr>
        <p:spPr>
          <a:xfrm>
            <a:off x="76200" y="5976157"/>
            <a:ext cx="5105400" cy="261610"/>
          </a:xfrm>
          <a:prstGeom prst="rect">
            <a:avLst/>
          </a:prstGeom>
          <a:noFill/>
        </p:spPr>
        <p:txBody>
          <a:bodyPr wrap="square" rtlCol="0">
            <a:spAutoFit/>
          </a:bodyPr>
          <a:lstStyle/>
          <a:p>
            <a:r>
              <a:rPr lang="en-US" sz="1100" dirty="0" err="1" smtClean="0"/>
              <a:t>Liese</a:t>
            </a:r>
            <a:r>
              <a:rPr lang="en-US" sz="1100" dirty="0"/>
              <a:t> </a:t>
            </a:r>
            <a:r>
              <a:rPr lang="en-US" sz="1100" dirty="0" smtClean="0"/>
              <a:t>et al. J </a:t>
            </a:r>
            <a:r>
              <a:rPr lang="en-US" sz="1100" dirty="0" err="1"/>
              <a:t>Nutr</a:t>
            </a:r>
            <a:r>
              <a:rPr lang="en-US" sz="1100" dirty="0"/>
              <a:t>. 2015 Mar;145(3):393-402. </a:t>
            </a:r>
            <a:r>
              <a:rPr lang="en-US" sz="1100" dirty="0" err="1"/>
              <a:t>Epub</a:t>
            </a:r>
            <a:r>
              <a:rPr lang="en-US" sz="1100" dirty="0"/>
              <a:t> 2015 Jan 21</a:t>
            </a:r>
            <a:r>
              <a:rPr lang="en-US" sz="1100" dirty="0" smtClean="0"/>
              <a:t>. PMID:  25733454</a:t>
            </a:r>
            <a:endParaRPr lang="en-US" sz="1100" dirty="0"/>
          </a:p>
        </p:txBody>
      </p:sp>
    </p:spTree>
    <p:extLst>
      <p:ext uri="{BB962C8B-B14F-4D97-AF65-F5344CB8AC3E}">
        <p14:creationId xmlns:p14="http://schemas.microsoft.com/office/powerpoint/2010/main" val="10795095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Mortality reduction associated with </a:t>
            </a:r>
            <a:br>
              <a:rPr lang="en-US" dirty="0" smtClean="0"/>
            </a:br>
            <a:r>
              <a:rPr lang="en-US" dirty="0" smtClean="0"/>
              <a:t>rank (i.e. quintile) of HEI-2010 score, by gender</a:t>
            </a:r>
            <a:endParaRPr lang="en-US"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90600" y="1219200"/>
            <a:ext cx="7097437" cy="5029199"/>
          </a:xfrm>
        </p:spPr>
      </p:pic>
      <p:sp>
        <p:nvSpPr>
          <p:cNvPr id="4" name="Slide Number Placeholder 3"/>
          <p:cNvSpPr>
            <a:spLocks noGrp="1"/>
          </p:cNvSpPr>
          <p:nvPr>
            <p:ph type="sldNum" sz="quarter" idx="16"/>
          </p:nvPr>
        </p:nvSpPr>
        <p:spPr/>
        <p:txBody>
          <a:bodyPr/>
          <a:lstStyle/>
          <a:p>
            <a:pPr>
              <a:defRPr/>
            </a:pPr>
            <a:fld id="{5465BD77-D289-4780-8C66-6BCCCDC48EDB}" type="slidenum">
              <a:rPr lang="en-US" smtClean="0"/>
              <a:pPr>
                <a:defRPr/>
              </a:pPr>
              <a:t>25</a:t>
            </a:fld>
            <a:endParaRPr lang="en-US"/>
          </a:p>
        </p:txBody>
      </p:sp>
      <p:sp>
        <p:nvSpPr>
          <p:cNvPr id="6" name="TextBox 5"/>
          <p:cNvSpPr txBox="1"/>
          <p:nvPr/>
        </p:nvSpPr>
        <p:spPr>
          <a:xfrm>
            <a:off x="609600" y="6400800"/>
            <a:ext cx="5105400" cy="261610"/>
          </a:xfrm>
          <a:prstGeom prst="rect">
            <a:avLst/>
          </a:prstGeom>
          <a:noFill/>
        </p:spPr>
        <p:txBody>
          <a:bodyPr wrap="square" rtlCol="0">
            <a:spAutoFit/>
          </a:bodyPr>
          <a:lstStyle/>
          <a:p>
            <a:r>
              <a:rPr lang="en-US" sz="1100" dirty="0" err="1" smtClean="0"/>
              <a:t>Liese</a:t>
            </a:r>
            <a:r>
              <a:rPr lang="en-US" sz="1100" dirty="0"/>
              <a:t> </a:t>
            </a:r>
            <a:r>
              <a:rPr lang="en-US" sz="1100" dirty="0" smtClean="0"/>
              <a:t>et al. J </a:t>
            </a:r>
            <a:r>
              <a:rPr lang="en-US" sz="1100" dirty="0" err="1"/>
              <a:t>Nutr</a:t>
            </a:r>
            <a:r>
              <a:rPr lang="en-US" sz="1100" dirty="0"/>
              <a:t>. 2015 Mar;145(3):393-402. </a:t>
            </a:r>
            <a:r>
              <a:rPr lang="en-US" sz="1100" dirty="0" err="1"/>
              <a:t>Epub</a:t>
            </a:r>
            <a:r>
              <a:rPr lang="en-US" sz="1100" dirty="0"/>
              <a:t> 2015 Jan 21</a:t>
            </a:r>
            <a:r>
              <a:rPr lang="en-US" sz="1100" dirty="0" smtClean="0"/>
              <a:t>. PMID:  25733454</a:t>
            </a:r>
            <a:endParaRPr lang="en-US" sz="1100" dirty="0"/>
          </a:p>
        </p:txBody>
      </p:sp>
    </p:spTree>
    <p:extLst>
      <p:ext uri="{BB962C8B-B14F-4D97-AF65-F5344CB8AC3E}">
        <p14:creationId xmlns:p14="http://schemas.microsoft.com/office/powerpoint/2010/main" val="41116144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Scientific summary and conclusions</a:t>
            </a:r>
            <a:endParaRPr lang="en-US" sz="3600" dirty="0"/>
          </a:p>
        </p:txBody>
      </p:sp>
      <p:sp>
        <p:nvSpPr>
          <p:cNvPr id="4" name="Content Placeholder 3"/>
          <p:cNvSpPr>
            <a:spLocks noGrp="1"/>
          </p:cNvSpPr>
          <p:nvPr>
            <p:ph sz="quarter" idx="13"/>
          </p:nvPr>
        </p:nvSpPr>
        <p:spPr/>
        <p:txBody>
          <a:bodyPr>
            <a:normAutofit fontScale="92500"/>
          </a:bodyPr>
          <a:lstStyle/>
          <a:p>
            <a:r>
              <a:rPr lang="en-US" dirty="0" smtClean="0"/>
              <a:t>In three distinct US cohorts, this project has shown</a:t>
            </a:r>
            <a:r>
              <a:rPr lang="en-US" dirty="0"/>
              <a:t> </a:t>
            </a:r>
            <a:r>
              <a:rPr lang="en-US" dirty="0" smtClean="0"/>
              <a:t>marked reductions in all-cause, </a:t>
            </a:r>
            <a:r>
              <a:rPr lang="en-US" dirty="0" err="1" smtClean="0"/>
              <a:t>CVD</a:t>
            </a:r>
            <a:r>
              <a:rPr lang="en-US" dirty="0" smtClean="0"/>
              <a:t> and cancer mortality among groups of persons consuming a high quality diet, as characterized by 4 different dietary indices.</a:t>
            </a:r>
          </a:p>
          <a:p>
            <a:r>
              <a:rPr lang="en-US" dirty="0" smtClean="0"/>
              <a:t>Our data suggest that the common </a:t>
            </a:r>
            <a:r>
              <a:rPr lang="en-US" dirty="0"/>
              <a:t>components of diet quality captured by </a:t>
            </a:r>
            <a:r>
              <a:rPr lang="en-US" dirty="0" smtClean="0"/>
              <a:t>the </a:t>
            </a:r>
            <a:r>
              <a:rPr lang="en-US" dirty="0"/>
              <a:t>four dietary indices </a:t>
            </a:r>
            <a:r>
              <a:rPr lang="en-US" dirty="0" smtClean="0"/>
              <a:t>most likely have </a:t>
            </a:r>
            <a:r>
              <a:rPr lang="en-US" dirty="0"/>
              <a:t>a substantial effect on mortality. </a:t>
            </a:r>
          </a:p>
          <a:p>
            <a:r>
              <a:rPr lang="en-US" dirty="0" smtClean="0"/>
              <a:t>We found consistent trends in benefits started as low as quintile 2, with incremental increases with each quintile and narrow ranges of intake levels. This suggests that even small improvements in dietary intake levels could have meaningful impact in the total population. </a:t>
            </a:r>
            <a:endParaRPr lang="en-US" dirty="0"/>
          </a:p>
        </p:txBody>
      </p:sp>
      <p:sp>
        <p:nvSpPr>
          <p:cNvPr id="3" name="Slide Number Placeholder 2"/>
          <p:cNvSpPr>
            <a:spLocks noGrp="1"/>
          </p:cNvSpPr>
          <p:nvPr>
            <p:ph type="sldNum" sz="quarter" idx="16"/>
          </p:nvPr>
        </p:nvSpPr>
        <p:spPr/>
        <p:txBody>
          <a:bodyPr/>
          <a:lstStyle/>
          <a:p>
            <a:fld id="{B6F15528-21DE-4FAA-801E-634DDDAF4B2B}" type="slidenum">
              <a:rPr lang="en-US" smtClean="0"/>
              <a:pPr/>
              <a:t>26</a:t>
            </a:fld>
            <a:endParaRPr lang="en-US"/>
          </a:p>
        </p:txBody>
      </p:sp>
      <p:sp>
        <p:nvSpPr>
          <p:cNvPr id="5" name="TextBox 4"/>
          <p:cNvSpPr txBox="1"/>
          <p:nvPr/>
        </p:nvSpPr>
        <p:spPr>
          <a:xfrm>
            <a:off x="685800" y="6400800"/>
            <a:ext cx="5105400" cy="261610"/>
          </a:xfrm>
          <a:prstGeom prst="rect">
            <a:avLst/>
          </a:prstGeom>
          <a:noFill/>
        </p:spPr>
        <p:txBody>
          <a:bodyPr wrap="square" rtlCol="0">
            <a:spAutoFit/>
          </a:bodyPr>
          <a:lstStyle/>
          <a:p>
            <a:r>
              <a:rPr lang="en-US" sz="1100" dirty="0" err="1" smtClean="0"/>
              <a:t>Liese</a:t>
            </a:r>
            <a:r>
              <a:rPr lang="en-US" sz="1100" dirty="0"/>
              <a:t> </a:t>
            </a:r>
            <a:r>
              <a:rPr lang="en-US" sz="1100" dirty="0" smtClean="0"/>
              <a:t>et al. J </a:t>
            </a:r>
            <a:r>
              <a:rPr lang="en-US" sz="1100" dirty="0" err="1"/>
              <a:t>Nutr</a:t>
            </a:r>
            <a:r>
              <a:rPr lang="en-US" sz="1100" dirty="0"/>
              <a:t>. 2015 Mar;145(3):393-402. </a:t>
            </a:r>
            <a:r>
              <a:rPr lang="en-US" sz="1100" dirty="0" err="1"/>
              <a:t>Epub</a:t>
            </a:r>
            <a:r>
              <a:rPr lang="en-US" sz="1100" dirty="0"/>
              <a:t> 2015 Jan 21</a:t>
            </a:r>
            <a:r>
              <a:rPr lang="en-US" sz="1100" dirty="0" smtClean="0"/>
              <a:t>. PMID:  25733454</a:t>
            </a:r>
            <a:endParaRPr lang="en-US" sz="1100" dirty="0"/>
          </a:p>
        </p:txBody>
      </p:sp>
    </p:spTree>
    <p:extLst>
      <p:ext uri="{BB962C8B-B14F-4D97-AF65-F5344CB8AC3E}">
        <p14:creationId xmlns:p14="http://schemas.microsoft.com/office/powerpoint/2010/main" val="19281657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http://</a:t>
            </a:r>
            <a:r>
              <a:rPr lang="en-US" sz="2000" dirty="0" smtClean="0"/>
              <a:t>health.gov/dietaryguidelines/2015/guidelines/</a:t>
            </a:r>
            <a:endParaRPr lang="en-US" sz="2000" dirty="0"/>
          </a:p>
        </p:txBody>
      </p:sp>
      <p:sp>
        <p:nvSpPr>
          <p:cNvPr id="4" name="Slide Number Placeholder 3"/>
          <p:cNvSpPr>
            <a:spLocks noGrp="1"/>
          </p:cNvSpPr>
          <p:nvPr>
            <p:ph type="sldNum" sz="quarter" idx="16"/>
          </p:nvPr>
        </p:nvSpPr>
        <p:spPr/>
        <p:txBody>
          <a:bodyPr/>
          <a:lstStyle/>
          <a:p>
            <a:pPr>
              <a:defRPr/>
            </a:pPr>
            <a:fld id="{5465BD77-D289-4780-8C66-6BCCCDC48EDB}" type="slidenum">
              <a:rPr lang="en-US" smtClean="0"/>
              <a:pPr>
                <a:defRPr/>
              </a:pPr>
              <a:t>27</a:t>
            </a:fld>
            <a:endParaRPr lang="en-US"/>
          </a:p>
        </p:txBody>
      </p:sp>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998220" y="1523365"/>
            <a:ext cx="7147560" cy="4503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96857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Dietary Guidelines for Americans 2015-2020</a:t>
            </a:r>
            <a:endParaRPr lang="en-US" dirty="0"/>
          </a:p>
        </p:txBody>
      </p:sp>
      <p:sp>
        <p:nvSpPr>
          <p:cNvPr id="3" name="Content Placeholder 2"/>
          <p:cNvSpPr>
            <a:spLocks noGrp="1"/>
          </p:cNvSpPr>
          <p:nvPr>
            <p:ph sz="quarter" idx="13"/>
          </p:nvPr>
        </p:nvSpPr>
        <p:spPr/>
        <p:txBody>
          <a:bodyPr/>
          <a:lstStyle/>
          <a:p>
            <a:r>
              <a:rPr lang="en-US" dirty="0" smtClean="0"/>
              <a:t>Chapter 1: Key </a:t>
            </a:r>
            <a:r>
              <a:rPr lang="en-US" dirty="0"/>
              <a:t>Elements of Healthy Eating </a:t>
            </a:r>
            <a:r>
              <a:rPr lang="en-US" dirty="0" smtClean="0"/>
              <a:t>Patterns</a:t>
            </a:r>
          </a:p>
          <a:p>
            <a:r>
              <a:rPr lang="en-US" dirty="0" smtClean="0"/>
              <a:t>Chapter 2: Shifts </a:t>
            </a:r>
            <a:r>
              <a:rPr lang="en-US" dirty="0"/>
              <a:t>Needed To Align With Healthy Eating </a:t>
            </a:r>
            <a:r>
              <a:rPr lang="en-US" dirty="0" smtClean="0"/>
              <a:t>Patterns</a:t>
            </a:r>
          </a:p>
          <a:p>
            <a:r>
              <a:rPr lang="en-US" dirty="0" smtClean="0"/>
              <a:t>Chapter 3: </a:t>
            </a:r>
            <a:r>
              <a:rPr lang="en-US" dirty="0"/>
              <a:t>Everyone Has a Role in Supporting Healthy Eating Patterns</a:t>
            </a:r>
          </a:p>
        </p:txBody>
      </p:sp>
      <p:sp>
        <p:nvSpPr>
          <p:cNvPr id="4" name="Slide Number Placeholder 3"/>
          <p:cNvSpPr>
            <a:spLocks noGrp="1"/>
          </p:cNvSpPr>
          <p:nvPr>
            <p:ph type="sldNum" sz="quarter" idx="16"/>
          </p:nvPr>
        </p:nvSpPr>
        <p:spPr/>
        <p:txBody>
          <a:bodyPr/>
          <a:lstStyle/>
          <a:p>
            <a:pPr>
              <a:defRPr/>
            </a:pPr>
            <a:fld id="{5465BD77-D289-4780-8C66-6BCCCDC48EDB}" type="slidenum">
              <a:rPr lang="en-US" smtClean="0"/>
              <a:pPr>
                <a:defRPr/>
              </a:pPr>
              <a:t>28</a:t>
            </a:fld>
            <a:endParaRPr lang="en-US"/>
          </a:p>
        </p:txBody>
      </p:sp>
    </p:spTree>
    <p:extLst>
      <p:ext uri="{BB962C8B-B14F-4D97-AF65-F5344CB8AC3E}">
        <p14:creationId xmlns:p14="http://schemas.microsoft.com/office/powerpoint/2010/main" val="6860389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2514600"/>
            <a:ext cx="6858000" cy="1371600"/>
          </a:xfrm>
        </p:spPr>
        <p:txBody>
          <a:bodyPr>
            <a:normAutofit fontScale="90000"/>
          </a:bodyPr>
          <a:lstStyle/>
          <a:p>
            <a:r>
              <a:rPr lang="en-US" dirty="0" smtClean="0"/>
              <a:t>The Next Phase of DPMP: New Challenges Relevant to Dietary Guidance</a:t>
            </a:r>
            <a:endParaRPr lang="en-US" dirty="0"/>
          </a:p>
        </p:txBody>
      </p:sp>
      <p:sp>
        <p:nvSpPr>
          <p:cNvPr id="2" name="Slide Number Placeholder 1"/>
          <p:cNvSpPr>
            <a:spLocks noGrp="1"/>
          </p:cNvSpPr>
          <p:nvPr>
            <p:ph type="sldNum" sz="quarter" idx="12"/>
          </p:nvPr>
        </p:nvSpPr>
        <p:spPr/>
        <p:txBody>
          <a:bodyPr/>
          <a:lstStyle/>
          <a:p>
            <a:fld id="{94956AAA-6A24-4F24-9C5C-C5A9878CAD2E}" type="slidenum">
              <a:rPr lang="en-US" smtClean="0"/>
              <a:pPr/>
              <a:t>29</a:t>
            </a:fld>
            <a:endParaRPr lang="en-US"/>
          </a:p>
        </p:txBody>
      </p:sp>
    </p:spTree>
    <p:extLst>
      <p:ext uri="{BB962C8B-B14F-4D97-AF65-F5344CB8AC3E}">
        <p14:creationId xmlns:p14="http://schemas.microsoft.com/office/powerpoint/2010/main" val="15196270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Background to DPMP</a:t>
            </a:r>
            <a:endParaRPr lang="en-US" sz="3600" dirty="0"/>
          </a:p>
        </p:txBody>
      </p:sp>
      <p:sp>
        <p:nvSpPr>
          <p:cNvPr id="3" name="Content Placeholder 2"/>
          <p:cNvSpPr>
            <a:spLocks noGrp="1"/>
          </p:cNvSpPr>
          <p:nvPr>
            <p:ph sz="quarter" idx="13"/>
          </p:nvPr>
        </p:nvSpPr>
        <p:spPr/>
        <p:txBody>
          <a:bodyPr>
            <a:noAutofit/>
          </a:bodyPr>
          <a:lstStyle/>
          <a:p>
            <a:r>
              <a:rPr lang="en-US" sz="2800" dirty="0" smtClean="0"/>
              <a:t>In September 2011, the Nutrition Evidence Library initiated a Technical Expert Committee to begin a systematic review of the literature on dietary patterns.</a:t>
            </a:r>
          </a:p>
          <a:p>
            <a:r>
              <a:rPr lang="en-US" sz="2800" dirty="0">
                <a:solidFill>
                  <a:schemeClr val="accent1"/>
                </a:solidFill>
              </a:rPr>
              <a:t>The main issue of concern was a lack of consistent methods employed in dietary pattern research, which severely limited the ability to compare and synthesize findings. </a:t>
            </a:r>
          </a:p>
          <a:p>
            <a:pPr lvl="1"/>
            <a:r>
              <a:rPr lang="en-US" sz="2400" i="1" dirty="0" smtClean="0"/>
              <a:t>ADL: Why not consider several standardized analyses with existing cohorts to strengthen the scientific evidence-base on dietary patterns and inform the 2015 Dietary Guidelines?</a:t>
            </a:r>
          </a:p>
          <a:p>
            <a:pPr lvl="0"/>
            <a:endParaRPr lang="en-US" sz="2000" dirty="0" smtClean="0"/>
          </a:p>
          <a:p>
            <a:endParaRPr lang="en-US" sz="2000" dirty="0"/>
          </a:p>
        </p:txBody>
      </p:sp>
      <p:sp>
        <p:nvSpPr>
          <p:cNvPr id="4" name="Slide Number Placeholder 3"/>
          <p:cNvSpPr>
            <a:spLocks noGrp="1"/>
          </p:cNvSpPr>
          <p:nvPr>
            <p:ph type="sldNum" sz="quarter" idx="16"/>
          </p:nvPr>
        </p:nvSpPr>
        <p:spPr/>
        <p:txBody>
          <a:bodyPr/>
          <a:lstStyle/>
          <a:p>
            <a:pPr>
              <a:defRPr/>
            </a:pPr>
            <a:fld id="{5465BD77-D289-4780-8C66-6BCCCDC48EDB}" type="slidenum">
              <a:rPr lang="en-US" smtClean="0"/>
              <a:pPr>
                <a:defRPr/>
              </a:pPr>
              <a:t>3</a:t>
            </a:fld>
            <a:endParaRPr lang="en-US" dirty="0"/>
          </a:p>
        </p:txBody>
      </p:sp>
      <p:sp>
        <p:nvSpPr>
          <p:cNvPr id="5" name="TextBox 4"/>
          <p:cNvSpPr txBox="1"/>
          <p:nvPr/>
        </p:nvSpPr>
        <p:spPr>
          <a:xfrm>
            <a:off x="685800" y="6400800"/>
            <a:ext cx="5105400" cy="261610"/>
          </a:xfrm>
          <a:prstGeom prst="rect">
            <a:avLst/>
          </a:prstGeom>
          <a:noFill/>
        </p:spPr>
        <p:txBody>
          <a:bodyPr wrap="square" rtlCol="0">
            <a:spAutoFit/>
          </a:bodyPr>
          <a:lstStyle/>
          <a:p>
            <a:r>
              <a:rPr lang="en-US" sz="1100" dirty="0" err="1" smtClean="0"/>
              <a:t>Liese</a:t>
            </a:r>
            <a:r>
              <a:rPr lang="en-US" sz="1100" dirty="0"/>
              <a:t> </a:t>
            </a:r>
            <a:r>
              <a:rPr lang="en-US" sz="1100" dirty="0" smtClean="0"/>
              <a:t>et al. J </a:t>
            </a:r>
            <a:r>
              <a:rPr lang="en-US" sz="1100" dirty="0" err="1"/>
              <a:t>Nutr</a:t>
            </a:r>
            <a:r>
              <a:rPr lang="en-US" sz="1100" dirty="0"/>
              <a:t>. 2015 Mar;145(3):393-402. </a:t>
            </a:r>
            <a:r>
              <a:rPr lang="en-US" sz="1100" dirty="0" err="1"/>
              <a:t>Epub</a:t>
            </a:r>
            <a:r>
              <a:rPr lang="en-US" sz="1100" dirty="0"/>
              <a:t> 2015 Jan 21</a:t>
            </a:r>
            <a:r>
              <a:rPr lang="en-US" sz="1100" dirty="0" smtClean="0"/>
              <a:t>. PMID:  25733454</a:t>
            </a:r>
            <a:endParaRPr lang="en-US" sz="1100" dirty="0"/>
          </a:p>
        </p:txBody>
      </p:sp>
    </p:spTree>
    <p:extLst>
      <p:ext uri="{BB962C8B-B14F-4D97-AF65-F5344CB8AC3E}">
        <p14:creationId xmlns:p14="http://schemas.microsoft.com/office/powerpoint/2010/main" val="19190994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New challenges</a:t>
            </a:r>
            <a:endParaRPr lang="en-US" dirty="0"/>
          </a:p>
        </p:txBody>
      </p:sp>
      <p:sp>
        <p:nvSpPr>
          <p:cNvPr id="4" name="Content Placeholder 3"/>
          <p:cNvSpPr>
            <a:spLocks noGrp="1"/>
          </p:cNvSpPr>
          <p:nvPr>
            <p:ph sz="quarter" idx="1"/>
          </p:nvPr>
        </p:nvSpPr>
        <p:spPr/>
        <p:txBody>
          <a:bodyPr>
            <a:normAutofit/>
          </a:bodyPr>
          <a:lstStyle/>
          <a:p>
            <a:r>
              <a:rPr lang="en-US" dirty="0" smtClean="0"/>
              <a:t>Extending previous work using measurement error (ME) adjustment techniques</a:t>
            </a:r>
          </a:p>
          <a:p>
            <a:pPr lvl="1"/>
            <a:r>
              <a:rPr lang="en-US" dirty="0" smtClean="0"/>
              <a:t>Collaboration with Ray Carroll who is working on ME adjustment techniques for index-based analyses</a:t>
            </a:r>
          </a:p>
          <a:p>
            <a:pPr lvl="1"/>
            <a:r>
              <a:rPr lang="en-US" dirty="0" smtClean="0"/>
              <a:t>Implemented for HEI 2010, extending to other indices, translating into SAS, replication across DPMP</a:t>
            </a:r>
          </a:p>
          <a:p>
            <a:r>
              <a:rPr lang="en-US" dirty="0" smtClean="0"/>
              <a:t>Exploring dietary complexity of patterns and the notion of core healthy components</a:t>
            </a:r>
          </a:p>
          <a:p>
            <a:pPr lvl="1"/>
            <a:r>
              <a:rPr lang="en-US" dirty="0" smtClean="0"/>
              <a:t>Visualization with radar graphs</a:t>
            </a:r>
          </a:p>
          <a:p>
            <a:pPr lvl="1"/>
            <a:r>
              <a:rPr lang="en-US" dirty="0" smtClean="0"/>
              <a:t>Consideration of other statistical techniques</a:t>
            </a:r>
          </a:p>
          <a:p>
            <a:pPr marL="0" indent="0">
              <a:buNone/>
            </a:pPr>
            <a:endParaRPr lang="en-US" dirty="0"/>
          </a:p>
          <a:p>
            <a:pPr marL="0" indent="0">
              <a:buNone/>
            </a:pPr>
            <a:endParaRPr lang="en-US" dirty="0" smtClean="0"/>
          </a:p>
        </p:txBody>
      </p:sp>
      <p:sp>
        <p:nvSpPr>
          <p:cNvPr id="2" name="Text Placeholder 1"/>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16881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Acknowledgements (1)</a:t>
            </a:r>
            <a:endParaRPr lang="en-US" sz="3600" dirty="0"/>
          </a:p>
        </p:txBody>
      </p:sp>
      <p:sp>
        <p:nvSpPr>
          <p:cNvPr id="3" name="Content Placeholder 2"/>
          <p:cNvSpPr>
            <a:spLocks noGrp="1"/>
          </p:cNvSpPr>
          <p:nvPr>
            <p:ph sz="quarter" idx="13"/>
          </p:nvPr>
        </p:nvSpPr>
        <p:spPr/>
        <p:txBody>
          <a:bodyPr>
            <a:normAutofit fontScale="77500" lnSpcReduction="20000"/>
          </a:bodyPr>
          <a:lstStyle/>
          <a:p>
            <a:r>
              <a:rPr lang="en-US" dirty="0"/>
              <a:t>Coauthors:</a:t>
            </a:r>
          </a:p>
          <a:p>
            <a:pPr lvl="1"/>
            <a:r>
              <a:rPr lang="en-US" dirty="0" smtClean="0"/>
              <a:t>Susan </a:t>
            </a:r>
            <a:r>
              <a:rPr lang="en-US" dirty="0"/>
              <a:t>M. Krebs-Smith, Amy F. Subar, Stephanie M. George,  Brook E. Harmon, Marian L. Neuhouser, Carol J. Boushey, </a:t>
            </a:r>
            <a:r>
              <a:rPr lang="en-US" dirty="0" err="1"/>
              <a:t>TusaRebecca</a:t>
            </a:r>
            <a:r>
              <a:rPr lang="en-US" dirty="0"/>
              <a:t> </a:t>
            </a:r>
            <a:r>
              <a:rPr lang="en-US" dirty="0" err="1" smtClean="0"/>
              <a:t>Schap</a:t>
            </a:r>
            <a:r>
              <a:rPr lang="en-US" dirty="0" smtClean="0"/>
              <a:t>, Jill Reedy </a:t>
            </a:r>
            <a:endParaRPr lang="en-US" dirty="0"/>
          </a:p>
          <a:p>
            <a:r>
              <a:rPr lang="en-US" dirty="0" smtClean="0"/>
              <a:t>Other acknowledgements:</a:t>
            </a:r>
          </a:p>
          <a:p>
            <a:pPr lvl="1"/>
            <a:r>
              <a:rPr lang="en-US" dirty="0" err="1" smtClean="0"/>
              <a:t>Xiaonan</a:t>
            </a:r>
            <a:r>
              <a:rPr lang="en-US" dirty="0" smtClean="0"/>
              <a:t> </a:t>
            </a:r>
            <a:r>
              <a:rPr lang="en-US" dirty="0"/>
              <a:t>Ma, University of South Carolina Arnold School of Public Health, for assistance with manuscript preparation. </a:t>
            </a:r>
          </a:p>
          <a:p>
            <a:pPr lvl="1"/>
            <a:r>
              <a:rPr lang="en-US" dirty="0" smtClean="0"/>
              <a:t>Lisa </a:t>
            </a:r>
            <a:r>
              <a:rPr lang="en-US" dirty="0" err="1" smtClean="0"/>
              <a:t>Kahle</a:t>
            </a:r>
            <a:r>
              <a:rPr lang="en-US" dirty="0" smtClean="0"/>
              <a:t>, Information </a:t>
            </a:r>
            <a:r>
              <a:rPr lang="en-US" dirty="0"/>
              <a:t>Management Services, Inc. for programming expertise </a:t>
            </a:r>
            <a:endParaRPr lang="en-US" dirty="0" smtClean="0"/>
          </a:p>
          <a:p>
            <a:pPr lvl="1"/>
            <a:r>
              <a:rPr lang="en-US" dirty="0" err="1" smtClean="0"/>
              <a:t>Yurii</a:t>
            </a:r>
            <a:r>
              <a:rPr lang="en-US" dirty="0" smtClean="0"/>
              <a:t> </a:t>
            </a:r>
            <a:r>
              <a:rPr lang="en-US" dirty="0" err="1"/>
              <a:t>Shvetsov</a:t>
            </a:r>
            <a:r>
              <a:rPr lang="en-US" dirty="0"/>
              <a:t>, </a:t>
            </a:r>
            <a:r>
              <a:rPr lang="en-US" dirty="0" err="1"/>
              <a:t>Reynolette</a:t>
            </a:r>
            <a:r>
              <a:rPr lang="en-US" dirty="0"/>
              <a:t> </a:t>
            </a:r>
            <a:r>
              <a:rPr lang="en-US" dirty="0" err="1"/>
              <a:t>Ettienne</a:t>
            </a:r>
            <a:r>
              <a:rPr lang="en-US" dirty="0"/>
              <a:t>, and Anne </a:t>
            </a:r>
            <a:r>
              <a:rPr lang="en-US" dirty="0" smtClean="0"/>
              <a:t>Tome for analytical assistance.  </a:t>
            </a:r>
            <a:endParaRPr lang="en-US" dirty="0"/>
          </a:p>
          <a:p>
            <a:pPr lvl="1"/>
            <a:r>
              <a:rPr lang="en-US" dirty="0" err="1" smtClean="0"/>
              <a:t>MEC</a:t>
            </a:r>
            <a:r>
              <a:rPr lang="en-US" dirty="0" smtClean="0"/>
              <a:t> </a:t>
            </a:r>
            <a:r>
              <a:rPr lang="en-US" dirty="0"/>
              <a:t>participants and ’s lead investigators: Larry </a:t>
            </a:r>
            <a:r>
              <a:rPr lang="en-US" dirty="0" err="1"/>
              <a:t>Kolonel</a:t>
            </a:r>
            <a:r>
              <a:rPr lang="en-US" dirty="0"/>
              <a:t>, Lynne Wilkens, </a:t>
            </a:r>
            <a:r>
              <a:rPr lang="en-US" dirty="0" err="1"/>
              <a:t>Loic</a:t>
            </a:r>
            <a:r>
              <a:rPr lang="en-US" dirty="0"/>
              <a:t> Le </a:t>
            </a:r>
            <a:r>
              <a:rPr lang="en-US" dirty="0" err="1"/>
              <a:t>Marchand</a:t>
            </a:r>
            <a:r>
              <a:rPr lang="en-US" dirty="0"/>
              <a:t>, and Brian Henderson.  </a:t>
            </a:r>
            <a:endParaRPr lang="en-US" dirty="0" smtClean="0"/>
          </a:p>
          <a:p>
            <a:pPr lvl="1"/>
            <a:r>
              <a:rPr lang="en-US" dirty="0" smtClean="0"/>
              <a:t>Support </a:t>
            </a:r>
            <a:r>
              <a:rPr lang="en-US" dirty="0"/>
              <a:t>for the </a:t>
            </a:r>
            <a:r>
              <a:rPr lang="en-US" dirty="0" err="1"/>
              <a:t>MEC</a:t>
            </a:r>
            <a:r>
              <a:rPr lang="en-US" dirty="0"/>
              <a:t> cohort comes from NIH/NCI 4R37 CA 54281 with additional support from the National Cancer Institute (HHSN261201200423P) and NIH/NCI P30 CA071789. </a:t>
            </a:r>
          </a:p>
          <a:p>
            <a:pPr lvl="1"/>
            <a:r>
              <a:rPr lang="en-US" dirty="0"/>
              <a:t>We also thank the Women’s Health Initiative investigators, staff, and the trial participants for their outstanding dedication and commitment. </a:t>
            </a:r>
            <a:endParaRPr lang="en-US" dirty="0" smtClean="0"/>
          </a:p>
          <a:p>
            <a:pPr lvl="1"/>
            <a:r>
              <a:rPr lang="en-US" dirty="0" smtClean="0"/>
              <a:t>Support of the Women’s </a:t>
            </a:r>
            <a:r>
              <a:rPr lang="en-US" dirty="0"/>
              <a:t>Health </a:t>
            </a:r>
            <a:r>
              <a:rPr lang="en-US" dirty="0" smtClean="0"/>
              <a:t>Initiative: Applied </a:t>
            </a:r>
            <a:r>
              <a:rPr lang="en-US" dirty="0"/>
              <a:t>Research Program of the National Cancer </a:t>
            </a:r>
            <a:r>
              <a:rPr lang="en-US" dirty="0" smtClean="0"/>
              <a:t>Institute, National </a:t>
            </a:r>
            <a:r>
              <a:rPr lang="en-US" dirty="0"/>
              <a:t>Heart, Lung, and Blood Institute (grants HHSN268201100046C, </a:t>
            </a:r>
            <a:r>
              <a:rPr lang="en-US" dirty="0" err="1"/>
              <a:t>HHSN</a:t>
            </a:r>
            <a:r>
              <a:rPr lang="en-US" dirty="0"/>
              <a:t> 268201100001C, HHSN268201100002C, HHSN2682011 00003C, HHSN26820110004C, and HHSN271201100004C).</a:t>
            </a:r>
          </a:p>
          <a:p>
            <a:pPr lvl="1"/>
            <a:endParaRPr lang="en-US" dirty="0"/>
          </a:p>
          <a:p>
            <a:endParaRPr lang="en-US" dirty="0" smtClean="0"/>
          </a:p>
          <a:p>
            <a:endParaRPr lang="en-US" dirty="0" smtClean="0"/>
          </a:p>
        </p:txBody>
      </p:sp>
      <p:sp>
        <p:nvSpPr>
          <p:cNvPr id="4" name="Slide Number Placeholder 3"/>
          <p:cNvSpPr>
            <a:spLocks noGrp="1"/>
          </p:cNvSpPr>
          <p:nvPr>
            <p:ph type="sldNum" sz="quarter" idx="16"/>
          </p:nvPr>
        </p:nvSpPr>
        <p:spPr/>
        <p:txBody>
          <a:bodyPr/>
          <a:lstStyle/>
          <a:p>
            <a:pPr>
              <a:defRPr/>
            </a:pPr>
            <a:fld id="{5465BD77-D289-4780-8C66-6BCCCDC48EDB}" type="slidenum">
              <a:rPr lang="en-US" smtClean="0"/>
              <a:pPr>
                <a:defRPr/>
              </a:pPr>
              <a:t>31</a:t>
            </a:fld>
            <a:endParaRPr lang="en-US"/>
          </a:p>
        </p:txBody>
      </p:sp>
    </p:spTree>
    <p:extLst>
      <p:ext uri="{BB962C8B-B14F-4D97-AF65-F5344CB8AC3E}">
        <p14:creationId xmlns:p14="http://schemas.microsoft.com/office/powerpoint/2010/main" val="9948406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Acknowledgements (2)</a:t>
            </a:r>
            <a:endParaRPr lang="en-US" sz="3600" dirty="0"/>
          </a:p>
        </p:txBody>
      </p:sp>
      <p:sp>
        <p:nvSpPr>
          <p:cNvPr id="3" name="Content Placeholder 2"/>
          <p:cNvSpPr>
            <a:spLocks noGrp="1"/>
          </p:cNvSpPr>
          <p:nvPr>
            <p:ph sz="quarter" idx="13"/>
          </p:nvPr>
        </p:nvSpPr>
        <p:spPr/>
        <p:txBody>
          <a:bodyPr>
            <a:normAutofit fontScale="77500" lnSpcReduction="20000"/>
          </a:bodyPr>
          <a:lstStyle/>
          <a:p>
            <a:pPr lvl="1"/>
            <a:r>
              <a:rPr lang="en-US" dirty="0"/>
              <a:t>We would like to acknowledge the Short List of Women’s Health Initiative Investigators: Program Office: Jacques </a:t>
            </a:r>
            <a:r>
              <a:rPr lang="en-US" dirty="0" err="1"/>
              <a:t>Rossouw</a:t>
            </a:r>
            <a:r>
              <a:rPr lang="en-US" dirty="0"/>
              <a:t>, Shari </a:t>
            </a:r>
            <a:r>
              <a:rPr lang="en-US" dirty="0" err="1"/>
              <a:t>Ludlam</a:t>
            </a:r>
            <a:r>
              <a:rPr lang="en-US" dirty="0"/>
              <a:t>, Dale </a:t>
            </a:r>
            <a:r>
              <a:rPr lang="en-US" dirty="0" err="1"/>
              <a:t>Burwen</a:t>
            </a:r>
            <a:r>
              <a:rPr lang="en-US" dirty="0"/>
              <a:t>, Joan McGowan, Leslie Ford, and Nancy Geller (National Heart, Lung, and Blood Institute, Bethesda, Maryland). Clinical Coordinating Center: Garnet Anderson, Ross Prentice, Andrea </a:t>
            </a:r>
            <a:r>
              <a:rPr lang="en-US" dirty="0" err="1"/>
              <a:t>LaCroix</a:t>
            </a:r>
            <a:r>
              <a:rPr lang="en-US" dirty="0"/>
              <a:t>, and Charles </a:t>
            </a:r>
            <a:r>
              <a:rPr lang="en-US" dirty="0" err="1"/>
              <a:t>Kooperberg</a:t>
            </a:r>
            <a:r>
              <a:rPr lang="en-US" dirty="0"/>
              <a:t> (Fred Hutchinson Cancer Research Center, Seattle, Washington). Investigators and Academic Centers: JoAnn E. Manson (Brigham and Women’s Hospital, Harvard Medical School, Boston, Massachusetts); Barbara V. Howard (</a:t>
            </a:r>
            <a:r>
              <a:rPr lang="en-US" dirty="0" err="1"/>
              <a:t>MedStar</a:t>
            </a:r>
            <a:r>
              <a:rPr lang="en-US" dirty="0"/>
              <a:t> Health Research Institute/Howard University, Washington, DC); Marcia L. </a:t>
            </a:r>
            <a:r>
              <a:rPr lang="en-US" dirty="0" err="1"/>
              <a:t>Stefanick</a:t>
            </a:r>
            <a:r>
              <a:rPr lang="en-US" dirty="0"/>
              <a:t> (Stanford Prevention Research Center, Stanford, California); Rebecca Jackson (Ohio State University, Columbus); Cynthia A. Thomson (University of Arizona, Tucson/Phoenix); Jean </a:t>
            </a:r>
            <a:r>
              <a:rPr lang="en-US" dirty="0" err="1"/>
              <a:t>Wactawski-Wende</a:t>
            </a:r>
            <a:r>
              <a:rPr lang="en-US" dirty="0"/>
              <a:t> (State University of New York, Buffalo); Marian </a:t>
            </a:r>
            <a:r>
              <a:rPr lang="en-US" dirty="0" err="1"/>
              <a:t>Limacher</a:t>
            </a:r>
            <a:r>
              <a:rPr lang="en-US" dirty="0"/>
              <a:t> (University of Florida, Gainesville/Jacksonville); Robert Wallace (University of Iowa, Iowa City/Davenport); Lewis </a:t>
            </a:r>
            <a:r>
              <a:rPr lang="en-US" dirty="0" err="1"/>
              <a:t>Kuller</a:t>
            </a:r>
            <a:r>
              <a:rPr lang="en-US" dirty="0"/>
              <a:t> (University of Pittsburgh, Pittsburgh, Pennsylvania); Sally Shumaker (Wake Forest University School of Medicine, Winston-Salem, North Carolina). Women’s Health Initiative Memory Study: Sally Shumaker (Wake Forest University School of Medicine, Winston-Salem, North Carolina). Additional Information: A full list of all the investigators who have contributed to Women’s Health Initiative science appears at </a:t>
            </a:r>
            <a:r>
              <a:rPr lang="en-US" u="sng" dirty="0">
                <a:hlinkClick r:id="rId2"/>
              </a:rPr>
              <a:t>https://cleo.whi.org/researchers/Documents%20%20Write%20a%20Paper/WHI%20Investigator%20Long%20List.pdf</a:t>
            </a:r>
            <a:r>
              <a:rPr lang="en-US" dirty="0"/>
              <a:t>. </a:t>
            </a:r>
            <a:endParaRPr lang="en-US" dirty="0" smtClean="0"/>
          </a:p>
        </p:txBody>
      </p:sp>
      <p:sp>
        <p:nvSpPr>
          <p:cNvPr id="4" name="Slide Number Placeholder 3"/>
          <p:cNvSpPr>
            <a:spLocks noGrp="1"/>
          </p:cNvSpPr>
          <p:nvPr>
            <p:ph type="sldNum" sz="quarter" idx="16"/>
          </p:nvPr>
        </p:nvSpPr>
        <p:spPr/>
        <p:txBody>
          <a:bodyPr/>
          <a:lstStyle/>
          <a:p>
            <a:pPr>
              <a:defRPr/>
            </a:pPr>
            <a:fld id="{5465BD77-D289-4780-8C66-6BCCCDC48EDB}" type="slidenum">
              <a:rPr lang="en-US" smtClean="0"/>
              <a:pPr>
                <a:defRPr/>
              </a:pPr>
              <a:t>32</a:t>
            </a:fld>
            <a:endParaRPr lang="en-US"/>
          </a:p>
        </p:txBody>
      </p:sp>
    </p:spTree>
    <p:extLst>
      <p:ext uri="{BB962C8B-B14F-4D97-AF65-F5344CB8AC3E}">
        <p14:creationId xmlns:p14="http://schemas.microsoft.com/office/powerpoint/2010/main" val="12807457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Dietary Patterns Methods Project</a:t>
            </a:r>
            <a:endParaRPr lang="en-US" sz="3600" dirty="0"/>
          </a:p>
        </p:txBody>
      </p:sp>
      <p:sp>
        <p:nvSpPr>
          <p:cNvPr id="4" name="Content Placeholder 3"/>
          <p:cNvSpPr>
            <a:spLocks noGrp="1"/>
          </p:cNvSpPr>
          <p:nvPr>
            <p:ph sz="quarter" idx="13"/>
          </p:nvPr>
        </p:nvSpPr>
        <p:spPr>
          <a:xfrm>
            <a:off x="152400" y="1143000"/>
            <a:ext cx="8686800" cy="4760025"/>
          </a:xfrm>
        </p:spPr>
        <p:txBody>
          <a:bodyPr>
            <a:noAutofit/>
          </a:bodyPr>
          <a:lstStyle/>
          <a:p>
            <a:r>
              <a:rPr lang="en-US" sz="2000" b="1" dirty="0" smtClean="0"/>
              <a:t>NIH-AARP</a:t>
            </a:r>
            <a:r>
              <a:rPr lang="en-US" sz="2000" dirty="0" smtClean="0"/>
              <a:t>: Reedy J, Krebs-Smith SM, Miller PE, Liese AD, Kahle LL, Park Y, Subar AF. Higher diet quality is associated with decreased risk of all-cause, cardiovascular disease, and cancer mortality among older adults. J </a:t>
            </a:r>
            <a:r>
              <a:rPr lang="en-US" sz="2000" dirty="0" err="1" smtClean="0"/>
              <a:t>Nutr</a:t>
            </a:r>
            <a:r>
              <a:rPr lang="en-US" sz="2000" dirty="0" smtClean="0"/>
              <a:t>.  2014;144:881-9. </a:t>
            </a:r>
            <a:r>
              <a:rPr lang="en-US" sz="2000" dirty="0" err="1"/>
              <a:t>doi</a:t>
            </a:r>
            <a:r>
              <a:rPr lang="en-US" sz="2000" dirty="0"/>
              <a:t>: </a:t>
            </a:r>
            <a:r>
              <a:rPr lang="en-US" sz="2000" dirty="0" smtClean="0"/>
              <a:t>10.3945/jn.113.189407</a:t>
            </a:r>
            <a:endParaRPr lang="en-US" sz="2000" dirty="0"/>
          </a:p>
          <a:p>
            <a:pPr lvl="0"/>
            <a:r>
              <a:rPr lang="en-US" sz="2000" b="1" dirty="0" err="1" smtClean="0"/>
              <a:t>WHI</a:t>
            </a:r>
            <a:r>
              <a:rPr lang="en-US" sz="2000" dirty="0" smtClean="0"/>
              <a:t>: George SM, Ballard-Barbash R, Manson JE, Reedy J, Shikany JM, Subar AF, Tinker LF, Vitolins M, Neuhouser ML.  Comparing indices of diet quality with chronic disease mortality in postmenopausal women in the Women’s Health Initiative Observational Study: Evidence to inform national dietary guidance.  AJE. 2014;180(6</a:t>
            </a:r>
            <a:r>
              <a:rPr lang="en-US" sz="2000" dirty="0"/>
              <a:t>):616-25. </a:t>
            </a:r>
            <a:r>
              <a:rPr lang="en-US" sz="2000" dirty="0" err="1"/>
              <a:t>doi</a:t>
            </a:r>
            <a:r>
              <a:rPr lang="en-US" sz="2000" dirty="0"/>
              <a:t>: 10.1093/</a:t>
            </a:r>
            <a:r>
              <a:rPr lang="en-US" sz="2000" dirty="0" err="1"/>
              <a:t>aje</a:t>
            </a:r>
            <a:r>
              <a:rPr lang="en-US" sz="2000" dirty="0"/>
              <a:t>/kwu173</a:t>
            </a:r>
            <a:r>
              <a:rPr lang="en-US" sz="2000" dirty="0" smtClean="0"/>
              <a:t>.</a:t>
            </a:r>
          </a:p>
          <a:p>
            <a:pPr lvl="0"/>
            <a:r>
              <a:rPr lang="en-US" sz="2000" b="1" dirty="0" smtClean="0"/>
              <a:t>MEC</a:t>
            </a:r>
            <a:r>
              <a:rPr lang="en-US" sz="2000" dirty="0" smtClean="0"/>
              <a:t>: Harmon BE, Ettienne R, Boushey CJ, Shvetsov YB, Wilkens LR, Marchand LL, Henderson BE, Kolonel LN. Associations of Key Diet Quality Indexes with Mortality in the Multiethnic Cohort: The Dietary Patterns Methods Project. </a:t>
            </a:r>
            <a:r>
              <a:rPr lang="en-US" sz="2000" dirty="0"/>
              <a:t>Am J </a:t>
            </a:r>
            <a:r>
              <a:rPr lang="en-US" sz="2000" dirty="0" err="1"/>
              <a:t>Clin</a:t>
            </a:r>
            <a:r>
              <a:rPr lang="en-US" sz="2000" dirty="0"/>
              <a:t> </a:t>
            </a:r>
            <a:r>
              <a:rPr lang="en-US" sz="2000" dirty="0" err="1"/>
              <a:t>Nutr</a:t>
            </a:r>
            <a:r>
              <a:rPr lang="en-US" sz="2000" dirty="0"/>
              <a:t>. 2015 Mar;101(3):587-97. </a:t>
            </a:r>
            <a:r>
              <a:rPr lang="en-US" sz="2000" dirty="0" err="1"/>
              <a:t>doi</a:t>
            </a:r>
            <a:r>
              <a:rPr lang="en-US" sz="2000" dirty="0"/>
              <a:t>: 10.3945/ajcn.114.090688</a:t>
            </a:r>
            <a:r>
              <a:rPr lang="en-US" sz="2000" dirty="0" smtClean="0"/>
              <a:t>.  </a:t>
            </a:r>
          </a:p>
          <a:p>
            <a:r>
              <a:rPr lang="en-US" sz="2000" b="1" dirty="0" smtClean="0"/>
              <a:t>Synthesis</a:t>
            </a:r>
            <a:r>
              <a:rPr lang="en-US" sz="2000" dirty="0" smtClean="0"/>
              <a:t>: </a:t>
            </a:r>
            <a:r>
              <a:rPr lang="en-US" sz="2000" dirty="0" err="1" smtClean="0"/>
              <a:t>Liese</a:t>
            </a:r>
            <a:r>
              <a:rPr lang="en-US" sz="2000" dirty="0" smtClean="0"/>
              <a:t> AD, Reedy J, George SM, Harmon BE, Neuhouser ML, Boushey CJ, Subar AF, Schap T, Krebs-Smith SM.  The Dietary Patterns Methods Project: Synthesis of findings and relevance to dietary guidance. </a:t>
            </a:r>
            <a:r>
              <a:rPr lang="nl-NL" sz="2000" dirty="0"/>
              <a:t>J Nutr. 2015 Mar;145(3):393-402. </a:t>
            </a:r>
            <a:r>
              <a:rPr lang="nl-NL" sz="2000" dirty="0" smtClean="0"/>
              <a:t>PMID</a:t>
            </a:r>
            <a:r>
              <a:rPr lang="nl-NL" sz="2000" dirty="0"/>
              <a:t>:  </a:t>
            </a:r>
            <a:r>
              <a:rPr lang="nl-NL" sz="2000" dirty="0" smtClean="0"/>
              <a:t>25733454 </a:t>
            </a:r>
            <a:endParaRPr lang="en-US" sz="2000" dirty="0" smtClean="0"/>
          </a:p>
        </p:txBody>
      </p:sp>
      <p:sp>
        <p:nvSpPr>
          <p:cNvPr id="2" name="Slide Number Placeholder 1"/>
          <p:cNvSpPr>
            <a:spLocks noGrp="1"/>
          </p:cNvSpPr>
          <p:nvPr>
            <p:ph type="sldNum" sz="quarter" idx="16"/>
          </p:nvPr>
        </p:nvSpPr>
        <p:spPr/>
        <p:txBody>
          <a:bodyPr/>
          <a:lstStyle/>
          <a:p>
            <a:pPr>
              <a:defRPr/>
            </a:pPr>
            <a:fld id="{5465BD77-D289-4780-8C66-6BCCCDC48EDB}" type="slidenum">
              <a:rPr lang="en-US" smtClean="0"/>
              <a:pPr>
                <a:defRPr/>
              </a:pPr>
              <a:t>33</a:t>
            </a:fld>
            <a:endParaRPr lang="en-US"/>
          </a:p>
        </p:txBody>
      </p:sp>
    </p:spTree>
    <p:extLst>
      <p:ext uri="{BB962C8B-B14F-4D97-AF65-F5344CB8AC3E}">
        <p14:creationId xmlns:p14="http://schemas.microsoft.com/office/powerpoint/2010/main" val="26562353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sz="quarter" idx="13"/>
          </p:nvPr>
        </p:nvSpPr>
        <p:spPr/>
        <p:txBody>
          <a:bodyPr/>
          <a:lstStyle/>
          <a:p>
            <a:pPr marL="0" indent="0">
              <a:buNone/>
            </a:pPr>
            <a:endParaRPr lang="en-US" dirty="0"/>
          </a:p>
        </p:txBody>
      </p:sp>
      <p:sp>
        <p:nvSpPr>
          <p:cNvPr id="4" name="Slide Number Placeholder 3"/>
          <p:cNvSpPr>
            <a:spLocks noGrp="1"/>
          </p:cNvSpPr>
          <p:nvPr>
            <p:ph type="sldNum" sz="quarter" idx="16"/>
          </p:nvPr>
        </p:nvSpPr>
        <p:spPr/>
        <p:txBody>
          <a:bodyPr/>
          <a:lstStyle/>
          <a:p>
            <a:pPr>
              <a:defRPr/>
            </a:pPr>
            <a:fld id="{5465BD77-D289-4780-8C66-6BCCCDC48EDB}" type="slidenum">
              <a:rPr lang="en-US" smtClean="0"/>
              <a:pPr>
                <a:defRPr/>
              </a:pPr>
              <a:t>34</a:t>
            </a:fld>
            <a:endParaRPr lang="en-US"/>
          </a:p>
        </p:txBody>
      </p:sp>
    </p:spTree>
    <p:extLst>
      <p:ext uri="{BB962C8B-B14F-4D97-AF65-F5344CB8AC3E}">
        <p14:creationId xmlns:p14="http://schemas.microsoft.com/office/powerpoint/2010/main" val="22520339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Background to DPMP</a:t>
            </a:r>
            <a:endParaRPr lang="en-US" sz="3600" dirty="0"/>
          </a:p>
        </p:txBody>
      </p:sp>
      <p:sp>
        <p:nvSpPr>
          <p:cNvPr id="3" name="Content Placeholder 2"/>
          <p:cNvSpPr>
            <a:spLocks noGrp="1"/>
          </p:cNvSpPr>
          <p:nvPr>
            <p:ph sz="quarter" idx="13"/>
          </p:nvPr>
        </p:nvSpPr>
        <p:spPr/>
        <p:txBody>
          <a:bodyPr>
            <a:normAutofit/>
          </a:bodyPr>
          <a:lstStyle/>
          <a:p>
            <a:r>
              <a:rPr lang="en-US" sz="2800" dirty="0" smtClean="0"/>
              <a:t>Conversations with colleagues at the National Cancer Institute (NCI) led to formation of the Dietary Patterns Methods Project in July 2012.</a:t>
            </a:r>
          </a:p>
          <a:p>
            <a:pPr marL="0" indent="0">
              <a:buNone/>
            </a:pPr>
            <a:endParaRPr lang="en-US" sz="2800" dirty="0" smtClean="0"/>
          </a:p>
          <a:p>
            <a:r>
              <a:rPr lang="en-US" sz="2800" dirty="0" err="1" smtClean="0"/>
              <a:t>DPMP</a:t>
            </a:r>
            <a:r>
              <a:rPr lang="en-US" sz="2800" dirty="0" smtClean="0"/>
              <a:t> Primary Aim: </a:t>
            </a:r>
            <a:r>
              <a:rPr lang="en-US" sz="2800" dirty="0"/>
              <a:t>Systematic analysis of </a:t>
            </a:r>
            <a:r>
              <a:rPr lang="en-US" sz="2800" dirty="0" smtClean="0"/>
              <a:t>prospectiv</a:t>
            </a:r>
            <a:r>
              <a:rPr lang="en-US" dirty="0" smtClean="0"/>
              <a:t>e associations of </a:t>
            </a:r>
            <a:r>
              <a:rPr lang="en-US" sz="2800" dirty="0" smtClean="0"/>
              <a:t>dietary quality indices and all-cause, </a:t>
            </a:r>
            <a:r>
              <a:rPr lang="en-US" sz="2800" dirty="0" err="1" smtClean="0"/>
              <a:t>CVD</a:t>
            </a:r>
            <a:r>
              <a:rPr lang="en-US" sz="2800" dirty="0" smtClean="0"/>
              <a:t> and cancer mortality in multiple US cohorts to inform 2015 Dietary Guidelines development.</a:t>
            </a:r>
          </a:p>
          <a:p>
            <a:pPr lvl="0"/>
            <a:endParaRPr lang="en-US" sz="2800" dirty="0" smtClean="0"/>
          </a:p>
          <a:p>
            <a:endParaRPr lang="en-US" sz="2800" dirty="0"/>
          </a:p>
        </p:txBody>
      </p:sp>
      <p:sp>
        <p:nvSpPr>
          <p:cNvPr id="4" name="Slide Number Placeholder 3"/>
          <p:cNvSpPr>
            <a:spLocks noGrp="1"/>
          </p:cNvSpPr>
          <p:nvPr>
            <p:ph type="sldNum" sz="quarter" idx="16"/>
          </p:nvPr>
        </p:nvSpPr>
        <p:spPr/>
        <p:txBody>
          <a:bodyPr/>
          <a:lstStyle/>
          <a:p>
            <a:pPr>
              <a:defRPr/>
            </a:pPr>
            <a:fld id="{5465BD77-D289-4780-8C66-6BCCCDC48EDB}" type="slidenum">
              <a:rPr lang="en-US" smtClean="0"/>
              <a:pPr>
                <a:defRPr/>
              </a:pPr>
              <a:t>4</a:t>
            </a:fld>
            <a:endParaRPr lang="en-US"/>
          </a:p>
        </p:txBody>
      </p:sp>
      <p:sp>
        <p:nvSpPr>
          <p:cNvPr id="5" name="TextBox 4"/>
          <p:cNvSpPr txBox="1"/>
          <p:nvPr/>
        </p:nvSpPr>
        <p:spPr>
          <a:xfrm>
            <a:off x="685800" y="6400800"/>
            <a:ext cx="5105400" cy="261610"/>
          </a:xfrm>
          <a:prstGeom prst="rect">
            <a:avLst/>
          </a:prstGeom>
          <a:noFill/>
        </p:spPr>
        <p:txBody>
          <a:bodyPr wrap="square" rtlCol="0">
            <a:spAutoFit/>
          </a:bodyPr>
          <a:lstStyle/>
          <a:p>
            <a:r>
              <a:rPr lang="en-US" sz="1100" dirty="0" err="1" smtClean="0"/>
              <a:t>Liese</a:t>
            </a:r>
            <a:r>
              <a:rPr lang="en-US" sz="1100" dirty="0"/>
              <a:t> </a:t>
            </a:r>
            <a:r>
              <a:rPr lang="en-US" sz="1100" dirty="0" smtClean="0"/>
              <a:t>et al. J </a:t>
            </a:r>
            <a:r>
              <a:rPr lang="en-US" sz="1100" dirty="0" err="1"/>
              <a:t>Nutr</a:t>
            </a:r>
            <a:r>
              <a:rPr lang="en-US" sz="1100" dirty="0"/>
              <a:t>. 2015 Mar;145(3):393-402. </a:t>
            </a:r>
            <a:r>
              <a:rPr lang="en-US" sz="1100" dirty="0" err="1"/>
              <a:t>Epub</a:t>
            </a:r>
            <a:r>
              <a:rPr lang="en-US" sz="1100" dirty="0"/>
              <a:t> 2015 Jan 21</a:t>
            </a:r>
            <a:r>
              <a:rPr lang="en-US" sz="1100" dirty="0" smtClean="0"/>
              <a:t>. PMID:  25733454</a:t>
            </a:r>
            <a:endParaRPr lang="en-US" sz="1100" dirty="0"/>
          </a:p>
        </p:txBody>
      </p:sp>
    </p:spTree>
    <p:extLst>
      <p:ext uri="{BB962C8B-B14F-4D97-AF65-F5344CB8AC3E}">
        <p14:creationId xmlns:p14="http://schemas.microsoft.com/office/powerpoint/2010/main" val="4192852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2514600"/>
            <a:ext cx="6858000" cy="1371600"/>
          </a:xfrm>
        </p:spPr>
        <p:txBody>
          <a:bodyPr>
            <a:normAutofit/>
          </a:bodyPr>
          <a:lstStyle/>
          <a:p>
            <a:r>
              <a:rPr lang="en-US" dirty="0" smtClean="0"/>
              <a:t>Process and Methods of the Dietary Patterns Methods Project</a:t>
            </a:r>
            <a:endParaRPr lang="en-US" dirty="0"/>
          </a:p>
        </p:txBody>
      </p:sp>
      <p:sp>
        <p:nvSpPr>
          <p:cNvPr id="2" name="Slide Number Placeholder 1"/>
          <p:cNvSpPr>
            <a:spLocks noGrp="1"/>
          </p:cNvSpPr>
          <p:nvPr>
            <p:ph type="sldNum" sz="quarter" idx="12"/>
          </p:nvPr>
        </p:nvSpPr>
        <p:spPr/>
        <p:txBody>
          <a:bodyPr/>
          <a:lstStyle/>
          <a:p>
            <a:fld id="{94956AAA-6A24-4F24-9C5C-C5A9878CAD2E}" type="slidenum">
              <a:rPr lang="en-US" smtClean="0"/>
              <a:pPr/>
              <a:t>5</a:t>
            </a:fld>
            <a:endParaRPr lang="en-US"/>
          </a:p>
        </p:txBody>
      </p:sp>
    </p:spTree>
    <p:extLst>
      <p:ext uri="{BB962C8B-B14F-4D97-AF65-F5344CB8AC3E}">
        <p14:creationId xmlns:p14="http://schemas.microsoft.com/office/powerpoint/2010/main" val="19304320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Identifying cohorts</a:t>
            </a:r>
            <a:endParaRPr lang="en-US" sz="3600" dirty="0"/>
          </a:p>
        </p:txBody>
      </p:sp>
      <p:sp>
        <p:nvSpPr>
          <p:cNvPr id="3" name="Content Placeholder 2"/>
          <p:cNvSpPr>
            <a:spLocks noGrp="1"/>
          </p:cNvSpPr>
          <p:nvPr>
            <p:ph sz="quarter" idx="13"/>
          </p:nvPr>
        </p:nvSpPr>
        <p:spPr/>
        <p:txBody>
          <a:bodyPr>
            <a:normAutofit/>
          </a:bodyPr>
          <a:lstStyle/>
          <a:p>
            <a:r>
              <a:rPr lang="en-US" dirty="0" smtClean="0"/>
              <a:t>Inclusion criteria</a:t>
            </a:r>
          </a:p>
          <a:p>
            <a:pPr lvl="1"/>
            <a:r>
              <a:rPr lang="en-US" sz="2400" dirty="0"/>
              <a:t>A</a:t>
            </a:r>
            <a:r>
              <a:rPr lang="en-US" sz="2400" dirty="0" smtClean="0"/>
              <a:t>dequate cohort size and number of CVD and cancer deaths </a:t>
            </a:r>
          </a:p>
          <a:p>
            <a:pPr lvl="2"/>
            <a:r>
              <a:rPr lang="en-US" dirty="0" smtClean="0"/>
              <a:t>At least 5,000 deaths</a:t>
            </a:r>
          </a:p>
          <a:p>
            <a:pPr lvl="1"/>
            <a:r>
              <a:rPr lang="en-US" sz="2400" dirty="0" smtClean="0"/>
              <a:t>Sufficient follow-up time </a:t>
            </a:r>
          </a:p>
          <a:p>
            <a:pPr lvl="2"/>
            <a:r>
              <a:rPr lang="en-US" dirty="0" smtClean="0"/>
              <a:t>At least 10 years</a:t>
            </a:r>
          </a:p>
          <a:p>
            <a:pPr lvl="1"/>
            <a:r>
              <a:rPr lang="en-US" sz="2400" dirty="0" smtClean="0"/>
              <a:t>Detailed ascertainment of causes of death </a:t>
            </a:r>
          </a:p>
          <a:p>
            <a:pPr lvl="1"/>
            <a:r>
              <a:rPr lang="en-US" sz="2400" dirty="0" smtClean="0"/>
              <a:t>Dietary assessment including validation </a:t>
            </a:r>
            <a:r>
              <a:rPr lang="en-US" sz="2400" dirty="0" err="1" smtClean="0"/>
              <a:t>substudy</a:t>
            </a:r>
            <a:r>
              <a:rPr lang="en-US" sz="2400" dirty="0" smtClean="0"/>
              <a:t> with 24 hour recalls or food records</a:t>
            </a:r>
          </a:p>
          <a:p>
            <a:pPr lvl="1"/>
            <a:r>
              <a:rPr lang="en-US" sz="2400" dirty="0" smtClean="0"/>
              <a:t>Capacity for linkage to the MyPyramid Equivalents Database</a:t>
            </a:r>
            <a:endParaRPr lang="en-US" sz="2400" dirty="0"/>
          </a:p>
        </p:txBody>
      </p:sp>
      <p:sp>
        <p:nvSpPr>
          <p:cNvPr id="4" name="Slide Number Placeholder 3"/>
          <p:cNvSpPr>
            <a:spLocks noGrp="1"/>
          </p:cNvSpPr>
          <p:nvPr>
            <p:ph type="sldNum" sz="quarter" idx="16"/>
          </p:nvPr>
        </p:nvSpPr>
        <p:spPr/>
        <p:txBody>
          <a:bodyPr/>
          <a:lstStyle/>
          <a:p>
            <a:pPr>
              <a:defRPr/>
            </a:pPr>
            <a:fld id="{5465BD77-D289-4780-8C66-6BCCCDC48EDB}" type="slidenum">
              <a:rPr lang="en-US" smtClean="0"/>
              <a:pPr>
                <a:defRPr/>
              </a:pPr>
              <a:t>6</a:t>
            </a:fld>
            <a:endParaRPr lang="en-US"/>
          </a:p>
        </p:txBody>
      </p:sp>
    </p:spTree>
    <p:extLst>
      <p:ext uri="{BB962C8B-B14F-4D97-AF65-F5344CB8AC3E}">
        <p14:creationId xmlns:p14="http://schemas.microsoft.com/office/powerpoint/2010/main" val="19580975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Three US cohorts</a:t>
            </a:r>
          </a:p>
        </p:txBody>
      </p:sp>
      <p:sp>
        <p:nvSpPr>
          <p:cNvPr id="3" name="Content Placeholder 2"/>
          <p:cNvSpPr>
            <a:spLocks noGrp="1"/>
          </p:cNvSpPr>
          <p:nvPr>
            <p:ph sz="quarter" idx="13"/>
          </p:nvPr>
        </p:nvSpPr>
        <p:spPr/>
        <p:txBody>
          <a:bodyPr>
            <a:normAutofit/>
          </a:bodyPr>
          <a:lstStyle/>
          <a:p>
            <a:r>
              <a:rPr lang="en-US" dirty="0" smtClean="0"/>
              <a:t>NIH-AARP Diet and Health Study</a:t>
            </a:r>
          </a:p>
          <a:p>
            <a:pPr lvl="1"/>
            <a:r>
              <a:rPr lang="en-US" sz="2400" dirty="0" smtClean="0"/>
              <a:t>Older Americans, 50-71 y (n = 567,169)</a:t>
            </a:r>
          </a:p>
          <a:p>
            <a:pPr lvl="1"/>
            <a:r>
              <a:rPr lang="en-US" sz="2400" dirty="0" smtClean="0"/>
              <a:t>Completed 124-item FFQ</a:t>
            </a:r>
          </a:p>
          <a:p>
            <a:r>
              <a:rPr lang="en-US" dirty="0" smtClean="0"/>
              <a:t>Women’s Health Initiative OS</a:t>
            </a:r>
          </a:p>
          <a:p>
            <a:pPr lvl="1"/>
            <a:r>
              <a:rPr lang="en-US" sz="2400" dirty="0" smtClean="0"/>
              <a:t>Postmenopausal women,  50-79 yrs (n </a:t>
            </a:r>
            <a:r>
              <a:rPr lang="en-US" sz="2400" dirty="0" smtClean="0">
                <a:solidFill>
                  <a:schemeClr val="bg1">
                    <a:lumMod val="50000"/>
                  </a:schemeClr>
                </a:solidFill>
                <a:cs typeface="Arial" pitchFamily="34" charset="0"/>
              </a:rPr>
              <a:t>= 93,676)</a:t>
            </a:r>
            <a:endParaRPr lang="en-US" sz="2400" dirty="0" smtClean="0">
              <a:solidFill>
                <a:schemeClr val="bg1">
                  <a:lumMod val="50000"/>
                </a:schemeClr>
              </a:solidFill>
            </a:endParaRPr>
          </a:p>
          <a:p>
            <a:pPr lvl="1"/>
            <a:r>
              <a:rPr lang="en-US" sz="2400" dirty="0" smtClean="0"/>
              <a:t>Completed 122-item FFQ</a:t>
            </a:r>
          </a:p>
          <a:p>
            <a:r>
              <a:rPr lang="en-US" dirty="0" smtClean="0"/>
              <a:t>Multiethnic Cohort</a:t>
            </a:r>
          </a:p>
          <a:p>
            <a:pPr lvl="1"/>
            <a:r>
              <a:rPr lang="en-US" altLang="en-US" sz="2400" dirty="0" smtClean="0"/>
              <a:t>Multiethnic population, 45-75 y (n = </a:t>
            </a:r>
            <a:r>
              <a:rPr lang="en-US" sz="2400" dirty="0" smtClean="0"/>
              <a:t>215,782)</a:t>
            </a:r>
            <a:endParaRPr lang="en-US" altLang="en-US" sz="2400" dirty="0" smtClean="0"/>
          </a:p>
          <a:p>
            <a:pPr lvl="1"/>
            <a:r>
              <a:rPr lang="en-US" altLang="en-US" sz="2400" dirty="0" smtClean="0"/>
              <a:t>Completed 187-item FFQ</a:t>
            </a:r>
          </a:p>
        </p:txBody>
      </p:sp>
      <p:pic>
        <p:nvPicPr>
          <p:cNvPr id="4" name="Picture 3" descr="H:\Dietary Patterns Collaborative Project\Slides and images\NIH-AARP_logo.jpg"/>
          <p:cNvPicPr>
            <a:picLocks noChangeAspect="1" noChangeArrowheads="1"/>
          </p:cNvPicPr>
          <p:nvPr/>
        </p:nvPicPr>
        <p:blipFill>
          <a:blip r:embed="rId3" cstate="print"/>
          <a:srcRect/>
          <a:stretch>
            <a:fillRect/>
          </a:stretch>
        </p:blipFill>
        <p:spPr bwMode="auto">
          <a:xfrm>
            <a:off x="6248400" y="1219200"/>
            <a:ext cx="2590800" cy="1435922"/>
          </a:xfrm>
          <a:prstGeom prst="rect">
            <a:avLst/>
          </a:prstGeom>
          <a:noFill/>
          <a:ln w="9525">
            <a:solidFill>
              <a:schemeClr val="tx2"/>
            </a:solidFill>
            <a:miter lim="800000"/>
            <a:headEnd/>
            <a:tailEnd/>
          </a:ln>
        </p:spPr>
      </p:pic>
      <p:pic>
        <p:nvPicPr>
          <p:cNvPr id="5" name="Picture 4" descr="H:\Dietary Patterns Collaborative Project\Slides and images\MEC logo.jpg"/>
          <p:cNvPicPr>
            <a:picLocks noChangeAspect="1" noChangeArrowheads="1"/>
          </p:cNvPicPr>
          <p:nvPr/>
        </p:nvPicPr>
        <p:blipFill>
          <a:blip r:embed="rId4" cstate="print"/>
          <a:srcRect/>
          <a:stretch>
            <a:fillRect/>
          </a:stretch>
        </p:blipFill>
        <p:spPr bwMode="auto">
          <a:xfrm>
            <a:off x="4116388" y="5334000"/>
            <a:ext cx="4799012" cy="1287867"/>
          </a:xfrm>
          <a:prstGeom prst="rect">
            <a:avLst/>
          </a:prstGeom>
          <a:noFill/>
          <a:ln w="9525">
            <a:solidFill>
              <a:schemeClr val="tx2"/>
            </a:solidFill>
            <a:miter lim="800000"/>
            <a:headEnd/>
            <a:tailEnd/>
          </a:ln>
        </p:spPr>
      </p:pic>
      <p:pic>
        <p:nvPicPr>
          <p:cNvPr id="6" name="Picture 2" descr="WHI_Logo"/>
          <p:cNvPicPr>
            <a:picLocks noChangeAspect="1" noChangeArrowheads="1"/>
          </p:cNvPicPr>
          <p:nvPr/>
        </p:nvPicPr>
        <p:blipFill>
          <a:blip r:embed="rId5" cstate="print"/>
          <a:srcRect/>
          <a:stretch>
            <a:fillRect/>
          </a:stretch>
        </p:blipFill>
        <p:spPr bwMode="auto">
          <a:xfrm>
            <a:off x="7327605" y="2921341"/>
            <a:ext cx="1524000" cy="1969635"/>
          </a:xfrm>
          <a:prstGeom prst="rect">
            <a:avLst/>
          </a:prstGeom>
          <a:noFill/>
          <a:ln w="9525">
            <a:solidFill>
              <a:schemeClr val="accent1"/>
            </a:solidFill>
            <a:miter lim="800000"/>
            <a:headEnd/>
            <a:tailEnd/>
          </a:ln>
        </p:spPr>
      </p:pic>
      <p:sp>
        <p:nvSpPr>
          <p:cNvPr id="7" name="Slide Number Placeholder 6"/>
          <p:cNvSpPr>
            <a:spLocks noGrp="1"/>
          </p:cNvSpPr>
          <p:nvPr>
            <p:ph type="sldNum" sz="quarter" idx="16"/>
          </p:nvPr>
        </p:nvSpPr>
        <p:spPr/>
        <p:txBody>
          <a:bodyPr/>
          <a:lstStyle/>
          <a:p>
            <a:pPr>
              <a:defRPr/>
            </a:pPr>
            <a:fld id="{5465BD77-D289-4780-8C66-6BCCCDC48EDB}" type="slidenum">
              <a:rPr lang="en-US" smtClean="0"/>
              <a:pPr>
                <a:defRPr/>
              </a:pPr>
              <a:t>7</a:t>
            </a:fld>
            <a:endParaRPr lang="en-US"/>
          </a:p>
        </p:txBody>
      </p:sp>
    </p:spTree>
    <p:extLst>
      <p:ext uri="{BB962C8B-B14F-4D97-AF65-F5344CB8AC3E}">
        <p14:creationId xmlns:p14="http://schemas.microsoft.com/office/powerpoint/2010/main" val="24457042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normAutofit/>
          </a:bodyPr>
          <a:lstStyle/>
          <a:p>
            <a:r>
              <a:rPr lang="en-US" sz="3600" dirty="0" smtClean="0"/>
              <a:t>Investigators</a:t>
            </a:r>
          </a:p>
        </p:txBody>
      </p:sp>
      <p:sp>
        <p:nvSpPr>
          <p:cNvPr id="117763" name="Rectangle 3"/>
          <p:cNvSpPr>
            <a:spLocks noGrp="1" noChangeArrowheads="1"/>
          </p:cNvSpPr>
          <p:nvPr>
            <p:ph sz="quarter" idx="13"/>
          </p:nvPr>
        </p:nvSpPr>
        <p:spPr/>
        <p:txBody>
          <a:bodyPr>
            <a:normAutofit/>
          </a:bodyPr>
          <a:lstStyle/>
          <a:p>
            <a:r>
              <a:rPr lang="en-US" sz="2800" dirty="0" smtClean="0">
                <a:latin typeface="Calibri" pitchFamily="34" charset="0"/>
              </a:rPr>
              <a:t>NCI</a:t>
            </a:r>
          </a:p>
          <a:p>
            <a:pPr lvl="1"/>
            <a:r>
              <a:rPr lang="en-US" sz="2400" dirty="0" smtClean="0">
                <a:latin typeface="Calibri" pitchFamily="34" charset="0"/>
              </a:rPr>
              <a:t>Jill Reedy</a:t>
            </a:r>
          </a:p>
          <a:p>
            <a:pPr lvl="1"/>
            <a:r>
              <a:rPr lang="en-US" sz="2400" dirty="0" smtClean="0">
                <a:latin typeface="Calibri" pitchFamily="34" charset="0"/>
              </a:rPr>
              <a:t>Susan Krebs-Smith</a:t>
            </a:r>
          </a:p>
          <a:p>
            <a:pPr lvl="1"/>
            <a:r>
              <a:rPr lang="en-US" sz="2400" dirty="0" smtClean="0">
                <a:latin typeface="Calibri" pitchFamily="34" charset="0"/>
              </a:rPr>
              <a:t>Amy Subar</a:t>
            </a:r>
          </a:p>
          <a:p>
            <a:pPr lvl="1"/>
            <a:r>
              <a:rPr lang="en-US" sz="2400" dirty="0" smtClean="0">
                <a:latin typeface="Calibri" pitchFamily="34" charset="0"/>
              </a:rPr>
              <a:t>Stephanie George</a:t>
            </a:r>
          </a:p>
          <a:p>
            <a:pPr lvl="1"/>
            <a:r>
              <a:rPr lang="en-US" sz="2400" dirty="0" smtClean="0">
                <a:latin typeface="Calibri" pitchFamily="34" charset="0"/>
              </a:rPr>
              <a:t>Paige Miller</a:t>
            </a:r>
          </a:p>
          <a:p>
            <a:pPr lvl="1"/>
            <a:r>
              <a:rPr lang="en-US" sz="2400" dirty="0" err="1" smtClean="0">
                <a:latin typeface="Calibri" pitchFamily="34" charset="0"/>
              </a:rPr>
              <a:t>TusaRebecca</a:t>
            </a:r>
            <a:r>
              <a:rPr lang="en-US" sz="2400" dirty="0" smtClean="0">
                <a:latin typeface="Calibri" pitchFamily="34" charset="0"/>
              </a:rPr>
              <a:t> Schap</a:t>
            </a:r>
          </a:p>
        </p:txBody>
      </p:sp>
      <p:sp>
        <p:nvSpPr>
          <p:cNvPr id="117764" name="Rectangle 4"/>
          <p:cNvSpPr>
            <a:spLocks noGrp="1" noChangeArrowheads="1"/>
          </p:cNvSpPr>
          <p:nvPr>
            <p:ph sz="quarter" idx="14"/>
          </p:nvPr>
        </p:nvSpPr>
        <p:spPr/>
        <p:txBody>
          <a:bodyPr>
            <a:normAutofit/>
          </a:bodyPr>
          <a:lstStyle/>
          <a:p>
            <a:r>
              <a:rPr lang="en-US" sz="2800" dirty="0" smtClean="0">
                <a:latin typeface="Calibri" pitchFamily="34" charset="0"/>
              </a:rPr>
              <a:t>University of Hawaii</a:t>
            </a:r>
          </a:p>
          <a:p>
            <a:pPr lvl="1"/>
            <a:r>
              <a:rPr lang="en-US" sz="2400" dirty="0" smtClean="0">
                <a:latin typeface="Calibri" pitchFamily="34" charset="0"/>
              </a:rPr>
              <a:t>Carol Boushey</a:t>
            </a:r>
          </a:p>
          <a:p>
            <a:pPr lvl="1"/>
            <a:r>
              <a:rPr lang="en-US" sz="2400" dirty="0" smtClean="0">
                <a:latin typeface="Calibri" pitchFamily="34" charset="0"/>
              </a:rPr>
              <a:t>Reynolette Ettienne</a:t>
            </a:r>
          </a:p>
          <a:p>
            <a:pPr lvl="1"/>
            <a:r>
              <a:rPr lang="en-US" sz="2400" dirty="0" smtClean="0">
                <a:latin typeface="Calibri" pitchFamily="34" charset="0"/>
              </a:rPr>
              <a:t>Brook Harmon</a:t>
            </a:r>
            <a:endParaRPr lang="en-US" sz="2800" dirty="0" smtClean="0">
              <a:latin typeface="Calibri" pitchFamily="34" charset="0"/>
            </a:endParaRPr>
          </a:p>
          <a:p>
            <a:r>
              <a:rPr lang="en-US" sz="2800" dirty="0" smtClean="0">
                <a:latin typeface="Calibri" pitchFamily="34" charset="0"/>
              </a:rPr>
              <a:t>Fred Hutchinson Cancer Research Center</a:t>
            </a:r>
          </a:p>
          <a:p>
            <a:pPr lvl="1"/>
            <a:r>
              <a:rPr lang="en-US" sz="2400" dirty="0" smtClean="0">
                <a:latin typeface="Calibri" pitchFamily="34" charset="0"/>
              </a:rPr>
              <a:t>Marian Neuhouser</a:t>
            </a:r>
            <a:endParaRPr lang="en-US" sz="2800" dirty="0" smtClean="0">
              <a:latin typeface="Calibri" pitchFamily="34" charset="0"/>
            </a:endParaRPr>
          </a:p>
          <a:p>
            <a:r>
              <a:rPr lang="en-US" sz="2800" dirty="0" smtClean="0">
                <a:latin typeface="Calibri" pitchFamily="34" charset="0"/>
              </a:rPr>
              <a:t>University of South Carolina</a:t>
            </a:r>
          </a:p>
          <a:p>
            <a:pPr lvl="1"/>
            <a:r>
              <a:rPr lang="en-US" sz="2400" dirty="0" smtClean="0">
                <a:latin typeface="Calibri" pitchFamily="34" charset="0"/>
              </a:rPr>
              <a:t>Angela Liese</a:t>
            </a:r>
          </a:p>
          <a:p>
            <a:endParaRPr lang="en-US" sz="1800" dirty="0" smtClean="0">
              <a:latin typeface="Calibri" pitchFamily="34" charset="0"/>
            </a:endParaRPr>
          </a:p>
          <a:p>
            <a:endParaRPr lang="en-US" sz="1800" dirty="0" smtClean="0">
              <a:latin typeface="Calibri" pitchFamily="34" charset="0"/>
            </a:endParaRPr>
          </a:p>
          <a:p>
            <a:pPr lvl="1"/>
            <a:endParaRPr lang="en-US" sz="1800" dirty="0" smtClean="0"/>
          </a:p>
        </p:txBody>
      </p:sp>
      <p:sp>
        <p:nvSpPr>
          <p:cNvPr id="2" name="Slide Number Placeholder 1"/>
          <p:cNvSpPr>
            <a:spLocks noGrp="1"/>
          </p:cNvSpPr>
          <p:nvPr>
            <p:ph type="sldNum" sz="quarter" idx="17"/>
          </p:nvPr>
        </p:nvSpPr>
        <p:spPr/>
        <p:txBody>
          <a:bodyPr/>
          <a:lstStyle/>
          <a:p>
            <a:pPr>
              <a:defRPr/>
            </a:pPr>
            <a:fld id="{36CB32B8-888A-41B6-BE99-7E593AF38B81}" type="slidenum">
              <a:rPr lang="en-US" smtClean="0"/>
              <a:pPr>
                <a:defRPr/>
              </a:pPr>
              <a:t>8</a:t>
            </a:fld>
            <a:endParaRPr lang="en-US"/>
          </a:p>
        </p:txBody>
      </p:sp>
      <p:sp>
        <p:nvSpPr>
          <p:cNvPr id="6" name="TextBox 5"/>
          <p:cNvSpPr txBox="1"/>
          <p:nvPr/>
        </p:nvSpPr>
        <p:spPr>
          <a:xfrm>
            <a:off x="685800" y="6400800"/>
            <a:ext cx="5105400" cy="261610"/>
          </a:xfrm>
          <a:prstGeom prst="rect">
            <a:avLst/>
          </a:prstGeom>
          <a:noFill/>
        </p:spPr>
        <p:txBody>
          <a:bodyPr wrap="square" rtlCol="0">
            <a:spAutoFit/>
          </a:bodyPr>
          <a:lstStyle/>
          <a:p>
            <a:r>
              <a:rPr lang="en-US" sz="1100" dirty="0" err="1" smtClean="0"/>
              <a:t>Liese</a:t>
            </a:r>
            <a:r>
              <a:rPr lang="en-US" sz="1100" dirty="0"/>
              <a:t> </a:t>
            </a:r>
            <a:r>
              <a:rPr lang="en-US" sz="1100" dirty="0" smtClean="0"/>
              <a:t>et al. J </a:t>
            </a:r>
            <a:r>
              <a:rPr lang="en-US" sz="1100" dirty="0" err="1"/>
              <a:t>Nutr</a:t>
            </a:r>
            <a:r>
              <a:rPr lang="en-US" sz="1100" dirty="0"/>
              <a:t>. 2015 Mar;145(3):393-402. </a:t>
            </a:r>
            <a:r>
              <a:rPr lang="en-US" sz="1100" dirty="0" err="1"/>
              <a:t>Epub</a:t>
            </a:r>
            <a:r>
              <a:rPr lang="en-US" sz="1100" dirty="0"/>
              <a:t> 2015 Jan 21</a:t>
            </a:r>
            <a:r>
              <a:rPr lang="en-US" sz="1100" dirty="0" smtClean="0"/>
              <a:t>. PMID:  25733454</a:t>
            </a:r>
            <a:endParaRPr lang="en-US" sz="1100" dirty="0"/>
          </a:p>
        </p:txBody>
      </p:sp>
    </p:spTree>
    <p:extLst>
      <p:ext uri="{BB962C8B-B14F-4D97-AF65-F5344CB8AC3E}">
        <p14:creationId xmlns:p14="http://schemas.microsoft.com/office/powerpoint/2010/main" val="26692736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Identifying process</a:t>
            </a:r>
            <a:endParaRPr lang="en-US" sz="3600" dirty="0"/>
          </a:p>
        </p:txBody>
      </p:sp>
      <p:sp>
        <p:nvSpPr>
          <p:cNvPr id="3" name="Content Placeholder 2"/>
          <p:cNvSpPr>
            <a:spLocks noGrp="1"/>
          </p:cNvSpPr>
          <p:nvPr>
            <p:ph sz="quarter" idx="13"/>
          </p:nvPr>
        </p:nvSpPr>
        <p:spPr>
          <a:xfrm>
            <a:off x="457200" y="1066800"/>
            <a:ext cx="8229600" cy="5029200"/>
          </a:xfrm>
        </p:spPr>
        <p:txBody>
          <a:bodyPr>
            <a:noAutofit/>
          </a:bodyPr>
          <a:lstStyle/>
          <a:p>
            <a:r>
              <a:rPr lang="en-US" dirty="0" smtClean="0"/>
              <a:t>Leadership by NCI staff</a:t>
            </a:r>
          </a:p>
          <a:p>
            <a:r>
              <a:rPr lang="en-US" dirty="0"/>
              <a:t>W</a:t>
            </a:r>
            <a:r>
              <a:rPr lang="en-US" dirty="0" smtClean="0"/>
              <a:t>eekly phone meetings starting September 2012</a:t>
            </a:r>
          </a:p>
          <a:p>
            <a:r>
              <a:rPr lang="en-US" dirty="0" smtClean="0"/>
              <a:t>Accountability (agendas, minutes, timelines)</a:t>
            </a:r>
          </a:p>
          <a:p>
            <a:r>
              <a:rPr lang="en-US" dirty="0" smtClean="0"/>
              <a:t>Systematic discussion of goals and science</a:t>
            </a:r>
          </a:p>
          <a:p>
            <a:r>
              <a:rPr lang="en-US" dirty="0" smtClean="0"/>
              <a:t>Cohort-specific handling of publication policies</a:t>
            </a:r>
          </a:p>
          <a:p>
            <a:r>
              <a:rPr lang="en-US" dirty="0" smtClean="0"/>
              <a:t>Face-to-face meeting June 2013 including select external reviewers</a:t>
            </a:r>
          </a:p>
          <a:p>
            <a:r>
              <a:rPr lang="en-US" dirty="0"/>
              <a:t>P</a:t>
            </a:r>
            <a:r>
              <a:rPr lang="en-US" dirty="0" smtClean="0"/>
              <a:t>resentations at Experimental Biology/American Society for Nutrition in April 2014</a:t>
            </a:r>
          </a:p>
          <a:p>
            <a:r>
              <a:rPr lang="en-US" dirty="0" smtClean="0"/>
              <a:t>Presentation to USDA/</a:t>
            </a:r>
            <a:r>
              <a:rPr lang="en-US" dirty="0" err="1" smtClean="0"/>
              <a:t>HHS</a:t>
            </a:r>
            <a:r>
              <a:rPr lang="en-US" dirty="0" smtClean="0"/>
              <a:t> guidelines group June 2014</a:t>
            </a:r>
          </a:p>
          <a:p>
            <a:endParaRPr lang="en-US" dirty="0" smtClean="0"/>
          </a:p>
          <a:p>
            <a:endParaRPr lang="en-US" dirty="0" smtClean="0"/>
          </a:p>
          <a:p>
            <a:pPr lvl="1"/>
            <a:endParaRPr lang="en-US" sz="2000" dirty="0" smtClean="0"/>
          </a:p>
        </p:txBody>
      </p:sp>
      <p:sp>
        <p:nvSpPr>
          <p:cNvPr id="4" name="Slide Number Placeholder 3"/>
          <p:cNvSpPr>
            <a:spLocks noGrp="1"/>
          </p:cNvSpPr>
          <p:nvPr>
            <p:ph type="sldNum" sz="quarter" idx="16"/>
          </p:nvPr>
        </p:nvSpPr>
        <p:spPr/>
        <p:txBody>
          <a:bodyPr/>
          <a:lstStyle/>
          <a:p>
            <a:pPr>
              <a:defRPr/>
            </a:pPr>
            <a:fld id="{5465BD77-D289-4780-8C66-6BCCCDC48EDB}" type="slidenum">
              <a:rPr lang="en-US" smtClean="0"/>
              <a:pPr>
                <a:defRPr/>
              </a:pPr>
              <a:t>9</a:t>
            </a:fld>
            <a:endParaRPr lang="en-US"/>
          </a:p>
        </p:txBody>
      </p:sp>
    </p:spTree>
    <p:extLst>
      <p:ext uri="{BB962C8B-B14F-4D97-AF65-F5344CB8AC3E}">
        <p14:creationId xmlns:p14="http://schemas.microsoft.com/office/powerpoint/2010/main" val="14245522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13040</TotalTime>
  <Words>2800</Words>
  <Application>Microsoft Office PowerPoint</Application>
  <PresentationFormat>On-screen Show (4:3)</PresentationFormat>
  <Paragraphs>347</Paragraphs>
  <Slides>34</Slides>
  <Notes>20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Origin</vt:lpstr>
      <vt:lpstr>6th Annual Symposium on Healthy Eating in Context:  Realities of the Dietary Guidelines  March 18, 2016, Columbia SC</vt:lpstr>
      <vt:lpstr>Background to DPMP</vt:lpstr>
      <vt:lpstr>Background to DPMP</vt:lpstr>
      <vt:lpstr>Background to DPMP</vt:lpstr>
      <vt:lpstr>Process and Methods of the Dietary Patterns Methods Project</vt:lpstr>
      <vt:lpstr>Identifying cohorts</vt:lpstr>
      <vt:lpstr>Three US cohorts</vt:lpstr>
      <vt:lpstr>Investigators</vt:lpstr>
      <vt:lpstr>Identifying process</vt:lpstr>
      <vt:lpstr>Identifying diet quality indices</vt:lpstr>
      <vt:lpstr>Standardized methods</vt:lpstr>
      <vt:lpstr>Publication goals</vt:lpstr>
      <vt:lpstr>Synthesis paper research questions </vt:lpstr>
      <vt:lpstr>Synthesis paper research questions (2)</vt:lpstr>
      <vt:lpstr>What is the magnitude of correlations between the HEI-2010, AHEI-2010, aMED and DASH scores across the three cohorts? What proportions of the cohorts are ranked in a similar manner between pairs of dietary quality index scores?    </vt:lpstr>
      <vt:lpstr>Cross-cohort ranges of Spearman’s correlation  coefficients between dietary indices </vt:lpstr>
      <vt:lpstr>Concordance between pairs of categorized  diet quality indices based on cross-classification (across cohorts)</vt:lpstr>
      <vt:lpstr>Is higher dietary quality, as characterized by four indices, consistently associated with lower all-cause, CVD and cancer mortality in all cohorts? If so, at what rank (i.e. quintile) of dietary quality index score does the mortality benefit begin?   </vt:lpstr>
      <vt:lpstr>Association of high dietary quality and  all-cause mortality by cohort (Q5 VS. Q1), women </vt:lpstr>
      <vt:lpstr>Association of high dietary quality and  all-cause mortality by cohort (Q5 VS. Q1), men</vt:lpstr>
      <vt:lpstr>Association of high dietary quality and  CVD mortality by cohort (Q5 VS. Q1), women</vt:lpstr>
      <vt:lpstr>Association of high dietary quality and CVD mortality by cohort (Q5 VS. Q1), men</vt:lpstr>
      <vt:lpstr>Association of high dietary quality and  cancer mortality by cohort (Q5 VS. Q1), women</vt:lpstr>
      <vt:lpstr>Association of high dietary quality with cancer  mortality by cohort (Q5 VS. Q1), men </vt:lpstr>
      <vt:lpstr>Mortality reduction associated with  rank (i.e. quintile) of HEI-2010 score, by gender</vt:lpstr>
      <vt:lpstr>Scientific summary and conclusions</vt:lpstr>
      <vt:lpstr>http://health.gov/dietaryguidelines/2015/guidelines/</vt:lpstr>
      <vt:lpstr>Dietary Guidelines for Americans 2015-2020</vt:lpstr>
      <vt:lpstr>The Next Phase of DPMP: New Challenges Relevant to Dietary Guidance</vt:lpstr>
      <vt:lpstr>New challenges</vt:lpstr>
      <vt:lpstr>Acknowledgements (1)</vt:lpstr>
      <vt:lpstr>Acknowledgements (2)</vt:lpstr>
      <vt:lpstr>Dietary Patterns Methods Project</vt:lpstr>
      <vt:lpstr>Questions?</vt:lpstr>
    </vt:vector>
  </TitlesOfParts>
  <Company>NCI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Sources of dietary guidance-based food groups and empty calories in relation to income and race/ethnicity</dc:title>
  <dc:creator>Sharon Kirkpatrick</dc:creator>
  <cp:lastModifiedBy>Angela Liese</cp:lastModifiedBy>
  <cp:revision>793</cp:revision>
  <dcterms:created xsi:type="dcterms:W3CDTF">2013-03-26T20:02:17Z</dcterms:created>
  <dcterms:modified xsi:type="dcterms:W3CDTF">2016-03-14T13:22:22Z</dcterms:modified>
</cp:coreProperties>
</file>