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33"/>
  </p:notesMasterIdLst>
  <p:handoutMasterIdLst>
    <p:handoutMasterId r:id="rId34"/>
  </p:handoutMasterIdLst>
  <p:sldIdLst>
    <p:sldId id="256" r:id="rId5"/>
    <p:sldId id="259" r:id="rId6"/>
    <p:sldId id="257" r:id="rId7"/>
    <p:sldId id="260" r:id="rId8"/>
    <p:sldId id="261" r:id="rId9"/>
    <p:sldId id="262" r:id="rId10"/>
    <p:sldId id="263" r:id="rId11"/>
    <p:sldId id="264" r:id="rId12"/>
    <p:sldId id="265" r:id="rId13"/>
    <p:sldId id="266" r:id="rId14"/>
    <p:sldId id="267" r:id="rId15"/>
    <p:sldId id="269" r:id="rId16"/>
    <p:sldId id="270" r:id="rId17"/>
    <p:sldId id="268" r:id="rId18"/>
    <p:sldId id="271" r:id="rId19"/>
    <p:sldId id="272" r:id="rId20"/>
    <p:sldId id="284" r:id="rId21"/>
    <p:sldId id="274" r:id="rId22"/>
    <p:sldId id="275" r:id="rId23"/>
    <p:sldId id="276" r:id="rId24"/>
    <p:sldId id="277" r:id="rId25"/>
    <p:sldId id="278" r:id="rId26"/>
    <p:sldId id="279" r:id="rId27"/>
    <p:sldId id="280" r:id="rId28"/>
    <p:sldId id="281" r:id="rId29"/>
    <p:sldId id="282" r:id="rId30"/>
    <p:sldId id="286" r:id="rId31"/>
    <p:sldId id="258" r:id="rId3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FD4EAA34-075F-48AE-9C56-E36F727BA306}" v="389" dt="2019-08-19T15:17:10.651"/>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8010" autoAdjust="0"/>
    <p:restoredTop sz="85104" autoAdjust="0"/>
  </p:normalViewPr>
  <p:slideViewPr>
    <p:cSldViewPr snapToGrid="0" snapToObjects="1">
      <p:cViewPr varScale="1">
        <p:scale>
          <a:sx n="72" d="100"/>
          <a:sy n="72" d="100"/>
        </p:scale>
        <p:origin x="340" y="60"/>
      </p:cViewPr>
      <p:guideLst/>
    </p:cSldViewPr>
  </p:slideViewPr>
  <p:notesTextViewPr>
    <p:cViewPr>
      <p:scale>
        <a:sx n="1" d="1"/>
        <a:sy n="1" d="1"/>
      </p:scale>
      <p:origin x="0" y="0"/>
    </p:cViewPr>
  </p:notesTextViewPr>
  <p:sorterViewPr>
    <p:cViewPr>
      <p:scale>
        <a:sx n="66" d="100"/>
        <a:sy n="66" d="100"/>
      </p:scale>
      <p:origin x="0" y="0"/>
    </p:cViewPr>
  </p:sorterViewPr>
  <p:notesViewPr>
    <p:cSldViewPr snapToGrid="0" snapToObjects="1">
      <p:cViewPr varScale="1">
        <p:scale>
          <a:sx n="163" d="100"/>
          <a:sy n="163" d="100"/>
        </p:scale>
        <p:origin x="4576" y="1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microsoft.com/office/2015/10/relationships/revisionInfo" Target="revisionInfo.xml"/><Relationship Id="rId3" Type="http://schemas.openxmlformats.org/officeDocument/2006/relationships/customXml" Target="../customXml/item3.xml"/><Relationship Id="rId21" Type="http://schemas.openxmlformats.org/officeDocument/2006/relationships/slide" Target="slides/slide17.xml"/><Relationship Id="rId34" Type="http://schemas.openxmlformats.org/officeDocument/2006/relationships/handoutMaster" Target="handoutMasters/handoutMaster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notesMaster" Target="notesMasters/notesMaster1.xml"/><Relationship Id="rId38"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theme" Target="theme/theme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viewProps" Target="viewProp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35684E1E-E540-AC43-BC13-F90D55305538}"/>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0F041BA6-039E-8F4D-B7F7-3C8E20B40A7A}"/>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7D038C9C-4B69-864E-9EEE-DFA43CC144D2}" type="datetimeFigureOut">
              <a:rPr lang="en-US" smtClean="0"/>
              <a:t>8/19/2019</a:t>
            </a:fld>
            <a:endParaRPr lang="en-US"/>
          </a:p>
        </p:txBody>
      </p:sp>
      <p:sp>
        <p:nvSpPr>
          <p:cNvPr id="4" name="Footer Placeholder 3">
            <a:extLst>
              <a:ext uri="{FF2B5EF4-FFF2-40B4-BE49-F238E27FC236}">
                <a16:creationId xmlns:a16="http://schemas.microsoft.com/office/drawing/2014/main" id="{DD469921-4617-FB4C-9847-172FF8302340}"/>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0350DCBB-D829-754E-9E76-36A9E36432E9}"/>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BE947A92-5E9C-F94E-8B11-4D34C67AD036}" type="slidenum">
              <a:rPr lang="en-US" smtClean="0"/>
              <a:t>‹#›</a:t>
            </a:fld>
            <a:endParaRPr lang="en-US"/>
          </a:p>
        </p:txBody>
      </p:sp>
    </p:spTree>
    <p:extLst>
      <p:ext uri="{BB962C8B-B14F-4D97-AF65-F5344CB8AC3E}">
        <p14:creationId xmlns:p14="http://schemas.microsoft.com/office/powerpoint/2010/main" val="153922136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1D9A61E-B1D6-C34D-A321-B3E90F6DE630}" type="datetimeFigureOut">
              <a:rPr lang="en-US" smtClean="0"/>
              <a:t>8/19/2019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FA3E603-0EE4-3042-9661-047EB577E4A2}" type="slidenum">
              <a:rPr lang="en-US" smtClean="0"/>
              <a:t>‹#›</a:t>
            </a:fld>
            <a:endParaRPr lang="en-US"/>
          </a:p>
        </p:txBody>
      </p:sp>
    </p:spTree>
    <p:extLst>
      <p:ext uri="{BB962C8B-B14F-4D97-AF65-F5344CB8AC3E}">
        <p14:creationId xmlns:p14="http://schemas.microsoft.com/office/powerpoint/2010/main" val="310394949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1</a:t>
            </a:fld>
            <a:endParaRPr lang="en-US"/>
          </a:p>
        </p:txBody>
      </p:sp>
    </p:spTree>
    <p:extLst>
      <p:ext uri="{BB962C8B-B14F-4D97-AF65-F5344CB8AC3E}">
        <p14:creationId xmlns:p14="http://schemas.microsoft.com/office/powerpoint/2010/main" val="86317051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Courseleaf</a:t>
            </a:r>
            <a:r>
              <a:rPr lang="en-US" dirty="0"/>
              <a:t> is the new vendor for the curriculum management system (APPS) and for the Bulletin.</a:t>
            </a:r>
          </a:p>
          <a:p>
            <a:endParaRPr lang="en-US" dirty="0"/>
          </a:p>
          <a:p>
            <a:r>
              <a:rPr lang="en-US" dirty="0"/>
              <a:t>These advances have led to a need to align all curricular resources and our </a:t>
            </a:r>
            <a:r>
              <a:rPr lang="en-US"/>
              <a:t>foundation statement </a:t>
            </a:r>
            <a:r>
              <a:rPr lang="en-US" dirty="0"/>
              <a:t>in Curriculum Management.</a:t>
            </a:r>
          </a:p>
        </p:txBody>
      </p:sp>
      <p:sp>
        <p:nvSpPr>
          <p:cNvPr id="4" name="Slide Number Placeholder 3"/>
          <p:cNvSpPr>
            <a:spLocks noGrp="1"/>
          </p:cNvSpPr>
          <p:nvPr>
            <p:ph type="sldNum" sz="quarter" idx="5"/>
          </p:nvPr>
        </p:nvSpPr>
        <p:spPr/>
        <p:txBody>
          <a:bodyPr/>
          <a:lstStyle/>
          <a:p>
            <a:fld id="{5FA3E603-0EE4-3042-9661-047EB577E4A2}" type="slidenum">
              <a:rPr lang="en-US" smtClean="0"/>
              <a:t>2</a:t>
            </a:fld>
            <a:endParaRPr lang="en-US"/>
          </a:p>
        </p:txBody>
      </p:sp>
    </p:spTree>
    <p:extLst>
      <p:ext uri="{BB962C8B-B14F-4D97-AF65-F5344CB8AC3E}">
        <p14:creationId xmlns:p14="http://schemas.microsoft.com/office/powerpoint/2010/main" val="383822505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a:t>in developing new courses and programs or modifying them.</a:t>
            </a:r>
          </a:p>
          <a:p>
            <a:pPr marL="171450" indent="-171450">
              <a:buFont typeface="Arial" panose="020B0604020202020204" pitchFamily="34" charset="0"/>
              <a:buChar char="•"/>
            </a:pPr>
            <a:r>
              <a:rPr lang="en-US" dirty="0"/>
              <a:t>including Program of Study language, when discussing programs and curricular information.</a:t>
            </a:r>
          </a:p>
          <a:p>
            <a:pPr marL="171450" indent="-171450">
              <a:buFont typeface="Arial" panose="020B0604020202020204" pitchFamily="34" charset="0"/>
              <a:buChar char="•"/>
            </a:pPr>
            <a:r>
              <a:rPr lang="en-US" dirty="0"/>
              <a:t>as relevant to developing major maps, improving transparency and understanding of Bulletin information, and scribing </a:t>
            </a:r>
            <a:r>
              <a:rPr lang="en-US" dirty="0" err="1"/>
              <a:t>DegreeWorks</a:t>
            </a:r>
            <a:endParaRPr lang="en-US" dirty="0"/>
          </a:p>
          <a:p>
            <a:pPr marL="171450" indent="-171450">
              <a:buFont typeface="Arial" panose="020B0604020202020204" pitchFamily="34" charset="0"/>
              <a:buChar char="•"/>
            </a:pPr>
            <a:r>
              <a:rPr lang="en-US" dirty="0"/>
              <a:t>to colleagues in their departments.</a:t>
            </a:r>
          </a:p>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3</a:t>
            </a:fld>
            <a:endParaRPr lang="en-US"/>
          </a:p>
        </p:txBody>
      </p:sp>
    </p:spTree>
    <p:extLst>
      <p:ext uri="{BB962C8B-B14F-4D97-AF65-F5344CB8AC3E}">
        <p14:creationId xmlns:p14="http://schemas.microsoft.com/office/powerpoint/2010/main" val="17704373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a:t>Handout pg3-9</a:t>
            </a:r>
          </a:p>
          <a:p>
            <a:pPr marL="171450" indent="-171450">
              <a:buFont typeface="Arial" panose="020B0604020202020204" pitchFamily="34" charset="0"/>
              <a:buChar char="•"/>
            </a:pPr>
            <a:r>
              <a:rPr lang="en-US" dirty="0"/>
              <a:t>The Academic Affairs policies shown are the most common that are referenced for curriculum, but there is a full listing of all policies at the website address provided.</a:t>
            </a:r>
          </a:p>
          <a:p>
            <a:pPr marL="171450" indent="-171450">
              <a:buFont typeface="Arial" panose="020B0604020202020204" pitchFamily="34" charset="0"/>
              <a:buChar char="•"/>
            </a:pPr>
            <a:r>
              <a:rPr lang="en-US" dirty="0"/>
              <a:t>You have a handout that outlines the basic information that pertains to Columbia Undergraduate curriculum in each policy.</a:t>
            </a:r>
          </a:p>
          <a:p>
            <a:pPr marL="171450" indent="-171450">
              <a:buFont typeface="Arial" panose="020B0604020202020204" pitchFamily="34" charset="0"/>
              <a:buChar char="•"/>
            </a:pPr>
            <a:r>
              <a:rPr lang="en-US" dirty="0"/>
              <a:t>Policy information is also available on the Provost website.</a:t>
            </a:r>
          </a:p>
        </p:txBody>
      </p:sp>
      <p:sp>
        <p:nvSpPr>
          <p:cNvPr id="4" name="Slide Number Placeholder 3"/>
          <p:cNvSpPr>
            <a:spLocks noGrp="1"/>
          </p:cNvSpPr>
          <p:nvPr>
            <p:ph type="sldNum" sz="quarter" idx="5"/>
          </p:nvPr>
        </p:nvSpPr>
        <p:spPr/>
        <p:txBody>
          <a:bodyPr/>
          <a:lstStyle/>
          <a:p>
            <a:fld id="{5FA3E603-0EE4-3042-9661-047EB577E4A2}" type="slidenum">
              <a:rPr lang="en-US" smtClean="0"/>
              <a:t>8</a:t>
            </a:fld>
            <a:endParaRPr lang="en-US"/>
          </a:p>
        </p:txBody>
      </p:sp>
    </p:spTree>
    <p:extLst>
      <p:ext uri="{BB962C8B-B14F-4D97-AF65-F5344CB8AC3E}">
        <p14:creationId xmlns:p14="http://schemas.microsoft.com/office/powerpoint/2010/main" val="21470196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a:t>See handout pg11</a:t>
            </a:r>
          </a:p>
          <a:p>
            <a:pPr marL="171450" indent="-171450">
              <a:buFont typeface="Arial" panose="020B0604020202020204" pitchFamily="34" charset="0"/>
              <a:buChar char="•"/>
            </a:pPr>
            <a:r>
              <a:rPr lang="en-US" dirty="0"/>
              <a:t>The Program of Study format is included in ACAF 2.00.</a:t>
            </a:r>
          </a:p>
          <a:p>
            <a:pPr marL="171450" indent="-171450">
              <a:buFont typeface="Arial" panose="020B0604020202020204" pitchFamily="34" charset="0"/>
              <a:buChar char="•"/>
            </a:pPr>
            <a:r>
              <a:rPr lang="en-US" dirty="0"/>
              <a:t>The Program of Study format and terminology is incorporated into the Bulletin, Major Maps, and </a:t>
            </a:r>
            <a:r>
              <a:rPr lang="en-US" dirty="0" err="1"/>
              <a:t>DegreeWorks</a:t>
            </a:r>
            <a:r>
              <a:rPr lang="en-US" dirty="0"/>
              <a:t>.</a:t>
            </a:r>
          </a:p>
          <a:p>
            <a:pPr marL="171450" indent="-171450">
              <a:buFont typeface="Arial" panose="020B0604020202020204" pitchFamily="34" charset="0"/>
              <a:buChar char="•"/>
            </a:pPr>
            <a:r>
              <a:rPr lang="en-US" dirty="0"/>
              <a:t>The only required components of the Program of Study for undergraduate programs is the Carolina Core and Major Requirements.  Those are the minimum requirements needed to create a program.</a:t>
            </a:r>
          </a:p>
          <a:p>
            <a:pPr marL="171450" indent="-171450">
              <a:buFont typeface="Arial" panose="020B0604020202020204" pitchFamily="34" charset="0"/>
              <a:buChar char="•"/>
            </a:pPr>
            <a:r>
              <a:rPr lang="en-US" dirty="0"/>
              <a:t>There is a glossary of Academic Terminology in the handout, beginning on page 17.</a:t>
            </a:r>
          </a:p>
        </p:txBody>
      </p:sp>
      <p:sp>
        <p:nvSpPr>
          <p:cNvPr id="4" name="Slide Number Placeholder 3"/>
          <p:cNvSpPr>
            <a:spLocks noGrp="1"/>
          </p:cNvSpPr>
          <p:nvPr>
            <p:ph type="sldNum" sz="quarter" idx="5"/>
          </p:nvPr>
        </p:nvSpPr>
        <p:spPr/>
        <p:txBody>
          <a:bodyPr/>
          <a:lstStyle/>
          <a:p>
            <a:fld id="{5FA3E603-0EE4-3042-9661-047EB577E4A2}" type="slidenum">
              <a:rPr lang="en-US" smtClean="0"/>
              <a:t>9</a:t>
            </a:fld>
            <a:endParaRPr lang="en-US"/>
          </a:p>
        </p:txBody>
      </p:sp>
    </p:spTree>
    <p:extLst>
      <p:ext uri="{BB962C8B-B14F-4D97-AF65-F5344CB8AC3E}">
        <p14:creationId xmlns:p14="http://schemas.microsoft.com/office/powerpoint/2010/main" val="338670073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r>
              <a:rPr lang="en-US" dirty="0"/>
              <a:t>These are topics that have come up in working with departments on understanding their degree requirements and in creating major maps based on those requirements.</a:t>
            </a:r>
          </a:p>
          <a:p>
            <a:pPr marL="228600" indent="-228600">
              <a:buAutoNum type="arabicPeriod"/>
            </a:pPr>
            <a:r>
              <a:rPr lang="en-US" dirty="0"/>
              <a:t>Explicitly state all degree requirements, including minimum grades, GPA requirements, courses and prerequisites, etc.  This age of technology and communication does not allow ambiguity.</a:t>
            </a:r>
          </a:p>
          <a:p>
            <a:pPr marL="228600" indent="-228600">
              <a:buAutoNum type="arabicPeriod"/>
            </a:pPr>
            <a:r>
              <a:rPr lang="en-US" dirty="0" err="1"/>
              <a:t>DegreeWorks</a:t>
            </a:r>
            <a:r>
              <a:rPr lang="en-US" dirty="0"/>
              <a:t> includes a block for electives.  The number of electives is usually dependent upon how students fulfill other degree requirements.</a:t>
            </a:r>
          </a:p>
          <a:p>
            <a:pPr marL="228600" indent="-228600">
              <a:buAutoNum type="arabicPeriod"/>
            </a:pPr>
            <a:r>
              <a:rPr lang="en-US" dirty="0"/>
              <a:t>Students should never have to guess which courses will fulfill a requirement or be left wondering if their options are the same as those of others in the same program (transparency).  This also provides the necessary information for </a:t>
            </a:r>
            <a:r>
              <a:rPr lang="en-US" dirty="0" err="1"/>
              <a:t>DgW</a:t>
            </a:r>
            <a:r>
              <a:rPr lang="en-US" dirty="0"/>
              <a:t> scribing/programming.</a:t>
            </a:r>
          </a:p>
          <a:p>
            <a:pPr marL="228600" indent="-228600">
              <a:buAutoNum type="arabicPeriod"/>
            </a:pPr>
            <a:endParaRPr lang="en-US" dirty="0"/>
          </a:p>
          <a:p>
            <a:pPr marL="228600" indent="-228600">
              <a:buAutoNum type="arabicPeriod"/>
            </a:pPr>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10</a:t>
            </a:fld>
            <a:endParaRPr lang="en-US"/>
          </a:p>
        </p:txBody>
      </p:sp>
    </p:spTree>
    <p:extLst>
      <p:ext uri="{BB962C8B-B14F-4D97-AF65-F5344CB8AC3E}">
        <p14:creationId xmlns:p14="http://schemas.microsoft.com/office/powerpoint/2010/main" val="10205242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2019 Physics: PHYS 509, 510, 511, 512, 514, 531, 532 are approved Integrative Courses.  If a student chose to take PHYS 521 or 542 as the Experimental Physics course, then he/she wouldn’t graduate with an Integrative course in the major..</a:t>
            </a:r>
          </a:p>
          <a:p>
            <a:endParaRPr lang="en-US" dirty="0"/>
          </a:p>
          <a:p>
            <a:r>
              <a:rPr lang="en-US" dirty="0"/>
              <a:t>2016 Classics-Latin Teaching Certification: The note states: “</a:t>
            </a:r>
            <a:r>
              <a:rPr lang="en-US" sz="1200" b="0" i="0" kern="1200" dirty="0">
                <a:solidFill>
                  <a:schemeClr val="tx1"/>
                </a:solidFill>
                <a:effectLst/>
                <a:latin typeface="+mn-lt"/>
                <a:ea typeface="+mn-ea"/>
                <a:cs typeface="+mn-cs"/>
              </a:rPr>
              <a:t>Normally, students pursuing the teacher certification option may apply 300- or higher level education courses and/or 300- or higher level FORL courses to the cognate.”  In this case, a cognate would not be required as part of the program.  Students pursuing this concentration would actually complete all of the required courses the Foreign Language Education Minor, which means they wouldn’t need the cognate at all.  However, the courses that are applied to the minor should be listed in that component of the program of study and removed from the major hours.</a:t>
            </a:r>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11</a:t>
            </a:fld>
            <a:endParaRPr lang="en-US"/>
          </a:p>
        </p:txBody>
      </p:sp>
    </p:spTree>
    <p:extLst>
      <p:ext uri="{BB962C8B-B14F-4D97-AF65-F5344CB8AC3E}">
        <p14:creationId xmlns:p14="http://schemas.microsoft.com/office/powerpoint/2010/main" val="255144185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a:t>Major Prerequisites ARTH 105 and 106 are listed under the major and included in major hours, but state that they may fulfill other requirements.</a:t>
            </a:r>
          </a:p>
          <a:p>
            <a:pPr marL="171450" indent="-171450">
              <a:buFont typeface="Arial" panose="020B0604020202020204" pitchFamily="34" charset="0"/>
              <a:buChar char="•"/>
            </a:pPr>
            <a:r>
              <a:rPr lang="en-US" dirty="0"/>
              <a:t>Lower Division Engineering and Engineering Electives are Program Requirements and not included in the major hours. (Major GPA section at end of program listing)</a:t>
            </a:r>
          </a:p>
          <a:p>
            <a:pPr marL="171450" indent="-171450">
              <a:buFont typeface="Arial" panose="020B0604020202020204" pitchFamily="34" charset="0"/>
              <a:buChar char="•"/>
            </a:pPr>
            <a:r>
              <a:rPr lang="en-US" dirty="0"/>
              <a:t>2018 Music, BM: all concentrations listed separately on the Programs A-Z page of the bulletin.  Differing base requirements for each concentration. (E.g. MUSC 115 as the AIU. Concentrations in Chamber Music, Music Education, Music Entrepreneurship, Music Technology require MUSC 115 as the AIU.  Concentrations in Composition, Jazz Studies, Performance, and Theory require a course other than MUSC 115 as the AIU.  CHE recognizes all of these as belonging to one program, Music, BM.</a:t>
            </a:r>
          </a:p>
        </p:txBody>
      </p:sp>
      <p:sp>
        <p:nvSpPr>
          <p:cNvPr id="4" name="Slide Number Placeholder 3"/>
          <p:cNvSpPr>
            <a:spLocks noGrp="1"/>
          </p:cNvSpPr>
          <p:nvPr>
            <p:ph type="sldNum" sz="quarter" idx="5"/>
          </p:nvPr>
        </p:nvSpPr>
        <p:spPr/>
        <p:txBody>
          <a:bodyPr/>
          <a:lstStyle/>
          <a:p>
            <a:fld id="{5FA3E603-0EE4-3042-9661-047EB577E4A2}" type="slidenum">
              <a:rPr lang="en-US" smtClean="0"/>
              <a:t>12</a:t>
            </a:fld>
            <a:endParaRPr lang="en-US"/>
          </a:p>
        </p:txBody>
      </p:sp>
    </p:spTree>
    <p:extLst>
      <p:ext uri="{BB962C8B-B14F-4D97-AF65-F5344CB8AC3E}">
        <p14:creationId xmlns:p14="http://schemas.microsoft.com/office/powerpoint/2010/main" val="421379280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13</a:t>
            </a:fld>
            <a:endParaRPr lang="en-US"/>
          </a:p>
        </p:txBody>
      </p:sp>
    </p:spTree>
    <p:extLst>
      <p:ext uri="{BB962C8B-B14F-4D97-AF65-F5344CB8AC3E}">
        <p14:creationId xmlns:p14="http://schemas.microsoft.com/office/powerpoint/2010/main" val="48517291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trike="noStrike" dirty="0"/>
          </a:p>
        </p:txBody>
      </p:sp>
      <p:sp>
        <p:nvSpPr>
          <p:cNvPr id="4" name="Slide Number Placeholder 3"/>
          <p:cNvSpPr>
            <a:spLocks noGrp="1"/>
          </p:cNvSpPr>
          <p:nvPr>
            <p:ph type="sldNum" sz="quarter" idx="5"/>
          </p:nvPr>
        </p:nvSpPr>
        <p:spPr/>
        <p:txBody>
          <a:bodyPr/>
          <a:lstStyle/>
          <a:p>
            <a:fld id="{5FA3E603-0EE4-3042-9661-047EB577E4A2}" type="slidenum">
              <a:rPr lang="en-US" smtClean="0"/>
              <a:t>14</a:t>
            </a:fld>
            <a:endParaRPr lang="en-US"/>
          </a:p>
        </p:txBody>
      </p:sp>
    </p:spTree>
    <p:extLst>
      <p:ext uri="{BB962C8B-B14F-4D97-AF65-F5344CB8AC3E}">
        <p14:creationId xmlns:p14="http://schemas.microsoft.com/office/powerpoint/2010/main" val="414792298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Affect the student’s ability to continue in the major or graduate </a:t>
            </a:r>
            <a:r>
              <a:rPr lang="en-US"/>
              <a:t>on time.</a:t>
            </a:r>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15</a:t>
            </a:fld>
            <a:endParaRPr lang="en-US"/>
          </a:p>
        </p:txBody>
      </p:sp>
    </p:spTree>
    <p:extLst>
      <p:ext uri="{BB962C8B-B14F-4D97-AF65-F5344CB8AC3E}">
        <p14:creationId xmlns:p14="http://schemas.microsoft.com/office/powerpoint/2010/main" val="140701937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rabicPeriod"/>
            </a:pPr>
            <a:r>
              <a:rPr lang="en-US" dirty="0"/>
              <a:t>Courses fulfilling multiple components make it difficult to reach hours to graduate.</a:t>
            </a:r>
          </a:p>
          <a:p>
            <a:pPr marL="228600" indent="-228600">
              <a:buAutoNum type="arabicPeriod"/>
            </a:pPr>
            <a:r>
              <a:rPr lang="en-US" dirty="0"/>
              <a:t>Biol. Sci: CHEM 333, 331L, 334, 332L may be used to fulfill 8 hours of the cognate.  This affects the Electives range of hours.</a:t>
            </a:r>
          </a:p>
        </p:txBody>
      </p:sp>
      <p:sp>
        <p:nvSpPr>
          <p:cNvPr id="4" name="Slide Number Placeholder 3"/>
          <p:cNvSpPr>
            <a:spLocks noGrp="1"/>
          </p:cNvSpPr>
          <p:nvPr>
            <p:ph type="sldNum" sz="quarter" idx="5"/>
          </p:nvPr>
        </p:nvSpPr>
        <p:spPr/>
        <p:txBody>
          <a:bodyPr/>
          <a:lstStyle/>
          <a:p>
            <a:fld id="{5FA3E603-0EE4-3042-9661-047EB577E4A2}" type="slidenum">
              <a:rPr lang="en-US" smtClean="0"/>
              <a:t>16</a:t>
            </a:fld>
            <a:endParaRPr lang="en-US"/>
          </a:p>
        </p:txBody>
      </p:sp>
    </p:spTree>
    <p:extLst>
      <p:ext uri="{BB962C8B-B14F-4D97-AF65-F5344CB8AC3E}">
        <p14:creationId xmlns:p14="http://schemas.microsoft.com/office/powerpoint/2010/main" val="32726829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a:t>Courseleaf</a:t>
            </a:r>
            <a:r>
              <a:rPr lang="en-US" dirty="0"/>
              <a:t>: Clients, Kent State</a:t>
            </a:r>
          </a:p>
        </p:txBody>
      </p:sp>
      <p:sp>
        <p:nvSpPr>
          <p:cNvPr id="4" name="Slide Number Placeholder 3"/>
          <p:cNvSpPr>
            <a:spLocks noGrp="1"/>
          </p:cNvSpPr>
          <p:nvPr>
            <p:ph type="sldNum" sz="quarter" idx="5"/>
          </p:nvPr>
        </p:nvSpPr>
        <p:spPr/>
        <p:txBody>
          <a:bodyPr/>
          <a:lstStyle/>
          <a:p>
            <a:fld id="{5FA3E603-0EE4-3042-9661-047EB577E4A2}" type="slidenum">
              <a:rPr lang="en-US" smtClean="0"/>
              <a:t>19</a:t>
            </a:fld>
            <a:endParaRPr lang="en-US"/>
          </a:p>
        </p:txBody>
      </p:sp>
    </p:spTree>
    <p:extLst>
      <p:ext uri="{BB962C8B-B14F-4D97-AF65-F5344CB8AC3E}">
        <p14:creationId xmlns:p14="http://schemas.microsoft.com/office/powerpoint/2010/main" val="11971337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See handout pg13</a:t>
            </a:r>
          </a:p>
          <a:p>
            <a:r>
              <a:rPr lang="en-US" dirty="0"/>
              <a:t>CHE only twice per year: click New Programs, scroll to Programs Reviewed at CHE meeting</a:t>
            </a:r>
          </a:p>
        </p:txBody>
      </p:sp>
      <p:sp>
        <p:nvSpPr>
          <p:cNvPr id="4" name="Slide Number Placeholder 3"/>
          <p:cNvSpPr>
            <a:spLocks noGrp="1"/>
          </p:cNvSpPr>
          <p:nvPr>
            <p:ph type="sldNum" sz="quarter" idx="5"/>
          </p:nvPr>
        </p:nvSpPr>
        <p:spPr/>
        <p:txBody>
          <a:bodyPr/>
          <a:lstStyle/>
          <a:p>
            <a:fld id="{5FA3E603-0EE4-3042-9661-047EB577E4A2}" type="slidenum">
              <a:rPr lang="en-US" smtClean="0"/>
              <a:t>20</a:t>
            </a:fld>
            <a:endParaRPr lang="en-US"/>
          </a:p>
        </p:txBody>
      </p:sp>
    </p:spTree>
    <p:extLst>
      <p:ext uri="{BB962C8B-B14F-4D97-AF65-F5344CB8AC3E}">
        <p14:creationId xmlns:p14="http://schemas.microsoft.com/office/powerpoint/2010/main" val="331540856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21</a:t>
            </a:fld>
            <a:endParaRPr lang="en-US"/>
          </a:p>
        </p:txBody>
      </p:sp>
    </p:spTree>
    <p:extLst>
      <p:ext uri="{BB962C8B-B14F-4D97-AF65-F5344CB8AC3E}">
        <p14:creationId xmlns:p14="http://schemas.microsoft.com/office/powerpoint/2010/main" val="41295505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22</a:t>
            </a:fld>
            <a:endParaRPr lang="en-US"/>
          </a:p>
        </p:txBody>
      </p:sp>
    </p:spTree>
    <p:extLst>
      <p:ext uri="{BB962C8B-B14F-4D97-AF65-F5344CB8AC3E}">
        <p14:creationId xmlns:p14="http://schemas.microsoft.com/office/powerpoint/2010/main" val="305516385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23</a:t>
            </a:fld>
            <a:endParaRPr lang="en-US"/>
          </a:p>
        </p:txBody>
      </p:sp>
    </p:spTree>
    <p:extLst>
      <p:ext uri="{BB962C8B-B14F-4D97-AF65-F5344CB8AC3E}">
        <p14:creationId xmlns:p14="http://schemas.microsoft.com/office/powerpoint/2010/main" val="118350126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FA3E603-0EE4-3042-9661-047EB577E4A2}" type="slidenum">
              <a:rPr lang="en-US" smtClean="0"/>
              <a:t>24</a:t>
            </a:fld>
            <a:endParaRPr lang="en-US"/>
          </a:p>
        </p:txBody>
      </p:sp>
    </p:spTree>
    <p:extLst>
      <p:ext uri="{BB962C8B-B14F-4D97-AF65-F5344CB8AC3E}">
        <p14:creationId xmlns:p14="http://schemas.microsoft.com/office/powerpoint/2010/main" val="277766243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28600" indent="-228600">
              <a:buAutoNum type="arabicPeriod"/>
            </a:pPr>
            <a:r>
              <a:rPr lang="en-US" dirty="0"/>
              <a:t>It’s confusing if there is one proposal with changes, and then another proposal doesn’t include the previously approved changes for the same bulletin year.</a:t>
            </a:r>
          </a:p>
          <a:p>
            <a:pPr marL="228600" indent="-228600">
              <a:buAutoNum type="arabicPeriod"/>
            </a:pPr>
            <a:r>
              <a:rPr lang="en-US" dirty="0"/>
              <a:t>This is becoming more and more of an issue with athletes, veterans, and scholarship recipients.</a:t>
            </a:r>
          </a:p>
          <a:p>
            <a:pPr marL="228600" indent="-228600">
              <a:buAutoNum type="arabicPeriod"/>
            </a:pPr>
            <a:r>
              <a:rPr lang="en-US" dirty="0"/>
              <a:t>The department chair is included in the curriculum approval process and must be updated in order to obtain the correct approvals.  The department chair is typically my contact for major maps and is listed as the faculty approver on the major map repository.</a:t>
            </a:r>
          </a:p>
        </p:txBody>
      </p:sp>
      <p:sp>
        <p:nvSpPr>
          <p:cNvPr id="4" name="Slide Number Placeholder 3"/>
          <p:cNvSpPr>
            <a:spLocks noGrp="1"/>
          </p:cNvSpPr>
          <p:nvPr>
            <p:ph type="sldNum" sz="quarter" idx="5"/>
          </p:nvPr>
        </p:nvSpPr>
        <p:spPr/>
        <p:txBody>
          <a:bodyPr/>
          <a:lstStyle/>
          <a:p>
            <a:fld id="{5FA3E603-0EE4-3042-9661-047EB577E4A2}" type="slidenum">
              <a:rPr lang="en-US" smtClean="0"/>
              <a:t>25</a:t>
            </a:fld>
            <a:endParaRPr lang="en-US"/>
          </a:p>
        </p:txBody>
      </p:sp>
    </p:spTree>
    <p:extLst>
      <p:ext uri="{BB962C8B-B14F-4D97-AF65-F5344CB8AC3E}">
        <p14:creationId xmlns:p14="http://schemas.microsoft.com/office/powerpoint/2010/main" val="57011686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Handout pg15</a:t>
            </a:r>
          </a:p>
        </p:txBody>
      </p:sp>
      <p:sp>
        <p:nvSpPr>
          <p:cNvPr id="4" name="Slide Number Placeholder 3"/>
          <p:cNvSpPr>
            <a:spLocks noGrp="1"/>
          </p:cNvSpPr>
          <p:nvPr>
            <p:ph type="sldNum" sz="quarter" idx="5"/>
          </p:nvPr>
        </p:nvSpPr>
        <p:spPr/>
        <p:txBody>
          <a:bodyPr/>
          <a:lstStyle/>
          <a:p>
            <a:fld id="{5FA3E603-0EE4-3042-9661-047EB577E4A2}" type="slidenum">
              <a:rPr lang="en-US" smtClean="0"/>
              <a:t>26</a:t>
            </a:fld>
            <a:endParaRPr lang="en-US"/>
          </a:p>
        </p:txBody>
      </p:sp>
    </p:spTree>
    <p:extLst>
      <p:ext uri="{BB962C8B-B14F-4D97-AF65-F5344CB8AC3E}">
        <p14:creationId xmlns:p14="http://schemas.microsoft.com/office/powerpoint/2010/main" val="378027756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0C6703-D0F7-E745-A687-AC990D0C464C}"/>
              </a:ext>
            </a:extLst>
          </p:cNvPr>
          <p:cNvSpPr>
            <a:spLocks noGrp="1"/>
          </p:cNvSpPr>
          <p:nvPr>
            <p:ph type="ctrTitle" hasCustomPrompt="1"/>
          </p:nvPr>
        </p:nvSpPr>
        <p:spPr>
          <a:xfrm>
            <a:off x="1524000" y="734056"/>
            <a:ext cx="9144000" cy="2387600"/>
          </a:xfrm>
        </p:spPr>
        <p:txBody>
          <a:bodyPr anchor="b"/>
          <a:lstStyle>
            <a:lvl1pPr algn="ctr">
              <a:defRPr sz="6000">
                <a:latin typeface="Impact" panose="020B0806030902050204" pitchFamily="34" charset="0"/>
              </a:defRPr>
            </a:lvl1pPr>
          </a:lstStyle>
          <a:p>
            <a:r>
              <a:rPr lang="en-US" dirty="0"/>
              <a:t>CLICK TO EDIT MASTER TITLE STYLE</a:t>
            </a:r>
          </a:p>
        </p:txBody>
      </p:sp>
      <p:sp>
        <p:nvSpPr>
          <p:cNvPr id="3" name="Subtitle 2">
            <a:extLst>
              <a:ext uri="{FF2B5EF4-FFF2-40B4-BE49-F238E27FC236}">
                <a16:creationId xmlns:a16="http://schemas.microsoft.com/office/drawing/2014/main" id="{61E6FFF2-58E4-794E-892D-6FF45321C2C0}"/>
              </a:ext>
            </a:extLst>
          </p:cNvPr>
          <p:cNvSpPr>
            <a:spLocks noGrp="1"/>
          </p:cNvSpPr>
          <p:nvPr>
            <p:ph type="subTitle" idx="1"/>
          </p:nvPr>
        </p:nvSpPr>
        <p:spPr>
          <a:xfrm>
            <a:off x="1524000" y="3313939"/>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6" name="Slide Number Placeholder 5">
            <a:extLst>
              <a:ext uri="{FF2B5EF4-FFF2-40B4-BE49-F238E27FC236}">
                <a16:creationId xmlns:a16="http://schemas.microsoft.com/office/drawing/2014/main" id="{1BA7C03E-EF71-2C40-9E45-BF08314EE5F1}"/>
              </a:ext>
            </a:extLst>
          </p:cNvPr>
          <p:cNvSpPr>
            <a:spLocks noGrp="1"/>
          </p:cNvSpPr>
          <p:nvPr>
            <p:ph type="sldNum" sz="quarter" idx="12"/>
          </p:nvPr>
        </p:nvSpPr>
        <p:spPr>
          <a:xfrm>
            <a:off x="838200" y="5991633"/>
            <a:ext cx="2587831" cy="365125"/>
          </a:xfrm>
        </p:spPr>
        <p:txBody>
          <a:bodyPr/>
          <a:lstStyle/>
          <a:p>
            <a:fld id="{B4E9AFF7-6653-6A4D-A979-64D2F5BECA26}" type="slidenum">
              <a:rPr lang="en-US" smtClean="0"/>
              <a:t>‹#›</a:t>
            </a:fld>
            <a:endParaRPr lang="en-US"/>
          </a:p>
        </p:txBody>
      </p:sp>
      <p:pic>
        <p:nvPicPr>
          <p:cNvPr id="9" name="Picture 8">
            <a:extLst>
              <a:ext uri="{FF2B5EF4-FFF2-40B4-BE49-F238E27FC236}">
                <a16:creationId xmlns:a16="http://schemas.microsoft.com/office/drawing/2014/main" id="{C81DC1BB-A980-8448-BB01-0788DE4349F9}"/>
              </a:ext>
            </a:extLst>
          </p:cNvPr>
          <p:cNvPicPr>
            <a:picLocks noChangeAspect="1"/>
          </p:cNvPicPr>
          <p:nvPr userDrawn="1"/>
        </p:nvPicPr>
        <p:blipFill>
          <a:blip r:embed="rId2"/>
          <a:stretch>
            <a:fillRect/>
          </a:stretch>
        </p:blipFill>
        <p:spPr>
          <a:xfrm>
            <a:off x="4509370" y="4429919"/>
            <a:ext cx="3173260" cy="2115507"/>
          </a:xfrm>
          <a:prstGeom prst="rect">
            <a:avLst/>
          </a:prstGeom>
        </p:spPr>
      </p:pic>
    </p:spTree>
    <p:extLst>
      <p:ext uri="{BB962C8B-B14F-4D97-AF65-F5344CB8AC3E}">
        <p14:creationId xmlns:p14="http://schemas.microsoft.com/office/powerpoint/2010/main" val="29574035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739ED37-4F17-3341-80DD-6302FD9C0346}"/>
              </a:ext>
            </a:extLst>
          </p:cNvPr>
          <p:cNvSpPr>
            <a:spLocks noGrp="1"/>
          </p:cNvSpPr>
          <p:nvPr>
            <p:ph type="title" hasCustomPrompt="1"/>
          </p:nvPr>
        </p:nvSpPr>
        <p:spPr/>
        <p:txBody>
          <a:bodyPr/>
          <a:lstStyle/>
          <a:p>
            <a:r>
              <a:rPr lang="en-US" dirty="0"/>
              <a:t>CLICK TO EDIT MASTER TITLE STYLE</a:t>
            </a:r>
          </a:p>
        </p:txBody>
      </p:sp>
      <p:sp>
        <p:nvSpPr>
          <p:cNvPr id="3" name="Content Placeholder 2">
            <a:extLst>
              <a:ext uri="{FF2B5EF4-FFF2-40B4-BE49-F238E27FC236}">
                <a16:creationId xmlns:a16="http://schemas.microsoft.com/office/drawing/2014/main" id="{5456E732-1F86-874D-B35F-F0D15E08E91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C2C13372-CC48-6246-83C0-B536F3DCA74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B75CF31-8755-3E42-B89A-9D67D96D7102}"/>
              </a:ext>
            </a:extLst>
          </p:cNvPr>
          <p:cNvSpPr>
            <a:spLocks noGrp="1"/>
          </p:cNvSpPr>
          <p:nvPr>
            <p:ph type="sldNum" sz="quarter" idx="12"/>
          </p:nvPr>
        </p:nvSpPr>
        <p:spPr>
          <a:xfrm>
            <a:off x="838200" y="6004323"/>
            <a:ext cx="2635332"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30676599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924E78-1993-A540-9F01-A28635FB4893}"/>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2EC1F37B-372F-0146-A20D-449355B25403}"/>
              </a:ext>
            </a:extLst>
          </p:cNvPr>
          <p:cNvSpPr>
            <a:spLocks noGrp="1"/>
          </p:cNvSpPr>
          <p:nvPr>
            <p:ph type="body" idx="1"/>
          </p:nvPr>
        </p:nvSpPr>
        <p:spPr>
          <a:xfrm>
            <a:off x="831850" y="4589463"/>
            <a:ext cx="10515600" cy="120173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5" name="Footer Placeholder 4">
            <a:extLst>
              <a:ext uri="{FF2B5EF4-FFF2-40B4-BE49-F238E27FC236}">
                <a16:creationId xmlns:a16="http://schemas.microsoft.com/office/drawing/2014/main" id="{87ADC64B-5CD5-7341-B6E0-9B4F677F9F9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C918467-A91D-B840-9781-A402C93E7E3A}"/>
              </a:ext>
            </a:extLst>
          </p:cNvPr>
          <p:cNvSpPr>
            <a:spLocks noGrp="1"/>
          </p:cNvSpPr>
          <p:nvPr>
            <p:ph type="sldNum" sz="quarter" idx="12"/>
          </p:nvPr>
        </p:nvSpPr>
        <p:spPr>
          <a:xfrm>
            <a:off x="838200" y="6004322"/>
            <a:ext cx="2665021"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388401717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BBC8D6-6BCB-BD4B-B6E0-92A778004EF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BC4099C-8353-F44E-8406-26AC07974CEE}"/>
              </a:ext>
            </a:extLst>
          </p:cNvPr>
          <p:cNvSpPr>
            <a:spLocks noGrp="1"/>
          </p:cNvSpPr>
          <p:nvPr>
            <p:ph sz="half" idx="1"/>
          </p:nvPr>
        </p:nvSpPr>
        <p:spPr>
          <a:xfrm>
            <a:off x="838200" y="1825625"/>
            <a:ext cx="5181600" cy="404376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F8F8CC49-08EF-8048-B6B2-BC247008F046}"/>
              </a:ext>
            </a:extLst>
          </p:cNvPr>
          <p:cNvSpPr>
            <a:spLocks noGrp="1"/>
          </p:cNvSpPr>
          <p:nvPr>
            <p:ph sz="half" idx="2"/>
          </p:nvPr>
        </p:nvSpPr>
        <p:spPr>
          <a:xfrm>
            <a:off x="6172200" y="1825625"/>
            <a:ext cx="5181600" cy="404376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a:extLst>
              <a:ext uri="{FF2B5EF4-FFF2-40B4-BE49-F238E27FC236}">
                <a16:creationId xmlns:a16="http://schemas.microsoft.com/office/drawing/2014/main" id="{82CCBEF1-4544-884E-86EB-5374139098C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5277F880-2CCE-9044-8CE8-A7CF47CE5236}"/>
              </a:ext>
            </a:extLst>
          </p:cNvPr>
          <p:cNvSpPr>
            <a:spLocks noGrp="1"/>
          </p:cNvSpPr>
          <p:nvPr>
            <p:ph type="sldNum" sz="quarter" idx="12"/>
          </p:nvPr>
        </p:nvSpPr>
        <p:spPr>
          <a:xfrm>
            <a:off x="838200" y="6004323"/>
            <a:ext cx="2688771"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252453277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DCE802-B46A-204D-94D4-E50D913AEE83}"/>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6AD7812B-2A55-D049-A1C2-A4C973ACA5A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CD58766B-6B24-3B45-B55F-3D85F881F93D}"/>
              </a:ext>
            </a:extLst>
          </p:cNvPr>
          <p:cNvSpPr>
            <a:spLocks noGrp="1"/>
          </p:cNvSpPr>
          <p:nvPr>
            <p:ph sz="half" idx="2"/>
          </p:nvPr>
        </p:nvSpPr>
        <p:spPr>
          <a:xfrm>
            <a:off x="839788" y="2505075"/>
            <a:ext cx="5157787" cy="339214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D7A7F728-2418-1540-9191-5FDFA36D85F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A7948585-BFC1-9148-A0B5-07C83C2F21BA}"/>
              </a:ext>
            </a:extLst>
          </p:cNvPr>
          <p:cNvSpPr>
            <a:spLocks noGrp="1"/>
          </p:cNvSpPr>
          <p:nvPr>
            <p:ph sz="quarter" idx="4"/>
          </p:nvPr>
        </p:nvSpPr>
        <p:spPr>
          <a:xfrm>
            <a:off x="6172200" y="2505075"/>
            <a:ext cx="5183188" cy="339214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8" name="Footer Placeholder 7">
            <a:extLst>
              <a:ext uri="{FF2B5EF4-FFF2-40B4-BE49-F238E27FC236}">
                <a16:creationId xmlns:a16="http://schemas.microsoft.com/office/drawing/2014/main" id="{BD1371BF-1A9F-5641-95DB-6C0FE67BBB93}"/>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21121846-D4EB-5949-B8F3-E40099164899}"/>
              </a:ext>
            </a:extLst>
          </p:cNvPr>
          <p:cNvSpPr>
            <a:spLocks noGrp="1"/>
          </p:cNvSpPr>
          <p:nvPr>
            <p:ph type="sldNum" sz="quarter" idx="12"/>
          </p:nvPr>
        </p:nvSpPr>
        <p:spPr>
          <a:xfrm>
            <a:off x="838200" y="6004323"/>
            <a:ext cx="2682834"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16458302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59A27-C210-CF48-97F8-943B5EBAC6EC}"/>
              </a:ext>
            </a:extLst>
          </p:cNvPr>
          <p:cNvSpPr>
            <a:spLocks noGrp="1"/>
          </p:cNvSpPr>
          <p:nvPr>
            <p:ph type="title"/>
          </p:nvPr>
        </p:nvSpPr>
        <p:spPr/>
        <p:txBody>
          <a:bodyPr/>
          <a:lstStyle/>
          <a:p>
            <a:r>
              <a:rPr lang="en-US"/>
              <a:t>Click to edit Master title style</a:t>
            </a:r>
          </a:p>
        </p:txBody>
      </p:sp>
      <p:sp>
        <p:nvSpPr>
          <p:cNvPr id="4" name="Footer Placeholder 3">
            <a:extLst>
              <a:ext uri="{FF2B5EF4-FFF2-40B4-BE49-F238E27FC236}">
                <a16:creationId xmlns:a16="http://schemas.microsoft.com/office/drawing/2014/main" id="{385EC86A-0D15-764F-AA81-41016E208EA3}"/>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B633FAA-B5EA-C54D-A18B-17F16CA5F110}"/>
              </a:ext>
            </a:extLst>
          </p:cNvPr>
          <p:cNvSpPr>
            <a:spLocks noGrp="1"/>
          </p:cNvSpPr>
          <p:nvPr>
            <p:ph type="sldNum" sz="quarter" idx="12"/>
          </p:nvPr>
        </p:nvSpPr>
        <p:spPr>
          <a:xfrm>
            <a:off x="838200" y="6005974"/>
            <a:ext cx="2670958"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29712243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Footer Placeholder 2">
            <a:extLst>
              <a:ext uri="{FF2B5EF4-FFF2-40B4-BE49-F238E27FC236}">
                <a16:creationId xmlns:a16="http://schemas.microsoft.com/office/drawing/2014/main" id="{7AE991BC-E157-B340-860E-81A4EBD04B2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26805CF-1707-5749-8109-20FA44953EE0}"/>
              </a:ext>
            </a:extLst>
          </p:cNvPr>
          <p:cNvSpPr>
            <a:spLocks noGrp="1"/>
          </p:cNvSpPr>
          <p:nvPr>
            <p:ph type="sldNum" sz="quarter" idx="12"/>
          </p:nvPr>
        </p:nvSpPr>
        <p:spPr>
          <a:xfrm>
            <a:off x="838200" y="6004322"/>
            <a:ext cx="2605644"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69474648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B654A1-6207-5141-AAB1-9A7630DA988E}"/>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D39F95B-0887-9F4F-BA1C-0B9CBE5AED2F}"/>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6D6515B1-8A32-AB43-82F2-51A60BC2E38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6" name="Footer Placeholder 5">
            <a:extLst>
              <a:ext uri="{FF2B5EF4-FFF2-40B4-BE49-F238E27FC236}">
                <a16:creationId xmlns:a16="http://schemas.microsoft.com/office/drawing/2014/main" id="{5FC3D973-68F9-5B46-A3D8-B7AF20B00EA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F4AA68CE-A588-FE4D-9C1E-5BE4A1A82F81}"/>
              </a:ext>
            </a:extLst>
          </p:cNvPr>
          <p:cNvSpPr>
            <a:spLocks noGrp="1"/>
          </p:cNvSpPr>
          <p:nvPr>
            <p:ph type="sldNum" sz="quarter" idx="12"/>
          </p:nvPr>
        </p:nvSpPr>
        <p:spPr>
          <a:xfrm>
            <a:off x="838200" y="6004323"/>
            <a:ext cx="2670958"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294833027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A75185-7056-B946-8F27-7890BB2A3456}"/>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DA0AF3B6-3151-9346-B00D-EBED7ED75F0D}"/>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CA5EF208-3C62-3840-A816-A69F27E0BF4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6" name="Footer Placeholder 5">
            <a:extLst>
              <a:ext uri="{FF2B5EF4-FFF2-40B4-BE49-F238E27FC236}">
                <a16:creationId xmlns:a16="http://schemas.microsoft.com/office/drawing/2014/main" id="{AB0C1DD0-6624-6048-953E-41055A0D34C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74C492C-9027-2B43-9637-56046A0631C2}"/>
              </a:ext>
            </a:extLst>
          </p:cNvPr>
          <p:cNvSpPr>
            <a:spLocks noGrp="1"/>
          </p:cNvSpPr>
          <p:nvPr>
            <p:ph type="sldNum" sz="quarter" idx="12"/>
          </p:nvPr>
        </p:nvSpPr>
        <p:spPr>
          <a:xfrm>
            <a:off x="838200" y="6004323"/>
            <a:ext cx="2676896" cy="365125"/>
          </a:xfrm>
        </p:spPr>
        <p:txBody>
          <a:bodyPr/>
          <a:lstStyle/>
          <a:p>
            <a:fld id="{B4E9AFF7-6653-6A4D-A979-64D2F5BECA26}" type="slidenum">
              <a:rPr lang="en-US" smtClean="0"/>
              <a:t>‹#›</a:t>
            </a:fld>
            <a:endParaRPr lang="en-US"/>
          </a:p>
        </p:txBody>
      </p:sp>
    </p:spTree>
    <p:extLst>
      <p:ext uri="{BB962C8B-B14F-4D97-AF65-F5344CB8AC3E}">
        <p14:creationId xmlns:p14="http://schemas.microsoft.com/office/powerpoint/2010/main" val="21284030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secHead" preserve="1">
  <p:cSld name="Concl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924E78-1993-A540-9F01-A28635FB4893}"/>
              </a:ext>
            </a:extLst>
          </p:cNvPr>
          <p:cNvSpPr>
            <a:spLocks noGrp="1"/>
          </p:cNvSpPr>
          <p:nvPr>
            <p:ph type="title" hasCustomPrompt="1"/>
          </p:nvPr>
        </p:nvSpPr>
        <p:spPr>
          <a:xfrm>
            <a:off x="831850" y="1656521"/>
            <a:ext cx="10515600" cy="2187986"/>
          </a:xfrm>
        </p:spPr>
        <p:txBody>
          <a:bodyPr anchor="t"/>
          <a:lstStyle>
            <a:lvl1pPr algn="ctr">
              <a:defRPr sz="6000">
                <a:solidFill>
                  <a:schemeClr val="bg1"/>
                </a:solidFill>
              </a:defRPr>
            </a:lvl1pPr>
          </a:lstStyle>
          <a:p>
            <a:r>
              <a:rPr lang="en-US" dirty="0"/>
              <a:t>Conclusion</a:t>
            </a:r>
          </a:p>
        </p:txBody>
      </p:sp>
      <p:sp>
        <p:nvSpPr>
          <p:cNvPr id="3" name="Text Placeholder 2">
            <a:extLst>
              <a:ext uri="{FF2B5EF4-FFF2-40B4-BE49-F238E27FC236}">
                <a16:creationId xmlns:a16="http://schemas.microsoft.com/office/drawing/2014/main" id="{2EC1F37B-372F-0146-A20D-449355B25403}"/>
              </a:ext>
            </a:extLst>
          </p:cNvPr>
          <p:cNvSpPr>
            <a:spLocks noGrp="1"/>
          </p:cNvSpPr>
          <p:nvPr>
            <p:ph type="body" idx="1" hasCustomPrompt="1"/>
          </p:nvPr>
        </p:nvSpPr>
        <p:spPr>
          <a:xfrm>
            <a:off x="831850" y="4867949"/>
            <a:ext cx="5493794" cy="1500187"/>
          </a:xfrm>
        </p:spPr>
        <p:txBody>
          <a:bodyPr anchor="b"/>
          <a:lstStyle>
            <a:lvl1pPr marL="0" indent="0" algn="l">
              <a:buNone/>
              <a:defRPr sz="18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Name</a:t>
            </a:r>
          </a:p>
          <a:p>
            <a:pPr lvl="0"/>
            <a:r>
              <a:rPr lang="en-US" dirty="0"/>
              <a:t>Title</a:t>
            </a:r>
          </a:p>
          <a:p>
            <a:pPr lvl="0"/>
            <a:r>
              <a:rPr lang="en-US" dirty="0"/>
              <a:t>Email</a:t>
            </a:r>
          </a:p>
        </p:txBody>
      </p:sp>
      <p:pic>
        <p:nvPicPr>
          <p:cNvPr id="12" name="Picture 11">
            <a:extLst>
              <a:ext uri="{FF2B5EF4-FFF2-40B4-BE49-F238E27FC236}">
                <a16:creationId xmlns:a16="http://schemas.microsoft.com/office/drawing/2014/main" id="{33EDFD73-0710-2244-860D-4BA6234A0E5E}"/>
              </a:ext>
            </a:extLst>
          </p:cNvPr>
          <p:cNvPicPr>
            <a:picLocks noChangeAspect="1"/>
          </p:cNvPicPr>
          <p:nvPr userDrawn="1"/>
        </p:nvPicPr>
        <p:blipFill>
          <a:blip r:embed="rId3"/>
          <a:stretch>
            <a:fillRect/>
          </a:stretch>
        </p:blipFill>
        <p:spPr>
          <a:xfrm>
            <a:off x="8825947" y="5555415"/>
            <a:ext cx="2892287" cy="1205120"/>
          </a:xfrm>
          <a:prstGeom prst="rect">
            <a:avLst/>
          </a:prstGeom>
        </p:spPr>
      </p:pic>
    </p:spTree>
    <p:extLst>
      <p:ext uri="{BB962C8B-B14F-4D97-AF65-F5344CB8AC3E}">
        <p14:creationId xmlns:p14="http://schemas.microsoft.com/office/powerpoint/2010/main" val="371777660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2">
            <a:lum/>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734BC199-4655-F541-83EE-721E1D08644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45445D78-BC86-6C4A-8173-07BC8BF4F06C}"/>
              </a:ext>
            </a:extLst>
          </p:cNvPr>
          <p:cNvSpPr>
            <a:spLocks noGrp="1"/>
          </p:cNvSpPr>
          <p:nvPr>
            <p:ph type="body" idx="1"/>
          </p:nvPr>
        </p:nvSpPr>
        <p:spPr>
          <a:xfrm>
            <a:off x="838200" y="1825625"/>
            <a:ext cx="10515600" cy="3992079"/>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a:extLst>
              <a:ext uri="{FF2B5EF4-FFF2-40B4-BE49-F238E27FC236}">
                <a16:creationId xmlns:a16="http://schemas.microsoft.com/office/drawing/2014/main" id="{4989E362-4DC4-BA42-AD46-DCFCBF72CE19}"/>
              </a:ext>
            </a:extLst>
          </p:cNvPr>
          <p:cNvSpPr>
            <a:spLocks noGrp="1"/>
          </p:cNvSpPr>
          <p:nvPr>
            <p:ph type="ftr" sz="quarter" idx="3"/>
          </p:nvPr>
        </p:nvSpPr>
        <p:spPr>
          <a:xfrm>
            <a:off x="4038600" y="6004323"/>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E75AB465-CD1B-7A41-8A74-7F4A07B23239}"/>
              </a:ext>
            </a:extLst>
          </p:cNvPr>
          <p:cNvSpPr>
            <a:spLocks noGrp="1"/>
          </p:cNvSpPr>
          <p:nvPr>
            <p:ph type="sldNum" sz="quarter" idx="4"/>
          </p:nvPr>
        </p:nvSpPr>
        <p:spPr>
          <a:xfrm>
            <a:off x="838200" y="6004323"/>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4E9AFF7-6653-6A4D-A979-64D2F5BECA26}" type="slidenum">
              <a:rPr lang="en-US" smtClean="0"/>
              <a:pPr/>
              <a:t>‹#›</a:t>
            </a:fld>
            <a:endParaRPr lang="en-US" dirty="0"/>
          </a:p>
        </p:txBody>
      </p:sp>
      <p:pic>
        <p:nvPicPr>
          <p:cNvPr id="12" name="Picture 11">
            <a:extLst>
              <a:ext uri="{FF2B5EF4-FFF2-40B4-BE49-F238E27FC236}">
                <a16:creationId xmlns:a16="http://schemas.microsoft.com/office/drawing/2014/main" id="{6A0032F1-0121-BE4C-B781-236291AD7975}"/>
              </a:ext>
            </a:extLst>
          </p:cNvPr>
          <p:cNvPicPr>
            <a:picLocks noChangeAspect="1"/>
          </p:cNvPicPr>
          <p:nvPr userDrawn="1"/>
        </p:nvPicPr>
        <p:blipFill rotWithShape="1">
          <a:blip r:embed="rId13"/>
          <a:srcRect l="6753" t="32288" r="7080" b="30327"/>
          <a:stretch/>
        </p:blipFill>
        <p:spPr>
          <a:xfrm>
            <a:off x="9022846" y="5946775"/>
            <a:ext cx="2695388" cy="487282"/>
          </a:xfrm>
          <a:prstGeom prst="rect">
            <a:avLst/>
          </a:prstGeom>
        </p:spPr>
      </p:pic>
    </p:spTree>
    <p:extLst>
      <p:ext uri="{BB962C8B-B14F-4D97-AF65-F5344CB8AC3E}">
        <p14:creationId xmlns:p14="http://schemas.microsoft.com/office/powerpoint/2010/main" val="220713006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Lst>
  <p:txStyles>
    <p:titleStyle>
      <a:lvl1pPr algn="l" defTabSz="914400" rtl="0" eaLnBrk="1" latinLnBrk="0" hangingPunct="1">
        <a:lnSpc>
          <a:spcPct val="90000"/>
        </a:lnSpc>
        <a:spcBef>
          <a:spcPct val="0"/>
        </a:spcBef>
        <a:buNone/>
        <a:defRPr sz="4400" kern="1200" cap="all" baseline="0">
          <a:solidFill>
            <a:schemeClr val="tx1"/>
          </a:solidFill>
          <a:latin typeface="Impact" panose="020B080603090205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hyperlink" Target="https://www.sc.edu/about/offices_and_divisions/provost/policiesandprocedures/universitypolicies/policymanual.php" TargetMode="External"/><Relationship Id="rId3" Type="http://schemas.openxmlformats.org/officeDocument/2006/relationships/hyperlink" Target="http://www.sc.edu/policies/ppm/acaf200.pdf" TargetMode="External"/><Relationship Id="rId7" Type="http://schemas.openxmlformats.org/officeDocument/2006/relationships/hyperlink" Target="http://www.sc.edu/policies/ppm/acaf350.pdf" TargetMode="External"/><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hyperlink" Target="http://www.sc.edu/policies/ppm/acaf300.pdf" TargetMode="External"/><Relationship Id="rId5" Type="http://schemas.openxmlformats.org/officeDocument/2006/relationships/hyperlink" Target="http://www.sc.edu/policies/ppm/acaf203.pdf" TargetMode="External"/><Relationship Id="rId4" Type="http://schemas.openxmlformats.org/officeDocument/2006/relationships/hyperlink" Target="http://www.sc.edu/policies/ppm/acaf202.pdf" TargetMode="Externa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http://bulletin.sc.edu/preview_program.php?catoid=88&amp;poid=5637&amp;returnto=2551" TargetMode="External"/><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hyperlink" Target="http://bulletin.sc.edu/preview_program.php?catoid=37&amp;poid=1495&amp;returnto=794" TargetMode="External"/></Relationships>
</file>

<file path=ppt/slides/_rels/slide12.xml.rels><?xml version="1.0" encoding="UTF-8" standalone="yes"?>
<Relationships xmlns="http://schemas.openxmlformats.org/package/2006/relationships"><Relationship Id="rId3" Type="http://schemas.openxmlformats.org/officeDocument/2006/relationships/hyperlink" Target="http://bulletin.sc.edu/preview_program.php?catoid=37&amp;poid=1387&amp;returnto=794" TargetMode="External"/><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hyperlink" Target="http://bulletin.sc.edu/content.php?catoid=70&amp;navoid=2005" TargetMode="External"/><Relationship Id="rId4" Type="http://schemas.openxmlformats.org/officeDocument/2006/relationships/hyperlink" Target="http://bulletin.sc.edu/preview_program.php?catoid=37&amp;poid=1510&amp;returnto=794" TargetMode="External"/></Relationships>
</file>

<file path=ppt/slides/_rels/slide13.xml.rels><?xml version="1.0" encoding="UTF-8" standalone="yes"?>
<Relationships xmlns="http://schemas.openxmlformats.org/package/2006/relationships"><Relationship Id="rId3" Type="http://schemas.openxmlformats.org/officeDocument/2006/relationships/hyperlink" Target="http://bulletin.sc.edu/preview_program.php?catoid=88&amp;poid=5711&amp;returnto=2551"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hyperlink" Target="http://bulletin.sc.edu/preview_program.php?catoid=88&amp;poid=5665&amp;returnto=2551" TargetMode="Externa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http://bulletin.sc.edu/preview_program.php?catoid=88&amp;poid=5525&amp;returnto=2551" TargetMode="External"/><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hyperlink" Target="https://sc.edu/about/offices_and_divisions/provost/planning/academicprograms/" TargetMode="External"/><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hyperlink" Target="https://www.courseleaf.com/" TargetMode="External"/></Relationships>
</file>

<file path=ppt/slides/_rels/slide20.xml.rels><?xml version="1.0" encoding="UTF-8" standalone="yes"?>
<Relationships xmlns="http://schemas.openxmlformats.org/package/2006/relationships"><Relationship Id="rId3" Type="http://schemas.openxmlformats.org/officeDocument/2006/relationships/hyperlink" Target="https://www.sc.edu/about/offices_and_divisions/provost/planning/academicprograms/program-actions/timelines.php" TargetMode="External"/><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hyperlink" Target="https://sc.edu/about/offices_and_divisions/provost/planning/academicprograms/docs/apps-approval-flowchart.pdf" TargetMode="External"/></Relationships>
</file>

<file path=ppt/slides/_rels/slide21.xml.rels><?xml version="1.0" encoding="UTF-8" standalone="yes"?>
<Relationships xmlns="http://schemas.openxmlformats.org/package/2006/relationships"><Relationship Id="rId3" Type="http://schemas.openxmlformats.org/officeDocument/2006/relationships/hyperlink" Target="https://sc.edu/about/offices_and_divisions/provost/planning/academicprograms/courses/index.php" TargetMode="External"/><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hyperlink" Target="https://sc.edu/about/offices_and_divisions/provost/planning/academicprograms/program-actions/timelines.php" TargetMode="External"/><Relationship Id="rId2" Type="http://schemas.openxmlformats.org/officeDocument/2006/relationships/notesSlide" Target="../notesSlides/notesSlide16.xml"/><Relationship Id="rId1" Type="http://schemas.openxmlformats.org/officeDocument/2006/relationships/slideLayout" Target="../slideLayouts/slideLayout2.xml"/><Relationship Id="rId5" Type="http://schemas.openxmlformats.org/officeDocument/2006/relationships/hyperlink" Target="https://www.sc.edu/about/offices_and_divisions/provost/planning/academicprograms/program-actions/timelines.php" TargetMode="External"/><Relationship Id="rId4" Type="http://schemas.openxmlformats.org/officeDocument/2006/relationships/hyperlink" Target="https://sc.edu/about/offices_and_divisions/faculty_senate/committees/curricula-course/index.php" TargetMode="Externa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hyperlink" Target="https://sc.edu/about/offices_and_divisions/advising/curriculum_services/index.php" TargetMode="External"/><Relationship Id="rId1" Type="http://schemas.openxmlformats.org/officeDocument/2006/relationships/slideLayout" Target="../slideLayouts/slideLayout10.xml"/></Relationships>
</file>

<file path=ppt/slides/_rels/slide28.xml.rels><?xml version="1.0" encoding="UTF-8" standalone="yes"?>
<Relationships xmlns="http://schemas.openxmlformats.org/package/2006/relationships"><Relationship Id="rId2" Type="http://schemas.openxmlformats.org/officeDocument/2006/relationships/hyperlink" Target="mailto:tilfordj@mailbox.sc.edu" TargetMode="External"/><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3">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AF9F61-B891-3944-9E22-503B0C38A722}"/>
              </a:ext>
            </a:extLst>
          </p:cNvPr>
          <p:cNvSpPr>
            <a:spLocks noGrp="1"/>
          </p:cNvSpPr>
          <p:nvPr>
            <p:ph type="ctrTitle"/>
          </p:nvPr>
        </p:nvSpPr>
        <p:spPr/>
        <p:txBody>
          <a:bodyPr/>
          <a:lstStyle/>
          <a:p>
            <a:r>
              <a:rPr lang="en-US" dirty="0"/>
              <a:t>Curriculum Management</a:t>
            </a:r>
          </a:p>
        </p:txBody>
      </p:sp>
      <p:sp>
        <p:nvSpPr>
          <p:cNvPr id="3" name="Subtitle 2">
            <a:extLst>
              <a:ext uri="{FF2B5EF4-FFF2-40B4-BE49-F238E27FC236}">
                <a16:creationId xmlns:a16="http://schemas.microsoft.com/office/drawing/2014/main" id="{8B96A461-863C-424F-BAE7-45F2ACA74C3E}"/>
              </a:ext>
            </a:extLst>
          </p:cNvPr>
          <p:cNvSpPr>
            <a:spLocks noGrp="1"/>
          </p:cNvSpPr>
          <p:nvPr>
            <p:ph type="subTitle" idx="1"/>
          </p:nvPr>
        </p:nvSpPr>
        <p:spPr/>
        <p:txBody>
          <a:bodyPr/>
          <a:lstStyle/>
          <a:p>
            <a:r>
              <a:rPr lang="en-US" dirty="0"/>
              <a:t>Jenn Tilford</a:t>
            </a:r>
          </a:p>
        </p:txBody>
      </p:sp>
    </p:spTree>
    <p:extLst>
      <p:ext uri="{BB962C8B-B14F-4D97-AF65-F5344CB8AC3E}">
        <p14:creationId xmlns:p14="http://schemas.microsoft.com/office/powerpoint/2010/main" val="358700606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29C3DF-2ED0-45E7-A6C3-B0F3265CBA6B}"/>
              </a:ext>
            </a:extLst>
          </p:cNvPr>
          <p:cNvSpPr>
            <a:spLocks noGrp="1"/>
          </p:cNvSpPr>
          <p:nvPr>
            <p:ph type="title"/>
          </p:nvPr>
        </p:nvSpPr>
        <p:spPr/>
        <p:txBody>
          <a:bodyPr/>
          <a:lstStyle/>
          <a:p>
            <a:r>
              <a:rPr lang="en-US" dirty="0"/>
              <a:t>Overview</a:t>
            </a:r>
          </a:p>
        </p:txBody>
      </p:sp>
      <p:sp>
        <p:nvSpPr>
          <p:cNvPr id="3" name="Content Placeholder 2">
            <a:extLst>
              <a:ext uri="{FF2B5EF4-FFF2-40B4-BE49-F238E27FC236}">
                <a16:creationId xmlns:a16="http://schemas.microsoft.com/office/drawing/2014/main" id="{654CCDA2-D04A-4527-B1BC-D8F472372A71}"/>
              </a:ext>
            </a:extLst>
          </p:cNvPr>
          <p:cNvSpPr>
            <a:spLocks noGrp="1"/>
          </p:cNvSpPr>
          <p:nvPr>
            <p:ph idx="1"/>
          </p:nvPr>
        </p:nvSpPr>
        <p:spPr/>
        <p:txBody>
          <a:bodyPr/>
          <a:lstStyle/>
          <a:p>
            <a:r>
              <a:rPr lang="en-US" dirty="0"/>
              <a:t>Advances in curricular tools: </a:t>
            </a:r>
            <a:r>
              <a:rPr lang="en-US" dirty="0" err="1"/>
              <a:t>DegreeWorks</a:t>
            </a:r>
            <a:r>
              <a:rPr lang="en-US" dirty="0"/>
              <a:t>, Major Maps, Bulletin (new vendor)</a:t>
            </a:r>
          </a:p>
          <a:p>
            <a:pPr marL="0" indent="0">
              <a:buNone/>
            </a:pPr>
            <a:endParaRPr lang="en-US" dirty="0"/>
          </a:p>
          <a:p>
            <a:r>
              <a:rPr lang="en-US" b="1" dirty="0"/>
              <a:t>Foundation Statement </a:t>
            </a:r>
            <a:r>
              <a:rPr lang="en-US" dirty="0"/>
              <a:t>(Handout pg. 1)</a:t>
            </a:r>
            <a:r>
              <a:rPr lang="en-US" b="1" dirty="0"/>
              <a:t>:</a:t>
            </a:r>
            <a:r>
              <a:rPr lang="en-US" dirty="0"/>
              <a:t> Transparent degree requirements create universal understanding and consistency in advising and across curricular sources, promote a culture of student responsibility, and support University initiatives for curricular cohesion.</a:t>
            </a:r>
          </a:p>
        </p:txBody>
      </p:sp>
    </p:spTree>
    <p:extLst>
      <p:ext uri="{BB962C8B-B14F-4D97-AF65-F5344CB8AC3E}">
        <p14:creationId xmlns:p14="http://schemas.microsoft.com/office/powerpoint/2010/main" val="390177351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33FBAD-F450-1448-A36A-72F6AB77EEC3}"/>
              </a:ext>
            </a:extLst>
          </p:cNvPr>
          <p:cNvSpPr>
            <a:spLocks noGrp="1"/>
          </p:cNvSpPr>
          <p:nvPr>
            <p:ph type="title"/>
          </p:nvPr>
        </p:nvSpPr>
        <p:spPr/>
        <p:txBody>
          <a:bodyPr/>
          <a:lstStyle/>
          <a:p>
            <a:r>
              <a:rPr lang="en-US" dirty="0"/>
              <a:t>Learning outcomes </a:t>
            </a:r>
          </a:p>
        </p:txBody>
      </p:sp>
      <p:sp>
        <p:nvSpPr>
          <p:cNvPr id="3" name="Content Placeholder 2">
            <a:extLst>
              <a:ext uri="{FF2B5EF4-FFF2-40B4-BE49-F238E27FC236}">
                <a16:creationId xmlns:a16="http://schemas.microsoft.com/office/drawing/2014/main" id="{A3FC7E89-62C2-B143-BEBA-CA6D34981BFF}"/>
              </a:ext>
            </a:extLst>
          </p:cNvPr>
          <p:cNvSpPr>
            <a:spLocks noGrp="1"/>
          </p:cNvSpPr>
          <p:nvPr>
            <p:ph idx="1"/>
          </p:nvPr>
        </p:nvSpPr>
        <p:spPr/>
        <p:txBody>
          <a:bodyPr>
            <a:normAutofit/>
          </a:bodyPr>
          <a:lstStyle/>
          <a:p>
            <a:pPr marL="0" indent="0">
              <a:buNone/>
            </a:pPr>
            <a:r>
              <a:rPr lang="en-US" dirty="0"/>
              <a:t>Participants will be able to:</a:t>
            </a:r>
          </a:p>
          <a:p>
            <a:r>
              <a:rPr lang="en-US" dirty="0"/>
              <a:t>Understand, locate, and use policies that guide course and curriculum approval</a:t>
            </a:r>
          </a:p>
          <a:p>
            <a:r>
              <a:rPr lang="en-US" dirty="0"/>
              <a:t>Understand and use universal academic terminology</a:t>
            </a:r>
          </a:p>
          <a:p>
            <a:r>
              <a:rPr lang="en-US" dirty="0"/>
              <a:t>Evaluate departmental programs</a:t>
            </a:r>
          </a:p>
          <a:p>
            <a:r>
              <a:rPr lang="en-US" dirty="0"/>
              <a:t>Communicate Provost curricular initiatives</a:t>
            </a:r>
          </a:p>
          <a:p>
            <a:endParaRPr lang="en-US" dirty="0"/>
          </a:p>
        </p:txBody>
      </p:sp>
    </p:spTree>
    <p:extLst>
      <p:ext uri="{BB962C8B-B14F-4D97-AF65-F5344CB8AC3E}">
        <p14:creationId xmlns:p14="http://schemas.microsoft.com/office/powerpoint/2010/main" val="39821417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3644E9-25EC-4E29-9B38-DADFAFD9B51A}"/>
              </a:ext>
            </a:extLst>
          </p:cNvPr>
          <p:cNvSpPr>
            <a:spLocks noGrp="1"/>
          </p:cNvSpPr>
          <p:nvPr>
            <p:ph type="title"/>
          </p:nvPr>
        </p:nvSpPr>
        <p:spPr/>
        <p:txBody>
          <a:bodyPr/>
          <a:lstStyle/>
          <a:p>
            <a:r>
              <a:rPr lang="en-US" dirty="0"/>
              <a:t>objectives</a:t>
            </a:r>
          </a:p>
        </p:txBody>
      </p:sp>
      <p:sp>
        <p:nvSpPr>
          <p:cNvPr id="3" name="Content Placeholder 2">
            <a:extLst>
              <a:ext uri="{FF2B5EF4-FFF2-40B4-BE49-F238E27FC236}">
                <a16:creationId xmlns:a16="http://schemas.microsoft.com/office/drawing/2014/main" id="{5C7FBCC5-D7FF-4526-ABB9-E06CEE1FE505}"/>
              </a:ext>
            </a:extLst>
          </p:cNvPr>
          <p:cNvSpPr>
            <a:spLocks noGrp="1"/>
          </p:cNvSpPr>
          <p:nvPr>
            <p:ph idx="1"/>
          </p:nvPr>
        </p:nvSpPr>
        <p:spPr/>
        <p:txBody>
          <a:bodyPr>
            <a:normAutofit fontScale="92500"/>
          </a:bodyPr>
          <a:lstStyle/>
          <a:p>
            <a:r>
              <a:rPr lang="en-US" dirty="0"/>
              <a:t>Consistency among University sources of curricular information.</a:t>
            </a:r>
          </a:p>
          <a:p>
            <a:r>
              <a:rPr lang="en-US" dirty="0"/>
              <a:t>Reduction of students graduating with degree hours in excess.</a:t>
            </a:r>
          </a:p>
          <a:p>
            <a:r>
              <a:rPr lang="en-US" dirty="0"/>
              <a:t>Increased knowledge and usage of University curriculum resources (Bulletin, Major Maps, </a:t>
            </a:r>
            <a:r>
              <a:rPr lang="en-US" dirty="0" err="1"/>
              <a:t>DegreeWorks</a:t>
            </a:r>
            <a:r>
              <a:rPr lang="en-US" dirty="0"/>
              <a:t>, Academic Programs website, Curriculum Services Website, and UAC Training Modules).</a:t>
            </a:r>
          </a:p>
          <a:p>
            <a:r>
              <a:rPr lang="en-US" dirty="0"/>
              <a:t>Fewer curriculum proposals returned due to inaccuracies or missing information.</a:t>
            </a:r>
          </a:p>
          <a:p>
            <a:r>
              <a:rPr lang="en-US" dirty="0"/>
              <a:t>Fewer proposals missing the December Faculty Senate meeting for approval for the next Bulletin year.</a:t>
            </a:r>
          </a:p>
          <a:p>
            <a:pPr marL="0" indent="0">
              <a:buNone/>
            </a:pPr>
            <a:endParaRPr lang="en-US" dirty="0"/>
          </a:p>
          <a:p>
            <a:pPr marL="0" indent="0">
              <a:buNone/>
            </a:pPr>
            <a:endParaRPr lang="en-US" dirty="0"/>
          </a:p>
        </p:txBody>
      </p:sp>
    </p:spTree>
    <p:extLst>
      <p:ext uri="{BB962C8B-B14F-4D97-AF65-F5344CB8AC3E}">
        <p14:creationId xmlns:p14="http://schemas.microsoft.com/office/powerpoint/2010/main" val="27570856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7D1BC5-C0AA-4783-A556-2299B5ED8646}"/>
              </a:ext>
            </a:extLst>
          </p:cNvPr>
          <p:cNvSpPr>
            <a:spLocks noGrp="1"/>
          </p:cNvSpPr>
          <p:nvPr>
            <p:ph type="title"/>
          </p:nvPr>
        </p:nvSpPr>
        <p:spPr/>
        <p:txBody>
          <a:bodyPr/>
          <a:lstStyle/>
          <a:p>
            <a:r>
              <a:rPr lang="en-US" dirty="0"/>
              <a:t>Objectives (continued)</a:t>
            </a:r>
          </a:p>
        </p:txBody>
      </p:sp>
      <p:sp>
        <p:nvSpPr>
          <p:cNvPr id="3" name="Content Placeholder 2">
            <a:extLst>
              <a:ext uri="{FF2B5EF4-FFF2-40B4-BE49-F238E27FC236}">
                <a16:creationId xmlns:a16="http://schemas.microsoft.com/office/drawing/2014/main" id="{A044BF25-F74F-49A1-8A05-AD03425B3454}"/>
              </a:ext>
            </a:extLst>
          </p:cNvPr>
          <p:cNvSpPr>
            <a:spLocks noGrp="1"/>
          </p:cNvSpPr>
          <p:nvPr>
            <p:ph idx="1"/>
          </p:nvPr>
        </p:nvSpPr>
        <p:spPr/>
        <p:txBody>
          <a:bodyPr/>
          <a:lstStyle/>
          <a:p>
            <a:r>
              <a:rPr lang="en-US" dirty="0"/>
              <a:t>Mutual understanding of universal academic terminology.</a:t>
            </a:r>
          </a:p>
          <a:p>
            <a:r>
              <a:rPr lang="en-US" dirty="0"/>
              <a:t>Understanding of how Bulletin information and department input (course substitutions or rules and exceptions) affect </a:t>
            </a:r>
            <a:r>
              <a:rPr lang="en-US" dirty="0" err="1"/>
              <a:t>DegreeWorks</a:t>
            </a:r>
            <a:r>
              <a:rPr lang="en-US" dirty="0"/>
              <a:t> accuracy.</a:t>
            </a:r>
          </a:p>
          <a:p>
            <a:r>
              <a:rPr lang="en-US" dirty="0"/>
              <a:t>Increased </a:t>
            </a:r>
            <a:r>
              <a:rPr lang="en-US" dirty="0" err="1"/>
              <a:t>DegreeWorks</a:t>
            </a:r>
            <a:r>
              <a:rPr lang="en-US" dirty="0"/>
              <a:t> functionality due to more transparency in degree requirements.</a:t>
            </a:r>
          </a:p>
          <a:p>
            <a:r>
              <a:rPr lang="en-US" dirty="0"/>
              <a:t>Increased usage of </a:t>
            </a:r>
            <a:r>
              <a:rPr lang="en-US" dirty="0" err="1"/>
              <a:t>DegreeWorks</a:t>
            </a:r>
            <a:r>
              <a:rPr lang="en-US" dirty="0"/>
              <a:t> among departments.</a:t>
            </a:r>
          </a:p>
        </p:txBody>
      </p:sp>
    </p:spTree>
    <p:extLst>
      <p:ext uri="{BB962C8B-B14F-4D97-AF65-F5344CB8AC3E}">
        <p14:creationId xmlns:p14="http://schemas.microsoft.com/office/powerpoint/2010/main" val="31789330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DADE5A-0C20-4B5F-8C20-17BF39650AB3}"/>
              </a:ext>
            </a:extLst>
          </p:cNvPr>
          <p:cNvSpPr>
            <a:spLocks noGrp="1"/>
          </p:cNvSpPr>
          <p:nvPr>
            <p:ph type="title"/>
          </p:nvPr>
        </p:nvSpPr>
        <p:spPr/>
        <p:txBody>
          <a:bodyPr/>
          <a:lstStyle/>
          <a:p>
            <a:r>
              <a:rPr lang="en-US" dirty="0"/>
              <a:t>Two parts</a:t>
            </a:r>
          </a:p>
        </p:txBody>
      </p:sp>
      <p:sp>
        <p:nvSpPr>
          <p:cNvPr id="3" name="Content Placeholder 2">
            <a:extLst>
              <a:ext uri="{FF2B5EF4-FFF2-40B4-BE49-F238E27FC236}">
                <a16:creationId xmlns:a16="http://schemas.microsoft.com/office/drawing/2014/main" id="{445BDB8F-1E66-4E8B-B067-A5258B2EDEC8}"/>
              </a:ext>
            </a:extLst>
          </p:cNvPr>
          <p:cNvSpPr>
            <a:spLocks noGrp="1"/>
          </p:cNvSpPr>
          <p:nvPr>
            <p:ph idx="1"/>
          </p:nvPr>
        </p:nvSpPr>
        <p:spPr/>
        <p:txBody>
          <a:bodyPr/>
          <a:lstStyle/>
          <a:p>
            <a:pPr marL="514350" indent="-514350">
              <a:buFont typeface="+mj-lt"/>
              <a:buAutoNum type="arabicPeriod"/>
            </a:pPr>
            <a:r>
              <a:rPr lang="en-US" dirty="0"/>
              <a:t>Curriculum</a:t>
            </a:r>
          </a:p>
          <a:p>
            <a:pPr marL="514350" indent="-514350">
              <a:buFont typeface="+mj-lt"/>
              <a:buAutoNum type="arabicPeriod"/>
            </a:pPr>
            <a:r>
              <a:rPr lang="en-US" dirty="0"/>
              <a:t>Curriculum Approval Process</a:t>
            </a:r>
          </a:p>
        </p:txBody>
      </p:sp>
    </p:spTree>
    <p:extLst>
      <p:ext uri="{BB962C8B-B14F-4D97-AF65-F5344CB8AC3E}">
        <p14:creationId xmlns:p14="http://schemas.microsoft.com/office/powerpoint/2010/main" val="239925362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C90E73-017D-49D8-ABFB-897F526CE7FB}"/>
              </a:ext>
            </a:extLst>
          </p:cNvPr>
          <p:cNvSpPr>
            <a:spLocks noGrp="1"/>
          </p:cNvSpPr>
          <p:nvPr>
            <p:ph type="title"/>
          </p:nvPr>
        </p:nvSpPr>
        <p:spPr/>
        <p:txBody>
          <a:bodyPr/>
          <a:lstStyle/>
          <a:p>
            <a:r>
              <a:rPr lang="en-US" dirty="0"/>
              <a:t>Curriculum</a:t>
            </a:r>
          </a:p>
        </p:txBody>
      </p:sp>
      <p:sp>
        <p:nvSpPr>
          <p:cNvPr id="3" name="Content Placeholder 2">
            <a:extLst>
              <a:ext uri="{FF2B5EF4-FFF2-40B4-BE49-F238E27FC236}">
                <a16:creationId xmlns:a16="http://schemas.microsoft.com/office/drawing/2014/main" id="{1EC09172-6442-441C-B2C9-0FCFE246869A}"/>
              </a:ext>
            </a:extLst>
          </p:cNvPr>
          <p:cNvSpPr>
            <a:spLocks noGrp="1"/>
          </p:cNvSpPr>
          <p:nvPr>
            <p:ph idx="1"/>
          </p:nvPr>
        </p:nvSpPr>
        <p:spPr/>
        <p:txBody>
          <a:bodyPr/>
          <a:lstStyle/>
          <a:p>
            <a:pPr marL="514350" indent="-514350">
              <a:buFont typeface="+mj-lt"/>
              <a:buAutoNum type="arabicPeriod"/>
            </a:pPr>
            <a:r>
              <a:rPr lang="en-US" dirty="0"/>
              <a:t>Policies</a:t>
            </a:r>
          </a:p>
          <a:p>
            <a:pPr marL="514350" indent="-514350">
              <a:buFont typeface="+mj-lt"/>
              <a:buAutoNum type="arabicPeriod"/>
            </a:pPr>
            <a:r>
              <a:rPr lang="en-US" dirty="0"/>
              <a:t>Universal Academic Terminology</a:t>
            </a:r>
          </a:p>
          <a:p>
            <a:pPr marL="514350" indent="-514350">
              <a:buFont typeface="+mj-lt"/>
              <a:buAutoNum type="arabicPeriod"/>
            </a:pPr>
            <a:r>
              <a:rPr lang="en-US" dirty="0"/>
              <a:t>Program Design</a:t>
            </a:r>
          </a:p>
          <a:p>
            <a:pPr marL="514350" indent="-514350">
              <a:buFont typeface="+mj-lt"/>
              <a:buAutoNum type="arabicPeriod"/>
            </a:pPr>
            <a:r>
              <a:rPr lang="en-US" dirty="0"/>
              <a:t>Prerequisites and Restrictions</a:t>
            </a:r>
          </a:p>
          <a:p>
            <a:pPr marL="514350" indent="-514350">
              <a:buFont typeface="+mj-lt"/>
              <a:buAutoNum type="arabicPeriod"/>
            </a:pPr>
            <a:r>
              <a:rPr lang="en-US" dirty="0"/>
              <a:t>Critical Courses</a:t>
            </a:r>
          </a:p>
          <a:p>
            <a:pPr marL="514350" indent="-514350">
              <a:buFont typeface="+mj-lt"/>
              <a:buAutoNum type="arabicPeriod"/>
            </a:pPr>
            <a:r>
              <a:rPr lang="en-US" dirty="0"/>
              <a:t>Sharing Rules</a:t>
            </a:r>
          </a:p>
        </p:txBody>
      </p:sp>
    </p:spTree>
    <p:extLst>
      <p:ext uri="{BB962C8B-B14F-4D97-AF65-F5344CB8AC3E}">
        <p14:creationId xmlns:p14="http://schemas.microsoft.com/office/powerpoint/2010/main" val="126874531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69198A-91CC-4274-8672-C9EECA1E934B}"/>
              </a:ext>
            </a:extLst>
          </p:cNvPr>
          <p:cNvSpPr>
            <a:spLocks noGrp="1"/>
          </p:cNvSpPr>
          <p:nvPr>
            <p:ph type="title"/>
          </p:nvPr>
        </p:nvSpPr>
        <p:spPr/>
        <p:txBody>
          <a:bodyPr/>
          <a:lstStyle/>
          <a:p>
            <a:r>
              <a:rPr lang="en-US" dirty="0"/>
              <a:t>Policies (See handout)</a:t>
            </a:r>
          </a:p>
        </p:txBody>
      </p:sp>
      <p:sp>
        <p:nvSpPr>
          <p:cNvPr id="3" name="Content Placeholder 2">
            <a:extLst>
              <a:ext uri="{FF2B5EF4-FFF2-40B4-BE49-F238E27FC236}">
                <a16:creationId xmlns:a16="http://schemas.microsoft.com/office/drawing/2014/main" id="{6E21273F-3C8E-490D-A858-4F62ADC5F8F1}"/>
              </a:ext>
            </a:extLst>
          </p:cNvPr>
          <p:cNvSpPr>
            <a:spLocks noGrp="1"/>
          </p:cNvSpPr>
          <p:nvPr>
            <p:ph idx="1"/>
          </p:nvPr>
        </p:nvSpPr>
        <p:spPr/>
        <p:txBody>
          <a:bodyPr>
            <a:normAutofit lnSpcReduction="10000"/>
          </a:bodyPr>
          <a:lstStyle/>
          <a:p>
            <a:r>
              <a:rPr lang="en-US" dirty="0">
                <a:hlinkClick r:id="rId3"/>
              </a:rPr>
              <a:t>ACAF 2.00</a:t>
            </a:r>
            <a:r>
              <a:rPr lang="en-US" dirty="0"/>
              <a:t> Creation and Revision of Academic Programs</a:t>
            </a:r>
          </a:p>
          <a:p>
            <a:r>
              <a:rPr lang="en-US" dirty="0">
                <a:hlinkClick r:id="rId4"/>
              </a:rPr>
              <a:t>ACAF 2.02</a:t>
            </a:r>
            <a:r>
              <a:rPr lang="en-US" dirty="0"/>
              <a:t> Establishment and Notification of Academic Administrative Units</a:t>
            </a:r>
          </a:p>
          <a:p>
            <a:r>
              <a:rPr lang="en-US" dirty="0">
                <a:hlinkClick r:id="rId5"/>
              </a:rPr>
              <a:t>ACAF 2.03</a:t>
            </a:r>
            <a:r>
              <a:rPr lang="en-US" dirty="0"/>
              <a:t> Creation and Revision of Academic Courses</a:t>
            </a:r>
          </a:p>
          <a:p>
            <a:r>
              <a:rPr lang="en-US" dirty="0">
                <a:hlinkClick r:id="rId6"/>
              </a:rPr>
              <a:t>ACAF 3.00</a:t>
            </a:r>
            <a:r>
              <a:rPr lang="en-US" dirty="0"/>
              <a:t> Assessment of Student Learning</a:t>
            </a:r>
          </a:p>
          <a:p>
            <a:r>
              <a:rPr lang="en-US" dirty="0">
                <a:hlinkClick r:id="rId7"/>
              </a:rPr>
              <a:t>ACAF 3.50</a:t>
            </a:r>
            <a:r>
              <a:rPr lang="en-US" dirty="0"/>
              <a:t> Academic Bulletins and Planning Calendar</a:t>
            </a:r>
          </a:p>
          <a:p>
            <a:pPr marL="0" indent="0">
              <a:buNone/>
            </a:pPr>
            <a:endParaRPr lang="en-US" dirty="0"/>
          </a:p>
          <a:p>
            <a:pPr marL="0" indent="0">
              <a:buNone/>
            </a:pPr>
            <a:r>
              <a:rPr lang="en-US" dirty="0">
                <a:hlinkClick r:id="rId8"/>
              </a:rPr>
              <a:t>https://www.sc.edu/about/offices_and_divisions/provost/policiesandprocedures/universitypolicies/policymanual.php</a:t>
            </a:r>
            <a:endParaRPr lang="en-US" dirty="0"/>
          </a:p>
        </p:txBody>
      </p:sp>
    </p:spTree>
    <p:extLst>
      <p:ext uri="{BB962C8B-B14F-4D97-AF65-F5344CB8AC3E}">
        <p14:creationId xmlns:p14="http://schemas.microsoft.com/office/powerpoint/2010/main" val="165872487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A6486D-1D87-48F3-84E2-C805BA39C76B}"/>
              </a:ext>
            </a:extLst>
          </p:cNvPr>
          <p:cNvSpPr>
            <a:spLocks noGrp="1"/>
          </p:cNvSpPr>
          <p:nvPr>
            <p:ph type="title"/>
          </p:nvPr>
        </p:nvSpPr>
        <p:spPr/>
        <p:txBody>
          <a:bodyPr/>
          <a:lstStyle/>
          <a:p>
            <a:r>
              <a:rPr lang="en-US" dirty="0"/>
              <a:t>Universal Academic terminology</a:t>
            </a:r>
          </a:p>
        </p:txBody>
      </p:sp>
      <p:sp>
        <p:nvSpPr>
          <p:cNvPr id="3" name="Content Placeholder 2">
            <a:extLst>
              <a:ext uri="{FF2B5EF4-FFF2-40B4-BE49-F238E27FC236}">
                <a16:creationId xmlns:a16="http://schemas.microsoft.com/office/drawing/2014/main" id="{B9855D4C-7A24-4050-ACEF-149C7DC028E7}"/>
              </a:ext>
            </a:extLst>
          </p:cNvPr>
          <p:cNvSpPr>
            <a:spLocks noGrp="1"/>
          </p:cNvSpPr>
          <p:nvPr>
            <p:ph idx="1"/>
          </p:nvPr>
        </p:nvSpPr>
        <p:spPr/>
        <p:txBody>
          <a:bodyPr>
            <a:normAutofit fontScale="85000" lnSpcReduction="20000"/>
          </a:bodyPr>
          <a:lstStyle/>
          <a:p>
            <a:pPr marL="0" indent="0">
              <a:buNone/>
            </a:pPr>
            <a:r>
              <a:rPr lang="en-US" sz="3300" b="1" dirty="0"/>
              <a:t>Program of Study</a:t>
            </a:r>
          </a:p>
          <a:p>
            <a:pPr marL="625475" marR="0" lvl="0" indent="-285750">
              <a:lnSpc>
                <a:spcPct val="107000"/>
              </a:lnSpc>
              <a:spcBef>
                <a:spcPts val="0"/>
              </a:spcBef>
              <a:spcAft>
                <a:spcPts val="0"/>
              </a:spcAft>
              <a:buFont typeface="+mj-lt"/>
              <a:buAutoNum type="arabicPeriod"/>
            </a:pPr>
            <a:r>
              <a:rPr lang="en-US" sz="2900" b="1" dirty="0">
                <a:solidFill>
                  <a:srgbClr val="73000A"/>
                </a:solidFill>
                <a:ea typeface="Calibri" panose="020F0502020204030204" pitchFamily="34" charset="0"/>
                <a:cs typeface="Times New Roman" panose="02020603050405020304" pitchFamily="18" charset="0"/>
              </a:rPr>
              <a:t> Carolina Core</a:t>
            </a:r>
            <a:r>
              <a:rPr lang="en-US" sz="2900" dirty="0">
                <a:solidFill>
                  <a:srgbClr val="73000A"/>
                </a:solidFill>
                <a:ea typeface="Calibri" panose="020F0502020204030204" pitchFamily="34" charset="0"/>
                <a:cs typeface="Times New Roman" panose="02020603050405020304" pitchFamily="18" charset="0"/>
              </a:rPr>
              <a:t> </a:t>
            </a:r>
            <a:r>
              <a:rPr lang="en-US" sz="2000" i="1" dirty="0">
                <a:ea typeface="Calibri" panose="020F0502020204030204" pitchFamily="34" charset="0"/>
                <a:cs typeface="Times New Roman" panose="02020603050405020304" pitchFamily="18" charset="0"/>
              </a:rPr>
              <a:t>(required)</a:t>
            </a:r>
            <a:endParaRPr lang="en-US" sz="1800" dirty="0">
              <a:ea typeface="Calibri" panose="020F0502020204030204" pitchFamily="34" charset="0"/>
              <a:cs typeface="Times New Roman" panose="02020603050405020304" pitchFamily="18" charset="0"/>
            </a:endParaRPr>
          </a:p>
          <a:p>
            <a:pPr marL="625475" marR="0" lvl="0" indent="-285750">
              <a:lnSpc>
                <a:spcPct val="107000"/>
              </a:lnSpc>
              <a:spcBef>
                <a:spcPts val="0"/>
              </a:spcBef>
              <a:spcAft>
                <a:spcPts val="0"/>
              </a:spcAft>
              <a:buFont typeface="+mj-lt"/>
              <a:buAutoNum type="arabicPeriod"/>
            </a:pPr>
            <a:r>
              <a:rPr lang="en-US" sz="2900" b="1" dirty="0">
                <a:solidFill>
                  <a:srgbClr val="73000A"/>
                </a:solidFill>
                <a:ea typeface="Calibri" panose="020F0502020204030204" pitchFamily="34" charset="0"/>
                <a:cs typeface="Times New Roman" panose="02020603050405020304" pitchFamily="18" charset="0"/>
              </a:rPr>
              <a:t> College</a:t>
            </a:r>
            <a:r>
              <a:rPr lang="en-US" sz="2900" dirty="0">
                <a:solidFill>
                  <a:srgbClr val="73000A"/>
                </a:solidFill>
                <a:ea typeface="Calibri" panose="020F0502020204030204" pitchFamily="34" charset="0"/>
                <a:cs typeface="Times New Roman" panose="02020603050405020304" pitchFamily="18" charset="0"/>
              </a:rPr>
              <a:t> </a:t>
            </a:r>
            <a:r>
              <a:rPr lang="en-US" sz="2900" b="1" dirty="0">
                <a:solidFill>
                  <a:srgbClr val="73000A"/>
                </a:solidFill>
                <a:ea typeface="Calibri" panose="020F0502020204030204" pitchFamily="34" charset="0"/>
                <a:cs typeface="Times New Roman" panose="02020603050405020304" pitchFamily="18" charset="0"/>
              </a:rPr>
              <a:t>Requirements: </a:t>
            </a:r>
            <a:r>
              <a:rPr lang="en-US" sz="2100" dirty="0">
                <a:ea typeface="Calibri" panose="020F0502020204030204" pitchFamily="34" charset="0"/>
                <a:cs typeface="Times New Roman" panose="02020603050405020304" pitchFamily="18" charset="0"/>
              </a:rPr>
              <a:t>required of majors within the college</a:t>
            </a:r>
          </a:p>
          <a:p>
            <a:pPr marL="625475" marR="0" lvl="0" indent="-285750">
              <a:lnSpc>
                <a:spcPct val="107000"/>
              </a:lnSpc>
              <a:spcBef>
                <a:spcPts val="0"/>
              </a:spcBef>
              <a:spcAft>
                <a:spcPts val="0"/>
              </a:spcAft>
              <a:buFont typeface="+mj-lt"/>
              <a:buAutoNum type="arabicPeriod"/>
            </a:pPr>
            <a:r>
              <a:rPr lang="en-US" sz="2900" b="1" dirty="0">
                <a:solidFill>
                  <a:srgbClr val="73000A"/>
                </a:solidFill>
                <a:ea typeface="Calibri" panose="020F0502020204030204" pitchFamily="34" charset="0"/>
                <a:cs typeface="Times New Roman" panose="02020603050405020304" pitchFamily="18" charset="0"/>
              </a:rPr>
              <a:t> Program Requirements:</a:t>
            </a:r>
            <a:r>
              <a:rPr lang="en-US" sz="2900" dirty="0">
                <a:solidFill>
                  <a:srgbClr val="73000A"/>
                </a:solidFill>
                <a:ea typeface="Calibri" panose="020F0502020204030204" pitchFamily="34" charset="0"/>
                <a:cs typeface="Times New Roman" panose="02020603050405020304" pitchFamily="18" charset="0"/>
              </a:rPr>
              <a:t> </a:t>
            </a:r>
            <a:r>
              <a:rPr lang="en-US" sz="2100" dirty="0">
                <a:ea typeface="Calibri" panose="020F0502020204030204" pitchFamily="34" charset="0"/>
                <a:cs typeface="Times New Roman" panose="02020603050405020304" pitchFamily="18" charset="0"/>
              </a:rPr>
              <a:t>required for the specific program, but not major courses</a:t>
            </a: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Supporting Courses</a:t>
            </a:r>
            <a:endParaRPr lang="en-US" sz="16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Cognate</a:t>
            </a:r>
            <a:endParaRPr lang="en-US" sz="16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Minor</a:t>
            </a:r>
            <a:endParaRPr lang="en-US" sz="16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Electives</a:t>
            </a:r>
          </a:p>
          <a:p>
            <a:pPr marL="625475" marR="0" lvl="0" indent="-285750">
              <a:lnSpc>
                <a:spcPct val="107000"/>
              </a:lnSpc>
              <a:spcBef>
                <a:spcPts val="0"/>
              </a:spcBef>
              <a:spcAft>
                <a:spcPts val="0"/>
              </a:spcAft>
              <a:buFont typeface="+mj-lt"/>
              <a:buAutoNum type="arabicPeriod"/>
            </a:pPr>
            <a:r>
              <a:rPr lang="en-US" sz="2900" b="1" dirty="0">
                <a:solidFill>
                  <a:srgbClr val="73000A"/>
                </a:solidFill>
                <a:ea typeface="Calibri" panose="020F0502020204030204" pitchFamily="34" charset="0"/>
                <a:cs typeface="Times New Roman" panose="02020603050405020304" pitchFamily="18" charset="0"/>
              </a:rPr>
              <a:t> Major Requirements</a:t>
            </a:r>
            <a:r>
              <a:rPr lang="en-US" sz="2900" dirty="0">
                <a:ea typeface="Calibri" panose="020F0502020204030204" pitchFamily="34" charset="0"/>
                <a:cs typeface="Times New Roman" panose="02020603050405020304" pitchFamily="18" charset="0"/>
              </a:rPr>
              <a:t> </a:t>
            </a:r>
            <a:r>
              <a:rPr lang="en-US" sz="1900" i="1" dirty="0">
                <a:ea typeface="Calibri" panose="020F0502020204030204" pitchFamily="34" charset="0"/>
                <a:cs typeface="Times New Roman" panose="02020603050405020304" pitchFamily="18" charset="0"/>
              </a:rPr>
              <a:t>(required)</a:t>
            </a:r>
            <a:endParaRPr lang="en-US" sz="19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Major Courses</a:t>
            </a:r>
            <a:endParaRPr lang="en-US" sz="16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Major Electives</a:t>
            </a:r>
            <a:endParaRPr lang="en-US" sz="1600" dirty="0">
              <a:ea typeface="Calibri" panose="020F0502020204030204" pitchFamily="34" charset="0"/>
              <a:cs typeface="Times New Roman" panose="02020603050405020304" pitchFamily="18" charset="0"/>
            </a:endParaRP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Concentration</a:t>
            </a:r>
          </a:p>
          <a:p>
            <a:pPr marL="1090613" lvl="1" indent="-342900">
              <a:lnSpc>
                <a:spcPct val="107000"/>
              </a:lnSpc>
              <a:spcBef>
                <a:spcPts val="0"/>
              </a:spcBef>
            </a:pPr>
            <a:r>
              <a:rPr lang="en-US" dirty="0">
                <a:ea typeface="Calibri" panose="020F0502020204030204" pitchFamily="34" charset="0"/>
                <a:cs typeface="Times New Roman" panose="02020603050405020304" pitchFamily="18" charset="0"/>
              </a:rPr>
              <a:t>Thesis/Dissertation/Capstone</a:t>
            </a:r>
            <a:endParaRPr lang="en-US" dirty="0"/>
          </a:p>
        </p:txBody>
      </p:sp>
    </p:spTree>
    <p:extLst>
      <p:ext uri="{BB962C8B-B14F-4D97-AF65-F5344CB8AC3E}">
        <p14:creationId xmlns:p14="http://schemas.microsoft.com/office/powerpoint/2010/main" val="279869388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9CE61B-8896-4FE0-B485-5EDA983A8FD8}"/>
              </a:ext>
            </a:extLst>
          </p:cNvPr>
          <p:cNvSpPr>
            <a:spLocks noGrp="1"/>
          </p:cNvSpPr>
          <p:nvPr>
            <p:ph type="title"/>
          </p:nvPr>
        </p:nvSpPr>
        <p:spPr/>
        <p:txBody>
          <a:bodyPr/>
          <a:lstStyle/>
          <a:p>
            <a:r>
              <a:rPr lang="en-US" dirty="0"/>
              <a:t>Program Design</a:t>
            </a:r>
          </a:p>
        </p:txBody>
      </p:sp>
      <p:sp>
        <p:nvSpPr>
          <p:cNvPr id="3" name="Content Placeholder 2">
            <a:extLst>
              <a:ext uri="{FF2B5EF4-FFF2-40B4-BE49-F238E27FC236}">
                <a16:creationId xmlns:a16="http://schemas.microsoft.com/office/drawing/2014/main" id="{9EBFC44E-E7B0-4EA3-97A5-EC2C9655D82C}"/>
              </a:ext>
            </a:extLst>
          </p:cNvPr>
          <p:cNvSpPr>
            <a:spLocks noGrp="1"/>
          </p:cNvSpPr>
          <p:nvPr>
            <p:ph idx="1"/>
          </p:nvPr>
        </p:nvSpPr>
        <p:spPr/>
        <p:txBody>
          <a:bodyPr>
            <a:normAutofit fontScale="92500"/>
          </a:bodyPr>
          <a:lstStyle/>
          <a:p>
            <a:r>
              <a:rPr lang="en-US" dirty="0"/>
              <a:t>No requirements should be assumed.</a:t>
            </a:r>
          </a:p>
          <a:p>
            <a:r>
              <a:rPr lang="en-US" dirty="0"/>
              <a:t>There should be a finite range of hours for each degree component, including electives.</a:t>
            </a:r>
          </a:p>
          <a:p>
            <a:r>
              <a:rPr lang="en-US" dirty="0"/>
              <a:t>Degree requirements should equal the total number of degree hours needed for graduation.</a:t>
            </a:r>
          </a:p>
          <a:p>
            <a:r>
              <a:rPr lang="en-US" dirty="0"/>
              <a:t>All course options should be listed on the Bulletin (unless they are a range or open to all courses of a certain designator and level).</a:t>
            </a:r>
          </a:p>
          <a:p>
            <a:r>
              <a:rPr lang="en-US" dirty="0"/>
              <a:t>Each degree requirement should only be listed in one location in the Program of Study. </a:t>
            </a:r>
          </a:p>
          <a:p>
            <a:endParaRPr lang="en-US" dirty="0"/>
          </a:p>
          <a:p>
            <a:endParaRPr lang="en-US" dirty="0"/>
          </a:p>
        </p:txBody>
      </p:sp>
    </p:spTree>
    <p:extLst>
      <p:ext uri="{BB962C8B-B14F-4D97-AF65-F5344CB8AC3E}">
        <p14:creationId xmlns:p14="http://schemas.microsoft.com/office/powerpoint/2010/main" val="8546938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additive="base">
                                        <p:cTn id="31"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4E898E-0162-4662-941C-EEB54561BA9A}"/>
              </a:ext>
            </a:extLst>
          </p:cNvPr>
          <p:cNvSpPr>
            <a:spLocks noGrp="1"/>
          </p:cNvSpPr>
          <p:nvPr>
            <p:ph type="title"/>
          </p:nvPr>
        </p:nvSpPr>
        <p:spPr/>
        <p:txBody>
          <a:bodyPr/>
          <a:lstStyle/>
          <a:p>
            <a:r>
              <a:rPr lang="en-US" dirty="0"/>
              <a:t>Program design (continued)</a:t>
            </a:r>
          </a:p>
        </p:txBody>
      </p:sp>
      <p:sp>
        <p:nvSpPr>
          <p:cNvPr id="3" name="Content Placeholder 2">
            <a:extLst>
              <a:ext uri="{FF2B5EF4-FFF2-40B4-BE49-F238E27FC236}">
                <a16:creationId xmlns:a16="http://schemas.microsoft.com/office/drawing/2014/main" id="{1493DFB8-D455-4F11-9194-2D078BDE39ED}"/>
              </a:ext>
            </a:extLst>
          </p:cNvPr>
          <p:cNvSpPr>
            <a:spLocks noGrp="1"/>
          </p:cNvSpPr>
          <p:nvPr>
            <p:ph idx="1"/>
          </p:nvPr>
        </p:nvSpPr>
        <p:spPr/>
        <p:txBody>
          <a:bodyPr>
            <a:normAutofit lnSpcReduction="10000"/>
          </a:bodyPr>
          <a:lstStyle/>
          <a:p>
            <a:r>
              <a:rPr lang="en-US" dirty="0"/>
              <a:t>Include progression requirements in each program Bulletin listing.</a:t>
            </a:r>
          </a:p>
          <a:p>
            <a:r>
              <a:rPr lang="en-US" dirty="0"/>
              <a:t>Prescribed requirements: specified courses to fulfill a degree requirement</a:t>
            </a:r>
          </a:p>
          <a:p>
            <a:r>
              <a:rPr lang="en-US" dirty="0"/>
              <a:t>Integrative course: all programs/concentrations must have at least one approved Carolina Core Integrative course that is required (not just an option) </a:t>
            </a:r>
            <a:r>
              <a:rPr lang="en-US" sz="2400" dirty="0"/>
              <a:t>(E.g. </a:t>
            </a:r>
            <a:r>
              <a:rPr lang="en-US" sz="2400" dirty="0">
                <a:hlinkClick r:id="rId3"/>
              </a:rPr>
              <a:t>2019 Physics</a:t>
            </a:r>
            <a:r>
              <a:rPr lang="en-US" sz="2400" dirty="0"/>
              <a:t>)</a:t>
            </a:r>
          </a:p>
          <a:p>
            <a:r>
              <a:rPr lang="en-US" dirty="0"/>
              <a:t>Courses that are included in major hours may not be used to fulfill any other requirement in the Program of Study </a:t>
            </a:r>
            <a:r>
              <a:rPr lang="en-US" sz="2400" dirty="0"/>
              <a:t>(E.g. </a:t>
            </a:r>
            <a:r>
              <a:rPr lang="en-US" sz="2400" dirty="0">
                <a:hlinkClick r:id="rId4"/>
              </a:rPr>
              <a:t>2016 Classics-Latin Teaching Certification</a:t>
            </a:r>
            <a:r>
              <a:rPr lang="en-US" sz="2400" dirty="0"/>
              <a:t>)</a:t>
            </a:r>
            <a:endParaRPr lang="en-US" dirty="0"/>
          </a:p>
          <a:p>
            <a:endParaRPr lang="en-US" dirty="0"/>
          </a:p>
        </p:txBody>
      </p:sp>
    </p:spTree>
    <p:extLst>
      <p:ext uri="{BB962C8B-B14F-4D97-AF65-F5344CB8AC3E}">
        <p14:creationId xmlns:p14="http://schemas.microsoft.com/office/powerpoint/2010/main" val="33808192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4E898E-0162-4662-941C-EEB54561BA9A}"/>
              </a:ext>
            </a:extLst>
          </p:cNvPr>
          <p:cNvSpPr>
            <a:spLocks noGrp="1"/>
          </p:cNvSpPr>
          <p:nvPr>
            <p:ph type="title"/>
          </p:nvPr>
        </p:nvSpPr>
        <p:spPr/>
        <p:txBody>
          <a:bodyPr/>
          <a:lstStyle/>
          <a:p>
            <a:r>
              <a:rPr lang="en-US" dirty="0"/>
              <a:t>Program design (continued)</a:t>
            </a:r>
          </a:p>
        </p:txBody>
      </p:sp>
      <p:sp>
        <p:nvSpPr>
          <p:cNvPr id="3" name="Content Placeholder 2">
            <a:extLst>
              <a:ext uri="{FF2B5EF4-FFF2-40B4-BE49-F238E27FC236}">
                <a16:creationId xmlns:a16="http://schemas.microsoft.com/office/drawing/2014/main" id="{1493DFB8-D455-4F11-9194-2D078BDE39ED}"/>
              </a:ext>
            </a:extLst>
          </p:cNvPr>
          <p:cNvSpPr>
            <a:spLocks noGrp="1"/>
          </p:cNvSpPr>
          <p:nvPr>
            <p:ph idx="1"/>
          </p:nvPr>
        </p:nvSpPr>
        <p:spPr>
          <a:xfrm>
            <a:off x="838200" y="1535837"/>
            <a:ext cx="10515600" cy="4281867"/>
          </a:xfrm>
        </p:spPr>
        <p:txBody>
          <a:bodyPr>
            <a:normAutofit fontScale="92500" lnSpcReduction="10000"/>
          </a:bodyPr>
          <a:lstStyle/>
          <a:p>
            <a:r>
              <a:rPr lang="en-US" dirty="0"/>
              <a:t>Courses should not be listed under the major requirements, if they are not included in the major hours. </a:t>
            </a:r>
            <a:r>
              <a:rPr lang="en-US" sz="2400" dirty="0"/>
              <a:t>(E.g. </a:t>
            </a:r>
            <a:r>
              <a:rPr lang="en-US" sz="2400" dirty="0">
                <a:hlinkClick r:id="rId3"/>
              </a:rPr>
              <a:t>2016 Art History</a:t>
            </a:r>
            <a:r>
              <a:rPr lang="en-US" sz="2400" dirty="0"/>
              <a:t>)</a:t>
            </a:r>
          </a:p>
          <a:p>
            <a:r>
              <a:rPr lang="en-US" dirty="0"/>
              <a:t>Major GPA should not include courses that are not included in the major hours. </a:t>
            </a:r>
            <a:r>
              <a:rPr lang="en-US" sz="2400" dirty="0"/>
              <a:t>(E.g. </a:t>
            </a:r>
            <a:r>
              <a:rPr lang="en-US" sz="2400" dirty="0">
                <a:hlinkClick r:id="rId4"/>
              </a:rPr>
              <a:t>2016 Chemical Engineering</a:t>
            </a:r>
            <a:r>
              <a:rPr lang="en-US" sz="2400" dirty="0"/>
              <a:t>)</a:t>
            </a:r>
          </a:p>
          <a:p>
            <a:r>
              <a:rPr lang="en-US" dirty="0"/>
              <a:t>Elective hours are usually dependent upon how students fulfill other degree requirements.</a:t>
            </a:r>
          </a:p>
          <a:p>
            <a:r>
              <a:rPr lang="en-US" dirty="0"/>
              <a:t>Concentrations</a:t>
            </a:r>
          </a:p>
          <a:p>
            <a:pPr lvl="1"/>
            <a:r>
              <a:rPr lang="en-US" dirty="0"/>
              <a:t>Specialty within the major</a:t>
            </a:r>
          </a:p>
          <a:p>
            <a:pPr lvl="1"/>
            <a:r>
              <a:rPr lang="en-US" dirty="0"/>
              <a:t>Do not get separate listings in the Bulletin (E.g. </a:t>
            </a:r>
            <a:r>
              <a:rPr lang="en-US" dirty="0">
                <a:hlinkClick r:id="rId5"/>
              </a:rPr>
              <a:t>2018</a:t>
            </a:r>
            <a:r>
              <a:rPr lang="en-US" dirty="0"/>
              <a:t> Music, BM)</a:t>
            </a:r>
          </a:p>
          <a:p>
            <a:pPr lvl="1"/>
            <a:r>
              <a:rPr lang="en-US" dirty="0"/>
              <a:t>There may be multiple concentrations within a program, but there is one base program and changes to that program will affect all concentrations, unless the change is to the concentration itself.</a:t>
            </a:r>
          </a:p>
          <a:p>
            <a:pPr lvl="1"/>
            <a:endParaRPr lang="en-US" dirty="0"/>
          </a:p>
          <a:p>
            <a:endParaRPr lang="en-US" dirty="0"/>
          </a:p>
        </p:txBody>
      </p:sp>
    </p:spTree>
    <p:extLst>
      <p:ext uri="{BB962C8B-B14F-4D97-AF65-F5344CB8AC3E}">
        <p14:creationId xmlns:p14="http://schemas.microsoft.com/office/powerpoint/2010/main" val="37602691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3">
                                            <p:txEl>
                                              <p:pRg st="4" end="4"/>
                                            </p:txEl>
                                          </p:spTgt>
                                        </p:tgtEl>
                                        <p:attrNameLst>
                                          <p:attrName>style.visibility</p:attrName>
                                        </p:attrNameLst>
                                      </p:cBhvr>
                                      <p:to>
                                        <p:strVal val="visible"/>
                                      </p:to>
                                    </p:set>
                                    <p:anim calcmode="lin" valueType="num">
                                      <p:cBhvr additive="base">
                                        <p:cTn id="29"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30" dur="500" fill="hold"/>
                                        <p:tgtEl>
                                          <p:spTgt spid="3">
                                            <p:txEl>
                                              <p:pRg st="4" end="4"/>
                                            </p:txEl>
                                          </p:spTgt>
                                        </p:tgtEl>
                                        <p:attrNameLst>
                                          <p:attrName>ppt_y</p:attrName>
                                        </p:attrNameLst>
                                      </p:cBhvr>
                                      <p:tavLst>
                                        <p:tav tm="0">
                                          <p:val>
                                            <p:strVal val="1+#ppt_h/2"/>
                                          </p:val>
                                        </p:tav>
                                        <p:tav tm="100000">
                                          <p:val>
                                            <p:strVal val="#ppt_y"/>
                                          </p:val>
                                        </p:tav>
                                      </p:tavLst>
                                    </p:anim>
                                  </p:childTnLst>
                                </p:cTn>
                              </p:par>
                              <p:par>
                                <p:cTn id="31" presetID="2" presetClass="entr" presetSubtype="4" fill="hold" grpId="0" nodeType="withEffect">
                                  <p:stCondLst>
                                    <p:cond delay="0"/>
                                  </p:stCondLst>
                                  <p:childTnLst>
                                    <p:set>
                                      <p:cBhvr>
                                        <p:cTn id="32" dur="1" fill="hold">
                                          <p:stCondLst>
                                            <p:cond delay="0"/>
                                          </p:stCondLst>
                                        </p:cTn>
                                        <p:tgtEl>
                                          <p:spTgt spid="3">
                                            <p:txEl>
                                              <p:pRg st="5" end="5"/>
                                            </p:txEl>
                                          </p:spTgt>
                                        </p:tgtEl>
                                        <p:attrNameLst>
                                          <p:attrName>style.visibility</p:attrName>
                                        </p:attrNameLst>
                                      </p:cBhvr>
                                      <p:to>
                                        <p:strVal val="visible"/>
                                      </p:to>
                                    </p:set>
                                    <p:anim calcmode="lin" valueType="num">
                                      <p:cBhvr additive="base">
                                        <p:cTn id="33" dur="500" fill="hold"/>
                                        <p:tgtEl>
                                          <p:spTgt spid="3">
                                            <p:txEl>
                                              <p:pRg st="5" end="5"/>
                                            </p:txEl>
                                          </p:spTgt>
                                        </p:tgtEl>
                                        <p:attrNameLst>
                                          <p:attrName>ppt_x</p:attrName>
                                        </p:attrNameLst>
                                      </p:cBhvr>
                                      <p:tavLst>
                                        <p:tav tm="0">
                                          <p:val>
                                            <p:strVal val="#ppt_x"/>
                                          </p:val>
                                        </p:tav>
                                        <p:tav tm="100000">
                                          <p:val>
                                            <p:strVal val="#ppt_x"/>
                                          </p:val>
                                        </p:tav>
                                      </p:tavLst>
                                    </p:anim>
                                    <p:anim calcmode="lin" valueType="num">
                                      <p:cBhvr additive="base">
                                        <p:cTn id="34" dur="500" fill="hold"/>
                                        <p:tgtEl>
                                          <p:spTgt spid="3">
                                            <p:txEl>
                                              <p:pRg st="5" end="5"/>
                                            </p:txEl>
                                          </p:spTgt>
                                        </p:tgtEl>
                                        <p:attrNameLst>
                                          <p:attrName>ppt_y</p:attrName>
                                        </p:attrNameLst>
                                      </p:cBhvr>
                                      <p:tavLst>
                                        <p:tav tm="0">
                                          <p:val>
                                            <p:strVal val="1+#ppt_h/2"/>
                                          </p:val>
                                        </p:tav>
                                        <p:tav tm="100000">
                                          <p:val>
                                            <p:strVal val="#ppt_y"/>
                                          </p:val>
                                        </p:tav>
                                      </p:tavLst>
                                    </p:anim>
                                  </p:childTnLst>
                                </p:cTn>
                              </p:par>
                              <p:par>
                                <p:cTn id="35" presetID="2" presetClass="entr" presetSubtype="4" fill="hold" grpId="0" nodeType="with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 calcmode="lin" valueType="num">
                                      <p:cBhvr additive="base">
                                        <p:cTn id="37" dur="500" fill="hold"/>
                                        <p:tgtEl>
                                          <p:spTgt spid="3">
                                            <p:txEl>
                                              <p:pRg st="6" end="6"/>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3">
                                            <p:txEl>
                                              <p:pRg st="6" end="6"/>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4E898E-0162-4662-941C-EEB54561BA9A}"/>
              </a:ext>
            </a:extLst>
          </p:cNvPr>
          <p:cNvSpPr>
            <a:spLocks noGrp="1"/>
          </p:cNvSpPr>
          <p:nvPr>
            <p:ph type="title"/>
          </p:nvPr>
        </p:nvSpPr>
        <p:spPr/>
        <p:txBody>
          <a:bodyPr/>
          <a:lstStyle/>
          <a:p>
            <a:r>
              <a:rPr lang="en-US" dirty="0"/>
              <a:t>Program design (continued)</a:t>
            </a:r>
          </a:p>
        </p:txBody>
      </p:sp>
      <p:sp>
        <p:nvSpPr>
          <p:cNvPr id="3" name="Content Placeholder 2">
            <a:extLst>
              <a:ext uri="{FF2B5EF4-FFF2-40B4-BE49-F238E27FC236}">
                <a16:creationId xmlns:a16="http://schemas.microsoft.com/office/drawing/2014/main" id="{1493DFB8-D455-4F11-9194-2D078BDE39ED}"/>
              </a:ext>
            </a:extLst>
          </p:cNvPr>
          <p:cNvSpPr>
            <a:spLocks noGrp="1"/>
          </p:cNvSpPr>
          <p:nvPr>
            <p:ph idx="1"/>
          </p:nvPr>
        </p:nvSpPr>
        <p:spPr>
          <a:xfrm>
            <a:off x="838200" y="1825625"/>
            <a:ext cx="10515600" cy="3992079"/>
          </a:xfrm>
        </p:spPr>
        <p:txBody>
          <a:bodyPr>
            <a:normAutofit/>
          </a:bodyPr>
          <a:lstStyle/>
          <a:p>
            <a:r>
              <a:rPr lang="en-US" dirty="0"/>
              <a:t>Example program:</a:t>
            </a:r>
          </a:p>
          <a:p>
            <a:pPr lvl="1"/>
            <a:r>
              <a:rPr lang="en-US" dirty="0">
                <a:hlinkClick r:id="rId3"/>
              </a:rPr>
              <a:t>Early Childhood Education, BA</a:t>
            </a:r>
            <a:endParaRPr lang="en-US" dirty="0"/>
          </a:p>
          <a:p>
            <a:pPr lvl="2"/>
            <a:r>
              <a:rPr lang="en-US" dirty="0"/>
              <a:t>Identifies prescribed courses form SCI, GHS, GSS</a:t>
            </a:r>
          </a:p>
          <a:p>
            <a:pPr lvl="2"/>
            <a:r>
              <a:rPr lang="en-US" dirty="0"/>
              <a:t>Lists “optional” for the minor</a:t>
            </a:r>
          </a:p>
          <a:p>
            <a:pPr lvl="2"/>
            <a:r>
              <a:rPr lang="en-US" dirty="0"/>
              <a:t>Progression note on internship</a:t>
            </a:r>
          </a:p>
          <a:p>
            <a:pPr lvl="2"/>
            <a:r>
              <a:rPr lang="en-US" dirty="0"/>
              <a:t>Issue in Supporting Courses: no course options for “a course in culture other than Western European”</a:t>
            </a:r>
          </a:p>
          <a:p>
            <a:pPr lvl="1"/>
            <a:r>
              <a:rPr lang="en-US" dirty="0">
                <a:hlinkClick r:id="rId4"/>
              </a:rPr>
              <a:t>Sociology, BA</a:t>
            </a:r>
            <a:endParaRPr lang="en-US" dirty="0"/>
          </a:p>
          <a:p>
            <a:pPr lvl="2"/>
            <a:r>
              <a:rPr lang="en-US" dirty="0"/>
              <a:t>Prescribed course for GSS</a:t>
            </a:r>
          </a:p>
          <a:p>
            <a:pPr lvl="2"/>
            <a:r>
              <a:rPr lang="en-US" dirty="0"/>
              <a:t>Major electives provide specific course designator and level</a:t>
            </a:r>
          </a:p>
          <a:p>
            <a:pPr lvl="1"/>
            <a:endParaRPr lang="en-US" dirty="0"/>
          </a:p>
          <a:p>
            <a:endParaRPr lang="en-US" dirty="0"/>
          </a:p>
        </p:txBody>
      </p:sp>
    </p:spTree>
    <p:extLst>
      <p:ext uri="{BB962C8B-B14F-4D97-AF65-F5344CB8AC3E}">
        <p14:creationId xmlns:p14="http://schemas.microsoft.com/office/powerpoint/2010/main" val="342722885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Prerequisites and restrictions</a:t>
            </a:r>
          </a:p>
        </p:txBody>
      </p:sp>
      <p:sp>
        <p:nvSpPr>
          <p:cNvPr id="4" name="TextBox 3">
            <a:extLst>
              <a:ext uri="{FF2B5EF4-FFF2-40B4-BE49-F238E27FC236}">
                <a16:creationId xmlns:a16="http://schemas.microsoft.com/office/drawing/2014/main" id="{387D6400-2974-4BC8-9E42-D787115BFEC0}"/>
              </a:ext>
            </a:extLst>
          </p:cNvPr>
          <p:cNvSpPr txBox="1"/>
          <p:nvPr/>
        </p:nvSpPr>
        <p:spPr>
          <a:xfrm>
            <a:off x="941034" y="1420427"/>
            <a:ext cx="4468249" cy="4124206"/>
          </a:xfrm>
          <a:prstGeom prst="rect">
            <a:avLst/>
          </a:prstGeom>
          <a:noFill/>
        </p:spPr>
        <p:txBody>
          <a:bodyPr wrap="square" rtlCol="0">
            <a:spAutoFit/>
          </a:bodyPr>
          <a:lstStyle/>
          <a:p>
            <a:r>
              <a:rPr lang="en-US" b="1" dirty="0"/>
              <a:t>Prerequisites</a:t>
            </a:r>
            <a:r>
              <a:rPr lang="en-US" dirty="0"/>
              <a:t> are courses (successfully completed with a minimum grade of D, unless otherwise defined) that identify the skills and knowledge needed before enrollment in certain courses.</a:t>
            </a:r>
          </a:p>
          <a:p>
            <a:endParaRPr lang="en-US" sz="1000" dirty="0"/>
          </a:p>
          <a:p>
            <a:pPr marL="285750" indent="-285750">
              <a:buFont typeface="Arial" panose="020B0604020202020204" pitchFamily="34" charset="0"/>
              <a:buChar char="•"/>
            </a:pPr>
            <a:r>
              <a:rPr lang="en-US" dirty="0"/>
              <a:t>Should be included in degree requirements hours and never assumed.</a:t>
            </a:r>
          </a:p>
          <a:p>
            <a:pPr marL="285750" indent="-285750">
              <a:buFont typeface="Arial" panose="020B0604020202020204" pitchFamily="34" charset="0"/>
              <a:buChar char="•"/>
            </a:pPr>
            <a:r>
              <a:rPr lang="en-US" dirty="0"/>
              <a:t>May or may not be enforced (not recommended) in Banner.</a:t>
            </a:r>
          </a:p>
          <a:p>
            <a:pPr marL="285750" indent="-285750">
              <a:buFont typeface="Arial" panose="020B0604020202020204" pitchFamily="34" charset="0"/>
              <a:buChar char="•"/>
            </a:pPr>
            <a:r>
              <a:rPr lang="en-US" dirty="0"/>
              <a:t>Use of the phrase “or instructor permission” is discouraged, as it promotes student requests for exemptions.</a:t>
            </a:r>
          </a:p>
        </p:txBody>
      </p:sp>
      <p:sp>
        <p:nvSpPr>
          <p:cNvPr id="8" name="TextBox 7">
            <a:extLst>
              <a:ext uri="{FF2B5EF4-FFF2-40B4-BE49-F238E27FC236}">
                <a16:creationId xmlns:a16="http://schemas.microsoft.com/office/drawing/2014/main" id="{A71174A0-BC24-472B-A30F-255CD9C5EE03}"/>
              </a:ext>
            </a:extLst>
          </p:cNvPr>
          <p:cNvSpPr txBox="1"/>
          <p:nvPr/>
        </p:nvSpPr>
        <p:spPr>
          <a:xfrm>
            <a:off x="5409283" y="1417058"/>
            <a:ext cx="5937480" cy="4131900"/>
          </a:xfrm>
          <a:prstGeom prst="rect">
            <a:avLst/>
          </a:prstGeom>
          <a:noFill/>
        </p:spPr>
        <p:txBody>
          <a:bodyPr wrap="square" rtlCol="0">
            <a:spAutoFit/>
          </a:bodyPr>
          <a:lstStyle/>
          <a:p>
            <a:r>
              <a:rPr lang="en-US" b="1" dirty="0"/>
              <a:t>Restrictions</a:t>
            </a:r>
            <a:r>
              <a:rPr lang="en-US" dirty="0"/>
              <a:t> are conditions that limit the enrollment in certain courses to a select group of students.  Restrictions may include:</a:t>
            </a:r>
          </a:p>
          <a:p>
            <a:endParaRPr lang="en-US" sz="1050" dirty="0"/>
          </a:p>
          <a:p>
            <a:pPr marL="285750" indent="-285750">
              <a:buFont typeface="Arial" panose="020B0604020202020204" pitchFamily="34" charset="0"/>
              <a:buChar char="•"/>
            </a:pPr>
            <a:r>
              <a:rPr lang="en-US" dirty="0"/>
              <a:t>students of a certain academic standing</a:t>
            </a:r>
          </a:p>
          <a:p>
            <a:pPr marL="285750" indent="-285750">
              <a:buFont typeface="Arial" panose="020B0604020202020204" pitchFamily="34" charset="0"/>
              <a:buChar char="•"/>
            </a:pPr>
            <a:r>
              <a:rPr lang="en-US" dirty="0"/>
              <a:t>students of a certain class standing (junior, senior, etc.) (classification/level in Banner)</a:t>
            </a:r>
          </a:p>
          <a:p>
            <a:pPr marL="285750" indent="-285750">
              <a:buFont typeface="Arial" panose="020B0604020202020204" pitchFamily="34" charset="0"/>
              <a:buChar char="•"/>
            </a:pPr>
            <a:r>
              <a:rPr lang="en-US" dirty="0"/>
              <a:t>students admitted to a certain college, academic program, degree, minor, or certificate (field of study in Banner)</a:t>
            </a:r>
          </a:p>
          <a:p>
            <a:pPr marL="285750" indent="-285750">
              <a:buFont typeface="Arial" panose="020B0604020202020204" pitchFamily="34" charset="0"/>
              <a:buChar char="•"/>
            </a:pPr>
            <a:r>
              <a:rPr lang="en-US" dirty="0"/>
              <a:t>students belonging to a specific student group (Honors, Trio Scholars, etc.) (attribute in Banner)</a:t>
            </a:r>
          </a:p>
          <a:p>
            <a:pPr marL="285750" indent="-285750">
              <a:buFont typeface="Arial" panose="020B0604020202020204" pitchFamily="34" charset="0"/>
              <a:buChar char="•"/>
            </a:pPr>
            <a:r>
              <a:rPr lang="en-US" dirty="0"/>
              <a:t>students required to meet with an instructor, director, or obtain department permission. (special/instructor permission in Banner)</a:t>
            </a:r>
          </a:p>
        </p:txBody>
      </p:sp>
      <p:sp>
        <p:nvSpPr>
          <p:cNvPr id="9" name="TextBox 8">
            <a:extLst>
              <a:ext uri="{FF2B5EF4-FFF2-40B4-BE49-F238E27FC236}">
                <a16:creationId xmlns:a16="http://schemas.microsoft.com/office/drawing/2014/main" id="{445DF151-1865-46F6-A483-9EF6B61616D6}"/>
              </a:ext>
            </a:extLst>
          </p:cNvPr>
          <p:cNvSpPr txBox="1"/>
          <p:nvPr/>
        </p:nvSpPr>
        <p:spPr>
          <a:xfrm>
            <a:off x="941033" y="5664375"/>
            <a:ext cx="7767145" cy="1200329"/>
          </a:xfrm>
          <a:prstGeom prst="rect">
            <a:avLst/>
          </a:prstGeom>
          <a:noFill/>
        </p:spPr>
        <p:txBody>
          <a:bodyPr wrap="square" rtlCol="0">
            <a:spAutoFit/>
          </a:bodyPr>
          <a:lstStyle/>
          <a:p>
            <a:r>
              <a:rPr lang="en-US" b="1" dirty="0"/>
              <a:t>Note:</a:t>
            </a:r>
            <a:r>
              <a:rPr lang="en-US" dirty="0"/>
              <a:t> Restrictions referring to students who have completed a specific number of credit hours and students with a certain minimum GPA cannot be enforced in Banner.</a:t>
            </a:r>
          </a:p>
          <a:p>
            <a:endParaRPr lang="en-US" dirty="0"/>
          </a:p>
        </p:txBody>
      </p:sp>
    </p:spTree>
    <p:extLst>
      <p:ext uri="{BB962C8B-B14F-4D97-AF65-F5344CB8AC3E}">
        <p14:creationId xmlns:p14="http://schemas.microsoft.com/office/powerpoint/2010/main" val="24463689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xEl>
                                              <p:pRg st="2" end="2"/>
                                            </p:txEl>
                                          </p:spTgt>
                                        </p:tgtEl>
                                        <p:attrNameLst>
                                          <p:attrName>style.visibility</p:attrName>
                                        </p:attrNameLst>
                                      </p:cBhvr>
                                      <p:to>
                                        <p:strVal val="visible"/>
                                      </p:to>
                                    </p:set>
                                    <p:anim calcmode="lin" valueType="num">
                                      <p:cBhvr additive="base">
                                        <p:cTn id="7" dur="500" fill="hold"/>
                                        <p:tgtEl>
                                          <p:spTgt spid="4">
                                            <p:txEl>
                                              <p:pRg st="2" end="2"/>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4">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4">
                                            <p:txEl>
                                              <p:pRg st="3" end="3"/>
                                            </p:txEl>
                                          </p:spTgt>
                                        </p:tgtEl>
                                        <p:attrNameLst>
                                          <p:attrName>style.visibility</p:attrName>
                                        </p:attrNameLst>
                                      </p:cBhvr>
                                      <p:to>
                                        <p:strVal val="visible"/>
                                      </p:to>
                                    </p:set>
                                    <p:anim calcmode="lin" valueType="num">
                                      <p:cBhvr additive="base">
                                        <p:cTn id="13" dur="500" fill="hold"/>
                                        <p:tgtEl>
                                          <p:spTgt spid="4">
                                            <p:txEl>
                                              <p:pRg st="3" end="3"/>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4">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4">
                                            <p:txEl>
                                              <p:pRg st="4" end="4"/>
                                            </p:txEl>
                                          </p:spTgt>
                                        </p:tgtEl>
                                        <p:attrNameLst>
                                          <p:attrName>style.visibility</p:attrName>
                                        </p:attrNameLst>
                                      </p:cBhvr>
                                      <p:to>
                                        <p:strVal val="visible"/>
                                      </p:to>
                                    </p:set>
                                    <p:anim calcmode="lin" valueType="num">
                                      <p:cBhvr additive="base">
                                        <p:cTn id="19" dur="500" fill="hold"/>
                                        <p:tgtEl>
                                          <p:spTgt spid="4">
                                            <p:txEl>
                                              <p:pRg st="4" end="4"/>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4">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8">
                                            <p:txEl>
                                              <p:pRg st="2" end="2"/>
                                            </p:txEl>
                                          </p:spTgt>
                                        </p:tgtEl>
                                        <p:attrNameLst>
                                          <p:attrName>style.visibility</p:attrName>
                                        </p:attrNameLst>
                                      </p:cBhvr>
                                      <p:to>
                                        <p:strVal val="visible"/>
                                      </p:to>
                                    </p:set>
                                    <p:anim calcmode="lin" valueType="num">
                                      <p:cBhvr additive="base">
                                        <p:cTn id="25" dur="500" fill="hold"/>
                                        <p:tgtEl>
                                          <p:spTgt spid="8">
                                            <p:txEl>
                                              <p:pRg st="2" end="2"/>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8">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8">
                                            <p:txEl>
                                              <p:pRg st="3" end="3"/>
                                            </p:txEl>
                                          </p:spTgt>
                                        </p:tgtEl>
                                        <p:attrNameLst>
                                          <p:attrName>style.visibility</p:attrName>
                                        </p:attrNameLst>
                                      </p:cBhvr>
                                      <p:to>
                                        <p:strVal val="visible"/>
                                      </p:to>
                                    </p:set>
                                    <p:anim calcmode="lin" valueType="num">
                                      <p:cBhvr additive="base">
                                        <p:cTn id="31" dur="500" fill="hold"/>
                                        <p:tgtEl>
                                          <p:spTgt spid="8">
                                            <p:txEl>
                                              <p:pRg st="3" end="3"/>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8">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8">
                                            <p:txEl>
                                              <p:pRg st="4" end="4"/>
                                            </p:txEl>
                                          </p:spTgt>
                                        </p:tgtEl>
                                        <p:attrNameLst>
                                          <p:attrName>style.visibility</p:attrName>
                                        </p:attrNameLst>
                                      </p:cBhvr>
                                      <p:to>
                                        <p:strVal val="visible"/>
                                      </p:to>
                                    </p:set>
                                    <p:anim calcmode="lin" valueType="num">
                                      <p:cBhvr additive="base">
                                        <p:cTn id="37" dur="500" fill="hold"/>
                                        <p:tgtEl>
                                          <p:spTgt spid="8">
                                            <p:txEl>
                                              <p:pRg st="4" end="4"/>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8">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nodeType="clickEffect">
                                  <p:stCondLst>
                                    <p:cond delay="0"/>
                                  </p:stCondLst>
                                  <p:childTnLst>
                                    <p:set>
                                      <p:cBhvr>
                                        <p:cTn id="42" dur="1" fill="hold">
                                          <p:stCondLst>
                                            <p:cond delay="0"/>
                                          </p:stCondLst>
                                        </p:cTn>
                                        <p:tgtEl>
                                          <p:spTgt spid="8">
                                            <p:txEl>
                                              <p:pRg st="5" end="5"/>
                                            </p:txEl>
                                          </p:spTgt>
                                        </p:tgtEl>
                                        <p:attrNameLst>
                                          <p:attrName>style.visibility</p:attrName>
                                        </p:attrNameLst>
                                      </p:cBhvr>
                                      <p:to>
                                        <p:strVal val="visible"/>
                                      </p:to>
                                    </p:set>
                                    <p:anim calcmode="lin" valueType="num">
                                      <p:cBhvr additive="base">
                                        <p:cTn id="43" dur="500" fill="hold"/>
                                        <p:tgtEl>
                                          <p:spTgt spid="8">
                                            <p:txEl>
                                              <p:pRg st="5" end="5"/>
                                            </p:txEl>
                                          </p:spTgt>
                                        </p:tgtEl>
                                        <p:attrNameLst>
                                          <p:attrName>ppt_x</p:attrName>
                                        </p:attrNameLst>
                                      </p:cBhvr>
                                      <p:tavLst>
                                        <p:tav tm="0">
                                          <p:val>
                                            <p:strVal val="#ppt_x"/>
                                          </p:val>
                                        </p:tav>
                                        <p:tav tm="100000">
                                          <p:val>
                                            <p:strVal val="#ppt_x"/>
                                          </p:val>
                                        </p:tav>
                                      </p:tavLst>
                                    </p:anim>
                                    <p:anim calcmode="lin" valueType="num">
                                      <p:cBhvr additive="base">
                                        <p:cTn id="44" dur="500" fill="hold"/>
                                        <p:tgtEl>
                                          <p:spTgt spid="8">
                                            <p:txEl>
                                              <p:pRg st="5" end="5"/>
                                            </p:txEl>
                                          </p:spTgt>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8">
                                            <p:txEl>
                                              <p:pRg st="6" end="6"/>
                                            </p:txEl>
                                          </p:spTgt>
                                        </p:tgtEl>
                                        <p:attrNameLst>
                                          <p:attrName>style.visibility</p:attrName>
                                        </p:attrNameLst>
                                      </p:cBhvr>
                                      <p:to>
                                        <p:strVal val="visible"/>
                                      </p:to>
                                    </p:set>
                                    <p:anim calcmode="lin" valueType="num">
                                      <p:cBhvr additive="base">
                                        <p:cTn id="49" dur="500" fill="hold"/>
                                        <p:tgtEl>
                                          <p:spTgt spid="8">
                                            <p:txEl>
                                              <p:pRg st="6" end="6"/>
                                            </p:txEl>
                                          </p:spTgt>
                                        </p:tgtEl>
                                        <p:attrNameLst>
                                          <p:attrName>ppt_x</p:attrName>
                                        </p:attrNameLst>
                                      </p:cBhvr>
                                      <p:tavLst>
                                        <p:tav tm="0">
                                          <p:val>
                                            <p:strVal val="#ppt_x"/>
                                          </p:val>
                                        </p:tav>
                                        <p:tav tm="100000">
                                          <p:val>
                                            <p:strVal val="#ppt_x"/>
                                          </p:val>
                                        </p:tav>
                                      </p:tavLst>
                                    </p:anim>
                                    <p:anim calcmode="lin" valueType="num">
                                      <p:cBhvr additive="base">
                                        <p:cTn id="50" dur="500" fill="hold"/>
                                        <p:tgtEl>
                                          <p:spTgt spid="8">
                                            <p:txEl>
                                              <p:pRg st="6" end="6"/>
                                            </p:txEl>
                                          </p:spTgt>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9"/>
                                        </p:tgtEl>
                                        <p:attrNameLst>
                                          <p:attrName>style.visibility</p:attrName>
                                        </p:attrNameLst>
                                      </p:cBhvr>
                                      <p:to>
                                        <p:strVal val="visible"/>
                                      </p:to>
                                    </p:set>
                                    <p:anim calcmode="lin" valueType="num">
                                      <p:cBhvr additive="base">
                                        <p:cTn id="55" dur="500" fill="hold"/>
                                        <p:tgtEl>
                                          <p:spTgt spid="9"/>
                                        </p:tgtEl>
                                        <p:attrNameLst>
                                          <p:attrName>ppt_x</p:attrName>
                                        </p:attrNameLst>
                                      </p:cBhvr>
                                      <p:tavLst>
                                        <p:tav tm="0">
                                          <p:val>
                                            <p:strVal val="#ppt_x"/>
                                          </p:val>
                                        </p:tav>
                                        <p:tav tm="100000">
                                          <p:val>
                                            <p:strVal val="#ppt_x"/>
                                          </p:val>
                                        </p:tav>
                                      </p:tavLst>
                                    </p:anim>
                                    <p:anim calcmode="lin" valueType="num">
                                      <p:cBhvr additive="base">
                                        <p:cTn id="56"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Critical Courses: 3 Rules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pPr marL="0" indent="0">
              <a:buNone/>
            </a:pPr>
            <a:r>
              <a:rPr lang="en-US" dirty="0"/>
              <a:t>Courses are considered “critical” (on the major map) when they:</a:t>
            </a:r>
          </a:p>
          <a:p>
            <a:pPr marL="971550" lvl="1" indent="-514350">
              <a:buFont typeface="+mj-lt"/>
              <a:buAutoNum type="arabicPeriod"/>
            </a:pPr>
            <a:r>
              <a:rPr lang="en-US" dirty="0"/>
              <a:t>Have a deadline for completion</a:t>
            </a:r>
          </a:p>
          <a:p>
            <a:pPr marL="971550" lvl="1" indent="-514350">
              <a:buFont typeface="+mj-lt"/>
              <a:buAutoNum type="arabicPeriod"/>
            </a:pPr>
            <a:r>
              <a:rPr lang="en-US" dirty="0"/>
              <a:t>Affect time to graduation due to subsequent prerequisites</a:t>
            </a:r>
          </a:p>
          <a:p>
            <a:pPr marL="971550" lvl="1" indent="-514350">
              <a:buFont typeface="+mj-lt"/>
              <a:buAutoNum type="arabicPeriod"/>
            </a:pPr>
            <a:r>
              <a:rPr lang="en-US" dirty="0"/>
              <a:t>Have prescribed sequencing/timing</a:t>
            </a:r>
          </a:p>
          <a:p>
            <a:endParaRPr lang="en-US" dirty="0"/>
          </a:p>
        </p:txBody>
      </p:sp>
    </p:spTree>
    <p:extLst>
      <p:ext uri="{BB962C8B-B14F-4D97-AF65-F5344CB8AC3E}">
        <p14:creationId xmlns:p14="http://schemas.microsoft.com/office/powerpoint/2010/main" val="282272431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Sharing rules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r>
              <a:rPr lang="en-US" dirty="0"/>
              <a:t>The University has not made any official decisions on rules about sharing. (under review by AADC)</a:t>
            </a:r>
          </a:p>
          <a:p>
            <a:pPr marL="0" indent="0">
              <a:buNone/>
            </a:pPr>
            <a:endParaRPr lang="en-US" dirty="0"/>
          </a:p>
          <a:p>
            <a:pPr marL="0" indent="0">
              <a:buNone/>
            </a:pPr>
            <a:r>
              <a:rPr lang="en-US" dirty="0"/>
              <a:t>Program of Study Rules:</a:t>
            </a:r>
          </a:p>
          <a:p>
            <a:r>
              <a:rPr lang="en-US" dirty="0"/>
              <a:t>No course may fulfill the requirements of multiple components within the Program of Study</a:t>
            </a:r>
          </a:p>
          <a:p>
            <a:r>
              <a:rPr lang="en-US" dirty="0"/>
              <a:t>Sharing rules should always be explicit, as they affect the hours within the Program of Study. (e.g. </a:t>
            </a:r>
            <a:r>
              <a:rPr lang="en-US" dirty="0">
                <a:hlinkClick r:id="rId3"/>
              </a:rPr>
              <a:t>2019 Biological Sciences</a:t>
            </a:r>
            <a:r>
              <a:rPr lang="en-US" dirty="0"/>
              <a:t>)</a:t>
            </a:r>
          </a:p>
          <a:p>
            <a:pPr marL="0" indent="0">
              <a:buNone/>
            </a:pPr>
            <a:endParaRPr lang="en-US" dirty="0"/>
          </a:p>
        </p:txBody>
      </p:sp>
    </p:spTree>
    <p:extLst>
      <p:ext uri="{BB962C8B-B14F-4D97-AF65-F5344CB8AC3E}">
        <p14:creationId xmlns:p14="http://schemas.microsoft.com/office/powerpoint/2010/main" val="40980686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 calcmode="lin" valueType="num">
                                      <p:cBhvr additive="base">
                                        <p:cTn id="7"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2" end="2"/>
                                            </p:txEl>
                                          </p:spTgt>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anim calcmode="lin" valueType="num">
                                      <p:cBhvr additive="base">
                                        <p:cTn id="11"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3">
                                            <p:txEl>
                                              <p:pRg st="3" end="3"/>
                                            </p:txEl>
                                          </p:spTgt>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anim calcmode="lin" valueType="num">
                                      <p:cBhvr additive="base">
                                        <p:cTn id="15" dur="5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16" dur="5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F23736-AB76-4DE3-B20E-FCAF21DD6006}"/>
              </a:ext>
            </a:extLst>
          </p:cNvPr>
          <p:cNvSpPr>
            <a:spLocks noGrp="1"/>
          </p:cNvSpPr>
          <p:nvPr>
            <p:ph type="ctrTitle"/>
          </p:nvPr>
        </p:nvSpPr>
        <p:spPr/>
        <p:txBody>
          <a:bodyPr/>
          <a:lstStyle/>
          <a:p>
            <a:r>
              <a:rPr lang="en-US" dirty="0"/>
              <a:t>Part 2:</a:t>
            </a:r>
          </a:p>
        </p:txBody>
      </p:sp>
      <p:sp>
        <p:nvSpPr>
          <p:cNvPr id="3" name="Subtitle 2">
            <a:extLst>
              <a:ext uri="{FF2B5EF4-FFF2-40B4-BE49-F238E27FC236}">
                <a16:creationId xmlns:a16="http://schemas.microsoft.com/office/drawing/2014/main" id="{3E2A9F6E-C084-4270-AFF6-B4F4D30907DC}"/>
              </a:ext>
            </a:extLst>
          </p:cNvPr>
          <p:cNvSpPr>
            <a:spLocks noGrp="1"/>
          </p:cNvSpPr>
          <p:nvPr>
            <p:ph type="subTitle" idx="1"/>
          </p:nvPr>
        </p:nvSpPr>
        <p:spPr>
          <a:xfrm>
            <a:off x="1524000" y="3313939"/>
            <a:ext cx="9144000" cy="1655762"/>
          </a:xfrm>
        </p:spPr>
        <p:txBody>
          <a:bodyPr/>
          <a:lstStyle/>
          <a:p>
            <a:r>
              <a:rPr lang="en-US" dirty="0"/>
              <a:t>Curriculum Approval Process</a:t>
            </a:r>
          </a:p>
        </p:txBody>
      </p:sp>
    </p:spTree>
    <p:extLst>
      <p:ext uri="{BB962C8B-B14F-4D97-AF65-F5344CB8AC3E}">
        <p14:creationId xmlns:p14="http://schemas.microsoft.com/office/powerpoint/2010/main" val="367878648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C90E73-017D-49D8-ABFB-897F526CE7FB}"/>
              </a:ext>
            </a:extLst>
          </p:cNvPr>
          <p:cNvSpPr>
            <a:spLocks noGrp="1"/>
          </p:cNvSpPr>
          <p:nvPr>
            <p:ph type="title"/>
          </p:nvPr>
        </p:nvSpPr>
        <p:spPr/>
        <p:txBody>
          <a:bodyPr/>
          <a:lstStyle/>
          <a:p>
            <a:r>
              <a:rPr lang="en-US" dirty="0"/>
              <a:t>Curriculum approval process</a:t>
            </a:r>
          </a:p>
        </p:txBody>
      </p:sp>
      <p:sp>
        <p:nvSpPr>
          <p:cNvPr id="3" name="Content Placeholder 2">
            <a:extLst>
              <a:ext uri="{FF2B5EF4-FFF2-40B4-BE49-F238E27FC236}">
                <a16:creationId xmlns:a16="http://schemas.microsoft.com/office/drawing/2014/main" id="{1EC09172-6442-441C-B2C9-0FCFE246869A}"/>
              </a:ext>
            </a:extLst>
          </p:cNvPr>
          <p:cNvSpPr>
            <a:spLocks noGrp="1"/>
          </p:cNvSpPr>
          <p:nvPr>
            <p:ph idx="1"/>
          </p:nvPr>
        </p:nvSpPr>
        <p:spPr/>
        <p:txBody>
          <a:bodyPr/>
          <a:lstStyle/>
          <a:p>
            <a:pPr marL="514350" indent="-514350">
              <a:buFont typeface="+mj-lt"/>
              <a:buAutoNum type="arabicPeriod"/>
            </a:pPr>
            <a:r>
              <a:rPr lang="en-US" dirty="0"/>
              <a:t>Overview</a:t>
            </a:r>
          </a:p>
          <a:p>
            <a:pPr marL="514350" indent="-514350">
              <a:buFont typeface="+mj-lt"/>
              <a:buAutoNum type="arabicPeriod"/>
            </a:pPr>
            <a:r>
              <a:rPr lang="en-US" dirty="0"/>
              <a:t>Process</a:t>
            </a:r>
          </a:p>
          <a:p>
            <a:pPr marL="514350" indent="-514350">
              <a:buFont typeface="+mj-lt"/>
              <a:buAutoNum type="arabicPeriod"/>
            </a:pPr>
            <a:r>
              <a:rPr lang="en-US" dirty="0"/>
              <a:t>Carolina Core Courses</a:t>
            </a:r>
          </a:p>
          <a:p>
            <a:pPr marL="514350" indent="-514350">
              <a:buFont typeface="+mj-lt"/>
              <a:buAutoNum type="arabicPeriod"/>
            </a:pPr>
            <a:r>
              <a:rPr lang="en-US" dirty="0"/>
              <a:t>Dates to Remember</a:t>
            </a:r>
          </a:p>
          <a:p>
            <a:pPr marL="514350" indent="-514350">
              <a:buFont typeface="+mj-lt"/>
              <a:buAutoNum type="arabicPeriod"/>
            </a:pPr>
            <a:r>
              <a:rPr lang="en-US" dirty="0"/>
              <a:t>Effective Year</a:t>
            </a:r>
          </a:p>
          <a:p>
            <a:pPr marL="514350" indent="-514350">
              <a:buFont typeface="+mj-lt"/>
              <a:buAutoNum type="arabicPeriod"/>
            </a:pPr>
            <a:r>
              <a:rPr lang="en-US" dirty="0"/>
              <a:t>Tips</a:t>
            </a:r>
          </a:p>
        </p:txBody>
      </p:sp>
    </p:spTree>
    <p:extLst>
      <p:ext uri="{BB962C8B-B14F-4D97-AF65-F5344CB8AC3E}">
        <p14:creationId xmlns:p14="http://schemas.microsoft.com/office/powerpoint/2010/main" val="10619355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Curriculum approval process-overview</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normAutofit lnSpcReduction="10000"/>
          </a:bodyPr>
          <a:lstStyle/>
          <a:p>
            <a:r>
              <a:rPr lang="en-US" dirty="0"/>
              <a:t>The </a:t>
            </a:r>
            <a:r>
              <a:rPr lang="en-US" dirty="0">
                <a:hlinkClick r:id="rId3"/>
              </a:rPr>
              <a:t>Office of Academic Programs</a:t>
            </a:r>
            <a:r>
              <a:rPr lang="en-US" dirty="0"/>
              <a:t> coordinates development, revision, and termination of degree programs and courses.</a:t>
            </a:r>
          </a:p>
          <a:p>
            <a:r>
              <a:rPr lang="en-US" dirty="0"/>
              <a:t>Academic Programs Proposal System (APPS) is the current web-based submission and approval system that facilitates the submission and approval process.</a:t>
            </a:r>
          </a:p>
          <a:p>
            <a:r>
              <a:rPr lang="en-US" dirty="0">
                <a:hlinkClick r:id="rId4"/>
              </a:rPr>
              <a:t>CourseLeaf</a:t>
            </a:r>
            <a:r>
              <a:rPr lang="en-US" dirty="0"/>
              <a:t> will replace APPS, as well as the current Bulletin (catalog) management software. (tentative spring 2020)</a:t>
            </a:r>
          </a:p>
          <a:p>
            <a:r>
              <a:rPr lang="en-US" dirty="0"/>
              <a:t>Note: Learning Outcomes are not approved through APPS.  Contact </a:t>
            </a:r>
            <a:r>
              <a:rPr lang="en-US" dirty="0" err="1"/>
              <a:t>LaTrice</a:t>
            </a:r>
            <a:r>
              <a:rPr lang="en-US" dirty="0"/>
              <a:t> </a:t>
            </a:r>
            <a:r>
              <a:rPr lang="en-US" dirty="0" err="1"/>
              <a:t>Ratcliff-Small</a:t>
            </a:r>
            <a:r>
              <a:rPr lang="en-US" dirty="0"/>
              <a:t> in OIRAA and use the Academic Assessment Plan Composer. </a:t>
            </a:r>
          </a:p>
        </p:txBody>
      </p:sp>
    </p:spTree>
    <p:extLst>
      <p:ext uri="{BB962C8B-B14F-4D97-AF65-F5344CB8AC3E}">
        <p14:creationId xmlns:p14="http://schemas.microsoft.com/office/powerpoint/2010/main" val="17583889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additive="base">
                                        <p:cTn id="7"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additive="base">
                                        <p:cTn id="13"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additive="base">
                                        <p:cTn id="19"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additive="base">
                                        <p:cTn id="25"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Curriculum approval process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a:xfrm>
            <a:off x="838200" y="1464816"/>
            <a:ext cx="10515600" cy="4563121"/>
          </a:xfrm>
        </p:spPr>
        <p:txBody>
          <a:bodyPr>
            <a:normAutofit fontScale="70000" lnSpcReduction="20000"/>
          </a:bodyPr>
          <a:lstStyle/>
          <a:p>
            <a:pPr marL="0" indent="0">
              <a:buNone/>
            </a:pPr>
            <a:r>
              <a:rPr lang="en-US" b="1" dirty="0"/>
              <a:t>Internal Approvals:</a:t>
            </a:r>
          </a:p>
          <a:p>
            <a:pPr marL="971550" lvl="1" indent="-514350">
              <a:buFont typeface="+mj-lt"/>
              <a:buAutoNum type="arabicPeriod"/>
            </a:pPr>
            <a:r>
              <a:rPr lang="en-US" dirty="0"/>
              <a:t>Academic Unit Head (Chair)</a:t>
            </a:r>
          </a:p>
          <a:p>
            <a:pPr marL="971550" lvl="1" indent="-514350">
              <a:buFont typeface="+mj-lt"/>
              <a:buAutoNum type="arabicPeriod"/>
            </a:pPr>
            <a:r>
              <a:rPr lang="en-US" dirty="0"/>
              <a:t>Academic Unit Heads for departments affected by the action (only if needed)</a:t>
            </a:r>
          </a:p>
          <a:p>
            <a:pPr marL="971550" lvl="1" indent="-514350">
              <a:buFont typeface="+mj-lt"/>
              <a:buAutoNum type="arabicPeriod"/>
            </a:pPr>
            <a:r>
              <a:rPr lang="en-US" dirty="0"/>
              <a:t>Distributed Learning (if new or change DL course) </a:t>
            </a:r>
            <a:r>
              <a:rPr lang="en-US" i="1" dirty="0"/>
              <a:t>–courses only</a:t>
            </a:r>
          </a:p>
          <a:p>
            <a:pPr marL="971550" lvl="1" indent="-514350">
              <a:buFont typeface="+mj-lt"/>
              <a:buAutoNum type="arabicPeriod"/>
            </a:pPr>
            <a:r>
              <a:rPr lang="en-US" dirty="0"/>
              <a:t>College/School Representative (usually the APL)</a:t>
            </a:r>
          </a:p>
          <a:p>
            <a:pPr marL="971550" lvl="1" indent="-514350">
              <a:buFont typeface="+mj-lt"/>
              <a:buAutoNum type="arabicPeriod"/>
            </a:pPr>
            <a:r>
              <a:rPr lang="en-US" dirty="0"/>
              <a:t>Undergraduate Dean</a:t>
            </a:r>
          </a:p>
          <a:p>
            <a:pPr marL="971550" lvl="1" indent="-514350">
              <a:buFont typeface="+mj-lt"/>
              <a:buAutoNum type="arabicPeriod"/>
            </a:pPr>
            <a:r>
              <a:rPr lang="en-US" dirty="0"/>
              <a:t>Instructional Development (if new DL course) </a:t>
            </a:r>
            <a:r>
              <a:rPr lang="en-US" i="1" dirty="0"/>
              <a:t>–courses only</a:t>
            </a:r>
          </a:p>
          <a:p>
            <a:pPr marL="971550" lvl="1" indent="-514350">
              <a:buFont typeface="+mj-lt"/>
              <a:buAutoNum type="arabicPeriod"/>
            </a:pPr>
            <a:r>
              <a:rPr lang="en-US" dirty="0"/>
              <a:t>Registrar (Banner Validation and Degree Audit)</a:t>
            </a:r>
          </a:p>
          <a:p>
            <a:pPr marL="971550" lvl="1" indent="-514350">
              <a:buFont typeface="+mj-lt"/>
              <a:buAutoNum type="arabicPeriod"/>
            </a:pPr>
            <a:r>
              <a:rPr lang="en-US" dirty="0"/>
              <a:t>Carolina Core Specialty Team Chair </a:t>
            </a:r>
            <a:r>
              <a:rPr lang="en-US" i="1" dirty="0"/>
              <a:t>–Carolina Core courses only</a:t>
            </a:r>
          </a:p>
          <a:p>
            <a:pPr marL="971550" lvl="1" indent="-514350">
              <a:buFont typeface="+mj-lt"/>
              <a:buAutoNum type="arabicPeriod"/>
            </a:pPr>
            <a:r>
              <a:rPr lang="en-US" dirty="0"/>
              <a:t>Curricula and Courses Committee</a:t>
            </a:r>
          </a:p>
          <a:p>
            <a:pPr marL="971550" lvl="1" indent="-514350">
              <a:buFont typeface="+mj-lt"/>
              <a:buAutoNum type="arabicPeriod"/>
            </a:pPr>
            <a:r>
              <a:rPr lang="en-US" dirty="0"/>
              <a:t>Faculty Senate</a:t>
            </a:r>
          </a:p>
          <a:p>
            <a:pPr marL="0" indent="0">
              <a:buNone/>
            </a:pPr>
            <a:r>
              <a:rPr lang="en-US" b="1" dirty="0"/>
              <a:t>External approvals:</a:t>
            </a:r>
          </a:p>
          <a:p>
            <a:pPr marL="971550" lvl="1" indent="-514350">
              <a:buFont typeface="+mj-lt"/>
              <a:buAutoNum type="arabicPeriod" startAt="11"/>
            </a:pPr>
            <a:r>
              <a:rPr lang="en-US" dirty="0"/>
              <a:t>Board of Trustees </a:t>
            </a:r>
            <a:r>
              <a:rPr lang="en-US" i="1" dirty="0"/>
              <a:t>–programs only (if needed)</a:t>
            </a:r>
            <a:endParaRPr lang="en-US" dirty="0"/>
          </a:p>
          <a:p>
            <a:pPr marL="971550" lvl="1" indent="-514350">
              <a:buFont typeface="+mj-lt"/>
              <a:buAutoNum type="arabicPeriod" startAt="11"/>
            </a:pPr>
            <a:r>
              <a:rPr lang="en-US" dirty="0"/>
              <a:t>CHE</a:t>
            </a:r>
            <a:r>
              <a:rPr lang="en-US" i="1" dirty="0"/>
              <a:t> –programs only (if needed) *</a:t>
            </a:r>
            <a:r>
              <a:rPr lang="en-US" i="1" dirty="0">
                <a:hlinkClick r:id="rId3"/>
              </a:rPr>
              <a:t>CHE only reviews proposals twice per year</a:t>
            </a:r>
            <a:endParaRPr lang="en-US" dirty="0"/>
          </a:p>
          <a:p>
            <a:pPr marL="971550" lvl="1" indent="-514350">
              <a:buFont typeface="+mj-lt"/>
              <a:buAutoNum type="arabicPeriod" startAt="11"/>
            </a:pPr>
            <a:r>
              <a:rPr lang="en-US" dirty="0"/>
              <a:t>SACSCOC notification and/or substantive change </a:t>
            </a:r>
            <a:r>
              <a:rPr lang="en-US" i="1" dirty="0"/>
              <a:t>–programs only (if needed)</a:t>
            </a:r>
          </a:p>
          <a:p>
            <a:pPr lvl="1"/>
            <a:endParaRPr lang="en-US" sz="1000" i="1" dirty="0"/>
          </a:p>
          <a:p>
            <a:pPr marL="0" indent="0" algn="ctr">
              <a:buNone/>
            </a:pPr>
            <a:r>
              <a:rPr lang="en-US" dirty="0">
                <a:hlinkClick r:id="rId4"/>
              </a:rPr>
              <a:t>APPS Approval Flow Chart</a:t>
            </a:r>
            <a:endParaRPr lang="en-US" dirty="0"/>
          </a:p>
        </p:txBody>
      </p:sp>
    </p:spTree>
    <p:extLst>
      <p:ext uri="{BB962C8B-B14F-4D97-AF65-F5344CB8AC3E}">
        <p14:creationId xmlns:p14="http://schemas.microsoft.com/office/powerpoint/2010/main" val="91825168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Carolina core courses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r>
              <a:rPr lang="en-US" dirty="0"/>
              <a:t>Instructions for proposing Foundational and Integrative courses can be found on the </a:t>
            </a:r>
            <a:r>
              <a:rPr lang="en-US" dirty="0">
                <a:hlinkClick r:id="rId3"/>
              </a:rPr>
              <a:t>Academic Programs website</a:t>
            </a:r>
            <a:r>
              <a:rPr lang="en-US" dirty="0"/>
              <a:t>.</a:t>
            </a:r>
          </a:p>
          <a:p>
            <a:r>
              <a:rPr lang="en-US" dirty="0"/>
              <a:t>Suggestions for courses to be approved as foundational Carolina Core are appreciated.</a:t>
            </a:r>
          </a:p>
        </p:txBody>
      </p:sp>
    </p:spTree>
    <p:extLst>
      <p:ext uri="{BB962C8B-B14F-4D97-AF65-F5344CB8AC3E}">
        <p14:creationId xmlns:p14="http://schemas.microsoft.com/office/powerpoint/2010/main" val="227071924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Dates to remember</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r>
              <a:rPr lang="en-US" dirty="0">
                <a:hlinkClick r:id="rId3"/>
              </a:rPr>
              <a:t>Academic Planning Calendar</a:t>
            </a:r>
            <a:endParaRPr lang="en-US" dirty="0"/>
          </a:p>
          <a:p>
            <a:r>
              <a:rPr lang="en-US" dirty="0"/>
              <a:t>All proposals must reach the Committee on Curricula and Courses </a:t>
            </a:r>
            <a:r>
              <a:rPr lang="en-US" dirty="0">
                <a:hlinkClick r:id="rId4"/>
              </a:rPr>
              <a:t>10 days prior to the November meeting in order to make the December Faculty Senate cutoff for curriculum changes</a:t>
            </a:r>
            <a:r>
              <a:rPr lang="en-US" dirty="0"/>
              <a:t>.</a:t>
            </a:r>
          </a:p>
          <a:p>
            <a:r>
              <a:rPr lang="en-US" dirty="0"/>
              <a:t>New Bulletin is published February 15</a:t>
            </a:r>
            <a:r>
              <a:rPr lang="en-US" baseline="30000" dirty="0"/>
              <a:t>th</a:t>
            </a:r>
            <a:r>
              <a:rPr lang="en-US" dirty="0"/>
              <a:t> each year.</a:t>
            </a:r>
          </a:p>
          <a:p>
            <a:r>
              <a:rPr lang="en-US" dirty="0"/>
              <a:t>Note: </a:t>
            </a:r>
            <a:r>
              <a:rPr lang="en-US" dirty="0">
                <a:hlinkClick r:id="rId5"/>
              </a:rPr>
              <a:t>CHE only reviews proposals twice per year</a:t>
            </a:r>
            <a:endParaRPr lang="en-US" dirty="0"/>
          </a:p>
        </p:txBody>
      </p:sp>
    </p:spTree>
    <p:extLst>
      <p:ext uri="{BB962C8B-B14F-4D97-AF65-F5344CB8AC3E}">
        <p14:creationId xmlns:p14="http://schemas.microsoft.com/office/powerpoint/2010/main" val="321720566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Effective year</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r>
              <a:rPr lang="en-US" dirty="0"/>
              <a:t>New courses, programs, and concentrations can be effective for the next term after all approvals and notifications.</a:t>
            </a:r>
          </a:p>
          <a:p>
            <a:r>
              <a:rPr lang="en-US" dirty="0"/>
              <a:t>Course, program, and concentration changes or deletions will be effective for the next bulletin year if all approvals are received </a:t>
            </a:r>
            <a:r>
              <a:rPr lang="en-US" u="sng" dirty="0"/>
              <a:t>10 days prior to the November Curricula and Courses Committee meeting </a:t>
            </a:r>
            <a:r>
              <a:rPr lang="en-US" dirty="0"/>
              <a:t>and approved by Faculty Senate.</a:t>
            </a:r>
          </a:p>
        </p:txBody>
      </p:sp>
    </p:spTree>
    <p:extLst>
      <p:ext uri="{BB962C8B-B14F-4D97-AF65-F5344CB8AC3E}">
        <p14:creationId xmlns:p14="http://schemas.microsoft.com/office/powerpoint/2010/main" val="411963991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tips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r>
              <a:rPr lang="en-US" dirty="0"/>
              <a:t>Try to include all program changes in one proposal per year.  (Confusing if there is one proposal with changes, and then another proposal doesn’t include the previous changes)</a:t>
            </a:r>
          </a:p>
          <a:p>
            <a:r>
              <a:rPr lang="en-US" dirty="0"/>
              <a:t>If one program change requires SACS approval though, you may want to do that one change in a separate proposal.</a:t>
            </a:r>
          </a:p>
          <a:p>
            <a:r>
              <a:rPr lang="en-US" dirty="0"/>
              <a:t>Always consult your college APL for program actions.</a:t>
            </a:r>
          </a:p>
          <a:p>
            <a:r>
              <a:rPr lang="en-US" dirty="0"/>
              <a:t>Monitor status of your proposal through the online proposal system to ensure timeliness of approval.</a:t>
            </a:r>
          </a:p>
        </p:txBody>
      </p:sp>
    </p:spTree>
    <p:extLst>
      <p:ext uri="{BB962C8B-B14F-4D97-AF65-F5344CB8AC3E}">
        <p14:creationId xmlns:p14="http://schemas.microsoft.com/office/powerpoint/2010/main" val="251079538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expectations</a:t>
            </a:r>
          </a:p>
        </p:txBody>
      </p:sp>
      <p:sp>
        <p:nvSpPr>
          <p:cNvPr id="3" name="Content Placeholder 2">
            <a:extLst>
              <a:ext uri="{FF2B5EF4-FFF2-40B4-BE49-F238E27FC236}">
                <a16:creationId xmlns:a16="http://schemas.microsoft.com/office/drawing/2014/main" id="{936F59B2-19B1-426C-82F6-D48D705122A6}"/>
              </a:ext>
            </a:extLst>
          </p:cNvPr>
          <p:cNvSpPr>
            <a:spLocks noGrp="1"/>
          </p:cNvSpPr>
          <p:nvPr>
            <p:ph idx="1"/>
          </p:nvPr>
        </p:nvSpPr>
        <p:spPr/>
        <p:txBody>
          <a:bodyPr/>
          <a:lstStyle/>
          <a:p>
            <a:pPr marL="514350" indent="-514350">
              <a:buFont typeface="+mj-lt"/>
              <a:buAutoNum type="arabicPeriod"/>
            </a:pPr>
            <a:r>
              <a:rPr lang="en-US" dirty="0"/>
              <a:t>Bulletin is the one source for curricular information.</a:t>
            </a:r>
          </a:p>
          <a:p>
            <a:pPr marL="514350" indent="-514350">
              <a:buFont typeface="+mj-lt"/>
              <a:buAutoNum type="arabicPeriod"/>
            </a:pPr>
            <a:r>
              <a:rPr lang="en-US" dirty="0"/>
              <a:t>All students have an accurate degree audit.</a:t>
            </a:r>
          </a:p>
          <a:p>
            <a:pPr marL="514350" indent="-514350">
              <a:buFont typeface="+mj-lt"/>
              <a:buAutoNum type="arabicPeriod"/>
            </a:pPr>
            <a:r>
              <a:rPr lang="en-US" dirty="0"/>
              <a:t>Notify Academic Programs Office (Katie Sites) and Jenn Tilford of changes in department chair.</a:t>
            </a:r>
          </a:p>
        </p:txBody>
      </p:sp>
    </p:spTree>
    <p:extLst>
      <p:ext uri="{BB962C8B-B14F-4D97-AF65-F5344CB8AC3E}">
        <p14:creationId xmlns:p14="http://schemas.microsoft.com/office/powerpoint/2010/main" val="417210367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0A2840-1B34-44A5-96C0-B1F19EB94BC6}"/>
              </a:ext>
            </a:extLst>
          </p:cNvPr>
          <p:cNvSpPr>
            <a:spLocks noGrp="1"/>
          </p:cNvSpPr>
          <p:nvPr>
            <p:ph type="title"/>
          </p:nvPr>
        </p:nvSpPr>
        <p:spPr/>
        <p:txBody>
          <a:bodyPr/>
          <a:lstStyle/>
          <a:p>
            <a:r>
              <a:rPr lang="en-US" dirty="0"/>
              <a:t>Curriculum Services</a:t>
            </a:r>
          </a:p>
        </p:txBody>
      </p:sp>
      <p:pic>
        <p:nvPicPr>
          <p:cNvPr id="6" name="Picture 5" descr="A screenshot of a cell phone&#10;&#10;Description automatically generated">
            <a:extLst>
              <a:ext uri="{FF2B5EF4-FFF2-40B4-BE49-F238E27FC236}">
                <a16:creationId xmlns:a16="http://schemas.microsoft.com/office/drawing/2014/main" id="{5B9CF3CD-2559-4438-B04A-536FADE119EA}"/>
              </a:ext>
            </a:extLst>
          </p:cNvPr>
          <p:cNvPicPr>
            <a:picLocks noChangeAspect="1"/>
          </p:cNvPicPr>
          <p:nvPr/>
        </p:nvPicPr>
        <p:blipFill>
          <a:blip r:embed="rId3"/>
          <a:stretch>
            <a:fillRect/>
          </a:stretch>
        </p:blipFill>
        <p:spPr>
          <a:xfrm>
            <a:off x="345048" y="445886"/>
            <a:ext cx="11501904" cy="5966228"/>
          </a:xfrm>
          <a:prstGeom prst="rect">
            <a:avLst/>
          </a:prstGeom>
        </p:spPr>
      </p:pic>
    </p:spTree>
    <p:extLst>
      <p:ext uri="{BB962C8B-B14F-4D97-AF65-F5344CB8AC3E}">
        <p14:creationId xmlns:p14="http://schemas.microsoft.com/office/powerpoint/2010/main" val="36123323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8E108F-EBDD-40BD-BD26-9A58160E3023}"/>
              </a:ext>
            </a:extLst>
          </p:cNvPr>
          <p:cNvSpPr>
            <a:spLocks noGrp="1"/>
          </p:cNvSpPr>
          <p:nvPr>
            <p:ph type="title"/>
          </p:nvPr>
        </p:nvSpPr>
        <p:spPr>
          <a:xfrm>
            <a:off x="831850" y="2764971"/>
            <a:ext cx="10515600" cy="1079536"/>
          </a:xfrm>
        </p:spPr>
        <p:txBody>
          <a:bodyPr/>
          <a:lstStyle/>
          <a:p>
            <a:r>
              <a:rPr lang="en-US" dirty="0">
                <a:hlinkClick r:id="rId2">
                  <a:extLst>
                    <a:ext uri="{A12FA001-AC4F-418D-AE19-62706E023703}">
                      <ahyp:hlinkClr xmlns:ahyp="http://schemas.microsoft.com/office/drawing/2018/hyperlinkcolor" val="tx"/>
                    </a:ext>
                  </a:extLst>
                </a:hlinkClick>
              </a:rPr>
              <a:t>Curriculum services website</a:t>
            </a:r>
            <a:endParaRPr lang="en-US" dirty="0"/>
          </a:p>
        </p:txBody>
      </p:sp>
    </p:spTree>
    <p:extLst>
      <p:ext uri="{BB962C8B-B14F-4D97-AF65-F5344CB8AC3E}">
        <p14:creationId xmlns:p14="http://schemas.microsoft.com/office/powerpoint/2010/main" val="96936589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614FC6-FE3D-7B45-84BE-3C726AB1D86B}"/>
              </a:ext>
            </a:extLst>
          </p:cNvPr>
          <p:cNvSpPr>
            <a:spLocks noGrp="1"/>
          </p:cNvSpPr>
          <p:nvPr>
            <p:ph type="title"/>
          </p:nvPr>
        </p:nvSpPr>
        <p:spPr/>
        <p:txBody>
          <a:bodyPr/>
          <a:lstStyle/>
          <a:p>
            <a:r>
              <a:rPr lang="en-US" dirty="0"/>
              <a:t>Thanks!</a:t>
            </a:r>
          </a:p>
        </p:txBody>
      </p:sp>
      <p:sp>
        <p:nvSpPr>
          <p:cNvPr id="3" name="Content Placeholder 2">
            <a:extLst>
              <a:ext uri="{FF2B5EF4-FFF2-40B4-BE49-F238E27FC236}">
                <a16:creationId xmlns:a16="http://schemas.microsoft.com/office/drawing/2014/main" id="{614C2242-E105-4816-8C77-2E471B549F45}"/>
              </a:ext>
            </a:extLst>
          </p:cNvPr>
          <p:cNvSpPr txBox="1">
            <a:spLocks/>
          </p:cNvSpPr>
          <p:nvPr/>
        </p:nvSpPr>
        <p:spPr>
          <a:xfrm>
            <a:off x="3662039" y="4147459"/>
            <a:ext cx="4867921" cy="1524910"/>
          </a:xfrm>
          <a:prstGeom prst="rect">
            <a:avLst/>
          </a:prstGeom>
        </p:spPr>
        <p:txBody>
          <a:bodyPr vert="horz" lIns="91440" tIns="45720" rIns="91440" bIns="45720" rtlCol="0">
            <a:normAutofit fontScale="625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buNone/>
            </a:pPr>
            <a:r>
              <a:rPr lang="en-US" b="1" dirty="0">
                <a:solidFill>
                  <a:schemeClr val="bg1"/>
                </a:solidFill>
              </a:rPr>
              <a:t>Jenn Tilford</a:t>
            </a:r>
          </a:p>
          <a:p>
            <a:pPr marL="0" indent="0" algn="ctr">
              <a:buNone/>
            </a:pPr>
            <a:r>
              <a:rPr lang="en-US" dirty="0">
                <a:solidFill>
                  <a:schemeClr val="bg1"/>
                </a:solidFill>
              </a:rPr>
              <a:t>Director of Undergraduate Curriculum Management</a:t>
            </a:r>
          </a:p>
          <a:p>
            <a:pPr marL="0" indent="0" algn="ctr">
              <a:buNone/>
            </a:pPr>
            <a:r>
              <a:rPr lang="en-US" dirty="0">
                <a:solidFill>
                  <a:schemeClr val="bg1"/>
                </a:solidFill>
                <a:hlinkClick r:id="rId2">
                  <a:extLst>
                    <a:ext uri="{A12FA001-AC4F-418D-AE19-62706E023703}">
                      <ahyp:hlinkClr xmlns:ahyp="http://schemas.microsoft.com/office/drawing/2018/hyperlinkcolor" val="tx"/>
                    </a:ext>
                  </a:extLst>
                </a:hlinkClick>
              </a:rPr>
              <a:t>tilfordj@mailbox.sc.edu</a:t>
            </a:r>
            <a:endParaRPr lang="en-US" dirty="0">
              <a:solidFill>
                <a:schemeClr val="bg1"/>
              </a:solidFill>
            </a:endParaRPr>
          </a:p>
          <a:p>
            <a:pPr marL="0" indent="0" algn="ctr">
              <a:buNone/>
            </a:pPr>
            <a:r>
              <a:rPr lang="en-US" dirty="0">
                <a:solidFill>
                  <a:schemeClr val="bg1"/>
                </a:solidFill>
              </a:rPr>
              <a:t>7-1685</a:t>
            </a:r>
          </a:p>
        </p:txBody>
      </p:sp>
    </p:spTree>
    <p:extLst>
      <p:ext uri="{BB962C8B-B14F-4D97-AF65-F5344CB8AC3E}">
        <p14:creationId xmlns:p14="http://schemas.microsoft.com/office/powerpoint/2010/main" val="3387642774"/>
      </p:ext>
    </p:extLst>
  </p:cSld>
  <p:clrMapOvr>
    <a:masterClrMapping/>
  </p:clrMapOvr>
</p:sld>
</file>

<file path=ppt/theme/theme1.xml><?xml version="1.0" encoding="utf-8"?>
<a:theme xmlns:a="http://schemas.openxmlformats.org/drawingml/2006/main" name="UofSC Simple Theme">
  <a:themeElements>
    <a:clrScheme name="Custom 1">
      <a:dk1>
        <a:srgbClr val="000000"/>
      </a:dk1>
      <a:lt1>
        <a:srgbClr val="FFFFFF"/>
      </a:lt1>
      <a:dk2>
        <a:srgbClr val="73000A"/>
      </a:dk2>
      <a:lt2>
        <a:srgbClr val="E7E6E6"/>
      </a:lt2>
      <a:accent1>
        <a:srgbClr val="0D3841"/>
      </a:accent1>
      <a:accent2>
        <a:srgbClr val="E23B38"/>
      </a:accent2>
      <a:accent3>
        <a:srgbClr val="759005"/>
      </a:accent3>
      <a:accent4>
        <a:srgbClr val="FFF89E"/>
      </a:accent4>
      <a:accent5>
        <a:srgbClr val="3277B6"/>
      </a:accent5>
      <a:accent6>
        <a:srgbClr val="C1D832"/>
      </a:accent6>
      <a:hlink>
        <a:srgbClr val="73000A"/>
      </a:hlink>
      <a:folHlink>
        <a:srgbClr val="E23B38"/>
      </a:folHlink>
    </a:clrScheme>
    <a:fontScheme name="Arial Black-Arial">
      <a:majorFont>
        <a:latin typeface="Arial Black" panose="020B0A04020102020204"/>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UofSC_PPT_Unified_Wide" id="{790933B2-0C32-0348-9D24-A0264B7A0CC5}" vid="{FC5AFAEA-2076-5443-9A1D-6CBB305484D5}"/>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226FBB0B406BCB4295B2E1816F5B09E5" ma:contentTypeVersion="30" ma:contentTypeDescription="Create a new document." ma:contentTypeScope="" ma:versionID="7acc5981af1fdc3a41c5b2638528440a">
  <xsd:schema xmlns:xsd="http://www.w3.org/2001/XMLSchema" xmlns:xs="http://www.w3.org/2001/XMLSchema" xmlns:p="http://schemas.microsoft.com/office/2006/metadata/properties" xmlns:ns2="898a9feb-d374-4dfb-accd-dcf930b6d475" targetNamespace="http://schemas.microsoft.com/office/2006/metadata/properties" ma:root="true" ma:fieldsID="a6410362420691ab51f421b0c7c90599" ns2:_="">
    <xsd:import namespace="898a9feb-d374-4dfb-accd-dcf930b6d475"/>
    <xsd:element name="properties">
      <xsd:complexType>
        <xsd:sequence>
          <xsd:element name="documentManagement">
            <xsd:complexType>
              <xsd:all>
                <xsd:element ref="ns2:NotebookType" minOccurs="0"/>
                <xsd:element ref="ns2:FolderType" minOccurs="0"/>
                <xsd:element ref="ns2:CultureName" minOccurs="0"/>
                <xsd:element ref="ns2:AppVersion" minOccurs="0"/>
                <xsd:element ref="ns2:TeamsChannelId" minOccurs="0"/>
                <xsd:element ref="ns2:Owner" minOccurs="0"/>
                <xsd:element ref="ns2:Math_Settings" minOccurs="0"/>
                <xsd:element ref="ns2:DefaultSectionNames" minOccurs="0"/>
                <xsd:element ref="ns2:Templates" minOccurs="0"/>
                <xsd:element ref="ns2:Leaders" minOccurs="0"/>
                <xsd:element ref="ns2:Members" minOccurs="0"/>
                <xsd:element ref="ns2:Member_Groups" minOccurs="0"/>
                <xsd:element ref="ns2:Distribution_Groups" minOccurs="0"/>
                <xsd:element ref="ns2:LMS_Mappings" minOccurs="0"/>
                <xsd:element ref="ns2:Invited_Leaders" minOccurs="0"/>
                <xsd:element ref="ns2:Invited_Members" minOccurs="0"/>
                <xsd:element ref="ns2:Self_Registration_Enabled" minOccurs="0"/>
                <xsd:element ref="ns2:Has_Leaders_Only_SectionGroup" minOccurs="0"/>
                <xsd:element ref="ns2:Is_Collaboration_Space_Locked" minOccurs="0"/>
                <xsd:element ref="ns2:IsNotebookLocked" minOccurs="0"/>
                <xsd:element ref="ns2:MediaServiceMetadata" minOccurs="0"/>
                <xsd:element ref="ns2:MediaServiceFastMetadata" minOccurs="0"/>
                <xsd:element ref="ns2:MediaServiceDateTaken" minOccurs="0"/>
                <xsd:element ref="ns2:MediaServiceAutoTags" minOccurs="0"/>
                <xsd:element ref="ns2:MediaServiceOCR" minOccurs="0"/>
                <xsd:element ref="ns2:MediaServiceGenerationTime" minOccurs="0"/>
                <xsd:element ref="ns2:MediaServiceEventHashCode" minOccurs="0"/>
                <xsd:element ref="ns2:MediaServiceAutoKeyPoints" minOccurs="0"/>
                <xsd:element ref="ns2:MediaServiceKeyPoints" minOccurs="0"/>
                <xsd:element ref="ns2: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898a9feb-d374-4dfb-accd-dcf930b6d475" elementFormDefault="qualified">
    <xsd:import namespace="http://schemas.microsoft.com/office/2006/documentManagement/types"/>
    <xsd:import namespace="http://schemas.microsoft.com/office/infopath/2007/PartnerControls"/>
    <xsd:element name="NotebookType" ma:index="8" nillable="true" ma:displayName="Notebook Type" ma:internalName="NotebookType">
      <xsd:simpleType>
        <xsd:restriction base="dms:Text"/>
      </xsd:simpleType>
    </xsd:element>
    <xsd:element name="FolderType" ma:index="9" nillable="true" ma:displayName="Folder Type" ma:internalName="FolderType">
      <xsd:simpleType>
        <xsd:restriction base="dms:Text"/>
      </xsd:simpleType>
    </xsd:element>
    <xsd:element name="CultureName" ma:index="10" nillable="true" ma:displayName="Culture Name" ma:internalName="CultureName">
      <xsd:simpleType>
        <xsd:restriction base="dms:Text"/>
      </xsd:simpleType>
    </xsd:element>
    <xsd:element name="AppVersion" ma:index="11" nillable="true" ma:displayName="App Version" ma:internalName="AppVersion">
      <xsd:simpleType>
        <xsd:restriction base="dms:Text"/>
      </xsd:simpleType>
    </xsd:element>
    <xsd:element name="TeamsChannelId" ma:index="12" nillable="true" ma:displayName="Teams Channel Id" ma:internalName="TeamsChannelId">
      <xsd:simpleType>
        <xsd:restriction base="dms:Text"/>
      </xsd:simpleType>
    </xsd:element>
    <xsd:element name="Owner" ma:index="13" nillable="true" ma:displayName="Owner" ma:internalName="Owner">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ath_Settings" ma:index="14" nillable="true" ma:displayName="Math Settings" ma:internalName="Math_Settings">
      <xsd:simpleType>
        <xsd:restriction base="dms:Text"/>
      </xsd:simpleType>
    </xsd:element>
    <xsd:element name="DefaultSectionNames" ma:index="15" nillable="true" ma:displayName="Default Section Names" ma:internalName="DefaultSectionNames">
      <xsd:simpleType>
        <xsd:restriction base="dms:Note">
          <xsd:maxLength value="255"/>
        </xsd:restriction>
      </xsd:simpleType>
    </xsd:element>
    <xsd:element name="Templates" ma:index="16" nillable="true" ma:displayName="Templates" ma:internalName="Templates">
      <xsd:simpleType>
        <xsd:restriction base="dms:Note">
          <xsd:maxLength value="255"/>
        </xsd:restriction>
      </xsd:simpleType>
    </xsd:element>
    <xsd:element name="Leaders" ma:index="17" nillable="true" ma:displayName="Leaders" ma:internalName="Leader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embers" ma:index="18" nillable="true" ma:displayName="Members" ma:internalName="Member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ember_Groups" ma:index="19" nillable="true" ma:displayName="Member Groups" ma:internalName="Member_Group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Distribution_Groups" ma:index="20" nillable="true" ma:displayName="Distribution Groups" ma:internalName="Distribution_Groups">
      <xsd:simpleType>
        <xsd:restriction base="dms:Note">
          <xsd:maxLength value="255"/>
        </xsd:restriction>
      </xsd:simpleType>
    </xsd:element>
    <xsd:element name="LMS_Mappings" ma:index="21" nillable="true" ma:displayName="LMS Mappings" ma:internalName="LMS_Mappings">
      <xsd:simpleType>
        <xsd:restriction base="dms:Note">
          <xsd:maxLength value="255"/>
        </xsd:restriction>
      </xsd:simpleType>
    </xsd:element>
    <xsd:element name="Invited_Leaders" ma:index="22" nillable="true" ma:displayName="Invited Leaders" ma:internalName="Invited_Leaders">
      <xsd:simpleType>
        <xsd:restriction base="dms:Note">
          <xsd:maxLength value="255"/>
        </xsd:restriction>
      </xsd:simpleType>
    </xsd:element>
    <xsd:element name="Invited_Members" ma:index="23" nillable="true" ma:displayName="Invited Members" ma:internalName="Invited_Members">
      <xsd:simpleType>
        <xsd:restriction base="dms:Note">
          <xsd:maxLength value="255"/>
        </xsd:restriction>
      </xsd:simpleType>
    </xsd:element>
    <xsd:element name="Self_Registration_Enabled" ma:index="24" nillable="true" ma:displayName="Self Registration Enabled" ma:internalName="Self_Registration_Enabled">
      <xsd:simpleType>
        <xsd:restriction base="dms:Boolean"/>
      </xsd:simpleType>
    </xsd:element>
    <xsd:element name="Has_Leaders_Only_SectionGroup" ma:index="25" nillable="true" ma:displayName="Has Leaders Only SectionGroup" ma:internalName="Has_Leaders_Only_SectionGroup">
      <xsd:simpleType>
        <xsd:restriction base="dms:Boolean"/>
      </xsd:simpleType>
    </xsd:element>
    <xsd:element name="Is_Collaboration_Space_Locked" ma:index="26" nillable="true" ma:displayName="Is Collaboration Space Locked" ma:internalName="Is_Collaboration_Space_Locked">
      <xsd:simpleType>
        <xsd:restriction base="dms:Boolean"/>
      </xsd:simpleType>
    </xsd:element>
    <xsd:element name="IsNotebookLocked" ma:index="27" nillable="true" ma:displayName="Is Notebook Locked" ma:internalName="IsNotebookLocked">
      <xsd:simpleType>
        <xsd:restriction base="dms:Boolean"/>
      </xsd:simpleType>
    </xsd:element>
    <xsd:element name="MediaServiceMetadata" ma:index="28" nillable="true" ma:displayName="MediaServiceMetadata" ma:hidden="true" ma:internalName="MediaServiceMetadata" ma:readOnly="true">
      <xsd:simpleType>
        <xsd:restriction base="dms:Note"/>
      </xsd:simpleType>
    </xsd:element>
    <xsd:element name="MediaServiceFastMetadata" ma:index="29" nillable="true" ma:displayName="MediaServiceFastMetadata" ma:hidden="true" ma:internalName="MediaServiceFastMetadata" ma:readOnly="true">
      <xsd:simpleType>
        <xsd:restriction base="dms:Note"/>
      </xsd:simpleType>
    </xsd:element>
    <xsd:element name="MediaServiceDateTaken" ma:index="30" nillable="true" ma:displayName="MediaServiceDateTaken" ma:hidden="true" ma:internalName="MediaServiceDateTaken" ma:readOnly="true">
      <xsd:simpleType>
        <xsd:restriction base="dms:Text"/>
      </xsd:simpleType>
    </xsd:element>
    <xsd:element name="MediaServiceAutoTags" ma:index="31" nillable="true" ma:displayName="Tags" ma:internalName="MediaServiceAutoTags" ma:readOnly="true">
      <xsd:simpleType>
        <xsd:restriction base="dms:Text"/>
      </xsd:simpleType>
    </xsd:element>
    <xsd:element name="MediaServiceOCR" ma:index="32" nillable="true" ma:displayName="Extracted Text" ma:internalName="MediaServiceOCR" ma:readOnly="true">
      <xsd:simpleType>
        <xsd:restriction base="dms:Note">
          <xsd:maxLength value="255"/>
        </xsd:restriction>
      </xsd:simpleType>
    </xsd:element>
    <xsd:element name="MediaServiceGenerationTime" ma:index="33" nillable="true" ma:displayName="MediaServiceGenerationTime" ma:hidden="true" ma:internalName="MediaServiceGenerationTime" ma:readOnly="true">
      <xsd:simpleType>
        <xsd:restriction base="dms:Text"/>
      </xsd:simpleType>
    </xsd:element>
    <xsd:element name="MediaServiceEventHashCode" ma:index="34" nillable="true" ma:displayName="MediaServiceEventHashCode" ma:hidden="true" ma:internalName="MediaServiceEventHashCode" ma:readOnly="true">
      <xsd:simpleType>
        <xsd:restriction base="dms:Text"/>
      </xsd:simpleType>
    </xsd:element>
    <xsd:element name="MediaServiceAutoKeyPoints" ma:index="35" nillable="true" ma:displayName="MediaServiceAutoKeyPoints" ma:hidden="true" ma:internalName="MediaServiceAutoKeyPoints" ma:readOnly="true">
      <xsd:simpleType>
        <xsd:restriction base="dms:Note"/>
      </xsd:simpleType>
    </xsd:element>
    <xsd:element name="MediaServiceKeyPoints" ma:index="36" nillable="true" ma:displayName="KeyPoints" ma:internalName="MediaServiceKeyPoints" ma:readOnly="true">
      <xsd:simpleType>
        <xsd:restriction base="dms:Note">
          <xsd:maxLength value="255"/>
        </xsd:restriction>
      </xsd:simpleType>
    </xsd:element>
    <xsd:element name="MediaServiceLocation" ma:index="37" nillable="true" ma:displayName="Location" ma:internalName="MediaServiceLocation"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Math_Settings xmlns="898a9feb-d374-4dfb-accd-dcf930b6d475" xsi:nil="true"/>
    <Self_Registration_Enabled xmlns="898a9feb-d374-4dfb-accd-dcf930b6d475" xsi:nil="true"/>
    <Distribution_Groups xmlns="898a9feb-d374-4dfb-accd-dcf930b6d475" xsi:nil="true"/>
    <Invited_Members xmlns="898a9feb-d374-4dfb-accd-dcf930b6d475" xsi:nil="true"/>
    <Is_Collaboration_Space_Locked xmlns="898a9feb-d374-4dfb-accd-dcf930b6d475" xsi:nil="true"/>
    <Leaders xmlns="898a9feb-d374-4dfb-accd-dcf930b6d475">
      <UserInfo>
        <DisplayName/>
        <AccountId xsi:nil="true"/>
        <AccountType/>
      </UserInfo>
    </Leaders>
    <DefaultSectionNames xmlns="898a9feb-d374-4dfb-accd-dcf930b6d475" xsi:nil="true"/>
    <Has_Leaders_Only_SectionGroup xmlns="898a9feb-d374-4dfb-accd-dcf930b6d475" xsi:nil="true"/>
    <CultureName xmlns="898a9feb-d374-4dfb-accd-dcf930b6d475" xsi:nil="true"/>
    <Owner xmlns="898a9feb-d374-4dfb-accd-dcf930b6d475">
      <UserInfo>
        <DisplayName/>
        <AccountId xsi:nil="true"/>
        <AccountType/>
      </UserInfo>
    </Owner>
    <LMS_Mappings xmlns="898a9feb-d374-4dfb-accd-dcf930b6d475" xsi:nil="true"/>
    <IsNotebookLocked xmlns="898a9feb-d374-4dfb-accd-dcf930b6d475" xsi:nil="true"/>
    <Templates xmlns="898a9feb-d374-4dfb-accd-dcf930b6d475" xsi:nil="true"/>
    <Members xmlns="898a9feb-d374-4dfb-accd-dcf930b6d475">
      <UserInfo>
        <DisplayName/>
        <AccountId xsi:nil="true"/>
        <AccountType/>
      </UserInfo>
    </Members>
    <Member_Groups xmlns="898a9feb-d374-4dfb-accd-dcf930b6d475">
      <UserInfo>
        <DisplayName/>
        <AccountId xsi:nil="true"/>
        <AccountType/>
      </UserInfo>
    </Member_Groups>
    <NotebookType xmlns="898a9feb-d374-4dfb-accd-dcf930b6d475" xsi:nil="true"/>
    <FolderType xmlns="898a9feb-d374-4dfb-accd-dcf930b6d475" xsi:nil="true"/>
    <AppVersion xmlns="898a9feb-d374-4dfb-accd-dcf930b6d475" xsi:nil="true"/>
    <TeamsChannelId xmlns="898a9feb-d374-4dfb-accd-dcf930b6d475" xsi:nil="true"/>
    <Invited_Leaders xmlns="898a9feb-d374-4dfb-accd-dcf930b6d475" xsi:nil="true"/>
  </documentManagement>
</p:properties>
</file>

<file path=customXml/itemProps1.xml><?xml version="1.0" encoding="utf-8"?>
<ds:datastoreItem xmlns:ds="http://schemas.openxmlformats.org/officeDocument/2006/customXml" ds:itemID="{25814E74-48F8-4EB9-B0D2-BA3E67A23B29}">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898a9feb-d374-4dfb-accd-dcf930b6d47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3F25DD38-9C95-4D0E-92B6-4C5F6328FE0A}">
  <ds:schemaRefs>
    <ds:schemaRef ds:uri="http://schemas.microsoft.com/sharepoint/v3/contenttype/forms"/>
  </ds:schemaRefs>
</ds:datastoreItem>
</file>

<file path=customXml/itemProps3.xml><?xml version="1.0" encoding="utf-8"?>
<ds:datastoreItem xmlns:ds="http://schemas.openxmlformats.org/officeDocument/2006/customXml" ds:itemID="{E57C0438-D4EE-4E16-AA04-CDBA654DF826}">
  <ds:schemaRefs>
    <ds:schemaRef ds:uri="http://purl.org/dc/terms/"/>
    <ds:schemaRef ds:uri="http://schemas.openxmlformats.org/package/2006/metadata/core-properties"/>
    <ds:schemaRef ds:uri="http://schemas.microsoft.com/office/2006/documentManagement/types"/>
    <ds:schemaRef ds:uri="http://purl.org/dc/dcmitype/"/>
    <ds:schemaRef ds:uri="http://purl.org/dc/elements/1.1/"/>
    <ds:schemaRef ds:uri="http://schemas.microsoft.com/office/2006/metadata/properties"/>
    <ds:schemaRef ds:uri="http://schemas.microsoft.com/office/infopath/2007/PartnerControls"/>
    <ds:schemaRef ds:uri="898a9feb-d374-4dfb-accd-dcf930b6d475"/>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emplate>uofsc_ppt_substitute_fonts_wide</Template>
  <TotalTime>38466</TotalTime>
  <Words>2427</Words>
  <Application>Microsoft Office PowerPoint</Application>
  <PresentationFormat>Widescreen</PresentationFormat>
  <Paragraphs>224</Paragraphs>
  <Slides>28</Slides>
  <Notes>20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28</vt:i4>
      </vt:variant>
    </vt:vector>
  </HeadingPairs>
  <TitlesOfParts>
    <vt:vector size="32" baseType="lpstr">
      <vt:lpstr>Arial</vt:lpstr>
      <vt:lpstr>Calibri</vt:lpstr>
      <vt:lpstr>Impact</vt:lpstr>
      <vt:lpstr>UofSC Simple Theme</vt:lpstr>
      <vt:lpstr>Curriculum Management</vt:lpstr>
      <vt:lpstr>Overview</vt:lpstr>
      <vt:lpstr>Learning outcomes </vt:lpstr>
      <vt:lpstr>objectives</vt:lpstr>
      <vt:lpstr>Objectives (continued)</vt:lpstr>
      <vt:lpstr>Two parts</vt:lpstr>
      <vt:lpstr>Curriculum</vt:lpstr>
      <vt:lpstr>Policies (See handout)</vt:lpstr>
      <vt:lpstr>Universal Academic terminology</vt:lpstr>
      <vt:lpstr>Program Design</vt:lpstr>
      <vt:lpstr>Program design (continued)</vt:lpstr>
      <vt:lpstr>Program design (continued)</vt:lpstr>
      <vt:lpstr>Program design (continued)</vt:lpstr>
      <vt:lpstr>Prerequisites and restrictions</vt:lpstr>
      <vt:lpstr>Critical Courses: 3 Rules</vt:lpstr>
      <vt:lpstr>Sharing rules</vt:lpstr>
      <vt:lpstr>Part 2:</vt:lpstr>
      <vt:lpstr>Curriculum approval process</vt:lpstr>
      <vt:lpstr>Curriculum approval process-overview</vt:lpstr>
      <vt:lpstr>Curriculum approval process</vt:lpstr>
      <vt:lpstr>Carolina core courses</vt:lpstr>
      <vt:lpstr>Dates to remember</vt:lpstr>
      <vt:lpstr>Effective year</vt:lpstr>
      <vt:lpstr>tips</vt:lpstr>
      <vt:lpstr>expectations</vt:lpstr>
      <vt:lpstr>Curriculum Services</vt:lpstr>
      <vt:lpstr>Curriculum services website</vt:lpstr>
      <vt:lpstr>Thanks!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Curriculum Management</dc:title>
  <dc:creator>TILFORD, JENN</dc:creator>
  <cp:lastModifiedBy>JERALD, SARAH</cp:lastModifiedBy>
  <cp:revision>2</cp:revision>
  <dcterms:created xsi:type="dcterms:W3CDTF">2019-05-20T12:34:54Z</dcterms:created>
  <dcterms:modified xsi:type="dcterms:W3CDTF">2019-08-19T17:32:47Z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0x010100226FBB0B406BCB4295B2E1816F5B09E5</vt:lpwstr>
  </property>
</Properties>
</file>