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g&amp;ehk=YrF0cx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50" r:id="rId5"/>
    <p:sldMasterId id="2147483679" r:id="rId6"/>
    <p:sldMasterId id="2147483666" r:id="rId7"/>
  </p:sldMasterIdLst>
  <p:notesMasterIdLst>
    <p:notesMasterId r:id="rId26"/>
  </p:notesMasterIdLst>
  <p:handoutMasterIdLst>
    <p:handoutMasterId r:id="rId27"/>
  </p:handoutMasterIdLst>
  <p:sldIdLst>
    <p:sldId id="257" r:id="rId8"/>
    <p:sldId id="281" r:id="rId9"/>
    <p:sldId id="348" r:id="rId10"/>
    <p:sldId id="336" r:id="rId11"/>
    <p:sldId id="350" r:id="rId12"/>
    <p:sldId id="351" r:id="rId13"/>
    <p:sldId id="357" r:id="rId14"/>
    <p:sldId id="355" r:id="rId15"/>
    <p:sldId id="349" r:id="rId16"/>
    <p:sldId id="329" r:id="rId17"/>
    <p:sldId id="345" r:id="rId18"/>
    <p:sldId id="313" r:id="rId19"/>
    <p:sldId id="352" r:id="rId20"/>
    <p:sldId id="356" r:id="rId21"/>
    <p:sldId id="353" r:id="rId22"/>
    <p:sldId id="359" r:id="rId23"/>
    <p:sldId id="308" r:id="rId24"/>
    <p:sldId id="346" r:id="rId2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UE, TREVOR" initials="JT" lastIdx="1" clrIdx="0">
    <p:extLst>
      <p:ext uri="{19B8F6BF-5375-455C-9EA6-DF929625EA0E}">
        <p15:presenceInfo xmlns:p15="http://schemas.microsoft.com/office/powerpoint/2012/main" userId="S-1-5-21-740110469-2700379406-3212024746-7299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00E"/>
    <a:srgbClr val="97002E"/>
    <a:srgbClr val="600000"/>
    <a:srgbClr val="F8F86C"/>
    <a:srgbClr val="E0E5F0"/>
    <a:srgbClr val="D0D8E8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3" autoAdjust="0"/>
    <p:restoredTop sz="96338" autoAdjust="0"/>
  </p:normalViewPr>
  <p:slideViewPr>
    <p:cSldViewPr snapToGrid="0" snapToObjects="1">
      <p:cViewPr varScale="1">
        <p:scale>
          <a:sx n="91" d="100"/>
          <a:sy n="91" d="100"/>
        </p:scale>
        <p:origin x="10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8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99EC8-52DB-4219-A0C4-C3C77A92150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BC767-1049-436C-B5E7-B36AA4E6B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9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73F76-35CE-474C-888C-E80E9067C06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BBAE5-3E00-49ED-9003-19F7A1036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7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BAE5-3E00-49ED-9003-19F7A1036F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4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BAE5-3E00-49ED-9003-19F7A1036F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1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BAE5-3E00-49ED-9003-19F7A1036F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35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BAE5-3E00-49ED-9003-19F7A1036F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79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BAE5-3E00-49ED-9003-19F7A1036F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20750"/>
            <a:ext cx="7772400" cy="9167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20750"/>
            <a:ext cx="7772400" cy="9167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8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7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9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53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4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3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91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83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2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621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19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4021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15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95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69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7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43" y="401565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43" y="251546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20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413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413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942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3795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795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34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7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2877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2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09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772" y="444141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772" y="612775"/>
            <a:ext cx="5486400" cy="3671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772" y="5008154"/>
            <a:ext cx="5486400" cy="661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68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in logo center up ribb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ibbons bottom ba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91" r:id="rId9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C7E3D-AD06-4CB7-9836-37BBCFA4692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main logo center ribb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cprod.service-now.com/kb_view.do?sysparm_article=KB0010678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&amp;ehk=YrF0cx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DoIT-SDS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&amp;ehk=YrF0cx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remix3d.com/details/G009SXJ3XQBM" TargetMode="External"/><Relationship Id="rId7" Type="http://schemas.openxmlformats.org/officeDocument/2006/relationships/hyperlink" Target="https://www.remix3d.com/details/G009SXJ3XZFZ" TargetMode="External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microsoft.com/office/2017/06/relationships/model3d" Target="../media/model3d2.glb"/><Relationship Id="rId5" Type="http://schemas.openxmlformats.org/officeDocument/2006/relationships/image" Target="../media/image6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prod.service-now.com/sp?id=sc_cat_item&amp;sys_id=e03046401307be003f0f50782244b04a" TargetMode="External"/><Relationship Id="rId2" Type="http://schemas.openxmlformats.org/officeDocument/2006/relationships/hyperlink" Target="https://scprod.service-now.com/nav_to.do?uri=/sys_report_template.do?jvar_report_id%3D274a6d84dbed5b40c3d917e15b961993%26jvar_selected_tab%3DallReports%26jvar_list_order_by%3D%26jvar_list_sort_direction%3D%26sysparm_reportquery%3D%26jvar_search_created_by%3D%26jvar_search_table%3D%26jvar_search_report_sys_id%3D%26jvar_report_home_query%3D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cprod.service-now.com/kb_view.do?sysparm_article=KB00107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5320"/>
            <a:ext cx="7772400" cy="1260945"/>
          </a:xfrm>
        </p:spPr>
        <p:txBody>
          <a:bodyPr/>
          <a:lstStyle/>
          <a:p>
            <a:r>
              <a:rPr lang="en-US" sz="3200" b="1" cap="all" dirty="0">
                <a:solidFill>
                  <a:prstClr val="black"/>
                </a:solidFill>
              </a:rPr>
              <a:t>Service Delivery and Support</a:t>
            </a:r>
            <a:br>
              <a:rPr lang="en-US" sz="3200" b="1" cap="all" dirty="0">
                <a:solidFill>
                  <a:prstClr val="black"/>
                </a:solidFill>
              </a:rPr>
            </a:br>
            <a:r>
              <a:rPr lang="en-US" sz="3200" b="1" cap="all" dirty="0">
                <a:solidFill>
                  <a:prstClr val="black"/>
                </a:solidFill>
              </a:rPr>
              <a:t>Program Update – April 25, 2018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6616"/>
            <a:ext cx="8229600" cy="3877221"/>
          </a:xfrm>
        </p:spPr>
        <p:txBody>
          <a:bodyPr/>
          <a:lstStyle/>
          <a:p>
            <a:pPr marL="0" indent="0" algn="ctr">
              <a:buNone/>
            </a:pPr>
            <a:r>
              <a:rPr lang="en-US" sz="3900" u="sng" dirty="0"/>
              <a:t>Time Worked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Delivery and Support – Phase 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DB5B0E-F109-4DDE-B1C8-27FDF1DDEF9E}"/>
              </a:ext>
            </a:extLst>
          </p:cNvPr>
          <p:cNvSpPr txBox="1"/>
          <p:nvPr/>
        </p:nvSpPr>
        <p:spPr>
          <a:xfrm>
            <a:off x="457200" y="2547191"/>
            <a:ext cx="8026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Available in ServiceNow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Open Forums for time capture this week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Today, at 11AM and 1PM, plus mobile app training, Room 320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Tomorrow, from 2-4PM, Room 308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Defined procedure for entering time available in our </a:t>
            </a:r>
            <a:r>
              <a:rPr lang="en-US" sz="2800" dirty="0">
                <a:hlinkClick r:id="rId2"/>
              </a:rPr>
              <a:t>Knowledge Base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5DACAA-F729-4CC1-BB93-8EFF2F68A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73994"/>
            <a:ext cx="8432800" cy="5731506"/>
          </a:xfrm>
        </p:spPr>
        <p:txBody>
          <a:bodyPr/>
          <a:lstStyle/>
          <a:p>
            <a:pPr marL="400050" lvl="1" indent="0">
              <a:spcAft>
                <a:spcPct val="20000"/>
              </a:spcAft>
              <a:buClr>
                <a:srgbClr val="97002E"/>
              </a:buClr>
              <a:buNone/>
              <a:defRPr/>
            </a:pP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00050" lvl="1" indent="0">
              <a:spcAft>
                <a:spcPct val="20000"/>
              </a:spcAft>
              <a:buClr>
                <a:srgbClr val="97002E"/>
              </a:buClr>
              <a:buNone/>
              <a:defRPr/>
            </a:pP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The goal of reporting time in ServiceNow is to track the time we spend on Operational Work (Incident and Request) compared to Strategic Work (Projects and Enhancements)</a:t>
            </a:r>
          </a:p>
          <a:p>
            <a:pPr marL="744538" lvl="1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Time Worked will be available throughout the platform (Incident, Tasks, etc.)</a:t>
            </a:r>
          </a:p>
          <a:p>
            <a:pPr marL="744538" lvl="1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endParaRPr 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4538" lvl="1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4538" lvl="1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4538" lvl="1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00050" lvl="1" indent="0" algn="ctr">
              <a:spcAft>
                <a:spcPct val="20000"/>
              </a:spcAft>
              <a:buClr>
                <a:srgbClr val="97002E"/>
              </a:buClr>
              <a:buNone/>
              <a:defRPr/>
            </a:pPr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Remember, This is not ITAMS</a:t>
            </a:r>
          </a:p>
          <a:p>
            <a:pPr marL="0" indent="0">
              <a:spcAft>
                <a:spcPct val="20000"/>
              </a:spcAft>
              <a:buClr>
                <a:srgbClr val="97002E"/>
              </a:buClr>
              <a:buNone/>
              <a:defRPr/>
            </a:pP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14D57-6A9B-4AD6-AE82-8B920DE3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44800"/>
            <a:ext cx="7772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9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5B09-2DC3-4939-BFA2-C75DB828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43" y="53097"/>
            <a:ext cx="3008313" cy="1162050"/>
          </a:xfrm>
        </p:spPr>
        <p:txBody>
          <a:bodyPr/>
          <a:lstStyle/>
          <a:p>
            <a:r>
              <a:rPr lang="en-US" sz="4400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F1D55-245B-4C74-BEBF-B4B30A77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208788"/>
            <a:ext cx="3008313" cy="235201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C7E987-0CAC-4CB9-A741-EF215AC89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589" y="1215147"/>
            <a:ext cx="3798819" cy="28248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7470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E181BB-2E4A-4166-9EAE-7B7042603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5288"/>
            <a:ext cx="7772400" cy="916737"/>
          </a:xfrm>
        </p:spPr>
        <p:txBody>
          <a:bodyPr/>
          <a:lstStyle/>
          <a:p>
            <a:r>
              <a:rPr lang="en-US" dirty="0"/>
              <a:t>2018 Program Timeline</a:t>
            </a:r>
            <a:br>
              <a:rPr lang="en-US" dirty="0"/>
            </a:b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8C3BC5-E928-4AC5-B4F3-D4869B6209B6}"/>
              </a:ext>
            </a:extLst>
          </p:cNvPr>
          <p:cNvSpPr/>
          <p:nvPr/>
        </p:nvSpPr>
        <p:spPr>
          <a:xfrm>
            <a:off x="399393" y="2764220"/>
            <a:ext cx="1061545" cy="3678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0A71B5-826B-465B-9B73-733D58F502AF}"/>
              </a:ext>
            </a:extLst>
          </p:cNvPr>
          <p:cNvSpPr/>
          <p:nvPr/>
        </p:nvSpPr>
        <p:spPr>
          <a:xfrm>
            <a:off x="1460938" y="2764220"/>
            <a:ext cx="1061545" cy="3678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33AE60-A273-4478-80F2-CF4B1F82975C}"/>
              </a:ext>
            </a:extLst>
          </p:cNvPr>
          <p:cNvSpPr/>
          <p:nvPr/>
        </p:nvSpPr>
        <p:spPr>
          <a:xfrm>
            <a:off x="4645573" y="2764220"/>
            <a:ext cx="1061545" cy="3678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5F5689-7205-40FD-A30C-E37F62CB59ED}"/>
              </a:ext>
            </a:extLst>
          </p:cNvPr>
          <p:cNvSpPr/>
          <p:nvPr/>
        </p:nvSpPr>
        <p:spPr>
          <a:xfrm>
            <a:off x="3584028" y="2764220"/>
            <a:ext cx="1061545" cy="3678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109C12-CA20-4BC1-B78A-551B7C218BA9}"/>
              </a:ext>
            </a:extLst>
          </p:cNvPr>
          <p:cNvSpPr/>
          <p:nvPr/>
        </p:nvSpPr>
        <p:spPr>
          <a:xfrm>
            <a:off x="2522483" y="2764220"/>
            <a:ext cx="1061545" cy="3678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5A3229-8131-46A2-8951-7AAAA9078D5C}"/>
              </a:ext>
            </a:extLst>
          </p:cNvPr>
          <p:cNvSpPr/>
          <p:nvPr/>
        </p:nvSpPr>
        <p:spPr>
          <a:xfrm>
            <a:off x="5707118" y="2764220"/>
            <a:ext cx="1061545" cy="3678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19EF92-5893-42EA-8345-B215FAF5B334}"/>
              </a:ext>
            </a:extLst>
          </p:cNvPr>
          <p:cNvSpPr/>
          <p:nvPr/>
        </p:nvSpPr>
        <p:spPr>
          <a:xfrm>
            <a:off x="6768663" y="2764220"/>
            <a:ext cx="1061545" cy="3678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DE28F7-7773-4B1D-856A-B60484BC8AF8}"/>
              </a:ext>
            </a:extLst>
          </p:cNvPr>
          <p:cNvSpPr/>
          <p:nvPr/>
        </p:nvSpPr>
        <p:spPr>
          <a:xfrm>
            <a:off x="7830208" y="2764220"/>
            <a:ext cx="1061545" cy="3678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83C37B-35DE-475D-8718-F68B0E35D241}"/>
              </a:ext>
            </a:extLst>
          </p:cNvPr>
          <p:cNvCxnSpPr>
            <a:cxnSpLocks/>
          </p:cNvCxnSpPr>
          <p:nvPr/>
        </p:nvCxnSpPr>
        <p:spPr>
          <a:xfrm>
            <a:off x="2724970" y="2233613"/>
            <a:ext cx="0" cy="530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B49723F-9BB1-4C2F-8762-34CE71D85A39}"/>
              </a:ext>
            </a:extLst>
          </p:cNvPr>
          <p:cNvSpPr/>
          <p:nvPr/>
        </p:nvSpPr>
        <p:spPr>
          <a:xfrm rot="2698977">
            <a:off x="2642213" y="2680137"/>
            <a:ext cx="168165" cy="168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84540E-B3D4-449B-95EB-3C85B35E66E4}"/>
              </a:ext>
            </a:extLst>
          </p:cNvPr>
          <p:cNvSpPr txBox="1"/>
          <p:nvPr/>
        </p:nvSpPr>
        <p:spPr>
          <a:xfrm>
            <a:off x="2343150" y="1342439"/>
            <a:ext cx="1328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Business Services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695ED5-9163-45D5-B03F-903E290DEC1A}"/>
              </a:ext>
            </a:extLst>
          </p:cNvPr>
          <p:cNvSpPr/>
          <p:nvPr/>
        </p:nvSpPr>
        <p:spPr>
          <a:xfrm rot="2756424">
            <a:off x="4357662" y="3029217"/>
            <a:ext cx="168165" cy="168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C57E88-88E1-4A4D-97D6-CD54BECB460E}"/>
              </a:ext>
            </a:extLst>
          </p:cNvPr>
          <p:cNvSpPr txBox="1"/>
          <p:nvPr/>
        </p:nvSpPr>
        <p:spPr>
          <a:xfrm>
            <a:off x="4075715" y="3266223"/>
            <a:ext cx="112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*Go-Live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7214FE-22E5-4DE9-BE22-A944E2135F1A}"/>
              </a:ext>
            </a:extLst>
          </p:cNvPr>
          <p:cNvSpPr/>
          <p:nvPr/>
        </p:nvSpPr>
        <p:spPr>
          <a:xfrm rot="2756424">
            <a:off x="1172079" y="3046628"/>
            <a:ext cx="168165" cy="168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D81000-169A-4476-9F0B-6D7651D392FB}"/>
              </a:ext>
            </a:extLst>
          </p:cNvPr>
          <p:cNvSpPr txBox="1"/>
          <p:nvPr/>
        </p:nvSpPr>
        <p:spPr>
          <a:xfrm>
            <a:off x="399393" y="3314766"/>
            <a:ext cx="144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Announce </a:t>
            </a:r>
          </a:p>
          <a:p>
            <a:r>
              <a:rPr lang="en-US" dirty="0"/>
              <a:t>Time Capture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FEBE84-56E2-4CCD-9DDE-43BBB22627A9}"/>
              </a:ext>
            </a:extLst>
          </p:cNvPr>
          <p:cNvSpPr/>
          <p:nvPr/>
        </p:nvSpPr>
        <p:spPr>
          <a:xfrm rot="2698977">
            <a:off x="1576386" y="2679040"/>
            <a:ext cx="168165" cy="168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18581A-5C51-4B24-8191-C30F535FF04A}"/>
              </a:ext>
            </a:extLst>
          </p:cNvPr>
          <p:cNvSpPr txBox="1"/>
          <p:nvPr/>
        </p:nvSpPr>
        <p:spPr>
          <a:xfrm>
            <a:off x="1012900" y="1994091"/>
            <a:ext cx="101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Website launches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9D11713-8E64-4C58-BA8B-265B9C1D92C6}"/>
              </a:ext>
            </a:extLst>
          </p:cNvPr>
          <p:cNvSpPr/>
          <p:nvPr/>
        </p:nvSpPr>
        <p:spPr>
          <a:xfrm rot="2698977">
            <a:off x="4456892" y="2679041"/>
            <a:ext cx="168165" cy="168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942584-B29A-4288-BEC6-BED5E20F6385}"/>
              </a:ext>
            </a:extLst>
          </p:cNvPr>
          <p:cNvSpPr txBox="1"/>
          <p:nvPr/>
        </p:nvSpPr>
        <p:spPr>
          <a:xfrm>
            <a:off x="4143389" y="1969177"/>
            <a:ext cx="132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II begins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4EEC29-01D2-4ADB-A136-BAB361527D4B}"/>
              </a:ext>
            </a:extLst>
          </p:cNvPr>
          <p:cNvSpPr txBox="1"/>
          <p:nvPr/>
        </p:nvSpPr>
        <p:spPr>
          <a:xfrm>
            <a:off x="2902013" y="3558489"/>
            <a:ext cx="1126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Capture </a:t>
            </a:r>
          </a:p>
          <a:p>
            <a:r>
              <a:rPr lang="en-US" dirty="0"/>
              <a:t>Training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D5C0C89-A7B0-4994-B6FD-8A3C23922D81}"/>
              </a:ext>
            </a:extLst>
          </p:cNvPr>
          <p:cNvGrpSpPr/>
          <p:nvPr/>
        </p:nvGrpSpPr>
        <p:grpSpPr>
          <a:xfrm>
            <a:off x="3499945" y="3037243"/>
            <a:ext cx="168166" cy="559425"/>
            <a:chOff x="4348987" y="3017211"/>
            <a:chExt cx="168166" cy="55942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3A9C5A4-D906-4FD9-9380-4554FE183608}"/>
                </a:ext>
              </a:extLst>
            </p:cNvPr>
            <p:cNvCxnSpPr>
              <a:cxnSpLocks/>
            </p:cNvCxnSpPr>
            <p:nvPr/>
          </p:nvCxnSpPr>
          <p:spPr>
            <a:xfrm>
              <a:off x="4432250" y="3046029"/>
              <a:ext cx="0" cy="5306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44DA9C7-C897-4812-9AC7-C1E8B3566DC3}"/>
                </a:ext>
              </a:extLst>
            </p:cNvPr>
            <p:cNvSpPr/>
            <p:nvPr/>
          </p:nvSpPr>
          <p:spPr>
            <a:xfrm rot="2756424">
              <a:off x="4348987" y="3017211"/>
              <a:ext cx="168165" cy="1681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6D8E6A6-E8EC-43D0-9C6A-F35B095A1F73}"/>
              </a:ext>
            </a:extLst>
          </p:cNvPr>
          <p:cNvSpPr txBox="1"/>
          <p:nvPr/>
        </p:nvSpPr>
        <p:spPr>
          <a:xfrm>
            <a:off x="4075715" y="3986389"/>
            <a:ext cx="2539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Problem Management</a:t>
            </a:r>
          </a:p>
          <a:p>
            <a:endParaRPr lang="en-US" dirty="0"/>
          </a:p>
          <a:p>
            <a:r>
              <a:rPr lang="en-US" dirty="0"/>
              <a:t>* Mass Mail and Desktop Service Agreements still in progress</a:t>
            </a:r>
          </a:p>
        </p:txBody>
      </p:sp>
    </p:spTree>
    <p:extLst>
      <p:ext uri="{BB962C8B-B14F-4D97-AF65-F5344CB8AC3E}">
        <p14:creationId xmlns:p14="http://schemas.microsoft.com/office/powerpoint/2010/main" val="257312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E181BB-2E4A-4166-9EAE-7B7042603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5288"/>
            <a:ext cx="7772400" cy="916737"/>
          </a:xfrm>
        </p:spPr>
        <p:txBody>
          <a:bodyPr/>
          <a:lstStyle/>
          <a:p>
            <a:r>
              <a:rPr lang="en-US" dirty="0"/>
              <a:t>2018 Program Timeline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2F72D-50A6-4860-A012-863DE98EE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3540"/>
            <a:ext cx="9144000" cy="383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99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938"/>
            <a:ext cx="8229600" cy="4059784"/>
          </a:xfrm>
        </p:spPr>
        <p:txBody>
          <a:bodyPr/>
          <a:lstStyle/>
          <a:p>
            <a:pPr marL="0" indent="0" algn="ctr">
              <a:buNone/>
            </a:pPr>
            <a:r>
              <a:rPr lang="en-US" sz="3900" u="sng" dirty="0"/>
              <a:t>ServiceNow Kingston Upgrade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800" dirty="0"/>
              <a:t>Service Delivery and Support team has begun discussing the upgrade to the latest ServiceNow release, Kingston</a:t>
            </a:r>
          </a:p>
          <a:p>
            <a:r>
              <a:rPr lang="en-US" sz="2800" dirty="0"/>
              <a:t>Production freeze, design of integrations with other systems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Coming Next?</a:t>
            </a:r>
          </a:p>
        </p:txBody>
      </p:sp>
    </p:spTree>
    <p:extLst>
      <p:ext uri="{BB962C8B-B14F-4D97-AF65-F5344CB8AC3E}">
        <p14:creationId xmlns:p14="http://schemas.microsoft.com/office/powerpoint/2010/main" val="1216825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ACAF-3A2A-44B5-8470-3C4258C3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Problem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1C7A5-A99C-4949-8632-766639E82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3149"/>
            <a:ext cx="8229600" cy="3877221"/>
          </a:xfrm>
        </p:spPr>
        <p:txBody>
          <a:bodyPr/>
          <a:lstStyle/>
          <a:p>
            <a:r>
              <a:rPr lang="en-US" sz="2800" dirty="0"/>
              <a:t>Problem Management involves managing the lifecycle of IT service problems, diagnosing root causes of incidents, and helping determine solutions to prevent future incidents from occurring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72CDB-8F8B-44EE-924C-70C11AF9F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71" y="3243704"/>
            <a:ext cx="1654629" cy="2300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2D74AE-A611-40FC-9F0C-6D2EEBD8C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41" y="3318198"/>
            <a:ext cx="3201896" cy="21519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D2CBB0-938F-46A2-972A-8D3EBBF8FCCB}"/>
              </a:ext>
            </a:extLst>
          </p:cNvPr>
          <p:cNvSpPr txBox="1"/>
          <p:nvPr/>
        </p:nvSpPr>
        <p:spPr>
          <a:xfrm>
            <a:off x="3796937" y="4132578"/>
            <a:ext cx="3006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Incident | Problem</a:t>
            </a:r>
          </a:p>
        </p:txBody>
      </p:sp>
    </p:spTree>
    <p:extLst>
      <p:ext uri="{BB962C8B-B14F-4D97-AF65-F5344CB8AC3E}">
        <p14:creationId xmlns:p14="http://schemas.microsoft.com/office/powerpoint/2010/main" val="406625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7221"/>
          </a:xfrm>
        </p:spPr>
        <p:txBody>
          <a:bodyPr/>
          <a:lstStyle/>
          <a:p>
            <a:pPr marL="0" indent="0" algn="ctr">
              <a:buNone/>
            </a:pPr>
            <a:r>
              <a:rPr lang="en-US" sz="3900" dirty="0"/>
              <a:t>Service Delivery and Support Website</a:t>
            </a:r>
          </a:p>
          <a:p>
            <a:pPr lvl="1"/>
            <a:r>
              <a:rPr lang="en-US" dirty="0"/>
              <a:t>Keeps you informed of our progress</a:t>
            </a:r>
          </a:p>
          <a:p>
            <a:pPr lvl="1"/>
            <a:r>
              <a:rPr lang="en-US" dirty="0"/>
              <a:t>Submit feedback to let us know how we can improve</a:t>
            </a:r>
          </a:p>
          <a:p>
            <a:pPr marL="0" indent="0" algn="ctr">
              <a:buNone/>
            </a:pPr>
            <a:r>
              <a:rPr lang="en-US" sz="4000" dirty="0">
                <a:hlinkClick r:id="rId2"/>
              </a:rPr>
              <a:t>http://bit.ly/DoIT-SDS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Forget!</a:t>
            </a:r>
          </a:p>
        </p:txBody>
      </p:sp>
    </p:spTree>
    <p:extLst>
      <p:ext uri="{BB962C8B-B14F-4D97-AF65-F5344CB8AC3E}">
        <p14:creationId xmlns:p14="http://schemas.microsoft.com/office/powerpoint/2010/main" val="1828604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5B09-2DC3-4939-BFA2-C75DB828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43" y="53097"/>
            <a:ext cx="3008313" cy="1162050"/>
          </a:xfrm>
        </p:spPr>
        <p:txBody>
          <a:bodyPr/>
          <a:lstStyle/>
          <a:p>
            <a:r>
              <a:rPr lang="en-US" sz="4400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F1D55-245B-4C74-BEBF-B4B30A77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208788"/>
            <a:ext cx="3008313" cy="235201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C7E987-0CAC-4CB9-A741-EF215AC89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589" y="1215147"/>
            <a:ext cx="3798819" cy="28248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6426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93" y="1070683"/>
            <a:ext cx="8435014" cy="4439558"/>
          </a:xfrm>
        </p:spPr>
        <p:txBody>
          <a:bodyPr/>
          <a:lstStyle/>
          <a:p>
            <a:pPr marL="400050" lvl="1" indent="0" algn="ctr">
              <a:spcAft>
                <a:spcPct val="20000"/>
              </a:spcAft>
              <a:buClr>
                <a:srgbClr val="97002E"/>
              </a:buClr>
              <a:buNone/>
              <a:defRPr/>
            </a:pPr>
            <a:r>
              <a:rPr lang="en-US" sz="3600" u="sng" dirty="0">
                <a:latin typeface="Calibri" panose="020F0502020204030204" pitchFamily="34" charset="0"/>
                <a:cs typeface="Arial" panose="020B0604020202020204" pitchFamily="34" charset="0"/>
              </a:rPr>
              <a:t>Improved Incident processes </a:t>
            </a:r>
          </a:p>
          <a:p>
            <a:pPr marL="1144588" lvl="2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After-Hours support, 24x7x365 support for Priority 1 &amp; 2 Incidents</a:t>
            </a:r>
          </a:p>
          <a:p>
            <a:pPr marL="1144588" lvl="2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Continually decreasing the amount of Open Incidents in ServiceNow</a:t>
            </a:r>
          </a:p>
          <a:p>
            <a:pPr marL="1144588" lvl="2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144588" lvl="2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90847B-3962-4ED8-B48E-E7BAA9136C31}"/>
              </a:ext>
            </a:extLst>
          </p:cNvPr>
          <p:cNvSpPr txBox="1">
            <a:spLocks/>
          </p:cNvSpPr>
          <p:nvPr/>
        </p:nvSpPr>
        <p:spPr>
          <a:xfrm>
            <a:off x="391486" y="122580"/>
            <a:ext cx="8435014" cy="114300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What have we done this month? </a:t>
            </a:r>
            <a:br>
              <a:rPr lang="en-US" dirty="0"/>
            </a:b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18F8C-A9AC-4D0F-934C-A50831768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0139"/>
            <a:ext cx="9144000" cy="30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E01E20-D657-457E-8AA4-7466038D9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71450"/>
            <a:ext cx="9144001" cy="5305425"/>
          </a:xfrm>
        </p:spPr>
      </p:pic>
    </p:spTree>
    <p:extLst>
      <p:ext uri="{BB962C8B-B14F-4D97-AF65-F5344CB8AC3E}">
        <p14:creationId xmlns:p14="http://schemas.microsoft.com/office/powerpoint/2010/main" val="115557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5628"/>
            <a:ext cx="8229600" cy="4161943"/>
          </a:xfrm>
        </p:spPr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r>
              <a:rPr lang="en-US" sz="2800" dirty="0"/>
              <a:t>Incidents with the “On Hold” status should be regularly reviewed for updates (internal and external)</a:t>
            </a:r>
          </a:p>
          <a:p>
            <a:r>
              <a:rPr lang="en-US" sz="2800" dirty="0"/>
              <a:t>Incidents older than 30 days should be reviewed to determine if still an incident</a:t>
            </a:r>
          </a:p>
          <a:p>
            <a:r>
              <a:rPr lang="en-US" sz="2800" dirty="0"/>
              <a:t>Closure notes are not visible to the customer. These are internal to </a:t>
            </a:r>
            <a:r>
              <a:rPr lang="en-US" sz="2800" dirty="0" err="1"/>
              <a:t>DoIT</a:t>
            </a:r>
            <a:r>
              <a:rPr lang="en-US" sz="2800" dirty="0"/>
              <a:t> (similar to work notes)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Management Reminders</a:t>
            </a:r>
          </a:p>
        </p:txBody>
      </p:sp>
    </p:spTree>
    <p:extLst>
      <p:ext uri="{BB962C8B-B14F-4D97-AF65-F5344CB8AC3E}">
        <p14:creationId xmlns:p14="http://schemas.microsoft.com/office/powerpoint/2010/main" val="199834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1275"/>
            <a:ext cx="8229600" cy="3877221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It is important </a:t>
            </a:r>
            <a:r>
              <a:rPr lang="en-US" sz="2800"/>
              <a:t>to acknowledge all </a:t>
            </a:r>
            <a:r>
              <a:rPr lang="en-US" sz="2800" dirty="0"/>
              <a:t>incidents with a customer note to provide good customer service, and to meet the “Time to Respond” metric OLA</a:t>
            </a:r>
          </a:p>
          <a:p>
            <a:pPr lvl="1"/>
            <a:r>
              <a:rPr lang="en-US" dirty="0"/>
              <a:t>“If it’s not in the ticket, it didn’t happen”</a:t>
            </a:r>
          </a:p>
          <a:p>
            <a:r>
              <a:rPr lang="en-US" sz="2800" dirty="0"/>
              <a:t>Detailed work and customer notes help us better document our work</a:t>
            </a:r>
          </a:p>
          <a:p>
            <a:pPr lvl="1"/>
            <a:r>
              <a:rPr lang="en-US" dirty="0"/>
              <a:t>Attach documents to tickets to reduce duplication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Management Reminders</a:t>
            </a:r>
          </a:p>
        </p:txBody>
      </p:sp>
    </p:spTree>
    <p:extLst>
      <p:ext uri="{BB962C8B-B14F-4D97-AF65-F5344CB8AC3E}">
        <p14:creationId xmlns:p14="http://schemas.microsoft.com/office/powerpoint/2010/main" val="308961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61242"/>
            <a:ext cx="8229600" cy="4161943"/>
          </a:xfrm>
        </p:spPr>
        <p:txBody>
          <a:bodyPr/>
          <a:lstStyle/>
          <a:p>
            <a:r>
              <a:rPr lang="en-US" sz="2800" dirty="0"/>
              <a:t>Technicians should review and verify the mapped business service, and adjust if a more appropriate option is available</a:t>
            </a:r>
          </a:p>
          <a:p>
            <a:r>
              <a:rPr lang="en-US" sz="2800" dirty="0"/>
              <a:t>System notifications are sent to the </a:t>
            </a:r>
            <a:r>
              <a:rPr lang="en-US" sz="2800" b="1" dirty="0"/>
              <a:t>Caller</a:t>
            </a:r>
            <a:r>
              <a:rPr lang="en-US" sz="2800" dirty="0"/>
              <a:t> rather than the Affected User</a:t>
            </a:r>
          </a:p>
          <a:p>
            <a:pPr lvl="1"/>
            <a:r>
              <a:rPr lang="en-US" sz="2400" dirty="0"/>
              <a:t>You should communicate with your customers through ServiceNow, rather than replying to email notifications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 Reminders</a:t>
            </a:r>
          </a:p>
        </p:txBody>
      </p:sp>
    </p:spTree>
    <p:extLst>
      <p:ext uri="{BB962C8B-B14F-4D97-AF65-F5344CB8AC3E}">
        <p14:creationId xmlns:p14="http://schemas.microsoft.com/office/powerpoint/2010/main" val="136418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D1A8-FF56-4767-B8AA-210BA245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 Reminders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3C7354-9D1A-455C-89D9-1EA132CA8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810036"/>
              </p:ext>
            </p:extLst>
          </p:nvPr>
        </p:nvGraphicFramePr>
        <p:xfrm>
          <a:off x="457200" y="16002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43814437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8572796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24784963"/>
                    </a:ext>
                  </a:extLst>
                </a:gridCol>
              </a:tblGrid>
              <a:tr h="8644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REQUEST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TASK</a:t>
                      </a:r>
                    </a:p>
                  </a:txBody>
                  <a:tcPr>
                    <a:solidFill>
                      <a:srgbClr val="FED0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02624"/>
                  </a:ext>
                </a:extLst>
              </a:tr>
              <a:tr h="864476">
                <a:tc>
                  <a:txBody>
                    <a:bodyPr/>
                    <a:lstStyle/>
                    <a:p>
                      <a:r>
                        <a:rPr lang="en-US" dirty="0"/>
                        <a:t>A customer can request multiple items within single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 left on RITM tickets ARE sent to the customer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 left on TASK tickets are NOT sent to the customer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17366"/>
                  </a:ext>
                </a:extLst>
              </a:tr>
              <a:tr h="864476">
                <a:tc>
                  <a:txBody>
                    <a:bodyPr/>
                    <a:lstStyle/>
                    <a:p>
                      <a:r>
                        <a:rPr lang="en-US" dirty="0"/>
                        <a:t>This is the level identifying who will receive services or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is the level where we provide customer service and is what shows up in the Self-Service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Remember the Yellow Box</a:t>
                      </a:r>
                    </a:p>
                    <a:p>
                      <a:r>
                        <a:rPr lang="en-US" dirty="0"/>
                        <a:t>Customers cannot see what activity is in a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406362"/>
                  </a:ext>
                </a:extLst>
              </a:tr>
              <a:tr h="864476">
                <a:tc>
                  <a:txBody>
                    <a:bodyPr/>
                    <a:lstStyle/>
                    <a:p>
                      <a:r>
                        <a:rPr lang="en-US" dirty="0"/>
                        <a:t>Think of this as a shopping cart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Think of this as items in the cart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Think of this as the task to provide the items to the customer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719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99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FADF-909E-42C4-90F9-73C2323FC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Phase I is complete! 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" name="3D Model 2" descr="Fireworks 2">
                <a:extLst>
                  <a:ext uri="{FF2B5EF4-FFF2-40B4-BE49-F238E27FC236}">
                    <a16:creationId xmlns:a16="http://schemas.microsoft.com/office/drawing/2014/main" id="{92643A69-AE33-4517-9DB7-96FE556605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5248170"/>
                  </p:ext>
                </p:extLst>
              </p:nvPr>
            </p:nvGraphicFramePr>
            <p:xfrm>
              <a:off x="396220" y="250296"/>
              <a:ext cx="2388908" cy="313127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388908" cy="3131278"/>
                    </a:xfrm>
                    <a:prstGeom prst="rect">
                      <a:avLst/>
                    </a:prstGeom>
                  </am3d:spPr>
                  <am3d:camera>
                    <am3d:pos x="0" y="0" z="5972662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106450" d="1000000"/>
                    <am3d:preTrans dx="1115290" dy="-1798104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5304" ay="736760" az="185574"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4064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" name="3D Model 2" descr="Fireworks 2">
                <a:extLst>
                  <a:ext uri="{FF2B5EF4-FFF2-40B4-BE49-F238E27FC236}">
                    <a16:creationId xmlns:a16="http://schemas.microsoft.com/office/drawing/2014/main" id="{92643A69-AE33-4517-9DB7-96FE556605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220" y="250296"/>
                <a:ext cx="2388908" cy="3131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Model 3" descr="Fireworks 1">
                <a:extLst>
                  <a:ext uri="{FF2B5EF4-FFF2-40B4-BE49-F238E27FC236}">
                    <a16:creationId xmlns:a16="http://schemas.microsoft.com/office/drawing/2014/main" id="{E54D9FA7-87C4-4C53-9234-92B5B8D200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5572688"/>
                  </p:ext>
                </p:extLst>
              </p:nvPr>
            </p:nvGraphicFramePr>
            <p:xfrm>
              <a:off x="6016223" y="367653"/>
              <a:ext cx="3036103" cy="240794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3036103" cy="2407943"/>
                    </a:xfrm>
                    <a:prstGeom prst="rect">
                      <a:avLst/>
                    </a:prstGeom>
                  </am3d:spPr>
                  <am3d:camera>
                    <am3d:pos x="0" y="0" z="607015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7956" d="1000000"/>
                    <am3d:preTrans dx="-705920" dy="-14201163" dz="55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7"/>
                  <am3d:raster rName="Office3DRenderer" rVer="16.0.8326">
                    <am3d:blip r:embed="rId8"/>
                  </am3d:raster>
                  <am3d:objViewport viewportSz="4064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Model 3" descr="Fireworks 1">
                <a:extLst>
                  <a:ext uri="{FF2B5EF4-FFF2-40B4-BE49-F238E27FC236}">
                    <a16:creationId xmlns:a16="http://schemas.microsoft.com/office/drawing/2014/main" id="{E54D9FA7-87C4-4C53-9234-92B5B8D200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6223" y="367653"/>
                <a:ext cx="3036103" cy="24079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69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1350"/>
            <a:ext cx="8229600" cy="3877221"/>
          </a:xfrm>
        </p:spPr>
        <p:txBody>
          <a:bodyPr/>
          <a:lstStyle/>
          <a:p>
            <a:pPr marL="0" indent="0" algn="ctr">
              <a:buNone/>
            </a:pPr>
            <a:r>
              <a:rPr lang="en-US" sz="3900" u="sng" dirty="0"/>
              <a:t>Business Services</a:t>
            </a:r>
            <a:endParaRPr lang="en-US" dirty="0"/>
          </a:p>
          <a:p>
            <a:r>
              <a:rPr lang="en-US" sz="2800" dirty="0"/>
              <a:t>A list of our services is available as a </a:t>
            </a:r>
            <a:r>
              <a:rPr lang="en-US" sz="2800" dirty="0">
                <a:hlinkClick r:id="rId2"/>
              </a:rPr>
              <a:t>global report</a:t>
            </a:r>
            <a:endParaRPr lang="en-US" sz="2800" dirty="0"/>
          </a:p>
          <a:p>
            <a:r>
              <a:rPr lang="en-US" sz="2800" dirty="0"/>
              <a:t>Want to add, modify, or remove a business service? Submit a </a:t>
            </a:r>
            <a:r>
              <a:rPr lang="en-US" sz="2800" dirty="0">
                <a:hlinkClick r:id="rId3"/>
              </a:rPr>
              <a:t>ServiceNow request</a:t>
            </a:r>
            <a:r>
              <a:rPr lang="en-US" sz="2800" dirty="0"/>
              <a:t>, or contact Joyce Shealy</a:t>
            </a:r>
          </a:p>
          <a:p>
            <a:r>
              <a:rPr lang="en-US" sz="2800" dirty="0"/>
              <a:t>To view captured time by Business Service, visit our </a:t>
            </a:r>
            <a:r>
              <a:rPr lang="en-US" sz="2800" dirty="0">
                <a:hlinkClick r:id="rId4"/>
              </a:rPr>
              <a:t>Knowledge Base</a:t>
            </a:r>
            <a:endParaRPr lang="en-US" sz="2800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A17C602-4FC2-488C-BFC6-DC85ECB571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12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Service Delivery and Support – Phase I</a:t>
            </a:r>
          </a:p>
        </p:txBody>
      </p:sp>
    </p:spTree>
    <p:extLst>
      <p:ext uri="{BB962C8B-B14F-4D97-AF65-F5344CB8AC3E}">
        <p14:creationId xmlns:p14="http://schemas.microsoft.com/office/powerpoint/2010/main" val="2695436781"/>
      </p:ext>
    </p:extLst>
  </p:cSld>
  <p:clrMapOvr>
    <a:masterClrMapping/>
  </p:clrMapOvr>
</p:sld>
</file>

<file path=ppt/theme/theme1.xml><?xml version="1.0" encoding="utf-8"?>
<a:theme xmlns:a="http://schemas.openxmlformats.org/drawingml/2006/main" name="Style3_Pack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yle3_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P_Template_Style3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BCEAA62D3D234E972987B0060DECFF" ma:contentTypeVersion="2" ma:contentTypeDescription="Create a new document." ma:contentTypeScope="" ma:versionID="7f589068c6bdfc7aaea9ec4c05325f69">
  <xsd:schema xmlns:xsd="http://www.w3.org/2001/XMLSchema" xmlns:xs="http://www.w3.org/2001/XMLSchema" xmlns:p="http://schemas.microsoft.com/office/2006/metadata/properties" xmlns:ns1="http://schemas.microsoft.com/sharepoint/v3" xmlns:ns2="a3fa64a3-e8f1-439b-b01a-236e3bcc36d5" targetNamespace="http://schemas.microsoft.com/office/2006/metadata/properties" ma:root="true" ma:fieldsID="83aa5160fcd7755d8f1ab3f9bdb176a6" ns1:_="" ns2:_="">
    <xsd:import namespace="http://schemas.microsoft.com/sharepoint/v3"/>
    <xsd:import namespace="a3fa64a3-e8f1-439b-b01a-236e3bcc36d5"/>
    <xsd:element name="properties">
      <xsd:complexType>
        <xsd:sequence>
          <xsd:element name="documentManagement">
            <xsd:complexType>
              <xsd:all>
                <xsd:element ref="ns2:EPMLiveListConfig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a64a3-e8f1-439b-b01a-236e3bcc36d5" elementFormDefault="qualified">
    <xsd:import namespace="http://schemas.microsoft.com/office/2006/documentManagement/types"/>
    <xsd:import namespace="http://schemas.microsoft.com/office/infopath/2007/PartnerControls"/>
    <xsd:element name="EPMLiveListConfig" ma:index="8" nillable="true" ma:displayName="EPMLiveListConfig" ma:hidden="true" ma:internalName="EPMLiveListConfig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PMLiveListConfig xmlns="a3fa64a3-e8f1-439b-b01a-236e3bcc36d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5C6023C-F888-4DF1-B416-1A5B2A4C0D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BECA56-E74E-45E3-B752-50C920E22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fa64a3-e8f1-439b-b01a-236e3bcc36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4B1AF3-5C48-48B1-B21C-CAB957C10A4C}">
  <ds:schemaRefs>
    <ds:schemaRef ds:uri="http://purl.org/dc/dcmitype/"/>
    <ds:schemaRef ds:uri="a3fa64a3-e8f1-439b-b01a-236e3bcc36d5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Style3_Package.pot</Template>
  <TotalTime>39929</TotalTime>
  <Words>617</Words>
  <Application>Microsoft Office PowerPoint</Application>
  <PresentationFormat>On-screen Show (4:3)</PresentationFormat>
  <Paragraphs>107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Style3_Package</vt:lpstr>
      <vt:lpstr>Style3_Footer</vt:lpstr>
      <vt:lpstr>Custom Design</vt:lpstr>
      <vt:lpstr>PP_Template_Style3_Title</vt:lpstr>
      <vt:lpstr>Service Delivery and Support Program Update – April 25, 2018</vt:lpstr>
      <vt:lpstr>PowerPoint Presentation</vt:lpstr>
      <vt:lpstr>PowerPoint Presentation</vt:lpstr>
      <vt:lpstr>Incident Management Reminders</vt:lpstr>
      <vt:lpstr>Incident Management Reminders</vt:lpstr>
      <vt:lpstr>Customer Service Reminders</vt:lpstr>
      <vt:lpstr>Customer Service Reminders</vt:lpstr>
      <vt:lpstr>Phase I is complete! </vt:lpstr>
      <vt:lpstr>Service Delivery and Support – Phase I</vt:lpstr>
      <vt:lpstr>Service Delivery and Support – Phase I</vt:lpstr>
      <vt:lpstr>PowerPoint Presentation</vt:lpstr>
      <vt:lpstr>Questions?</vt:lpstr>
      <vt:lpstr>2018 Program Timeline </vt:lpstr>
      <vt:lpstr>2018 Program Timeline </vt:lpstr>
      <vt:lpstr>What’s Coming Next?</vt:lpstr>
      <vt:lpstr>What is Problem Management?</vt:lpstr>
      <vt:lpstr>Don’t Forget!</vt:lpstr>
      <vt:lpstr>Questions?</vt:lpstr>
    </vt:vector>
  </TitlesOfParts>
  <Company>University of South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Larry Pearce</dc:creator>
  <cp:lastModifiedBy>JERUE, TREVOR</cp:lastModifiedBy>
  <cp:revision>481</cp:revision>
  <cp:lastPrinted>2016-07-19T17:50:06Z</cp:lastPrinted>
  <dcterms:created xsi:type="dcterms:W3CDTF">2011-11-12T13:26:59Z</dcterms:created>
  <dcterms:modified xsi:type="dcterms:W3CDTF">2018-04-25T18:47:42Z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0x0101005EBCEAA62D3D234E972987B0060DECFF</vt:lpwstr>
  </property>
</Properties>
</file>