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&amp;ehk=YrF0cx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  <p:sldMasterId id="2147483650" r:id="rId5"/>
    <p:sldMasterId id="2147483679" r:id="rId6"/>
    <p:sldMasterId id="2147483666" r:id="rId7"/>
  </p:sldMasterIdLst>
  <p:notesMasterIdLst>
    <p:notesMasterId r:id="rId36"/>
  </p:notesMasterIdLst>
  <p:handoutMasterIdLst>
    <p:handoutMasterId r:id="rId37"/>
  </p:handoutMasterIdLst>
  <p:sldIdLst>
    <p:sldId id="257" r:id="rId8"/>
    <p:sldId id="336" r:id="rId9"/>
    <p:sldId id="363" r:id="rId10"/>
    <p:sldId id="362" r:id="rId11"/>
    <p:sldId id="375" r:id="rId12"/>
    <p:sldId id="360" r:id="rId13"/>
    <p:sldId id="348" r:id="rId14"/>
    <p:sldId id="372" r:id="rId15"/>
    <p:sldId id="366" r:id="rId16"/>
    <p:sldId id="364" r:id="rId17"/>
    <p:sldId id="365" r:id="rId18"/>
    <p:sldId id="350" r:id="rId19"/>
    <p:sldId id="373" r:id="rId20"/>
    <p:sldId id="374" r:id="rId21"/>
    <p:sldId id="367" r:id="rId22"/>
    <p:sldId id="357" r:id="rId23"/>
    <p:sldId id="313" r:id="rId24"/>
    <p:sldId id="356" r:id="rId25"/>
    <p:sldId id="353" r:id="rId26"/>
    <p:sldId id="349" r:id="rId27"/>
    <p:sldId id="376" r:id="rId28"/>
    <p:sldId id="368" r:id="rId29"/>
    <p:sldId id="369" r:id="rId30"/>
    <p:sldId id="378" r:id="rId31"/>
    <p:sldId id="308" r:id="rId32"/>
    <p:sldId id="370" r:id="rId33"/>
    <p:sldId id="346" r:id="rId34"/>
    <p:sldId id="371" r:id="rId35"/>
  </p:sldIdLst>
  <p:sldSz cx="9144000" cy="6858000" type="screen4x3"/>
  <p:notesSz cx="6858000" cy="11144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UE, TREVOR" initials="JT" lastIdx="1" clrIdx="0">
    <p:extLst>
      <p:ext uri="{19B8F6BF-5375-455C-9EA6-DF929625EA0E}">
        <p15:presenceInfo xmlns:p15="http://schemas.microsoft.com/office/powerpoint/2012/main" userId="S-1-5-21-740110469-2700379406-3212024746-7299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00E"/>
    <a:srgbClr val="97002E"/>
    <a:srgbClr val="600000"/>
    <a:srgbClr val="F8F86C"/>
    <a:srgbClr val="E0E5F0"/>
    <a:srgbClr val="D0D8E8"/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A9406C-E8E9-4262-9D0C-AFF3704D053D}" v="3" dt="2018-06-27T13:55:06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6374" autoAdjust="0"/>
  </p:normalViewPr>
  <p:slideViewPr>
    <p:cSldViewPr snapToGrid="0" snapToObjects="1">
      <p:cViewPr varScale="1">
        <p:scale>
          <a:sx n="110" d="100"/>
          <a:sy n="110" d="100"/>
        </p:scale>
        <p:origin x="178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88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UE, TREVOR" userId="3dc19c71-e2e8-41fe-8fcb-b9467b75ca38" providerId="ADAL" clId="{4FA9406C-E8E9-4262-9D0C-AFF3704D053D}"/>
    <pc:docChg chg="modSld sldOrd">
      <pc:chgData name="JERUE, TREVOR" userId="3dc19c71-e2e8-41fe-8fcb-b9467b75ca38" providerId="ADAL" clId="{4FA9406C-E8E9-4262-9D0C-AFF3704D053D}" dt="2018-06-27T13:55:06.471" v="2"/>
      <pc:docMkLst>
        <pc:docMk/>
      </pc:docMkLst>
      <pc:sldChg chg="ord">
        <pc:chgData name="JERUE, TREVOR" userId="3dc19c71-e2e8-41fe-8fcb-b9467b75ca38" providerId="ADAL" clId="{4FA9406C-E8E9-4262-9D0C-AFF3704D053D}" dt="2018-06-27T13:55:06.471" v="2"/>
        <pc:sldMkLst>
          <pc:docMk/>
          <pc:sldMk cId="1967420319" sldId="36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99EC8-52DB-4219-A0C4-C3C77A921503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BC767-1049-436C-B5E7-B36AA4E6B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09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73F76-35CE-474C-888C-E80E9067C060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BBAE5-3E00-49ED-9003-19F7A1036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71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BBAE5-3E00-49ED-9003-19F7A1036F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44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Having our Incident Management process fulfilled by the Service Desk ensures we provide end-to-end support for services, and that we restore IT Services to their defined Service Levels as quickly as possible. </a:t>
            </a:r>
          </a:p>
          <a:p>
            <a:endParaRPr lang="en-US" dirty="0"/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Problem Management involves managing the lifecycle of IT service problems, diagnosing root causes of one or more incidents, and helping determine solutions to prevent future incidents from occurring.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BBAE5-3E00-49ED-9003-19F7A1036F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81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BBAE5-3E00-49ED-9003-19F7A1036F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08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BBAE5-3E00-49ED-9003-19F7A1036F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35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BBAE5-3E00-49ED-9003-19F7A1036F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13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BBAE5-3E00-49ED-9003-19F7A1036F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90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Includes Closed Incidents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BBAE5-3E00-49ED-9003-19F7A1036F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47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BBAE5-3E00-49ED-9003-19F7A1036F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36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20750"/>
            <a:ext cx="7772400" cy="91673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20750"/>
            <a:ext cx="7772400" cy="91673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88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E3D-AD06-4CB7-9836-37BBCFA46928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6A60-91B7-43C0-9D0D-9DF9A6799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7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E3D-AD06-4CB7-9836-37BBCFA46928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6A60-91B7-43C0-9D0D-9DF9A6799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95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E3D-AD06-4CB7-9836-37BBCFA46928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6A60-91B7-43C0-9D0D-9DF9A6799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53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E3D-AD06-4CB7-9836-37BBCFA46928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6A60-91B7-43C0-9D0D-9DF9A6799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24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E3D-AD06-4CB7-9836-37BBCFA46928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6A60-91B7-43C0-9D0D-9DF9A6799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3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E3D-AD06-4CB7-9836-37BBCFA46928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6A60-91B7-43C0-9D0D-9DF9A6799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91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E3D-AD06-4CB7-9836-37BBCFA46928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6A60-91B7-43C0-9D0D-9DF9A6799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83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E3D-AD06-4CB7-9836-37BBCFA46928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6A60-91B7-43C0-9D0D-9DF9A6799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2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E3D-AD06-4CB7-9836-37BBCFA46928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6A60-91B7-43C0-9D0D-9DF9A6799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7621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198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54021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E3D-AD06-4CB7-9836-37BBCFA46928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6A60-91B7-43C0-9D0D-9DF9A6799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15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E3D-AD06-4CB7-9836-37BBCFA46928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6A60-91B7-43C0-9D0D-9DF9A6799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95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691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77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91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243" y="401565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243" y="2515469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209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9413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413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942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3795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795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34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575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2877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125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209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772" y="4441416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0772" y="612775"/>
            <a:ext cx="5486400" cy="3671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0772" y="5008154"/>
            <a:ext cx="5486400" cy="6616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568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in logo center up ribb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ribbons bottom bar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9138"/>
            <a:ext cx="9144000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91" r:id="rId9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C7E3D-AD06-4CB7-9836-37BBCFA46928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96A60-91B7-43C0-9D0D-9DF9A6799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0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main logo center ribb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&amp;ehk=YrF0cx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cprod.service-now.com/sp?id=sc_cat_item&amp;sys_id=e03046401307be003f0f50782244b04a" TargetMode="External"/><Relationship Id="rId2" Type="http://schemas.openxmlformats.org/officeDocument/2006/relationships/hyperlink" Target="https://scprod.service-now.com/nav_to.do?uri=/sys_report_template.do?jvar_report_id%3D274a6d84dbed5b40c3d917e15b961993%26jvar_selected_tab%3DallReports%26jvar_list_order_by%3D%26jvar_list_sort_direction%3D%26sysparm_reportquery%3D%26jvar_search_created_by%3D%26jvar_search_table%3D%26jvar_search_report_sys_id%3D%26jvar_report_home_query%3D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DoIT-SDS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&amp;ehk=YrF0cx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cprod.service-now.com/sp?id=kb_article&amp;sys_id=db48581ddb3ed300c3d917e15b96196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hyperlink" Target="http://www.sc.edu/about/offices_and_divisions/university_technology_services/it_projects/service_delivery_and_support_program/index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65320"/>
            <a:ext cx="7772400" cy="1260945"/>
          </a:xfrm>
        </p:spPr>
        <p:txBody>
          <a:bodyPr/>
          <a:lstStyle/>
          <a:p>
            <a:r>
              <a:rPr lang="en-US" sz="3200" b="1" cap="all" dirty="0">
                <a:solidFill>
                  <a:prstClr val="black"/>
                </a:solidFill>
              </a:rPr>
              <a:t>Service Delivery and Support</a:t>
            </a:r>
            <a:br>
              <a:rPr lang="en-US" sz="3200" b="1" cap="all" dirty="0">
                <a:solidFill>
                  <a:prstClr val="black"/>
                </a:solidFill>
              </a:rPr>
            </a:br>
            <a:r>
              <a:rPr lang="en-US" sz="3200" b="1" cap="all" dirty="0">
                <a:solidFill>
                  <a:prstClr val="black"/>
                </a:solidFill>
              </a:rPr>
              <a:t>Program Update – June 27, 2018</a:t>
            </a:r>
            <a:endParaRPr lang="en-US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5DACAA-F729-4CC1-BB93-8EFF2F68A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773430"/>
            <a:ext cx="8432800" cy="5311140"/>
          </a:xfrm>
        </p:spPr>
        <p:txBody>
          <a:bodyPr/>
          <a:lstStyle/>
          <a:p>
            <a:pPr marL="400050" lvl="1" indent="0">
              <a:spcAft>
                <a:spcPct val="20000"/>
              </a:spcAft>
              <a:buClr>
                <a:srgbClr val="97002E"/>
              </a:buClr>
              <a:buNone/>
              <a:defRPr/>
            </a:pPr>
            <a:endParaRPr 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00050" lvl="1" indent="0">
              <a:spcAft>
                <a:spcPct val="20000"/>
              </a:spcAft>
              <a:buClr>
                <a:srgbClr val="97002E"/>
              </a:buClr>
              <a:buNone/>
              <a:defRPr/>
            </a:pPr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The goal of reporting time in ServiceNow is to track the time we spend on </a:t>
            </a:r>
            <a:r>
              <a:rPr lang="en-US" sz="2400" u="sng" dirty="0">
                <a:latin typeface="Calibri" panose="020F0502020204030204" pitchFamily="34" charset="0"/>
                <a:cs typeface="Arial" panose="020B0604020202020204" pitchFamily="34" charset="0"/>
              </a:rPr>
              <a:t>Operational Work </a:t>
            </a:r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(Incident and Request), </a:t>
            </a:r>
            <a:r>
              <a:rPr lang="en-US" sz="2400" u="sng" dirty="0">
                <a:latin typeface="Calibri" panose="020F0502020204030204" pitchFamily="34" charset="0"/>
                <a:cs typeface="Arial" panose="020B0604020202020204" pitchFamily="34" charset="0"/>
              </a:rPr>
              <a:t>Optimizational Work</a:t>
            </a:r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sz="2400" u="sng" dirty="0">
                <a:latin typeface="Calibri" panose="020F0502020204030204" pitchFamily="34" charset="0"/>
                <a:cs typeface="Arial" panose="020B0604020202020204" pitchFamily="34" charset="0"/>
              </a:rPr>
              <a:t>Strategic Work </a:t>
            </a:r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(Projects and Enhancements)</a:t>
            </a:r>
          </a:p>
          <a:p>
            <a:pPr marL="744538" lvl="1" indent="-344488">
              <a:spcAft>
                <a:spcPct val="20000"/>
              </a:spcAft>
              <a:buClr>
                <a:srgbClr val="97002E"/>
              </a:buClr>
              <a:buFontTx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Available throughout the platform (Incident, Task, etc.)</a:t>
            </a:r>
            <a:endParaRPr lang="en-US" sz="24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744538" lvl="1" indent="-344488">
              <a:spcAft>
                <a:spcPct val="20000"/>
              </a:spcAft>
              <a:buClr>
                <a:srgbClr val="97002E"/>
              </a:buClr>
              <a:buFontTx/>
              <a:buChar char="•"/>
              <a:defRPr/>
            </a:pPr>
            <a:endParaRPr 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744538" lvl="1" indent="-344488">
              <a:spcAft>
                <a:spcPct val="20000"/>
              </a:spcAft>
              <a:buClr>
                <a:srgbClr val="97002E"/>
              </a:buClr>
              <a:buFontTx/>
              <a:buChar char="•"/>
              <a:defRPr/>
            </a:pPr>
            <a:endParaRPr 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744538" lvl="1" indent="-344488">
              <a:spcAft>
                <a:spcPct val="20000"/>
              </a:spcAft>
              <a:buClr>
                <a:srgbClr val="97002E"/>
              </a:buClr>
              <a:buFontTx/>
              <a:buChar char="•"/>
              <a:defRPr/>
            </a:pPr>
            <a:endParaRPr 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ct val="20000"/>
              </a:spcAft>
              <a:buClr>
                <a:srgbClr val="97002E"/>
              </a:buClr>
              <a:buNone/>
              <a:defRPr/>
            </a:pPr>
            <a:endParaRPr 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914D57-6A9B-4AD6-AE82-8B920DE3E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429000"/>
            <a:ext cx="7772400" cy="2286000"/>
          </a:xfrm>
          <a:prstGeom prst="rect">
            <a:avLst/>
          </a:prstGeom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F68F7C0B-5CF3-4AFE-9469-C6BF3233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1134"/>
            <a:ext cx="8229600" cy="1143000"/>
          </a:xfrm>
        </p:spPr>
        <p:txBody>
          <a:bodyPr/>
          <a:lstStyle/>
          <a:p>
            <a:r>
              <a:rPr lang="en-US" dirty="0"/>
              <a:t>Time Card Entry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47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5DACAA-F729-4CC1-BB93-8EFF2F68A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271305"/>
            <a:ext cx="8432800" cy="5813265"/>
          </a:xfrm>
        </p:spPr>
        <p:txBody>
          <a:bodyPr/>
          <a:lstStyle/>
          <a:p>
            <a:pPr marL="400050" lvl="1" indent="0">
              <a:spcAft>
                <a:spcPct val="20000"/>
              </a:spcAft>
              <a:buClr>
                <a:srgbClr val="97002E"/>
              </a:buClr>
              <a:buNone/>
              <a:defRPr/>
            </a:pPr>
            <a:endParaRPr 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00050" lvl="1" indent="0">
              <a:spcAft>
                <a:spcPct val="20000"/>
              </a:spcAft>
              <a:buClr>
                <a:srgbClr val="97002E"/>
              </a:buClr>
              <a:buNone/>
              <a:defRPr/>
            </a:pPr>
            <a:endParaRPr lang="en-US" sz="24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744538" lvl="1" indent="-344488">
              <a:spcAft>
                <a:spcPct val="20000"/>
              </a:spcAft>
              <a:buClr>
                <a:srgbClr val="97002E"/>
              </a:buClr>
              <a:buFontTx/>
              <a:buChar char="•"/>
              <a:defRPr/>
            </a:pPr>
            <a:endParaRPr 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744538" lvl="1" indent="-344488">
              <a:spcAft>
                <a:spcPct val="20000"/>
              </a:spcAft>
              <a:buClr>
                <a:srgbClr val="97002E"/>
              </a:buClr>
              <a:buFontTx/>
              <a:buChar char="•"/>
              <a:defRPr/>
            </a:pPr>
            <a:endParaRPr 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744538" lvl="1" indent="-344488">
              <a:spcAft>
                <a:spcPct val="20000"/>
              </a:spcAft>
              <a:buClr>
                <a:srgbClr val="97002E"/>
              </a:buClr>
              <a:buFontTx/>
              <a:buChar char="•"/>
              <a:defRPr/>
            </a:pPr>
            <a:endParaRPr 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ct val="20000"/>
              </a:spcAft>
              <a:buClr>
                <a:srgbClr val="97002E"/>
              </a:buClr>
              <a:buNone/>
              <a:defRPr/>
            </a:pPr>
            <a:endParaRPr 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F68F7C0B-5CF3-4AFE-9469-C6BF3233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1134"/>
            <a:ext cx="8229600" cy="1143000"/>
          </a:xfrm>
        </p:spPr>
        <p:txBody>
          <a:bodyPr/>
          <a:lstStyle/>
          <a:p>
            <a:r>
              <a:rPr lang="en-US" dirty="0"/>
              <a:t>Time Card Entry</a:t>
            </a:r>
            <a:br>
              <a:rPr lang="en-US" dirty="0"/>
            </a:b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AFF58A-74F4-4912-9490-3B8048065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04" y="911293"/>
            <a:ext cx="8432800" cy="486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36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B67E1F-BF77-408F-80B3-31499063E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1275"/>
            <a:ext cx="8229600" cy="3877221"/>
          </a:xfrm>
        </p:spPr>
        <p:txBody>
          <a:bodyPr anchor="t"/>
          <a:lstStyle/>
          <a:p>
            <a:endParaRPr lang="en-US" sz="2800" dirty="0">
              <a:cs typeface="Calibri"/>
            </a:endParaRPr>
          </a:p>
          <a:p>
            <a:pPr marL="0" indent="0">
              <a:buNone/>
            </a:pPr>
            <a:endParaRPr lang="en-US" sz="2800" dirty="0">
              <a:cs typeface="Calibri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66CA08C-A51B-4376-8817-47F8AFE12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608"/>
            <a:ext cx="8229600" cy="1143000"/>
          </a:xfrm>
        </p:spPr>
        <p:txBody>
          <a:bodyPr/>
          <a:lstStyle/>
          <a:p>
            <a:r>
              <a:rPr lang="en-US" dirty="0"/>
              <a:t>Customer Service Surveys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5F57D7-1F0F-4A18-BC99-B0EA64176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933" y="991833"/>
            <a:ext cx="5306108" cy="37302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11A101-D8B6-433A-9438-9AAF6A1A5A68}"/>
              </a:ext>
            </a:extLst>
          </p:cNvPr>
          <p:cNvSpPr txBox="1"/>
          <p:nvPr/>
        </p:nvSpPr>
        <p:spPr>
          <a:xfrm>
            <a:off x="984738" y="4685780"/>
            <a:ext cx="726495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/>
              <a:t>Surveys are sent to customers upon closure of an Incident, with additional surveys for incidents and requests closed by Service Desk or Desktop Support agents</a:t>
            </a:r>
          </a:p>
        </p:txBody>
      </p:sp>
    </p:spTree>
    <p:extLst>
      <p:ext uri="{BB962C8B-B14F-4D97-AF65-F5344CB8AC3E}">
        <p14:creationId xmlns:p14="http://schemas.microsoft.com/office/powerpoint/2010/main" val="3089613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6CA08C-A51B-4376-8817-47F8AFE12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Service &amp; Incident Dashboards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D6BD5B-F810-49C2-A39F-6D1E720D6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36" y="1695978"/>
            <a:ext cx="7365441" cy="399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99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05882-4806-4A7F-A09C-534FEF0F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Service &amp; Incident Dashboards</a:t>
            </a:r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4B6B852C-62F0-4B07-9107-1B74A10DE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161" y="1896548"/>
            <a:ext cx="7927639" cy="3419029"/>
          </a:xfrm>
        </p:spPr>
      </p:pic>
    </p:spTree>
    <p:extLst>
      <p:ext uri="{BB962C8B-B14F-4D97-AF65-F5344CB8AC3E}">
        <p14:creationId xmlns:p14="http://schemas.microsoft.com/office/powerpoint/2010/main" val="1356746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B67E1F-BF77-408F-80B3-31499063E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46138"/>
            <a:ext cx="8229600" cy="3877221"/>
          </a:xfrm>
        </p:spPr>
        <p:txBody>
          <a:bodyPr anchor="t"/>
          <a:lstStyle/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It is important to acknowledge all tickets with a customer-friendly note </a:t>
            </a:r>
          </a:p>
          <a:p>
            <a:pPr lvl="1"/>
            <a:r>
              <a:rPr lang="en-US" sz="2500" dirty="0"/>
              <a:t>“If it’s not in the ticket, it didn’t happen”</a:t>
            </a:r>
            <a:endParaRPr lang="en-US" sz="2500" dirty="0">
              <a:cs typeface="Calibri"/>
            </a:endParaRPr>
          </a:p>
          <a:p>
            <a:pPr lvl="1"/>
            <a:r>
              <a:rPr lang="en-US" sz="2500" dirty="0">
                <a:cs typeface="Calibri"/>
              </a:rPr>
              <a:t>Communicate through ticket to avoid email fatigue</a:t>
            </a:r>
          </a:p>
          <a:p>
            <a:pPr marL="457200" lvl="1" indent="0">
              <a:buNone/>
            </a:pPr>
            <a:endParaRPr lang="en-US" sz="1800" dirty="0">
              <a:cs typeface="Calibri"/>
            </a:endParaRPr>
          </a:p>
          <a:p>
            <a:r>
              <a:rPr lang="en-US" sz="2800" dirty="0"/>
              <a:t>Detailed work and customer notes help us better document the services we provide</a:t>
            </a:r>
          </a:p>
          <a:p>
            <a:pPr lvl="1"/>
            <a:r>
              <a:rPr lang="en-US" dirty="0"/>
              <a:t>Attach documents to tickets to reduce duplication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66CA08C-A51B-4376-8817-47F8AFE12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Service Reminders</a:t>
            </a:r>
          </a:p>
        </p:txBody>
      </p:sp>
    </p:spTree>
    <p:extLst>
      <p:ext uri="{BB962C8B-B14F-4D97-AF65-F5344CB8AC3E}">
        <p14:creationId xmlns:p14="http://schemas.microsoft.com/office/powerpoint/2010/main" val="1001664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AD1A8-FF56-4767-B8AA-210BA245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Service Reminders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D3C7354-9D1A-455C-89D9-1EA132CA86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810036"/>
              </p:ext>
            </p:extLst>
          </p:nvPr>
        </p:nvGraphicFramePr>
        <p:xfrm>
          <a:off x="457200" y="1600200"/>
          <a:ext cx="82296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43814437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28572796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524784963"/>
                    </a:ext>
                  </a:extLst>
                </a:gridCol>
              </a:tblGrid>
              <a:tr h="86447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REQUEST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TASK</a:t>
                      </a:r>
                    </a:p>
                  </a:txBody>
                  <a:tcPr>
                    <a:solidFill>
                      <a:srgbClr val="FED0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702624"/>
                  </a:ext>
                </a:extLst>
              </a:tr>
              <a:tr h="864476">
                <a:tc>
                  <a:txBody>
                    <a:bodyPr/>
                    <a:lstStyle/>
                    <a:p>
                      <a:r>
                        <a:rPr lang="en-US" dirty="0"/>
                        <a:t>A customer can request multiple items within single request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Notes left on RITM tickets ARE sent to the customer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Notes left on TASK tickets are NOT sent to the customer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117366"/>
                  </a:ext>
                </a:extLst>
              </a:tr>
              <a:tr h="864476">
                <a:tc>
                  <a:txBody>
                    <a:bodyPr/>
                    <a:lstStyle/>
                    <a:p>
                      <a:r>
                        <a:rPr lang="en-US" dirty="0"/>
                        <a:t>This is the level identifying who will receive services or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 is the level where we provide customer service and is what shows up in the Self-Service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Remember the Yellow Box</a:t>
                      </a:r>
                    </a:p>
                    <a:p>
                      <a:r>
                        <a:rPr lang="en-US" dirty="0"/>
                        <a:t>Customers cannot see what activity is in a task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406362"/>
                  </a:ext>
                </a:extLst>
              </a:tr>
              <a:tr h="864476">
                <a:tc>
                  <a:txBody>
                    <a:bodyPr/>
                    <a:lstStyle/>
                    <a:p>
                      <a:r>
                        <a:rPr lang="en-US" dirty="0"/>
                        <a:t>Think of this as a shopping cart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Think of this as items in the cart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Think of this as the task to provide the items to the customer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719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992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5B09-2DC3-4939-BFA2-C75DB828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843" y="53097"/>
            <a:ext cx="3008313" cy="1162050"/>
          </a:xfrm>
        </p:spPr>
        <p:txBody>
          <a:bodyPr/>
          <a:lstStyle/>
          <a:p>
            <a:r>
              <a:rPr lang="en-US" sz="4400" dirty="0"/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F1D55-245B-4C74-BEBF-B4B30A773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208788"/>
            <a:ext cx="3008313" cy="235201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C7E987-0CAC-4CB9-A741-EF215AC89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589" y="1215147"/>
            <a:ext cx="3798819" cy="282483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74705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E181BB-2E4A-4166-9EAE-7B7042603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5288"/>
            <a:ext cx="7772400" cy="916737"/>
          </a:xfrm>
        </p:spPr>
        <p:txBody>
          <a:bodyPr/>
          <a:lstStyle/>
          <a:p>
            <a:r>
              <a:rPr lang="en-US" dirty="0"/>
              <a:t>2018 Program Timeline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32F72D-50A6-4860-A012-863DE98EE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025"/>
            <a:ext cx="9144000" cy="383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99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B67E1F-BF77-408F-80B3-31499063E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7938"/>
            <a:ext cx="8229600" cy="4059784"/>
          </a:xfrm>
        </p:spPr>
        <p:txBody>
          <a:bodyPr/>
          <a:lstStyle/>
          <a:p>
            <a:pPr marL="0" indent="0" algn="ctr">
              <a:buNone/>
            </a:pPr>
            <a:r>
              <a:rPr lang="en-US" sz="3900" u="sng" dirty="0"/>
              <a:t>ServiceNow Kingston Upgrade</a:t>
            </a:r>
          </a:p>
          <a:p>
            <a:pPr marL="0" indent="0" algn="ctr">
              <a:buNone/>
            </a:pPr>
            <a:endParaRPr lang="en-US" sz="1800" dirty="0"/>
          </a:p>
          <a:p>
            <a:r>
              <a:rPr lang="en-US" sz="2800" dirty="0"/>
              <a:t>We have upgraded ServiceNow to the Kingston release</a:t>
            </a:r>
          </a:p>
          <a:p>
            <a:pPr lvl="1"/>
            <a:r>
              <a:rPr lang="en-US" dirty="0"/>
              <a:t>Since our re-baseline in July 2017, we have successfully completed two system upgrades.</a:t>
            </a:r>
            <a:endParaRPr lang="en-US" sz="24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66CA08C-A51B-4376-8817-47F8AFE12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cs typeface="Calibri"/>
              </a:rPr>
              <a:t>Service Delivery and Support</a:t>
            </a:r>
          </a:p>
        </p:txBody>
      </p:sp>
    </p:spTree>
    <p:extLst>
      <p:ext uri="{BB962C8B-B14F-4D97-AF65-F5344CB8AC3E}">
        <p14:creationId xmlns:p14="http://schemas.microsoft.com/office/powerpoint/2010/main" val="1216825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B67E1F-BF77-408F-80B3-31499063E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368" y="3790654"/>
            <a:ext cx="5230432" cy="2166668"/>
          </a:xfrm>
        </p:spPr>
        <p:txBody>
          <a:bodyPr anchor="t"/>
          <a:lstStyle/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66CA08C-A51B-4376-8817-47F8AFE12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Service Management Updates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9AA64F-7AA1-4DB2-A0B0-7442857F8616}"/>
              </a:ext>
            </a:extLst>
          </p:cNvPr>
          <p:cNvSpPr txBox="1"/>
          <p:nvPr/>
        </p:nvSpPr>
        <p:spPr>
          <a:xfrm>
            <a:off x="457200" y="1497874"/>
            <a:ext cx="8229600" cy="22159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Ashley Ward is our </a:t>
            </a:r>
            <a:r>
              <a:rPr lang="en-US" sz="2800" b="1" dirty="0">
                <a:cs typeface="Calibri"/>
              </a:rPr>
              <a:t>Service Delivery Manager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Stephanie Kelly is now our </a:t>
            </a:r>
            <a:r>
              <a:rPr lang="en-US" sz="2800" b="1" dirty="0"/>
              <a:t>Incident Manager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Greg Cherry is our </a:t>
            </a:r>
            <a:r>
              <a:rPr lang="en-US" sz="2800" b="1" dirty="0"/>
              <a:t>Problem Manager</a:t>
            </a:r>
            <a:endParaRPr lang="en-US" sz="2800" dirty="0">
              <a:cs typeface="Calibri"/>
            </a:endParaRPr>
          </a:p>
          <a:p>
            <a:endParaRPr lang="en-US" dirty="0"/>
          </a:p>
        </p:txBody>
      </p:sp>
      <p:pic>
        <p:nvPicPr>
          <p:cNvPr id="1026" name="Picture 2" descr="Image result for firefighter">
            <a:extLst>
              <a:ext uri="{FF2B5EF4-FFF2-40B4-BE49-F238E27FC236}">
                <a16:creationId xmlns:a16="http://schemas.microsoft.com/office/drawing/2014/main" id="{E88F8A26-39C4-497A-94BA-B7BA6A859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96" y="3847627"/>
            <a:ext cx="3127009" cy="185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66D6FF-F3D2-4C47-8E65-FB5978A73542}"/>
              </a:ext>
            </a:extLst>
          </p:cNvPr>
          <p:cNvSpPr/>
          <p:nvPr/>
        </p:nvSpPr>
        <p:spPr>
          <a:xfrm>
            <a:off x="4640401" y="4100676"/>
            <a:ext cx="915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VS</a:t>
            </a:r>
          </a:p>
        </p:txBody>
      </p:sp>
      <p:pic>
        <p:nvPicPr>
          <p:cNvPr id="1028" name="Picture 4" descr="Image result for smokey the bear prevent forest fires">
            <a:extLst>
              <a:ext uri="{FF2B5EF4-FFF2-40B4-BE49-F238E27FC236}">
                <a16:creationId xmlns:a16="http://schemas.microsoft.com/office/drawing/2014/main" id="{F35F1F9E-9BD5-437A-A8F7-C7A0822B6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79" y="3847627"/>
            <a:ext cx="1544812" cy="201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348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B67E1F-BF77-408F-80B3-31499063E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5713"/>
            <a:ext cx="8229600" cy="3877221"/>
          </a:xfrm>
        </p:spPr>
        <p:txBody>
          <a:bodyPr/>
          <a:lstStyle/>
          <a:p>
            <a:pPr marL="0" indent="0" algn="ctr">
              <a:buNone/>
            </a:pPr>
            <a:r>
              <a:rPr lang="en-US" sz="3900" u="sng" dirty="0"/>
              <a:t>Business Services</a:t>
            </a:r>
          </a:p>
          <a:p>
            <a:pPr marL="0" indent="0" algn="ctr">
              <a:buNone/>
            </a:pPr>
            <a:endParaRPr lang="en-US" sz="1800" dirty="0"/>
          </a:p>
          <a:p>
            <a:r>
              <a:rPr lang="en-US" sz="2800" dirty="0"/>
              <a:t>A list of our services is available as a </a:t>
            </a:r>
            <a:r>
              <a:rPr lang="en-US" sz="2800" dirty="0">
                <a:hlinkClick r:id="rId2"/>
              </a:rPr>
              <a:t>global report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Services mapped to Business Portfolios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Want to add, modify, or remove a business service? Submit a </a:t>
            </a:r>
            <a:r>
              <a:rPr lang="en-US" sz="2800" dirty="0">
                <a:hlinkClick r:id="rId3"/>
              </a:rPr>
              <a:t>ServiceNow request</a:t>
            </a:r>
            <a:r>
              <a:rPr lang="en-US" sz="2800" dirty="0"/>
              <a:t>, or contact Joyce Shealy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8A17C602-4FC2-488C-BFC6-DC85ECB571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12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Service Delivery and Support</a:t>
            </a:r>
          </a:p>
        </p:txBody>
      </p:sp>
    </p:spTree>
    <p:extLst>
      <p:ext uri="{BB962C8B-B14F-4D97-AF65-F5344CB8AC3E}">
        <p14:creationId xmlns:p14="http://schemas.microsoft.com/office/powerpoint/2010/main" val="2695436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B67E1F-BF77-408F-80B3-31499063E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4940"/>
            <a:ext cx="8229600" cy="3877221"/>
          </a:xfrm>
        </p:spPr>
        <p:txBody>
          <a:bodyPr/>
          <a:lstStyle/>
          <a:p>
            <a:pPr marL="0" indent="0" algn="ctr">
              <a:buNone/>
            </a:pPr>
            <a:r>
              <a:rPr lang="en-US" sz="3900" u="sng" dirty="0"/>
              <a:t>Contracts &amp; Service Portfolio Management</a:t>
            </a:r>
          </a:p>
          <a:p>
            <a:pPr marL="0" indent="0" algn="ctr">
              <a:buNone/>
            </a:pPr>
            <a:endParaRPr lang="en-US" sz="1800" dirty="0"/>
          </a:p>
          <a:p>
            <a:r>
              <a:rPr lang="en-US" sz="2800" dirty="0"/>
              <a:t>Operational within ServiceNow</a:t>
            </a:r>
          </a:p>
          <a:p>
            <a:pPr lvl="1"/>
            <a:r>
              <a:rPr lang="en-US" sz="2400" dirty="0"/>
              <a:t>File Share Agreements</a:t>
            </a:r>
          </a:p>
          <a:p>
            <a:pPr lvl="1"/>
            <a:r>
              <a:rPr lang="en-US" sz="2400" dirty="0"/>
              <a:t>Working on: Desktop Support Agreements, Mass Mail (Broadcast Email)</a:t>
            </a:r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sz="2800" dirty="0"/>
              <a:t>A high level process has been developed for Service Portfolio Management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8A17C602-4FC2-488C-BFC6-DC85ECB571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12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Service Delivery and Support</a:t>
            </a:r>
          </a:p>
        </p:txBody>
      </p:sp>
    </p:spTree>
    <p:extLst>
      <p:ext uri="{BB962C8B-B14F-4D97-AF65-F5344CB8AC3E}">
        <p14:creationId xmlns:p14="http://schemas.microsoft.com/office/powerpoint/2010/main" val="835360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B67E1F-BF77-408F-80B3-31499063E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7406"/>
            <a:ext cx="8229600" cy="4059784"/>
          </a:xfrm>
        </p:spPr>
        <p:txBody>
          <a:bodyPr anchor="t"/>
          <a:lstStyle/>
          <a:p>
            <a:pPr marL="0" indent="0" algn="ctr">
              <a:buNone/>
            </a:pPr>
            <a:r>
              <a:rPr lang="en-US" sz="3900" u="sng" dirty="0"/>
              <a:t>Change Management</a:t>
            </a:r>
          </a:p>
          <a:p>
            <a:pPr marL="0" indent="0" algn="ctr">
              <a:buNone/>
            </a:pPr>
            <a:endParaRPr lang="en-US" sz="1800" dirty="0"/>
          </a:p>
          <a:p>
            <a:r>
              <a:rPr lang="en-US" sz="2800" dirty="0"/>
              <a:t>Design of Change Management within ServiceNow is underway</a:t>
            </a:r>
          </a:p>
          <a:p>
            <a:pPr lvl="1"/>
            <a:r>
              <a:rPr lang="en-US" sz="2400" dirty="0"/>
              <a:t>Confirming process and procedures for a successful implementation</a:t>
            </a:r>
            <a:endParaRPr lang="en-US" sz="2400" dirty="0">
              <a:cs typeface="Calibri"/>
            </a:endParaRPr>
          </a:p>
          <a:p>
            <a:pPr lvl="1"/>
            <a:r>
              <a:rPr lang="en-US" sz="2400" dirty="0">
                <a:cs typeface="Calibri"/>
              </a:rPr>
              <a:t>If you are interested in testing, please let us know</a:t>
            </a:r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sz="2800" dirty="0"/>
              <a:t>Transition from ITC to ServiceNow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66CA08C-A51B-4376-8817-47F8AFE12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Coming Next?</a:t>
            </a:r>
          </a:p>
        </p:txBody>
      </p:sp>
    </p:spTree>
    <p:extLst>
      <p:ext uri="{BB962C8B-B14F-4D97-AF65-F5344CB8AC3E}">
        <p14:creationId xmlns:p14="http://schemas.microsoft.com/office/powerpoint/2010/main" val="55960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B67E1F-BF77-408F-80B3-31499063E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7938"/>
            <a:ext cx="8229600" cy="4059784"/>
          </a:xfrm>
        </p:spPr>
        <p:txBody>
          <a:bodyPr/>
          <a:lstStyle/>
          <a:p>
            <a:pPr marL="0" indent="0" algn="ctr">
              <a:buNone/>
            </a:pPr>
            <a:r>
              <a:rPr lang="en-US" sz="3900" u="sng" dirty="0"/>
              <a:t>Inventory &amp; Asset Management (ITAM)</a:t>
            </a:r>
          </a:p>
          <a:p>
            <a:pPr marL="0" indent="0" algn="ctr">
              <a:buNone/>
            </a:pPr>
            <a:endParaRPr lang="en-US" sz="2400" dirty="0"/>
          </a:p>
          <a:p>
            <a:r>
              <a:rPr lang="en-US" sz="2800" dirty="0"/>
              <a:t>Early stages of development and design for use within ServiceNow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Reaching out to Calero and </a:t>
            </a:r>
            <a:r>
              <a:rPr lang="en-US" sz="2800" dirty="0" err="1"/>
              <a:t>Aptris</a:t>
            </a:r>
            <a:r>
              <a:rPr lang="en-US" sz="2800" dirty="0"/>
              <a:t> for Statements of Work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66CA08C-A51B-4376-8817-47F8AFE12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Coming Next?</a:t>
            </a:r>
          </a:p>
        </p:txBody>
      </p:sp>
    </p:spTree>
    <p:extLst>
      <p:ext uri="{BB962C8B-B14F-4D97-AF65-F5344CB8AC3E}">
        <p14:creationId xmlns:p14="http://schemas.microsoft.com/office/powerpoint/2010/main" val="557894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B67E1F-BF77-408F-80B3-31499063E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7938"/>
            <a:ext cx="8229600" cy="4059784"/>
          </a:xfrm>
        </p:spPr>
        <p:txBody>
          <a:bodyPr/>
          <a:lstStyle/>
          <a:p>
            <a:pPr marL="0" indent="0" algn="ctr">
              <a:buNone/>
            </a:pPr>
            <a:r>
              <a:rPr lang="en-US" sz="3900" u="sng" dirty="0"/>
              <a:t>Inventory &amp; Asset Management (ITAM)</a:t>
            </a:r>
          </a:p>
          <a:p>
            <a:pPr marL="0" indent="0" algn="ctr">
              <a:buNone/>
            </a:pPr>
            <a:endParaRPr lang="en-US" sz="2400" dirty="0"/>
          </a:p>
          <a:p>
            <a:r>
              <a:rPr lang="en-US" sz="2800" dirty="0"/>
              <a:t>Pinnacle Integration – scope includes Incidents and Requests only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Billing processes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66CA08C-A51B-4376-8817-47F8AFE12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Coming Next?</a:t>
            </a:r>
          </a:p>
        </p:txBody>
      </p:sp>
    </p:spTree>
    <p:extLst>
      <p:ext uri="{BB962C8B-B14F-4D97-AF65-F5344CB8AC3E}">
        <p14:creationId xmlns:p14="http://schemas.microsoft.com/office/powerpoint/2010/main" val="2481940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B67E1F-BF77-408F-80B3-31499063E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77221"/>
          </a:xfrm>
        </p:spPr>
        <p:txBody>
          <a:bodyPr/>
          <a:lstStyle/>
          <a:p>
            <a:pPr marL="0" indent="0" algn="ctr">
              <a:buNone/>
            </a:pPr>
            <a:r>
              <a:rPr lang="en-US" sz="3900" u="sng" dirty="0"/>
              <a:t>Share with your teams!</a:t>
            </a:r>
          </a:p>
          <a:p>
            <a:pPr marL="0" indent="0" algn="ctr">
              <a:buNone/>
            </a:pPr>
            <a:endParaRPr lang="en-US" sz="1800" dirty="0"/>
          </a:p>
          <a:p>
            <a:r>
              <a:rPr lang="en-US" sz="2700" dirty="0"/>
              <a:t>You play an important role in our organization’s success!</a:t>
            </a:r>
          </a:p>
          <a:p>
            <a:r>
              <a:rPr lang="en-US" sz="2700" dirty="0"/>
              <a:t>Organization-wide communications sent to keep everyone informed</a:t>
            </a:r>
          </a:p>
          <a:p>
            <a:r>
              <a:rPr lang="en-US" sz="2700" dirty="0"/>
              <a:t>Submit feedback to let us know how we can improve</a:t>
            </a:r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66CA08C-A51B-4376-8817-47F8AFE12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Forget!</a:t>
            </a:r>
          </a:p>
        </p:txBody>
      </p:sp>
    </p:spTree>
    <p:extLst>
      <p:ext uri="{BB962C8B-B14F-4D97-AF65-F5344CB8AC3E}">
        <p14:creationId xmlns:p14="http://schemas.microsoft.com/office/powerpoint/2010/main" val="1828604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B67E1F-BF77-408F-80B3-31499063E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77221"/>
          </a:xfrm>
        </p:spPr>
        <p:txBody>
          <a:bodyPr/>
          <a:lstStyle/>
          <a:p>
            <a:pPr marL="0" indent="0" algn="ctr">
              <a:buNone/>
            </a:pPr>
            <a:r>
              <a:rPr lang="en-US" sz="3900" u="sng" dirty="0"/>
              <a:t>Service Delivery and Support Website</a:t>
            </a:r>
          </a:p>
          <a:p>
            <a:pPr marL="0" indent="0" algn="ctr">
              <a:buNone/>
            </a:pPr>
            <a:endParaRPr lang="en-US" sz="1800" dirty="0"/>
          </a:p>
          <a:p>
            <a:pPr lvl="1"/>
            <a:r>
              <a:rPr lang="en-US" dirty="0"/>
              <a:t>Keeps you informed of our progress</a:t>
            </a:r>
          </a:p>
          <a:p>
            <a:pPr lvl="1"/>
            <a:r>
              <a:rPr lang="en-US" dirty="0"/>
              <a:t>Submit feedback to let us know how we can improve</a:t>
            </a:r>
          </a:p>
          <a:p>
            <a:pPr marL="0" indent="0" algn="ctr">
              <a:buNone/>
            </a:pPr>
            <a:r>
              <a:rPr lang="en-US" sz="4000" dirty="0">
                <a:hlinkClick r:id="rId2"/>
              </a:rPr>
              <a:t>http://bit.ly/DoIT-SDS</a:t>
            </a: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66CA08C-A51B-4376-8817-47F8AFE12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Forget!</a:t>
            </a:r>
          </a:p>
        </p:txBody>
      </p:sp>
    </p:spTree>
    <p:extLst>
      <p:ext uri="{BB962C8B-B14F-4D97-AF65-F5344CB8AC3E}">
        <p14:creationId xmlns:p14="http://schemas.microsoft.com/office/powerpoint/2010/main" val="2867619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5B09-2DC3-4939-BFA2-C75DB828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843" y="53097"/>
            <a:ext cx="3008313" cy="1162050"/>
          </a:xfrm>
        </p:spPr>
        <p:txBody>
          <a:bodyPr/>
          <a:lstStyle/>
          <a:p>
            <a:r>
              <a:rPr lang="en-US" sz="4400" dirty="0"/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F1D55-245B-4C74-BEBF-B4B30A773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208788"/>
            <a:ext cx="3008313" cy="235201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C7E987-0CAC-4CB9-A741-EF215AC89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589" y="1215147"/>
            <a:ext cx="3798819" cy="282483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64262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B9E45-A2C9-46B3-8C1E-EF38C2F0D2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b="1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0EE55-13AC-4D68-B118-E192979ABB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Next scheduled meeting:</a:t>
            </a:r>
          </a:p>
          <a:p>
            <a:r>
              <a:rPr lang="en-US" dirty="0">
                <a:solidFill>
                  <a:schemeClr val="tx1"/>
                </a:solidFill>
              </a:rPr>
              <a:t>July 25, 2018</a:t>
            </a:r>
          </a:p>
        </p:txBody>
      </p:sp>
    </p:spTree>
    <p:extLst>
      <p:ext uri="{BB962C8B-B14F-4D97-AF65-F5344CB8AC3E}">
        <p14:creationId xmlns:p14="http://schemas.microsoft.com/office/powerpoint/2010/main" val="1068064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B67E1F-BF77-408F-80B3-31499063E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6317"/>
            <a:ext cx="5280409" cy="4161943"/>
          </a:xfrm>
        </p:spPr>
        <p:txBody>
          <a:bodyPr/>
          <a:lstStyle/>
          <a:p>
            <a:r>
              <a:rPr lang="en-US" sz="3600" dirty="0"/>
              <a:t>Enhanced Incident Notifications</a:t>
            </a:r>
          </a:p>
          <a:p>
            <a:pPr lvl="2"/>
            <a:r>
              <a:rPr lang="en-US" sz="3200" dirty="0"/>
              <a:t>Improved Layout</a:t>
            </a:r>
          </a:p>
          <a:p>
            <a:pPr lvl="2"/>
            <a:r>
              <a:rPr lang="en-US" sz="3200" dirty="0"/>
              <a:t>Delivers more relevant info to our customers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66CA08C-A51B-4376-8817-47F8AFE12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Management Updates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65BF48-FC2D-4A85-BD92-3ED572E18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402" y="1285987"/>
            <a:ext cx="2411605" cy="438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43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F0EF4-6D7E-465A-B98E-A9FA65A9C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Management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EA86F-9095-4424-AFD5-11327B545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5196"/>
            <a:ext cx="8229600" cy="3877221"/>
          </a:xfrm>
        </p:spPr>
        <p:txBody>
          <a:bodyPr/>
          <a:lstStyle/>
          <a:p>
            <a:r>
              <a:rPr lang="en-US" sz="3600" dirty="0"/>
              <a:t>Updates to Closure Notes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400" dirty="0"/>
              <a:t>Existing “Closure Notes” field renamed to “Technical Resolution Notes”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400" dirty="0"/>
              <a:t>Additional field to communicate with customers, “Customer Resolution Notes”</a:t>
            </a:r>
          </a:p>
          <a:p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3623A488-C83E-4E42-8BE5-1638F9574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91" y="3744685"/>
            <a:ext cx="8390709" cy="173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83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F0EF4-6D7E-465A-B98E-A9FA65A9C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Management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EA86F-9095-4424-AFD5-11327B545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5196"/>
            <a:ext cx="8229600" cy="3877221"/>
          </a:xfrm>
        </p:spPr>
        <p:txBody>
          <a:bodyPr anchor="t"/>
          <a:lstStyle/>
          <a:p>
            <a:r>
              <a:rPr lang="en-US" sz="3600" dirty="0"/>
              <a:t>What should Customer Resolution Notes look like?</a:t>
            </a:r>
          </a:p>
          <a:p>
            <a:pPr lvl="1"/>
            <a:r>
              <a:rPr lang="en-US" sz="2600" dirty="0"/>
              <a:t>Customer friendly</a:t>
            </a:r>
            <a:endParaRPr lang="en-US" sz="2600" dirty="0">
              <a:cs typeface="Calibri"/>
            </a:endParaRPr>
          </a:p>
          <a:p>
            <a:pPr lvl="1"/>
            <a:r>
              <a:rPr lang="en-US" sz="2600" dirty="0"/>
              <a:t>Avoid technical jargon</a:t>
            </a:r>
            <a:r>
              <a:rPr lang="en-US" sz="2600" dirty="0">
                <a:cs typeface="Calibri"/>
              </a:rPr>
              <a:t> </a:t>
            </a:r>
          </a:p>
          <a:p>
            <a:pPr marL="685800" lvl="1">
              <a:buFont typeface="Arial" panose="020B0604020202020204" pitchFamily="34" charset="0"/>
              <a:buChar char="–"/>
            </a:pPr>
            <a:endParaRPr lang="en-US" sz="2600" dirty="0">
              <a:cs typeface="Calibri"/>
            </a:endParaRPr>
          </a:p>
          <a:p>
            <a:pPr marL="685800" lvl="1">
              <a:buFont typeface="Arial" panose="020B0604020202020204" pitchFamily="34" charset="0"/>
              <a:buChar char="–"/>
            </a:pPr>
            <a:r>
              <a:rPr lang="en-US" sz="2600" dirty="0">
                <a:cs typeface="Calibri"/>
              </a:rPr>
              <a:t>Example: "Thank you for contacting Division of IT. Service has been restored. Please let us know if we can assist further."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2281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B67E1F-BF77-408F-80B3-31499063E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5628"/>
            <a:ext cx="8229600" cy="4161943"/>
          </a:xfrm>
        </p:spPr>
        <p:txBody>
          <a:bodyPr/>
          <a:lstStyle/>
          <a:p>
            <a:pPr marL="0" indent="0" algn="ctr">
              <a:buNone/>
            </a:pPr>
            <a:endParaRPr lang="en-US" sz="2800" dirty="0"/>
          </a:p>
          <a:p>
            <a:r>
              <a:rPr lang="en-US" sz="2800" dirty="0"/>
              <a:t>Incidents with the “On Hold” status should be regularly reviewed for updates (internal and external)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Incidents older than 30 days will be reviewed to determine validity</a:t>
            </a:r>
          </a:p>
          <a:p>
            <a:pPr lvl="1"/>
            <a:r>
              <a:rPr lang="en-US" dirty="0"/>
              <a:t>If needed, close and open the correct ticket type (usually a Request)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66CA08C-A51B-4376-8817-47F8AFE12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Management Reminders</a:t>
            </a:r>
          </a:p>
        </p:txBody>
      </p:sp>
    </p:spTree>
    <p:extLst>
      <p:ext uri="{BB962C8B-B14F-4D97-AF65-F5344CB8AC3E}">
        <p14:creationId xmlns:p14="http://schemas.microsoft.com/office/powerpoint/2010/main" val="3255447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F14C3D9E-982E-4459-9E0E-2789D7A17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821"/>
            <a:ext cx="8229600" cy="824785"/>
          </a:xfrm>
        </p:spPr>
        <p:txBody>
          <a:bodyPr/>
          <a:lstStyle/>
          <a:p>
            <a:r>
              <a:rPr lang="en-US" dirty="0"/>
              <a:t>Incident Dashboard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3EC0637-0A96-4FD3-998C-FDBA0F9C6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864" y="1106138"/>
            <a:ext cx="8784271" cy="4481269"/>
          </a:xfrm>
        </p:spPr>
      </p:pic>
    </p:spTree>
    <p:extLst>
      <p:ext uri="{BB962C8B-B14F-4D97-AF65-F5344CB8AC3E}">
        <p14:creationId xmlns:p14="http://schemas.microsoft.com/office/powerpoint/2010/main" val="1155572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F14C3D9E-982E-4459-9E0E-2789D7A17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821"/>
            <a:ext cx="8229600" cy="824785"/>
          </a:xfrm>
        </p:spPr>
        <p:txBody>
          <a:bodyPr/>
          <a:lstStyle/>
          <a:p>
            <a:r>
              <a:rPr lang="en-US" dirty="0"/>
              <a:t>Incident Dashboard – Over 30 Days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AD1F4A0-A6A7-4E7C-B734-2228057ED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9377" y="1085389"/>
            <a:ext cx="8525245" cy="4439607"/>
          </a:xfrm>
        </p:spPr>
      </p:pic>
    </p:spTree>
    <p:extLst>
      <p:ext uri="{BB962C8B-B14F-4D97-AF65-F5344CB8AC3E}">
        <p14:creationId xmlns:p14="http://schemas.microsoft.com/office/powerpoint/2010/main" val="1383673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B67E1F-BF77-408F-80B3-31499063E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6966" y="2615230"/>
            <a:ext cx="2339392" cy="969076"/>
          </a:xfrm>
        </p:spPr>
        <p:txBody>
          <a:bodyPr anchor="t"/>
          <a:lstStyle/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66CA08C-A51B-4376-8817-47F8AFE12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Process Updates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9AA64F-7AA1-4DB2-A0B0-7442857F8616}"/>
              </a:ext>
            </a:extLst>
          </p:cNvPr>
          <p:cNvSpPr txBox="1"/>
          <p:nvPr/>
        </p:nvSpPr>
        <p:spPr>
          <a:xfrm>
            <a:off x="329014" y="1629925"/>
            <a:ext cx="84859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Problem Management Process Guide now available!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600" dirty="0"/>
              <a:t>Hosted in our </a:t>
            </a:r>
            <a:r>
              <a:rPr lang="en-US" sz="2600" dirty="0">
                <a:hlinkClick r:id="rId3"/>
              </a:rPr>
              <a:t>Knowledge Base</a:t>
            </a:r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Also available on the </a:t>
            </a:r>
            <a:r>
              <a:rPr lang="en-US" sz="2600" dirty="0">
                <a:hlinkClick r:id="rId4"/>
              </a:rPr>
              <a:t>Service Delivery and Support Program site</a:t>
            </a:r>
            <a:endParaRPr lang="en-US" sz="2600" dirty="0"/>
          </a:p>
        </p:txBody>
      </p:sp>
      <p:pic>
        <p:nvPicPr>
          <p:cNvPr id="2050" name="Picture 2" descr="Image result for word document">
            <a:extLst>
              <a:ext uri="{FF2B5EF4-FFF2-40B4-BE49-F238E27FC236}">
                <a16:creationId xmlns:a16="http://schemas.microsoft.com/office/drawing/2014/main" id="{1BF15CC9-3F0B-40EC-9C4F-32BD70026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662" y="2333302"/>
            <a:ext cx="1374938" cy="134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420319"/>
      </p:ext>
    </p:extLst>
  </p:cSld>
  <p:clrMapOvr>
    <a:masterClrMapping/>
  </p:clrMapOvr>
</p:sld>
</file>

<file path=ppt/theme/theme1.xml><?xml version="1.0" encoding="utf-8"?>
<a:theme xmlns:a="http://schemas.openxmlformats.org/drawingml/2006/main" name="Style3_Pack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yle3_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P_Template_Style3_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PMLiveListConfig xmlns="a3fa64a3-e8f1-439b-b01a-236e3bcc36d5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BCEAA62D3D234E972987B0060DECFF" ma:contentTypeVersion="2" ma:contentTypeDescription="Create a new document." ma:contentTypeScope="" ma:versionID="7f589068c6bdfc7aaea9ec4c05325f69">
  <xsd:schema xmlns:xsd="http://www.w3.org/2001/XMLSchema" xmlns:xs="http://www.w3.org/2001/XMLSchema" xmlns:p="http://schemas.microsoft.com/office/2006/metadata/properties" xmlns:ns1="http://schemas.microsoft.com/sharepoint/v3" xmlns:ns2="a3fa64a3-e8f1-439b-b01a-236e3bcc36d5" targetNamespace="http://schemas.microsoft.com/office/2006/metadata/properties" ma:root="true" ma:fieldsID="83aa5160fcd7755d8f1ab3f9bdb176a6" ns1:_="" ns2:_="">
    <xsd:import namespace="http://schemas.microsoft.com/sharepoint/v3"/>
    <xsd:import namespace="a3fa64a3-e8f1-439b-b01a-236e3bcc36d5"/>
    <xsd:element name="properties">
      <xsd:complexType>
        <xsd:sequence>
          <xsd:element name="documentManagement">
            <xsd:complexType>
              <xsd:all>
                <xsd:element ref="ns2:EPMLiveListConfig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9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0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fa64a3-e8f1-439b-b01a-236e3bcc36d5" elementFormDefault="qualified">
    <xsd:import namespace="http://schemas.microsoft.com/office/2006/documentManagement/types"/>
    <xsd:import namespace="http://schemas.microsoft.com/office/infopath/2007/PartnerControls"/>
    <xsd:element name="EPMLiveListConfig" ma:index="8" nillable="true" ma:displayName="EPMLiveListConfig" ma:hidden="true" ma:internalName="EPMLiveListConfig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C6023C-F888-4DF1-B416-1A5B2A4C0D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4B1AF3-5C48-48B1-B21C-CAB957C10A4C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3fa64a3-e8f1-439b-b01a-236e3bcc36d5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0BECA56-E74E-45E3-B752-50C920E22A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3fa64a3-e8f1-439b-b01a-236e3bcc36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Style3_Package.pot</Template>
  <TotalTime>49573</TotalTime>
  <Words>782</Words>
  <Application>Microsoft Office PowerPoint</Application>
  <PresentationFormat>On-screen Show (4:3)</PresentationFormat>
  <Paragraphs>157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ＭＳ Ｐゴシック</vt:lpstr>
      <vt:lpstr>Arial</vt:lpstr>
      <vt:lpstr>Calibri</vt:lpstr>
      <vt:lpstr>Calibri Light</vt:lpstr>
      <vt:lpstr>Style3_Package</vt:lpstr>
      <vt:lpstr>Style3_Footer</vt:lpstr>
      <vt:lpstr>Custom Design</vt:lpstr>
      <vt:lpstr>PP_Template_Style3_Title</vt:lpstr>
      <vt:lpstr>Service Delivery and Support Program Update – June 27, 2018</vt:lpstr>
      <vt:lpstr>Service Management Updates </vt:lpstr>
      <vt:lpstr>Incident Management Updates</vt:lpstr>
      <vt:lpstr>Incident Management Updates</vt:lpstr>
      <vt:lpstr>Incident Management Updates</vt:lpstr>
      <vt:lpstr>Incident Management Reminders</vt:lpstr>
      <vt:lpstr>Incident Dashboard</vt:lpstr>
      <vt:lpstr>Incident Dashboard – Over 30 Days</vt:lpstr>
      <vt:lpstr>Process Updates</vt:lpstr>
      <vt:lpstr>Time Card Entry </vt:lpstr>
      <vt:lpstr>Time Card Entry </vt:lpstr>
      <vt:lpstr>Customer Service Surveys</vt:lpstr>
      <vt:lpstr>Customer Service &amp; Incident Dashboards</vt:lpstr>
      <vt:lpstr>Customer Service &amp; Incident Dashboards</vt:lpstr>
      <vt:lpstr>Customer Service Reminders</vt:lpstr>
      <vt:lpstr>Customer Service Reminders</vt:lpstr>
      <vt:lpstr>Questions?</vt:lpstr>
      <vt:lpstr>2018 Program Timeline </vt:lpstr>
      <vt:lpstr>Service Delivery and Support</vt:lpstr>
      <vt:lpstr>Service Delivery and Support</vt:lpstr>
      <vt:lpstr>Service Delivery and Support</vt:lpstr>
      <vt:lpstr>What’s Coming Next?</vt:lpstr>
      <vt:lpstr>What’s Coming Next?</vt:lpstr>
      <vt:lpstr>What’s Coming Next?</vt:lpstr>
      <vt:lpstr>Don’t Forget!</vt:lpstr>
      <vt:lpstr>Don’t Forget!</vt:lpstr>
      <vt:lpstr>Questions?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Larry Pearce</dc:creator>
  <cp:lastModifiedBy>JERUE, TREVOR</cp:lastModifiedBy>
  <cp:revision>515</cp:revision>
  <cp:lastPrinted>2016-07-19T17:50:06Z</cp:lastPrinted>
  <dcterms:created xsi:type="dcterms:W3CDTF">2011-11-12T13:26:59Z</dcterms:created>
  <dcterms:modified xsi:type="dcterms:W3CDTF">2018-06-27T13:57:01Z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0x0101005EBCEAA62D3D234E972987B0060DECFF</vt:lpwstr>
  </property>
</Properties>
</file>