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25"/>
  </p:notesMasterIdLst>
  <p:handoutMasterIdLst>
    <p:handoutMasterId r:id="rId26"/>
  </p:handoutMasterIdLst>
  <p:sldIdLst>
    <p:sldId id="256" r:id="rId3"/>
    <p:sldId id="284" r:id="rId4"/>
    <p:sldId id="303" r:id="rId5"/>
    <p:sldId id="300" r:id="rId6"/>
    <p:sldId id="285" r:id="rId7"/>
    <p:sldId id="302" r:id="rId8"/>
    <p:sldId id="289" r:id="rId9"/>
    <p:sldId id="293" r:id="rId10"/>
    <p:sldId id="292" r:id="rId11"/>
    <p:sldId id="281" r:id="rId12"/>
    <p:sldId id="295" r:id="rId13"/>
    <p:sldId id="283" r:id="rId14"/>
    <p:sldId id="304" r:id="rId15"/>
    <p:sldId id="277" r:id="rId16"/>
    <p:sldId id="282" r:id="rId17"/>
    <p:sldId id="299" r:id="rId18"/>
    <p:sldId id="297" r:id="rId19"/>
    <p:sldId id="296" r:id="rId20"/>
    <p:sldId id="286" r:id="rId21"/>
    <p:sldId id="287" r:id="rId22"/>
    <p:sldId id="301" r:id="rId23"/>
    <p:sldId id="290" r:id="rId24"/>
  </p:sldIdLst>
  <p:sldSz cx="9144000" cy="6858000" type="screen4x3"/>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2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D0E796A8-8DB1-44C3-BE64-D9DDAF655E38}" type="datetimeFigureOut">
              <a:rPr lang="en-US" smtClean="0"/>
              <a:t>2/19/2019</a:t>
            </a:fld>
            <a:endParaRPr lang="en-US"/>
          </a:p>
        </p:txBody>
      </p:sp>
      <p:sp>
        <p:nvSpPr>
          <p:cNvPr id="4" name="Footer Placeholder 3"/>
          <p:cNvSpPr>
            <a:spLocks noGrp="1"/>
          </p:cNvSpPr>
          <p:nvPr>
            <p:ph type="ftr" sz="quarter" idx="2"/>
          </p:nvPr>
        </p:nvSpPr>
        <p:spPr>
          <a:xfrm>
            <a:off x="2" y="6658445"/>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5"/>
            <a:ext cx="4029282" cy="351957"/>
          </a:xfrm>
          <a:prstGeom prst="rect">
            <a:avLst/>
          </a:prstGeom>
        </p:spPr>
        <p:txBody>
          <a:bodyPr vert="horz" lIns="91440" tIns="45720" rIns="91440" bIns="45720" rtlCol="0" anchor="b"/>
          <a:lstStyle>
            <a:lvl1pPr algn="r">
              <a:defRPr sz="1200"/>
            </a:lvl1pPr>
          </a:lstStyle>
          <a:p>
            <a:fld id="{441E5596-F8CA-481D-B830-3861E278A7C3}" type="slidenum">
              <a:rPr lang="en-US" smtClean="0"/>
              <a:t>‹#›</a:t>
            </a:fld>
            <a:endParaRPr lang="en-US"/>
          </a:p>
        </p:txBody>
      </p:sp>
    </p:spTree>
    <p:extLst>
      <p:ext uri="{BB962C8B-B14F-4D97-AF65-F5344CB8AC3E}">
        <p14:creationId xmlns:p14="http://schemas.microsoft.com/office/powerpoint/2010/main" val="2468506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29643" y="3329940"/>
            <a:ext cx="7437119" cy="31546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25134611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endParaRPr/>
          </a:p>
        </p:txBody>
      </p:sp>
      <p:sp>
        <p:nvSpPr>
          <p:cNvPr id="62" name="Shape 62"/>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7376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442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Once Asset and Inventory Management is in SN and merged with the CMDB, we can evaluate if there is a need for any other ticketing system in production.</a:t>
            </a:r>
          </a:p>
          <a:p>
            <a:pPr marL="0" indent="0">
              <a:buFontTx/>
              <a:buNone/>
            </a:pPr>
            <a:endParaRPr lang="en-US" baseline="0" dirty="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7490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dirty="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9878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5497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8971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r>
              <a:rPr lang="en-US" baseline="0"/>
              <a:t>The differing sizes for Projects, Demands, and Enhancements may result in how individual areas assess and manage their work in ServiceNow.</a:t>
            </a:r>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7372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5652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6073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819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1332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290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288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293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7005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33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9271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4698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929643" y="3329940"/>
            <a:ext cx="7437119" cy="3154680"/>
          </a:xfrm>
          <a:prstGeom prst="rect">
            <a:avLst/>
          </a:prstGeom>
          <a:noFill/>
          <a:ln>
            <a:noFill/>
          </a:ln>
        </p:spPr>
        <p:txBody>
          <a:bodyPr lIns="93162" tIns="93162" rIns="93162" bIns="93162" anchor="ctr" anchorCtr="0">
            <a:noAutofit/>
          </a:bodyPr>
          <a:lstStyle/>
          <a:p>
            <a:pPr marL="0" indent="0">
              <a:buFontTx/>
              <a:buNone/>
            </a:pPr>
            <a:endParaRPr lang="en-US" baseline="0"/>
          </a:p>
        </p:txBody>
      </p:sp>
      <p:sp>
        <p:nvSpPr>
          <p:cNvPr id="67" name="Shape 67"/>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11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4220750"/>
            <a:ext cx="7772400" cy="916737"/>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36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Title Slide">
    <p:spTree>
      <p:nvGrpSpPr>
        <p:cNvPr id="1" name="Shape 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1476212"/>
            <a:ext cx="7772400" cy="1470024"/>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subTitle" idx="1"/>
          </p:nvPr>
        </p:nvSpPr>
        <p:spPr>
          <a:xfrm>
            <a:off x="1371600" y="3231988"/>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body" idx="1"/>
          </p:nvPr>
        </p:nvSpPr>
        <p:spPr>
          <a:xfrm>
            <a:off x="457200" y="1600200"/>
            <a:ext cx="8229600" cy="387722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90243" y="4015655"/>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body" idx="1"/>
          </p:nvPr>
        </p:nvSpPr>
        <p:spPr>
          <a:xfrm>
            <a:off x="690243" y="2515468"/>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2"/>
          </p:nvPr>
        </p:nvSpPr>
        <p:spPr>
          <a:xfrm>
            <a:off x="457200" y="2174875"/>
            <a:ext cx="4040187" cy="3379511"/>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4"/>
          </p:nvPr>
        </p:nvSpPr>
        <p:spPr>
          <a:xfrm>
            <a:off x="4645025" y="2174875"/>
            <a:ext cx="4041774" cy="3379512"/>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3575050" y="273050"/>
            <a:ext cx="5111750" cy="528775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57200" y="1435100"/>
            <a:ext cx="3008313" cy="4125699"/>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830772" y="4441416"/>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0" name="Shape 40"/>
          <p:cNvSpPr>
            <a:spLocks noGrp="1"/>
          </p:cNvSpPr>
          <p:nvPr>
            <p:ph type="pic" idx="2"/>
          </p:nvPr>
        </p:nvSpPr>
        <p:spPr>
          <a:xfrm>
            <a:off x="1830772" y="612775"/>
            <a:ext cx="5486399" cy="367167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1"/>
          </p:nvPr>
        </p:nvSpPr>
        <p:spPr>
          <a:xfrm>
            <a:off x="1830772" y="5008153"/>
            <a:ext cx="5486399" cy="661682"/>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main logo center up ribbon.png"/>
          <p:cNvPicPr preferRelativeResize="0"/>
          <p:nvPr/>
        </p:nvPicPr>
        <p:blipFill rotWithShape="1">
          <a:blip r:embed="rId4">
            <a:alphaModFix/>
          </a:blip>
          <a:srcRect/>
          <a:stretch/>
        </p:blipFill>
        <p:spPr>
          <a:xfrm>
            <a:off x="0" y="0"/>
            <a:ext cx="9142413"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
        <p:cNvGrpSpPr/>
        <p:nvPr/>
      </p:nvGrpSpPr>
      <p:grpSpPr>
        <a:xfrm>
          <a:off x="0" y="0"/>
          <a:ext cx="0" cy="0"/>
          <a:chOff x="0" y="0"/>
          <a:chExt cx="0" cy="0"/>
        </a:xfrm>
      </p:grpSpPr>
      <p:pic>
        <p:nvPicPr>
          <p:cNvPr id="11" name="Shape 11" descr="ribbons bottom bar.png"/>
          <p:cNvPicPr preferRelativeResize="0"/>
          <p:nvPr/>
        </p:nvPicPr>
        <p:blipFill rotWithShape="1">
          <a:blip r:embed="rId9">
            <a:alphaModFix/>
          </a:blip>
          <a:srcRect/>
          <a:stretch/>
        </p:blipFill>
        <p:spPr>
          <a:xfrm>
            <a:off x="0" y="5799137"/>
            <a:ext cx="9144000" cy="10588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3" name="Title 2">
            <a:extLst>
              <a:ext uri="{FF2B5EF4-FFF2-40B4-BE49-F238E27FC236}">
                <a16:creationId xmlns:a16="http://schemas.microsoft.com/office/drawing/2014/main" id="{96839A1E-D146-481E-B281-D871745DA5D4}"/>
              </a:ext>
            </a:extLst>
          </p:cNvPr>
          <p:cNvSpPr>
            <a:spLocks noGrp="1"/>
          </p:cNvSpPr>
          <p:nvPr>
            <p:ph type="ctrTitle"/>
          </p:nvPr>
        </p:nvSpPr>
        <p:spPr/>
        <p:txBody>
          <a:bodyPr/>
          <a:lstStyle/>
          <a:p>
            <a:r>
              <a:rPr lang="en-US" dirty="0"/>
              <a:t>SDS Phase 3</a:t>
            </a:r>
            <a:br>
              <a:rPr lang="en-US" dirty="0"/>
            </a:br>
            <a:r>
              <a:rPr lang="en-US" sz="2400" dirty="0"/>
              <a:t>December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Change Management – 11/30</a:t>
            </a:r>
          </a:p>
        </p:txBody>
      </p:sp>
      <p:sp>
        <p:nvSpPr>
          <p:cNvPr id="4" name="Text Placeholder 3"/>
          <p:cNvSpPr>
            <a:spLocks noGrp="1"/>
          </p:cNvSpPr>
          <p:nvPr>
            <p:ph type="body" idx="1"/>
          </p:nvPr>
        </p:nvSpPr>
        <p:spPr>
          <a:xfrm>
            <a:off x="457200" y="971965"/>
            <a:ext cx="8229600" cy="5301465"/>
          </a:xfrm>
        </p:spPr>
        <p:txBody>
          <a:bodyPr/>
          <a:lstStyle/>
          <a:p>
            <a:pPr lvl="0">
              <a:buFont typeface="Wingdings" pitchFamily="2" charset="2"/>
              <a:buChar char="Ø"/>
            </a:pPr>
            <a:r>
              <a:rPr lang="en-US" sz="2000" dirty="0"/>
              <a:t> Establish key metrics and create dashboards/reports</a:t>
            </a:r>
          </a:p>
          <a:p>
            <a:pPr lvl="0">
              <a:buFont typeface="Wingdings" pitchFamily="2" charset="2"/>
              <a:buChar char="Ø"/>
            </a:pPr>
            <a:r>
              <a:rPr lang="en-US" sz="2000" dirty="0"/>
              <a:t> Continue working with the CAB to improve the process</a:t>
            </a:r>
          </a:p>
          <a:p>
            <a:pPr lvl="0">
              <a:buFont typeface="Wingdings" pitchFamily="2" charset="2"/>
              <a:buChar char="Ø"/>
            </a:pPr>
            <a:r>
              <a:rPr lang="en-US" sz="2000" dirty="0"/>
              <a:t> Transition outage communication to ServiceNow</a:t>
            </a:r>
          </a:p>
          <a:p>
            <a:pPr lvl="0">
              <a:buFont typeface="Wingdings" pitchFamily="2" charset="2"/>
              <a:buChar char="Ø"/>
            </a:pPr>
            <a:r>
              <a:rPr lang="en-US" sz="2000" dirty="0"/>
              <a:t> Sunset ITC</a:t>
            </a:r>
          </a:p>
          <a:p>
            <a:pPr marL="203200" indent="0">
              <a:buNone/>
            </a:pPr>
            <a:endParaRPr lang="en-US" sz="2000" dirty="0"/>
          </a:p>
          <a:p>
            <a:pPr marL="203200" lvl="0" indent="0">
              <a:buNone/>
            </a:pPr>
            <a:r>
              <a:rPr lang="en-US" sz="2000" b="1" i="1" dirty="0"/>
              <a:t>What does this mean?</a:t>
            </a:r>
          </a:p>
          <a:p>
            <a:pPr lvl="1">
              <a:buFont typeface="Arial" panose="020B0604020202020204" pitchFamily="34" charset="0"/>
              <a:buChar char="•"/>
            </a:pPr>
            <a:r>
              <a:rPr lang="en-US" sz="1800" dirty="0"/>
              <a:t>Better visibility into the change management process and its effectiveness through reports and dashboards in ServiceNow</a:t>
            </a:r>
          </a:p>
          <a:p>
            <a:pPr lvl="1">
              <a:buFont typeface="Arial" panose="020B0604020202020204" pitchFamily="34" charset="0"/>
              <a:buChar char="•"/>
            </a:pPr>
            <a:r>
              <a:rPr lang="en-US" sz="1800" dirty="0"/>
              <a:t>We are able to report on the impacts of change (link incidents to changes)</a:t>
            </a:r>
          </a:p>
          <a:p>
            <a:pPr lvl="1">
              <a:buFont typeface="Arial" panose="020B0604020202020204" pitchFamily="34" charset="0"/>
              <a:buChar char="•"/>
            </a:pPr>
            <a:r>
              <a:rPr lang="en-US" sz="1800" dirty="0">
                <a:solidFill>
                  <a:schemeClr val="tx1"/>
                </a:solidFill>
              </a:rPr>
              <a:t>We have transitioned a redundant system (ITC) to ServiceNow to display changes, maintenance, and outages through the Systems Status page</a:t>
            </a:r>
          </a:p>
          <a:p>
            <a:pPr lvl="1"/>
            <a:endParaRPr lang="en-US" sz="100" dirty="0"/>
          </a:p>
          <a:p>
            <a:pPr algn="ctr"/>
            <a:r>
              <a:rPr lang="en-US" sz="2000" dirty="0"/>
              <a:t>CAB &amp; Metrics</a:t>
            </a:r>
            <a:r>
              <a:rPr lang="en-US" sz="2000" i="1" dirty="0"/>
              <a:t> – </a:t>
            </a:r>
            <a:r>
              <a:rPr lang="en-US" sz="2000" b="1" i="1" dirty="0">
                <a:solidFill>
                  <a:srgbClr val="C00000"/>
                </a:solidFill>
              </a:rPr>
              <a:t>Completed 11/30/18</a:t>
            </a:r>
            <a:endParaRPr lang="en-US" sz="2400" b="1" i="1" dirty="0">
              <a:solidFill>
                <a:srgbClr val="C00000"/>
              </a:solidFill>
            </a:endParaRPr>
          </a:p>
          <a:p>
            <a:pPr algn="ctr"/>
            <a:r>
              <a:rPr lang="en-US" sz="2000" dirty="0"/>
              <a:t>Sunset ITC –</a:t>
            </a:r>
            <a:r>
              <a:rPr lang="en-US" sz="2000" b="1" dirty="0"/>
              <a:t> </a:t>
            </a:r>
            <a:r>
              <a:rPr lang="en-US" sz="2000" b="1" i="1" dirty="0">
                <a:solidFill>
                  <a:srgbClr val="C00000"/>
                </a:solidFill>
              </a:rPr>
              <a:t>Completed 1/2/19</a:t>
            </a:r>
            <a:endParaRPr lang="en-US" sz="2800" i="1" dirty="0">
              <a:solidFill>
                <a:srgbClr val="C00000"/>
              </a:solidFill>
            </a:endParaRPr>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72513288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indent="0">
              <a:buNone/>
            </a:pPr>
            <a:endParaRPr lang="en-US" sz="2000"/>
          </a:p>
          <a:p>
            <a:pPr marL="203200" indent="0">
              <a:buNone/>
            </a:pPr>
            <a:r>
              <a:rPr lang="en-US" sz="2800" b="1"/>
              <a:t>Changes</a:t>
            </a:r>
            <a:endParaRPr lang="en-US" sz="2000" b="1"/>
          </a:p>
          <a:p>
            <a:r>
              <a:rPr lang="en-US" sz="2000"/>
              <a:t>521 Standard</a:t>
            </a:r>
          </a:p>
          <a:p>
            <a:r>
              <a:rPr lang="en-US" sz="2000"/>
              <a:t>185 Normal</a:t>
            </a:r>
          </a:p>
          <a:p>
            <a:pPr lvl="1"/>
            <a:r>
              <a:rPr lang="en-US" sz="1600"/>
              <a:t>Significant, 58</a:t>
            </a:r>
          </a:p>
          <a:p>
            <a:pPr lvl="1"/>
            <a:r>
              <a:rPr lang="en-US" sz="1600"/>
              <a:t>Minor, 121</a:t>
            </a:r>
          </a:p>
          <a:p>
            <a:pPr lvl="1"/>
            <a:r>
              <a:rPr lang="en-US" sz="1600"/>
              <a:t>Major, 6</a:t>
            </a:r>
          </a:p>
          <a:p>
            <a:r>
              <a:rPr lang="en-US" sz="2000"/>
              <a:t>51 Emergency</a:t>
            </a:r>
          </a:p>
        </p:txBody>
      </p:sp>
      <p:pic>
        <p:nvPicPr>
          <p:cNvPr id="5" name="Picture 4">
            <a:extLst>
              <a:ext uri="{FF2B5EF4-FFF2-40B4-BE49-F238E27FC236}">
                <a16:creationId xmlns:a16="http://schemas.microsoft.com/office/drawing/2014/main" id="{9ACFA4BF-61E0-4A2B-B430-3702E35B84D0}"/>
              </a:ext>
            </a:extLst>
          </p:cNvPr>
          <p:cNvPicPr>
            <a:picLocks noChangeAspect="1"/>
          </p:cNvPicPr>
          <p:nvPr/>
        </p:nvPicPr>
        <p:blipFill>
          <a:blip r:embed="rId3"/>
          <a:stretch>
            <a:fillRect/>
          </a:stretch>
        </p:blipFill>
        <p:spPr>
          <a:xfrm>
            <a:off x="2982894" y="1119883"/>
            <a:ext cx="5793115" cy="4522634"/>
          </a:xfrm>
          <a:prstGeom prst="rect">
            <a:avLst/>
          </a:prstGeom>
        </p:spPr>
      </p:pic>
    </p:spTree>
    <p:extLst>
      <p:ext uri="{BB962C8B-B14F-4D97-AF65-F5344CB8AC3E}">
        <p14:creationId xmlns:p14="http://schemas.microsoft.com/office/powerpoint/2010/main" val="307356220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Contract Module – 11/30</a:t>
            </a:r>
          </a:p>
        </p:txBody>
      </p:sp>
      <p:sp>
        <p:nvSpPr>
          <p:cNvPr id="4" name="Text Placeholder 3"/>
          <p:cNvSpPr>
            <a:spLocks noGrp="1"/>
          </p:cNvSpPr>
          <p:nvPr>
            <p:ph type="body" idx="1"/>
          </p:nvPr>
        </p:nvSpPr>
        <p:spPr>
          <a:xfrm>
            <a:off x="457200" y="1119883"/>
            <a:ext cx="8229600" cy="5301465"/>
          </a:xfrm>
        </p:spPr>
        <p:txBody>
          <a:bodyPr/>
          <a:lstStyle/>
          <a:p>
            <a:pPr lvl="0">
              <a:buFont typeface="Wingdings" panose="05000000000000000000" pitchFamily="2" charset="2"/>
              <a:buChar char="Ø"/>
            </a:pPr>
            <a:r>
              <a:rPr lang="en-US" sz="1800"/>
              <a:t> Standardized service agreements</a:t>
            </a:r>
          </a:p>
          <a:p>
            <a:pPr lvl="0">
              <a:buFont typeface="Wingdings" panose="05000000000000000000" pitchFamily="2" charset="2"/>
              <a:buChar char="Ø"/>
            </a:pPr>
            <a:r>
              <a:rPr lang="en-US" sz="1800"/>
              <a:t> Streamline service agreement workflow</a:t>
            </a:r>
          </a:p>
          <a:p>
            <a:pPr lvl="0">
              <a:buFont typeface="Wingdings" panose="05000000000000000000" pitchFamily="2" charset="2"/>
              <a:buChar char="Ø"/>
            </a:pPr>
            <a:r>
              <a:rPr lang="en-US" sz="1800"/>
              <a:t> Move all service agreements into ServiceNow</a:t>
            </a:r>
          </a:p>
          <a:p>
            <a:pPr lvl="0">
              <a:buFont typeface="Wingdings" panose="05000000000000000000" pitchFamily="2" charset="2"/>
              <a:buChar char="Ø"/>
            </a:pPr>
            <a:r>
              <a:rPr lang="en-US" sz="1800"/>
              <a:t> Provide ability for service agreements to be electronically signed</a:t>
            </a:r>
          </a:p>
          <a:p>
            <a:pPr lvl="0">
              <a:buFont typeface="Wingdings" panose="05000000000000000000" pitchFamily="2" charset="2"/>
              <a:buChar char="Ø"/>
            </a:pPr>
            <a:r>
              <a:rPr lang="en-US" sz="1800"/>
              <a:t> Train service desk on how to view customer agreements</a:t>
            </a:r>
          </a:p>
          <a:p>
            <a:pPr lvl="0"/>
            <a:endParaRPr lang="en-US" sz="2000"/>
          </a:p>
          <a:p>
            <a:pPr marL="203200" lvl="0" indent="0">
              <a:buNone/>
            </a:pPr>
            <a:r>
              <a:rPr lang="en-US" sz="2000" b="1" i="1"/>
              <a:t>What does this mean?</a:t>
            </a:r>
          </a:p>
          <a:p>
            <a:pPr lvl="1">
              <a:buFont typeface="Arial" panose="020B0604020202020204" pitchFamily="34" charset="0"/>
              <a:buChar char="•"/>
            </a:pPr>
            <a:r>
              <a:rPr lang="en-US" sz="1600"/>
              <a:t>We will improve customer service around the agreement process</a:t>
            </a:r>
          </a:p>
          <a:p>
            <a:pPr lvl="1">
              <a:buFont typeface="Arial" panose="020B0604020202020204" pitchFamily="34" charset="0"/>
              <a:buChar char="•"/>
            </a:pPr>
            <a:r>
              <a:rPr lang="en-US" sz="1600"/>
              <a:t>The service desk and technicians will be able to see what service agreements a customer has in place</a:t>
            </a:r>
          </a:p>
          <a:p>
            <a:pPr lvl="1">
              <a:buFont typeface="Arial" panose="020B0604020202020204" pitchFamily="34" charset="0"/>
              <a:buChar char="•"/>
            </a:pPr>
            <a:r>
              <a:rPr lang="en-US" sz="1600"/>
              <a:t>We are building the foundation to transition billing into ServiceNow</a:t>
            </a:r>
          </a:p>
          <a:p>
            <a:pPr lvl="1">
              <a:buFont typeface="Arial" panose="020B0604020202020204" pitchFamily="34" charset="0"/>
              <a:buChar char="•"/>
            </a:pPr>
            <a:r>
              <a:rPr lang="en-US" sz="1600"/>
              <a:t>We are building the foundation to provide customers with SLA reports in the future</a:t>
            </a:r>
          </a:p>
          <a:p>
            <a:pPr marL="635000" lvl="1" indent="0">
              <a:buNone/>
            </a:pPr>
            <a:endParaRPr lang="en-US" sz="1600"/>
          </a:p>
          <a:p>
            <a:pPr marL="635000" lvl="1" indent="0" algn="ctr">
              <a:buNone/>
            </a:pPr>
            <a:r>
              <a:rPr lang="en-US" sz="1800" b="1" i="1">
                <a:solidFill>
                  <a:srgbClr val="C00000"/>
                </a:solidFill>
              </a:rPr>
              <a:t>Completed on 11/30/18</a:t>
            </a:r>
          </a:p>
          <a:p>
            <a:pPr marL="203200" lvl="0" indent="0">
              <a:buNone/>
            </a:pPr>
            <a:endParaRPr lang="en-US" sz="2000"/>
          </a:p>
          <a:p>
            <a:pPr marL="203200" indent="0">
              <a:buNone/>
            </a:pPr>
            <a:endParaRPr lang="en-US" sz="1400"/>
          </a:p>
          <a:p>
            <a:pPr marL="203200" indent="0">
              <a:buNone/>
            </a:pPr>
            <a:endParaRPr lang="en-US" sz="2400" i="1">
              <a:solidFill>
                <a:schemeClr val="tx1"/>
              </a:solidFill>
            </a:endParaRPr>
          </a:p>
        </p:txBody>
      </p:sp>
    </p:spTree>
    <p:extLst>
      <p:ext uri="{BB962C8B-B14F-4D97-AF65-F5344CB8AC3E}">
        <p14:creationId xmlns:p14="http://schemas.microsoft.com/office/powerpoint/2010/main" val="344088438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908A1-F874-48F4-BA3D-BBC04E2A4032}"/>
              </a:ext>
            </a:extLst>
          </p:cNvPr>
          <p:cNvSpPr>
            <a:spLocks noGrp="1"/>
          </p:cNvSpPr>
          <p:nvPr>
            <p:ph type="title"/>
          </p:nvPr>
        </p:nvSpPr>
        <p:spPr>
          <a:xfrm>
            <a:off x="455180" y="1298576"/>
            <a:ext cx="3618056" cy="585355"/>
          </a:xfrm>
        </p:spPr>
        <p:txBody>
          <a:bodyPr/>
          <a:lstStyle/>
          <a:p>
            <a:r>
              <a:rPr lang="en-US" sz="2800" dirty="0"/>
              <a:t>Service Agreements</a:t>
            </a:r>
          </a:p>
        </p:txBody>
      </p:sp>
      <p:sp>
        <p:nvSpPr>
          <p:cNvPr id="4" name="Text Placeholder 3">
            <a:extLst>
              <a:ext uri="{FF2B5EF4-FFF2-40B4-BE49-F238E27FC236}">
                <a16:creationId xmlns:a16="http://schemas.microsoft.com/office/drawing/2014/main" id="{94CF4233-68FB-4A8F-B978-8351FF57C4BB}"/>
              </a:ext>
            </a:extLst>
          </p:cNvPr>
          <p:cNvSpPr>
            <a:spLocks noGrp="1"/>
          </p:cNvSpPr>
          <p:nvPr>
            <p:ph type="body" idx="2"/>
          </p:nvPr>
        </p:nvSpPr>
        <p:spPr>
          <a:xfrm>
            <a:off x="455180" y="2030270"/>
            <a:ext cx="3008313" cy="3483839"/>
          </a:xfrm>
        </p:spPr>
        <p:txBody>
          <a:bodyPr/>
          <a:lstStyle/>
          <a:p>
            <a:pPr marL="285750" indent="-285750">
              <a:buFont typeface="Arial" panose="020B0604020202020204" pitchFamily="34" charset="0"/>
              <a:buChar char="•"/>
            </a:pPr>
            <a:r>
              <a:rPr lang="en-US" sz="1600" dirty="0"/>
              <a:t>51 Desktop Support</a:t>
            </a:r>
          </a:p>
          <a:p>
            <a:pPr marL="285750" indent="-285750">
              <a:buFont typeface="Arial" panose="020B0604020202020204" pitchFamily="34" charset="0"/>
              <a:buChar char="•"/>
            </a:pPr>
            <a:r>
              <a:rPr lang="en-US" sz="1600" dirty="0"/>
              <a:t>23 Mass Email</a:t>
            </a:r>
          </a:p>
          <a:p>
            <a:pPr marL="285750" indent="-285750">
              <a:buFont typeface="Arial" panose="020B0604020202020204" pitchFamily="34" charset="0"/>
              <a:buChar char="•"/>
            </a:pPr>
            <a:r>
              <a:rPr lang="en-US" sz="1600" dirty="0"/>
              <a:t>21 File Share</a:t>
            </a:r>
          </a:p>
          <a:p>
            <a:pPr marL="285750" indent="-285750">
              <a:buFont typeface="Arial" panose="020B0604020202020204" pitchFamily="34" charset="0"/>
              <a:buChar char="•"/>
            </a:pPr>
            <a:r>
              <a:rPr lang="en-US" sz="1600" dirty="0"/>
              <a:t>17 Web Hosting</a:t>
            </a:r>
          </a:p>
          <a:p>
            <a:pPr marL="285750" indent="-285750">
              <a:buFont typeface="Arial" panose="020B0604020202020204" pitchFamily="34" charset="0"/>
              <a:buChar char="•"/>
            </a:pPr>
            <a:r>
              <a:rPr lang="en-US" sz="1600" dirty="0"/>
              <a:t>15 SharePoint Hosting</a:t>
            </a:r>
          </a:p>
          <a:p>
            <a:pPr marL="285750" indent="-285750">
              <a:buFont typeface="Arial" panose="020B0604020202020204" pitchFamily="34" charset="0"/>
              <a:buChar char="•"/>
            </a:pPr>
            <a:r>
              <a:rPr lang="en-US" sz="1600" dirty="0"/>
              <a:t>9 SharePoint Disk Space</a:t>
            </a:r>
          </a:p>
          <a:p>
            <a:pPr marL="285750" indent="-285750">
              <a:buFont typeface="Arial" panose="020B0604020202020204" pitchFamily="34" charset="0"/>
              <a:buChar char="•"/>
            </a:pPr>
            <a:r>
              <a:rPr lang="en-US" sz="1600" dirty="0"/>
              <a:t>5 ServiceNow Seat License User</a:t>
            </a:r>
          </a:p>
          <a:p>
            <a:pPr marL="285750" indent="-285750">
              <a:buFont typeface="Arial" panose="020B0604020202020204" pitchFamily="34" charset="0"/>
              <a:buChar char="•"/>
            </a:pPr>
            <a:r>
              <a:rPr lang="en-US" sz="1600" dirty="0"/>
              <a:t>2 VM Server</a:t>
            </a:r>
          </a:p>
          <a:p>
            <a:pPr marL="285750" indent="-285750">
              <a:buFont typeface="Arial" panose="020B0604020202020204" pitchFamily="34" charset="0"/>
              <a:buChar char="•"/>
            </a:pPr>
            <a:r>
              <a:rPr lang="en-US" sz="1600" dirty="0"/>
              <a:t>1 Colocation</a:t>
            </a:r>
          </a:p>
          <a:p>
            <a:pPr marL="285750" indent="-285750">
              <a:buFont typeface="Arial" panose="020B0604020202020204" pitchFamily="34" charset="0"/>
              <a:buChar char="•"/>
            </a:pPr>
            <a:r>
              <a:rPr lang="en-US" sz="1600" dirty="0"/>
              <a:t>1 (draft) SharePoint Hosting</a:t>
            </a:r>
          </a:p>
        </p:txBody>
      </p:sp>
      <p:pic>
        <p:nvPicPr>
          <p:cNvPr id="6" name="Picture 5">
            <a:extLst>
              <a:ext uri="{FF2B5EF4-FFF2-40B4-BE49-F238E27FC236}">
                <a16:creationId xmlns:a16="http://schemas.microsoft.com/office/drawing/2014/main" id="{ABEB5116-E12D-4FCC-8875-24AD8FCB3537}"/>
              </a:ext>
            </a:extLst>
          </p:cNvPr>
          <p:cNvPicPr>
            <a:picLocks noChangeAspect="1"/>
          </p:cNvPicPr>
          <p:nvPr/>
        </p:nvPicPr>
        <p:blipFill>
          <a:blip r:embed="rId2"/>
          <a:stretch>
            <a:fillRect/>
          </a:stretch>
        </p:blipFill>
        <p:spPr>
          <a:xfrm>
            <a:off x="3602759" y="1173017"/>
            <a:ext cx="5379605" cy="3737901"/>
          </a:xfrm>
          <a:prstGeom prst="rect">
            <a:avLst/>
          </a:prstGeom>
        </p:spPr>
      </p:pic>
      <p:sp>
        <p:nvSpPr>
          <p:cNvPr id="8" name="Title 1">
            <a:extLst>
              <a:ext uri="{FF2B5EF4-FFF2-40B4-BE49-F238E27FC236}">
                <a16:creationId xmlns:a16="http://schemas.microsoft.com/office/drawing/2014/main" id="{D4CCA8DB-7B5A-4736-B3D4-1DF02AD735C2}"/>
              </a:ext>
            </a:extLst>
          </p:cNvPr>
          <p:cNvSpPr txBox="1">
            <a:spLocks/>
          </p:cNvSpPr>
          <p:nvPr/>
        </p:nvSpPr>
        <p:spPr>
          <a:xfrm>
            <a:off x="2011218" y="294984"/>
            <a:ext cx="5121564" cy="58535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r>
              <a:rPr lang="en-US" sz="3600" dirty="0">
                <a:latin typeface="Gotham Black"/>
                <a:cs typeface="Gotham Black"/>
              </a:rPr>
              <a:t>Stats from Phase III</a:t>
            </a:r>
          </a:p>
        </p:txBody>
      </p:sp>
    </p:spTree>
    <p:extLst>
      <p:ext uri="{BB962C8B-B14F-4D97-AF65-F5344CB8AC3E}">
        <p14:creationId xmlns:p14="http://schemas.microsoft.com/office/powerpoint/2010/main" val="153801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Project Portfolio Suite – 12/21</a:t>
            </a:r>
          </a:p>
        </p:txBody>
      </p:sp>
      <p:sp>
        <p:nvSpPr>
          <p:cNvPr id="4" name="Text Placeholder 3"/>
          <p:cNvSpPr>
            <a:spLocks noGrp="1"/>
          </p:cNvSpPr>
          <p:nvPr>
            <p:ph type="body" idx="1"/>
          </p:nvPr>
        </p:nvSpPr>
        <p:spPr>
          <a:xfrm>
            <a:off x="457200" y="1059911"/>
            <a:ext cx="8229600" cy="5106256"/>
          </a:xfrm>
        </p:spPr>
        <p:txBody>
          <a:bodyPr/>
          <a:lstStyle/>
          <a:p>
            <a:pPr lvl="0">
              <a:buFont typeface="Wingdings" panose="05000000000000000000" pitchFamily="2" charset="2"/>
              <a:buChar char="Ø"/>
            </a:pPr>
            <a:r>
              <a:rPr lang="en-US" sz="2000" dirty="0"/>
              <a:t> Confirm portfolios and establish in tool</a:t>
            </a:r>
          </a:p>
          <a:p>
            <a:pPr lvl="0">
              <a:buFont typeface="Wingdings" panose="05000000000000000000" pitchFamily="2" charset="2"/>
              <a:buChar char="Ø"/>
            </a:pPr>
            <a:r>
              <a:rPr lang="en-US" sz="2000" dirty="0"/>
              <a:t> Designate and train portfolio managers and owners</a:t>
            </a:r>
          </a:p>
          <a:p>
            <a:pPr lvl="0">
              <a:buFont typeface="Wingdings" panose="05000000000000000000" pitchFamily="2" charset="2"/>
              <a:buChar char="Ø"/>
            </a:pPr>
            <a:r>
              <a:rPr lang="en-US" sz="2000" dirty="0"/>
              <a:t> Enable Demand, Enhancement and Project for all of </a:t>
            </a:r>
            <a:r>
              <a:rPr lang="en-US" sz="2000" dirty="0" err="1"/>
              <a:t>DoIT</a:t>
            </a:r>
            <a:endParaRPr lang="en-US" sz="2000" dirty="0"/>
          </a:p>
          <a:p>
            <a:pPr lvl="0">
              <a:buFont typeface="Wingdings" panose="05000000000000000000" pitchFamily="2" charset="2"/>
              <a:buChar char="Ø"/>
            </a:pPr>
            <a:r>
              <a:rPr lang="en-US" sz="2000" dirty="0"/>
              <a:t> Train teams on Demand, Enhancement and Project</a:t>
            </a:r>
          </a:p>
          <a:p>
            <a:pPr lvl="0">
              <a:buFont typeface="Wingdings" panose="05000000000000000000" pitchFamily="2" charset="2"/>
              <a:buChar char="Ø"/>
            </a:pPr>
            <a:r>
              <a:rPr lang="en-US" sz="2000" dirty="0"/>
              <a:t> Work with teams on transition plans for in-flight projects and enhancements</a:t>
            </a:r>
          </a:p>
          <a:p>
            <a:pPr marL="203200" lvl="0" indent="0">
              <a:buNone/>
            </a:pPr>
            <a:endParaRPr lang="en-US" sz="1100" dirty="0"/>
          </a:p>
          <a:p>
            <a:pPr marL="203200" lvl="0" indent="0">
              <a:buNone/>
            </a:pPr>
            <a:r>
              <a:rPr lang="en-US" sz="2000" b="1" i="1" dirty="0"/>
              <a:t>What does this mean?</a:t>
            </a:r>
          </a:p>
          <a:p>
            <a:pPr lvl="1">
              <a:buFont typeface="Arial" panose="020B0604020202020204" pitchFamily="34" charset="0"/>
              <a:buChar char="•"/>
            </a:pPr>
            <a:r>
              <a:rPr lang="en-US" sz="1600" dirty="0">
                <a:solidFill>
                  <a:schemeClr val="tx1"/>
                </a:solidFill>
              </a:rPr>
              <a:t>We will be ready to start transitioning project reporting into ServiceNow – starting January 1, 2019, projects will be managed through ServiceNow</a:t>
            </a:r>
          </a:p>
          <a:p>
            <a:pPr lvl="1">
              <a:buFont typeface="Arial" panose="020B0604020202020204" pitchFamily="34" charset="0"/>
              <a:buChar char="•"/>
            </a:pPr>
            <a:r>
              <a:rPr lang="en-US" sz="1600" dirty="0"/>
              <a:t>We will be ready to start phasing out other project management tools</a:t>
            </a:r>
          </a:p>
          <a:p>
            <a:pPr lvl="1">
              <a:buFont typeface="Arial" panose="020B0604020202020204" pitchFamily="34" charset="0"/>
              <a:buChar char="•"/>
            </a:pPr>
            <a:r>
              <a:rPr lang="en-US" sz="1600" dirty="0"/>
              <a:t>Request metrics will become more accurate</a:t>
            </a:r>
          </a:p>
          <a:p>
            <a:pPr lvl="1">
              <a:buFont typeface="Arial" panose="020B0604020202020204" pitchFamily="34" charset="0"/>
              <a:buChar char="•"/>
            </a:pPr>
            <a:r>
              <a:rPr lang="en-US" sz="1600" b="1" dirty="0">
                <a:solidFill>
                  <a:schemeClr val="tx1"/>
                </a:solidFill>
              </a:rPr>
              <a:t>At this point ALL project work can be done through ServiceNow and all time tracked to tickets in ServiceNow</a:t>
            </a:r>
            <a:endParaRPr lang="en-US" sz="1400" b="1" dirty="0">
              <a:solidFill>
                <a:schemeClr val="tx1"/>
              </a:solidFill>
            </a:endParaRPr>
          </a:p>
          <a:p>
            <a:pPr marL="635000" lvl="1" indent="0">
              <a:buNone/>
            </a:pPr>
            <a:endParaRPr lang="en-US" sz="1600" dirty="0"/>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297929057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Project Portfolio Suite – 12/21</a:t>
            </a:r>
          </a:p>
        </p:txBody>
      </p:sp>
      <p:sp>
        <p:nvSpPr>
          <p:cNvPr id="4" name="Text Placeholder 3"/>
          <p:cNvSpPr>
            <a:spLocks noGrp="1"/>
          </p:cNvSpPr>
          <p:nvPr>
            <p:ph type="body" idx="1"/>
          </p:nvPr>
        </p:nvSpPr>
        <p:spPr>
          <a:xfrm>
            <a:off x="457200" y="1130157"/>
            <a:ext cx="8229600" cy="5291191"/>
          </a:xfrm>
        </p:spPr>
        <p:txBody>
          <a:bodyPr/>
          <a:lstStyle/>
          <a:p>
            <a:pPr marL="203200" lvl="0" indent="0">
              <a:buNone/>
            </a:pPr>
            <a:r>
              <a:rPr lang="en-US" sz="2000" b="1" i="1"/>
              <a:t>What does this mean?</a:t>
            </a:r>
          </a:p>
          <a:p>
            <a:pPr lvl="1">
              <a:buFont typeface="Arial" panose="020B0604020202020204" pitchFamily="34" charset="0"/>
              <a:buChar char="•"/>
            </a:pPr>
            <a:r>
              <a:rPr lang="en-US" sz="1800"/>
              <a:t>System and staff will be ready to start running all projects and enhancements through ServiceNow </a:t>
            </a:r>
          </a:p>
          <a:p>
            <a:pPr lvl="1">
              <a:buFont typeface="Arial" panose="020B0604020202020204" pitchFamily="34" charset="0"/>
              <a:buChar char="•"/>
            </a:pPr>
            <a:r>
              <a:rPr lang="en-US" sz="1800"/>
              <a:t>Staff will be able to track time worked on project and enhancement tasks</a:t>
            </a:r>
          </a:p>
          <a:p>
            <a:pPr lvl="1">
              <a:buFont typeface="Arial" panose="020B0604020202020204" pitchFamily="34" charset="0"/>
              <a:buChar char="•"/>
            </a:pPr>
            <a:r>
              <a:rPr lang="en-US" sz="1800"/>
              <a:t>Ideas for projects and services will be able to be submitted by </a:t>
            </a:r>
            <a:r>
              <a:rPr lang="en-US" sz="1800" err="1"/>
              <a:t>DoIT</a:t>
            </a:r>
            <a:r>
              <a:rPr lang="en-US" sz="1800"/>
              <a:t> staff directly in the tool, and by customers though the Service Delivery Team (Ella, Eliza, Ashley, Rhiannon)</a:t>
            </a:r>
          </a:p>
          <a:p>
            <a:pPr lvl="1">
              <a:buFont typeface="Arial" panose="020B0604020202020204" pitchFamily="34" charset="0"/>
              <a:buChar char="•"/>
            </a:pPr>
            <a:r>
              <a:rPr lang="en-US" sz="1800"/>
              <a:t>Governance framework will be setup in the tool </a:t>
            </a:r>
          </a:p>
          <a:p>
            <a:pPr lvl="2">
              <a:buFont typeface="Courier New" panose="02070309020205020404" pitchFamily="49" charset="0"/>
              <a:buChar char="o"/>
            </a:pPr>
            <a:r>
              <a:rPr lang="en-US" sz="1600"/>
              <a:t>Portfolio Managers will guide ideas through the demand process</a:t>
            </a:r>
          </a:p>
          <a:p>
            <a:pPr lvl="2">
              <a:buFont typeface="Courier New" panose="02070309020205020404" pitchFamily="49" charset="0"/>
              <a:buChar char="o"/>
            </a:pPr>
            <a:r>
              <a:rPr lang="en-US" sz="1600"/>
              <a:t>Portfolio owners and leadership team will serve in governance role until all groups are established</a:t>
            </a:r>
          </a:p>
          <a:p>
            <a:pPr lvl="1"/>
            <a:endParaRPr lang="en-US" sz="1800"/>
          </a:p>
          <a:p>
            <a:pPr marL="635000" lvl="1" indent="0" algn="ctr">
              <a:buNone/>
            </a:pPr>
            <a:r>
              <a:rPr lang="en-US" sz="2400" b="1" i="1">
                <a:solidFill>
                  <a:srgbClr val="C00000"/>
                </a:solidFill>
              </a:rPr>
              <a:t>Completed 12/21/18</a:t>
            </a:r>
          </a:p>
          <a:p>
            <a:pPr lvl="1"/>
            <a:endParaRPr lang="en-US" sz="1600"/>
          </a:p>
          <a:p>
            <a:pPr lvl="1"/>
            <a:endParaRPr lang="en-US" sz="1600"/>
          </a:p>
          <a:p>
            <a:pPr marL="203200" lvl="0" indent="0">
              <a:buNone/>
            </a:pPr>
            <a:endParaRPr lang="en-US" sz="2000"/>
          </a:p>
          <a:p>
            <a:pPr marL="203200" indent="0">
              <a:buNone/>
            </a:pPr>
            <a:endParaRPr lang="en-US" sz="1400"/>
          </a:p>
          <a:p>
            <a:pPr marL="203200" indent="0">
              <a:buNone/>
            </a:pPr>
            <a:endParaRPr lang="en-US" sz="2400" i="1">
              <a:solidFill>
                <a:schemeClr val="tx1"/>
              </a:solidFill>
            </a:endParaRPr>
          </a:p>
        </p:txBody>
      </p:sp>
    </p:spTree>
    <p:extLst>
      <p:ext uri="{BB962C8B-B14F-4D97-AF65-F5344CB8AC3E}">
        <p14:creationId xmlns:p14="http://schemas.microsoft.com/office/powerpoint/2010/main" val="306026374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lvl="0" indent="0">
              <a:buNone/>
            </a:pPr>
            <a:r>
              <a:rPr lang="en-US" sz="2800" b="1">
                <a:solidFill>
                  <a:schemeClr val="tx1"/>
                </a:solidFill>
              </a:rPr>
              <a:t>Demands</a:t>
            </a:r>
            <a:endParaRPr lang="en-US" sz="2000" b="1">
              <a:solidFill>
                <a:schemeClr val="tx1"/>
              </a:solidFill>
            </a:endParaRPr>
          </a:p>
          <a:p>
            <a:pPr marL="203200" lvl="0" indent="0">
              <a:buNone/>
            </a:pPr>
            <a:r>
              <a:rPr lang="en-US" sz="2000" i="1">
                <a:solidFill>
                  <a:schemeClr val="tx1"/>
                </a:solidFill>
              </a:rPr>
              <a:t>92 created during Phase III</a:t>
            </a:r>
          </a:p>
          <a:p>
            <a:r>
              <a:rPr lang="en-US" sz="2000" i="1">
                <a:solidFill>
                  <a:schemeClr val="tx1"/>
                </a:solidFill>
              </a:rPr>
              <a:t>70 currently approved</a:t>
            </a:r>
          </a:p>
          <a:p>
            <a:pPr marL="203200" lvl="0" indent="0">
              <a:buNone/>
            </a:pPr>
            <a:endParaRPr lang="en-US" sz="2000" i="1">
              <a:solidFill>
                <a:schemeClr val="tx1"/>
              </a:solidFill>
            </a:endParaRPr>
          </a:p>
          <a:p>
            <a:pPr marL="203200" lvl="0" indent="0">
              <a:buNone/>
            </a:pPr>
            <a:endParaRPr lang="en-US" sz="2000" i="1">
              <a:solidFill>
                <a:schemeClr val="tx1"/>
              </a:solidFill>
            </a:endParaRPr>
          </a:p>
          <a:p>
            <a:pPr marL="203200" lvl="0" indent="0">
              <a:buNone/>
            </a:pPr>
            <a:endParaRPr lang="en-US" sz="2000" i="1">
              <a:solidFill>
                <a:schemeClr val="tx1"/>
              </a:solidFill>
            </a:endParaRPr>
          </a:p>
          <a:p>
            <a:pPr marL="203200" lvl="0" indent="0">
              <a:buNone/>
            </a:pPr>
            <a:endParaRPr lang="en-US" sz="2000" i="1">
              <a:solidFill>
                <a:schemeClr val="tx1"/>
              </a:solidFill>
            </a:endParaRPr>
          </a:p>
          <a:p>
            <a:r>
              <a:rPr lang="en-US" sz="1800" i="1">
                <a:solidFill>
                  <a:schemeClr val="tx1"/>
                </a:solidFill>
              </a:rPr>
              <a:t>21 records remain as Demands</a:t>
            </a:r>
          </a:p>
          <a:p>
            <a:r>
              <a:rPr lang="en-US" sz="1800" i="1">
                <a:solidFill>
                  <a:schemeClr val="tx1"/>
                </a:solidFill>
              </a:rPr>
              <a:t>51 promoted to Enhancement</a:t>
            </a:r>
          </a:p>
          <a:p>
            <a:r>
              <a:rPr lang="en-US" sz="1800" i="1">
                <a:solidFill>
                  <a:schemeClr val="tx1"/>
                </a:solidFill>
              </a:rPr>
              <a:t>20 promoted to Project</a:t>
            </a:r>
            <a:endParaRPr lang="en-US" sz="2000"/>
          </a:p>
          <a:p>
            <a:pPr marL="203200" indent="0">
              <a:buNone/>
            </a:pPr>
            <a:endParaRPr lang="en-US" sz="2000"/>
          </a:p>
        </p:txBody>
      </p:sp>
      <p:pic>
        <p:nvPicPr>
          <p:cNvPr id="5" name="Picture 4">
            <a:extLst>
              <a:ext uri="{FF2B5EF4-FFF2-40B4-BE49-F238E27FC236}">
                <a16:creationId xmlns:a16="http://schemas.microsoft.com/office/drawing/2014/main" id="{C8645156-13F5-4FCD-9BA5-E4905D39A862}"/>
              </a:ext>
            </a:extLst>
          </p:cNvPr>
          <p:cNvPicPr>
            <a:picLocks noChangeAspect="1"/>
          </p:cNvPicPr>
          <p:nvPr/>
        </p:nvPicPr>
        <p:blipFill>
          <a:blip r:embed="rId3"/>
          <a:stretch>
            <a:fillRect/>
          </a:stretch>
        </p:blipFill>
        <p:spPr>
          <a:xfrm>
            <a:off x="3753292" y="1119883"/>
            <a:ext cx="5295015" cy="4310741"/>
          </a:xfrm>
          <a:prstGeom prst="rect">
            <a:avLst/>
          </a:prstGeom>
        </p:spPr>
      </p:pic>
    </p:spTree>
    <p:extLst>
      <p:ext uri="{BB962C8B-B14F-4D97-AF65-F5344CB8AC3E}">
        <p14:creationId xmlns:p14="http://schemas.microsoft.com/office/powerpoint/2010/main" val="298828490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263236" y="1126092"/>
            <a:ext cx="8229600" cy="5301465"/>
          </a:xfrm>
        </p:spPr>
        <p:txBody>
          <a:bodyPr/>
          <a:lstStyle/>
          <a:p>
            <a:pPr marL="203200" indent="0">
              <a:buNone/>
            </a:pPr>
            <a:endParaRPr lang="en-US" sz="1600" dirty="0"/>
          </a:p>
          <a:p>
            <a:pPr marL="203200" indent="0">
              <a:buNone/>
            </a:pPr>
            <a:r>
              <a:rPr lang="en-US" sz="2800" b="1" dirty="0"/>
              <a:t>Ideas</a:t>
            </a:r>
          </a:p>
          <a:p>
            <a:pPr marL="203200" lvl="0" indent="0">
              <a:buNone/>
            </a:pPr>
            <a:r>
              <a:rPr lang="en-US" sz="1600" i="1" dirty="0">
                <a:solidFill>
                  <a:schemeClr val="tx1"/>
                </a:solidFill>
              </a:rPr>
              <a:t>35 created during</a:t>
            </a:r>
          </a:p>
          <a:p>
            <a:pPr marL="203200" lvl="0" indent="0">
              <a:buNone/>
            </a:pPr>
            <a:r>
              <a:rPr lang="en-US" sz="1600" i="1" dirty="0">
                <a:solidFill>
                  <a:schemeClr val="tx1"/>
                </a:solidFill>
              </a:rPr>
              <a:t>Phase III</a:t>
            </a:r>
            <a:endParaRPr lang="en-US" sz="1600" dirty="0"/>
          </a:p>
          <a:p>
            <a:pPr marL="203200" indent="0">
              <a:buNone/>
            </a:pPr>
            <a:endParaRPr lang="en-US" sz="1600" dirty="0"/>
          </a:p>
          <a:p>
            <a:pPr marL="203200" indent="0">
              <a:buNone/>
            </a:pPr>
            <a:br>
              <a:rPr lang="en-US" sz="1800" dirty="0"/>
            </a:br>
            <a:r>
              <a:rPr lang="en-US" sz="1800" dirty="0"/>
              <a:t>32 promoted to</a:t>
            </a:r>
          </a:p>
          <a:p>
            <a:pPr marL="203200" indent="0">
              <a:buNone/>
            </a:pPr>
            <a:r>
              <a:rPr lang="en-US" sz="1800" dirty="0"/>
              <a:t>Demand or greater</a:t>
            </a:r>
          </a:p>
          <a:p>
            <a:pPr marL="203200" indent="0">
              <a:buNone/>
            </a:pPr>
            <a:endParaRPr lang="en-US" sz="1800" dirty="0"/>
          </a:p>
          <a:p>
            <a:pPr marL="203200" indent="0">
              <a:buNone/>
            </a:pPr>
            <a:r>
              <a:rPr lang="en-US" sz="1800" dirty="0"/>
              <a:t>3 Ideas deferred</a:t>
            </a:r>
          </a:p>
        </p:txBody>
      </p:sp>
      <p:pic>
        <p:nvPicPr>
          <p:cNvPr id="3" name="Picture 4" descr="A screenshot of a cell phone&#10;&#10;Description generated with high confidence">
            <a:extLst>
              <a:ext uri="{FF2B5EF4-FFF2-40B4-BE49-F238E27FC236}">
                <a16:creationId xmlns:a16="http://schemas.microsoft.com/office/drawing/2014/main" id="{14FDD957-85B7-4ECD-A4CE-D56F4FE597AE}"/>
              </a:ext>
            </a:extLst>
          </p:cNvPr>
          <p:cNvPicPr>
            <a:picLocks noChangeAspect="1"/>
          </p:cNvPicPr>
          <p:nvPr/>
        </p:nvPicPr>
        <p:blipFill>
          <a:blip r:embed="rId3"/>
          <a:stretch>
            <a:fillRect/>
          </a:stretch>
        </p:blipFill>
        <p:spPr>
          <a:xfrm>
            <a:off x="3528291" y="1126092"/>
            <a:ext cx="5441284" cy="4407607"/>
          </a:xfrm>
          <a:prstGeom prst="rect">
            <a:avLst/>
          </a:prstGeom>
        </p:spPr>
      </p:pic>
    </p:spTree>
    <p:extLst>
      <p:ext uri="{BB962C8B-B14F-4D97-AF65-F5344CB8AC3E}">
        <p14:creationId xmlns:p14="http://schemas.microsoft.com/office/powerpoint/2010/main" val="385915034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lvl="0" indent="0">
              <a:buNone/>
            </a:pPr>
            <a:r>
              <a:rPr lang="en-US" sz="2800" b="1">
                <a:solidFill>
                  <a:schemeClr val="tx1"/>
                </a:solidFill>
              </a:rPr>
              <a:t>Demands</a:t>
            </a:r>
          </a:p>
          <a:p>
            <a:pPr marL="203200" indent="0">
              <a:buNone/>
            </a:pPr>
            <a:r>
              <a:rPr lang="en-US" sz="2000" i="1"/>
              <a:t>T-shirt Size</a:t>
            </a:r>
          </a:p>
          <a:p>
            <a:pPr marL="203200" indent="0">
              <a:buNone/>
            </a:pPr>
            <a:endParaRPr lang="en-US" sz="2000"/>
          </a:p>
          <a:p>
            <a:r>
              <a:rPr lang="en-US" sz="2000"/>
              <a:t>Enhancements</a:t>
            </a:r>
          </a:p>
          <a:p>
            <a:pPr lvl="1"/>
            <a:r>
              <a:rPr lang="en-US" sz="1600"/>
              <a:t>47 Small, 4 Medium</a:t>
            </a:r>
          </a:p>
          <a:p>
            <a:r>
              <a:rPr lang="en-US" sz="2000"/>
              <a:t>Demand</a:t>
            </a:r>
          </a:p>
          <a:p>
            <a:pPr lvl="1"/>
            <a:r>
              <a:rPr lang="en-US" sz="1600"/>
              <a:t> 7 Small, 10 Medium, 4 Large</a:t>
            </a:r>
          </a:p>
          <a:p>
            <a:r>
              <a:rPr lang="en-US" sz="2000"/>
              <a:t>Project</a:t>
            </a:r>
          </a:p>
          <a:p>
            <a:pPr lvl="1"/>
            <a:r>
              <a:rPr lang="en-US" sz="1600"/>
              <a:t> 1 XXL, 1 Extra Large, 4 Large</a:t>
            </a:r>
          </a:p>
          <a:p>
            <a:pPr lvl="1"/>
            <a:r>
              <a:rPr lang="en-US" sz="1600"/>
              <a:t> 3 Medium, 11 Small</a:t>
            </a:r>
          </a:p>
        </p:txBody>
      </p:sp>
      <p:pic>
        <p:nvPicPr>
          <p:cNvPr id="5" name="Picture 4">
            <a:extLst>
              <a:ext uri="{FF2B5EF4-FFF2-40B4-BE49-F238E27FC236}">
                <a16:creationId xmlns:a16="http://schemas.microsoft.com/office/drawing/2014/main" id="{FB53B527-035C-4CA6-B94E-36B09768299C}"/>
              </a:ext>
            </a:extLst>
          </p:cNvPr>
          <p:cNvPicPr>
            <a:picLocks noChangeAspect="1"/>
          </p:cNvPicPr>
          <p:nvPr/>
        </p:nvPicPr>
        <p:blipFill>
          <a:blip r:embed="rId3"/>
          <a:stretch>
            <a:fillRect/>
          </a:stretch>
        </p:blipFill>
        <p:spPr>
          <a:xfrm>
            <a:off x="3700130" y="1255766"/>
            <a:ext cx="5269569" cy="4346467"/>
          </a:xfrm>
          <a:prstGeom prst="rect">
            <a:avLst/>
          </a:prstGeom>
        </p:spPr>
      </p:pic>
    </p:spTree>
    <p:extLst>
      <p:ext uri="{BB962C8B-B14F-4D97-AF65-F5344CB8AC3E}">
        <p14:creationId xmlns:p14="http://schemas.microsoft.com/office/powerpoint/2010/main" val="25119143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CMDB – 12/21 	</a:t>
            </a:r>
          </a:p>
        </p:txBody>
      </p:sp>
      <p:sp>
        <p:nvSpPr>
          <p:cNvPr id="4" name="Text Placeholder 3"/>
          <p:cNvSpPr>
            <a:spLocks noGrp="1"/>
          </p:cNvSpPr>
          <p:nvPr>
            <p:ph type="body" idx="1"/>
          </p:nvPr>
        </p:nvSpPr>
        <p:spPr>
          <a:xfrm>
            <a:off x="457200" y="978947"/>
            <a:ext cx="8229600" cy="5442402"/>
          </a:xfrm>
        </p:spPr>
        <p:txBody>
          <a:bodyPr/>
          <a:lstStyle/>
          <a:p>
            <a:pPr>
              <a:buFont typeface="Wingdings" panose="05000000000000000000" pitchFamily="2" charset="2"/>
              <a:buChar char="Ø"/>
            </a:pPr>
            <a:r>
              <a:rPr lang="en-US" sz="2000" dirty="0"/>
              <a:t> Train Service Management team on tool and best practices</a:t>
            </a:r>
          </a:p>
          <a:p>
            <a:pPr>
              <a:buFont typeface="Wingdings" panose="05000000000000000000" pitchFamily="2" charset="2"/>
              <a:buChar char="Ø"/>
            </a:pPr>
            <a:r>
              <a:rPr lang="en-US" sz="2000" dirty="0"/>
              <a:t> Define scope, roles, processes, and maturity plan </a:t>
            </a:r>
          </a:p>
          <a:p>
            <a:pPr>
              <a:buFont typeface="Wingdings" panose="05000000000000000000" pitchFamily="2" charset="2"/>
              <a:buChar char="Ø"/>
            </a:pPr>
            <a:r>
              <a:rPr lang="en-US" sz="2000" dirty="0"/>
              <a:t> Evaluate discovery tools</a:t>
            </a:r>
          </a:p>
          <a:p>
            <a:pPr>
              <a:buFont typeface="Wingdings" panose="05000000000000000000" pitchFamily="2" charset="2"/>
              <a:buChar char="Ø"/>
            </a:pPr>
            <a:r>
              <a:rPr lang="en-US" sz="2000" dirty="0"/>
              <a:t> Design CMDB architecture for configuration item management</a:t>
            </a:r>
          </a:p>
          <a:p>
            <a:pPr marL="203200" lvl="0" indent="0">
              <a:buNone/>
            </a:pPr>
            <a:endParaRPr lang="en-US" sz="1400" dirty="0"/>
          </a:p>
          <a:p>
            <a:pPr marL="203200" lvl="0" indent="0">
              <a:buNone/>
            </a:pPr>
            <a:r>
              <a:rPr lang="en-US" sz="2000" b="1" i="1" dirty="0"/>
              <a:t>What does this mean?</a:t>
            </a:r>
          </a:p>
          <a:p>
            <a:pPr lvl="0"/>
            <a:r>
              <a:rPr lang="en-US" sz="1800" dirty="0">
                <a:solidFill>
                  <a:schemeClr val="tx1"/>
                </a:solidFill>
              </a:rPr>
              <a:t>CMDB Scope Modification was approved in November 2018 after consultation with ServiceNow and </a:t>
            </a:r>
            <a:r>
              <a:rPr lang="en-US" sz="1800" dirty="0" err="1">
                <a:solidFill>
                  <a:schemeClr val="tx1"/>
                </a:solidFill>
              </a:rPr>
              <a:t>DoIT</a:t>
            </a:r>
            <a:r>
              <a:rPr lang="en-US" sz="1800" dirty="0">
                <a:solidFill>
                  <a:schemeClr val="tx1"/>
                </a:solidFill>
              </a:rPr>
              <a:t> Architects </a:t>
            </a:r>
            <a:r>
              <a:rPr lang="en-US" sz="1800" dirty="0"/>
              <a:t>– </a:t>
            </a:r>
            <a:r>
              <a:rPr lang="en-US" sz="1800" b="1" i="1" dirty="0">
                <a:solidFill>
                  <a:srgbClr val="C00000"/>
                </a:solidFill>
              </a:rPr>
              <a:t>Completed 12/21/18</a:t>
            </a:r>
            <a:endParaRPr lang="en-US" sz="2000" i="1" dirty="0">
              <a:solidFill>
                <a:srgbClr val="C00000"/>
              </a:solidFill>
            </a:endParaRPr>
          </a:p>
          <a:p>
            <a:pPr lvl="1"/>
            <a:r>
              <a:rPr lang="en-US" sz="1800" dirty="0"/>
              <a:t>A proof of concept was created between </a:t>
            </a:r>
            <a:r>
              <a:rPr lang="en-US" sz="1800" dirty="0" err="1"/>
              <a:t>DoIT</a:t>
            </a:r>
            <a:r>
              <a:rPr lang="en-US" sz="1800" dirty="0"/>
              <a:t> environment and ServiceNow Test environment – </a:t>
            </a:r>
            <a:r>
              <a:rPr lang="en-US" sz="1800" b="1" i="1" dirty="0">
                <a:solidFill>
                  <a:srgbClr val="C00000"/>
                </a:solidFill>
              </a:rPr>
              <a:t>Completed 12/21/18</a:t>
            </a:r>
          </a:p>
          <a:p>
            <a:r>
              <a:rPr lang="en-US" sz="2000" dirty="0"/>
              <a:t>We will manually input pilot data and develop an implementation plan for phase 4 including integration and/or discovery options</a:t>
            </a:r>
          </a:p>
          <a:p>
            <a:pPr marL="635000" lvl="1" indent="0">
              <a:buNone/>
            </a:pPr>
            <a:endParaRPr lang="en-US" sz="1400" dirty="0"/>
          </a:p>
          <a:p>
            <a:pPr lvl="1"/>
            <a:endParaRPr lang="en-US" sz="1600" dirty="0"/>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153141820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Service Delivery &amp; Support</a:t>
            </a:r>
          </a:p>
        </p:txBody>
      </p:sp>
      <p:sp>
        <p:nvSpPr>
          <p:cNvPr id="4" name="Text Placeholder 3"/>
          <p:cNvSpPr>
            <a:spLocks noGrp="1"/>
          </p:cNvSpPr>
          <p:nvPr>
            <p:ph type="body" idx="1"/>
          </p:nvPr>
        </p:nvSpPr>
        <p:spPr>
          <a:xfrm>
            <a:off x="457200" y="1066720"/>
            <a:ext cx="8229600" cy="5301465"/>
          </a:xfrm>
        </p:spPr>
        <p:txBody>
          <a:bodyPr/>
          <a:lstStyle/>
          <a:p>
            <a:pPr lvl="0">
              <a:buFont typeface="Wingdings" panose="05000000000000000000" pitchFamily="2" charset="2"/>
              <a:buChar char="Ø"/>
            </a:pPr>
            <a:r>
              <a:rPr lang="en-US" sz="1600" dirty="0"/>
              <a:t> </a:t>
            </a:r>
            <a:r>
              <a:rPr lang="en-US" sz="2300" dirty="0"/>
              <a:t>The goal of this project is to leverage ServiceNow as the </a:t>
            </a:r>
            <a:r>
              <a:rPr lang="en-US" sz="2300" dirty="0" err="1"/>
              <a:t>DoIT</a:t>
            </a:r>
            <a:r>
              <a:rPr lang="en-US" sz="2300" dirty="0"/>
              <a:t> enterprise service management platform to provide best-in-class, reliable and cost-effective ITSM service delivery that align with the strategic goals of the University.</a:t>
            </a:r>
          </a:p>
          <a:p>
            <a:pPr lvl="0">
              <a:buFont typeface="Wingdings" panose="05000000000000000000" pitchFamily="2" charset="2"/>
              <a:buChar char="Ø"/>
            </a:pPr>
            <a:endParaRPr lang="en-US" sz="1600" dirty="0"/>
          </a:p>
          <a:p>
            <a:pPr lvl="0">
              <a:buFont typeface="Wingdings" panose="05000000000000000000" pitchFamily="2" charset="2"/>
              <a:buChar char="Ø"/>
            </a:pPr>
            <a:r>
              <a:rPr lang="en-US" sz="2000" dirty="0"/>
              <a:t> </a:t>
            </a:r>
            <a:r>
              <a:rPr lang="en-US" sz="2300" dirty="0"/>
              <a:t>With co-operation from </a:t>
            </a:r>
            <a:r>
              <a:rPr lang="en-US" sz="2300" dirty="0" err="1"/>
              <a:t>DoIT</a:t>
            </a:r>
            <a:r>
              <a:rPr lang="en-US" sz="2300" dirty="0"/>
              <a:t>, our Service Management teams were able to make significant improvements to a wide range of applications and processes including:</a:t>
            </a:r>
          </a:p>
          <a:p>
            <a:pPr lvl="1">
              <a:buFont typeface="Wingdings" panose="05000000000000000000" pitchFamily="2" charset="2"/>
              <a:buChar char="Ø"/>
            </a:pPr>
            <a:r>
              <a:rPr lang="en-US" sz="1800" dirty="0"/>
              <a:t> Change Management</a:t>
            </a:r>
          </a:p>
          <a:p>
            <a:pPr lvl="1">
              <a:buFont typeface="Wingdings" panose="05000000000000000000" pitchFamily="2" charset="2"/>
              <a:buChar char="Ø"/>
            </a:pPr>
            <a:r>
              <a:rPr lang="en-US" sz="1800" dirty="0"/>
              <a:t> Problem Management</a:t>
            </a:r>
          </a:p>
          <a:p>
            <a:pPr lvl="1">
              <a:buFont typeface="Wingdings" panose="05000000000000000000" pitchFamily="2" charset="2"/>
              <a:buChar char="Ø"/>
            </a:pPr>
            <a:r>
              <a:rPr lang="en-US" sz="1800" dirty="0"/>
              <a:t> Contracts &amp; Billing</a:t>
            </a:r>
          </a:p>
          <a:p>
            <a:pPr lvl="1">
              <a:buFont typeface="Wingdings" panose="05000000000000000000" pitchFamily="2" charset="2"/>
              <a:buChar char="Ø"/>
            </a:pPr>
            <a:r>
              <a:rPr lang="en-US" sz="1800" dirty="0"/>
              <a:t> Idea, Demand Management, Project Management, Enhancement</a:t>
            </a:r>
          </a:p>
          <a:p>
            <a:pPr lvl="1">
              <a:buFont typeface="Wingdings" panose="05000000000000000000" pitchFamily="2" charset="2"/>
              <a:buChar char="Ø"/>
            </a:pPr>
            <a:r>
              <a:rPr lang="en-US" sz="1800" dirty="0"/>
              <a:t> Emerging CMDB and Document Management</a:t>
            </a:r>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3682626590"/>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Integrations – 12/21</a:t>
            </a:r>
          </a:p>
        </p:txBody>
      </p:sp>
      <p:sp>
        <p:nvSpPr>
          <p:cNvPr id="4" name="Text Placeholder 3"/>
          <p:cNvSpPr>
            <a:spLocks noGrp="1"/>
          </p:cNvSpPr>
          <p:nvPr>
            <p:ph type="body" idx="1"/>
          </p:nvPr>
        </p:nvSpPr>
        <p:spPr>
          <a:xfrm>
            <a:off x="457200" y="1119883"/>
            <a:ext cx="8229600" cy="5301465"/>
          </a:xfrm>
        </p:spPr>
        <p:txBody>
          <a:bodyPr/>
          <a:lstStyle/>
          <a:p>
            <a:pPr lvl="0">
              <a:buFont typeface="Wingdings" panose="05000000000000000000" pitchFamily="2" charset="2"/>
              <a:buChar char="Ø"/>
            </a:pPr>
            <a:r>
              <a:rPr lang="en-US" sz="2000" dirty="0"/>
              <a:t> PeopleSoft revised chart fields and payment files</a:t>
            </a:r>
          </a:p>
          <a:p>
            <a:pPr lvl="1"/>
            <a:r>
              <a:rPr lang="en-US" sz="1800" dirty="0"/>
              <a:t>Required integration due to PeopleSoft elimination of legacy general ledger codes, </a:t>
            </a:r>
            <a:r>
              <a:rPr lang="en-US" sz="1800" b="1" dirty="0"/>
              <a:t>Transferred to next project phase 12/1/18</a:t>
            </a:r>
            <a:endParaRPr lang="en-US" sz="1800" dirty="0"/>
          </a:p>
          <a:p>
            <a:pPr lvl="0"/>
            <a:endParaRPr lang="en-US" sz="2000" dirty="0"/>
          </a:p>
          <a:p>
            <a:pPr lvl="0">
              <a:buFont typeface="Wingdings" panose="05000000000000000000" pitchFamily="2" charset="2"/>
              <a:buChar char="Ø"/>
            </a:pPr>
            <a:r>
              <a:rPr lang="en-US" sz="2000" dirty="0"/>
              <a:t> IAM</a:t>
            </a:r>
          </a:p>
          <a:p>
            <a:pPr lvl="1"/>
            <a:r>
              <a:rPr lang="en-US" sz="1800" dirty="0"/>
              <a:t>Required integration due to Mainframe decommission, </a:t>
            </a:r>
            <a:r>
              <a:rPr lang="en-US" sz="1800" b="1" dirty="0"/>
              <a:t>Transferred to next project phase 12/1/18</a:t>
            </a:r>
            <a:endParaRPr lang="en-US" sz="1200" dirty="0"/>
          </a:p>
          <a:p>
            <a:pPr lvl="1"/>
            <a:endParaRPr lang="en-US" sz="1600" dirty="0"/>
          </a:p>
          <a:p>
            <a:pPr marL="203200" lvl="0" indent="0">
              <a:buNone/>
            </a:pPr>
            <a:r>
              <a:rPr lang="en-US" sz="2000" b="1" i="1" dirty="0"/>
              <a:t>What does this mean?</a:t>
            </a:r>
          </a:p>
          <a:p>
            <a:pPr lvl="1"/>
            <a:r>
              <a:rPr lang="en-US" sz="1800" dirty="0"/>
              <a:t>Both interfaces should improve quality and availability of user and billing data</a:t>
            </a:r>
          </a:p>
          <a:p>
            <a:pPr lvl="1"/>
            <a:r>
              <a:rPr lang="en-US" sz="1800" dirty="0">
                <a:solidFill>
                  <a:schemeClr val="tx1"/>
                </a:solidFill>
              </a:rPr>
              <a:t>ServiceNow team has completed all work that could be done in phase 3 and we are awaiting files from PeopleSoft and IAM/OIM teams</a:t>
            </a:r>
            <a:endParaRPr lang="en-US" sz="1600" dirty="0">
              <a:solidFill>
                <a:schemeClr val="tx1"/>
              </a:solidFill>
            </a:endParaRPr>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45581228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a:xfrm>
            <a:off x="457200" y="157678"/>
            <a:ext cx="8229600" cy="1143000"/>
          </a:xfrm>
        </p:spPr>
        <p:txBody>
          <a:bodyPr/>
          <a:lstStyle/>
          <a:p>
            <a:r>
              <a:rPr lang="en-US">
                <a:latin typeface="Gotham Black"/>
                <a:cs typeface="Gotham Black"/>
              </a:rPr>
              <a:t>Continual Service Improvement (CSI)</a:t>
            </a:r>
          </a:p>
        </p:txBody>
      </p:sp>
      <p:sp>
        <p:nvSpPr>
          <p:cNvPr id="4" name="Text Placeholder 3"/>
          <p:cNvSpPr>
            <a:spLocks noGrp="1"/>
          </p:cNvSpPr>
          <p:nvPr>
            <p:ph type="body" idx="1"/>
          </p:nvPr>
        </p:nvSpPr>
        <p:spPr>
          <a:xfrm>
            <a:off x="457200" y="1579652"/>
            <a:ext cx="8229600" cy="5120670"/>
          </a:xfrm>
        </p:spPr>
        <p:txBody>
          <a:bodyPr/>
          <a:lstStyle/>
          <a:p>
            <a:pPr>
              <a:buFont typeface="Wingdings" pitchFamily="2" charset="2"/>
              <a:buChar char="Ø"/>
            </a:pPr>
            <a:r>
              <a:rPr lang="en-US" sz="2000" dirty="0"/>
              <a:t> Began defining processes and procedures so significant IT procurements are reviewed by the Technical Review Board (TRB)</a:t>
            </a:r>
          </a:p>
          <a:p>
            <a:pPr marL="203200" indent="0">
              <a:buNone/>
            </a:pPr>
            <a:endParaRPr lang="en-US" sz="1400" dirty="0"/>
          </a:p>
          <a:p>
            <a:pPr>
              <a:buFont typeface="Wingdings" panose="05000000000000000000" pitchFamily="2" charset="2"/>
              <a:buChar char="Ø"/>
            </a:pPr>
            <a:r>
              <a:rPr lang="en-US" sz="2000" dirty="0"/>
              <a:t> Service Management worked to transition IBM’s Work Management needs into the ServiceNow platform to ensure consistency between </a:t>
            </a:r>
            <a:r>
              <a:rPr lang="en-US" sz="2000" dirty="0" err="1"/>
              <a:t>DoIT</a:t>
            </a:r>
            <a:r>
              <a:rPr lang="en-US" sz="2000" dirty="0"/>
              <a:t> and IBM, eliminating future redundancy between web applications </a:t>
            </a:r>
          </a:p>
          <a:p>
            <a:pPr>
              <a:buFont typeface="Wingdings" panose="05000000000000000000" pitchFamily="2" charset="2"/>
              <a:buChar char="Ø"/>
            </a:pPr>
            <a:endParaRPr lang="en-US" sz="2000" dirty="0"/>
          </a:p>
          <a:p>
            <a:pPr>
              <a:buFont typeface="Wingdings" panose="05000000000000000000" pitchFamily="2" charset="2"/>
              <a:buChar char="Ø"/>
            </a:pPr>
            <a:r>
              <a:rPr lang="en-US" sz="2000" dirty="0"/>
              <a:t> Began improving the VPN request and installation process </a:t>
            </a:r>
          </a:p>
          <a:p>
            <a:pPr>
              <a:buFont typeface="Wingdings" panose="05000000000000000000" pitchFamily="2" charset="2"/>
              <a:buChar char="Ø"/>
            </a:pPr>
            <a:endParaRPr lang="en-US" sz="2000" dirty="0"/>
          </a:p>
          <a:p>
            <a:pPr>
              <a:buFont typeface="Wingdings" panose="05000000000000000000" pitchFamily="2" charset="2"/>
              <a:buChar char="Ø"/>
            </a:pPr>
            <a:r>
              <a:rPr lang="en-US" sz="2000" dirty="0"/>
              <a:t>Workflows for Digital Certificates, Virtual Servers, Cloud Services, Co-Locate Servers, Desktop Support Agreements</a:t>
            </a:r>
            <a:endParaRPr lang="en-US" sz="1600" dirty="0"/>
          </a:p>
          <a:p>
            <a:pPr lvl="1"/>
            <a:endParaRPr lang="en-US" sz="1600" dirty="0"/>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85947896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Gotham Black"/>
                <a:cs typeface="Gotham Black"/>
              </a:rPr>
              <a:t>Backlog</a:t>
            </a:r>
          </a:p>
        </p:txBody>
      </p:sp>
      <p:sp>
        <p:nvSpPr>
          <p:cNvPr id="4" name="Text Placeholder 3"/>
          <p:cNvSpPr>
            <a:spLocks noGrp="1"/>
          </p:cNvSpPr>
          <p:nvPr>
            <p:ph type="body" idx="1"/>
          </p:nvPr>
        </p:nvSpPr>
        <p:spPr>
          <a:xfrm>
            <a:off x="457200" y="1119883"/>
            <a:ext cx="8229600" cy="5301465"/>
          </a:xfrm>
        </p:spPr>
        <p:txBody>
          <a:bodyPr/>
          <a:lstStyle/>
          <a:p>
            <a:pPr marL="203200" lvl="0" indent="0" algn="ctr">
              <a:buNone/>
            </a:pPr>
            <a:r>
              <a:rPr lang="en-US" sz="2000" dirty="0"/>
              <a:t>To be worked as/if time allows</a:t>
            </a:r>
          </a:p>
          <a:p>
            <a:pPr lvl="0" algn="ctr">
              <a:buFont typeface="Wingdings" panose="05000000000000000000" pitchFamily="2" charset="2"/>
              <a:buChar char="Ø"/>
            </a:pPr>
            <a:endParaRPr lang="en-US" sz="2000" dirty="0"/>
          </a:p>
          <a:p>
            <a:pPr lvl="0">
              <a:buFont typeface="Wingdings" panose="05000000000000000000" pitchFamily="2" charset="2"/>
              <a:buChar char="Ø"/>
            </a:pPr>
            <a:r>
              <a:rPr lang="en-US" sz="2000" dirty="0"/>
              <a:t>HIVE integration – </a:t>
            </a:r>
            <a:r>
              <a:rPr lang="en-US" sz="2000" b="1" i="1" dirty="0"/>
              <a:t>completed 12/22/18</a:t>
            </a:r>
          </a:p>
          <a:p>
            <a:pPr lvl="0">
              <a:buFont typeface="Wingdings" panose="05000000000000000000" pitchFamily="2" charset="2"/>
              <a:buChar char="Ø"/>
            </a:pPr>
            <a:r>
              <a:rPr lang="en-US" sz="2000" dirty="0"/>
              <a:t>Pinnacle integration/Elimination</a:t>
            </a:r>
          </a:p>
          <a:p>
            <a:pPr lvl="1"/>
            <a:r>
              <a:rPr lang="en-US" sz="1800" dirty="0"/>
              <a:t>Billing Design – completed billing indicator on task table </a:t>
            </a:r>
            <a:r>
              <a:rPr lang="en-US" sz="1800" b="1" i="1" dirty="0"/>
              <a:t>12/21/18</a:t>
            </a:r>
          </a:p>
          <a:p>
            <a:pPr lvl="1"/>
            <a:r>
              <a:rPr lang="en-US" sz="1800" dirty="0"/>
              <a:t>Asset/Inventory Design – time did not permit work on this item</a:t>
            </a:r>
          </a:p>
          <a:p>
            <a:pPr lvl="1"/>
            <a:r>
              <a:rPr lang="en-US" sz="1800" dirty="0"/>
              <a:t>Procurement process - time did not permit work on this item</a:t>
            </a:r>
          </a:p>
          <a:p>
            <a:pPr lvl="1"/>
            <a:r>
              <a:rPr lang="en-US" sz="1800" dirty="0"/>
              <a:t>SPIL elimination/replacement - time did not permit work on this item</a:t>
            </a:r>
          </a:p>
          <a:p>
            <a:pPr>
              <a:buFont typeface="Wingdings" panose="05000000000000000000" pitchFamily="2" charset="2"/>
              <a:buChar char="Ø"/>
            </a:pPr>
            <a:r>
              <a:rPr lang="en-US" sz="2000" dirty="0"/>
              <a:t>Data Cookbook – cancelled after business analysis, no integration needed during Phase 3.</a:t>
            </a:r>
          </a:p>
          <a:p>
            <a:pPr lvl="0"/>
            <a:endParaRPr lang="en-US" sz="2000" dirty="0"/>
          </a:p>
          <a:p>
            <a:pPr lvl="0"/>
            <a:endParaRPr lang="en-US" sz="1600" dirty="0"/>
          </a:p>
          <a:p>
            <a:pPr lvl="1"/>
            <a:endParaRPr lang="en-US" sz="1600" dirty="0"/>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191431640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Problem Management – 10/31</a:t>
            </a:r>
          </a:p>
        </p:txBody>
      </p:sp>
      <p:sp>
        <p:nvSpPr>
          <p:cNvPr id="4" name="Text Placeholder 3"/>
          <p:cNvSpPr>
            <a:spLocks noGrp="1"/>
          </p:cNvSpPr>
          <p:nvPr>
            <p:ph type="body" idx="1"/>
          </p:nvPr>
        </p:nvSpPr>
        <p:spPr>
          <a:xfrm>
            <a:off x="457200" y="1119883"/>
            <a:ext cx="8229600" cy="5301465"/>
          </a:xfrm>
        </p:spPr>
        <p:txBody>
          <a:bodyPr/>
          <a:lstStyle/>
          <a:p>
            <a:pPr lvl="0">
              <a:buFont typeface="Wingdings" panose="05000000000000000000" pitchFamily="2" charset="2"/>
              <a:buChar char="Ø"/>
            </a:pPr>
            <a:r>
              <a:rPr lang="en-US" sz="2000"/>
              <a:t> Expand problem management functionality</a:t>
            </a:r>
          </a:p>
          <a:p>
            <a:pPr lvl="0">
              <a:buFont typeface="Wingdings" panose="05000000000000000000" pitchFamily="2" charset="2"/>
              <a:buChar char="Ø"/>
            </a:pPr>
            <a:r>
              <a:rPr lang="en-US" sz="2000"/>
              <a:t> Enable assignment of problem tasks to all of </a:t>
            </a:r>
            <a:r>
              <a:rPr lang="en-US" sz="2000" err="1"/>
              <a:t>DoIT</a:t>
            </a:r>
            <a:endParaRPr lang="en-US" sz="2000"/>
          </a:p>
          <a:p>
            <a:pPr lvl="0">
              <a:buFont typeface="Wingdings" panose="05000000000000000000" pitchFamily="2" charset="2"/>
              <a:buChar char="Ø"/>
            </a:pPr>
            <a:r>
              <a:rPr lang="en-US" sz="2000"/>
              <a:t> Train staff on problem tasks</a:t>
            </a:r>
          </a:p>
          <a:p>
            <a:pPr lvl="0"/>
            <a:endParaRPr lang="en-US" sz="2000"/>
          </a:p>
          <a:p>
            <a:pPr marL="203200" lvl="0" indent="0">
              <a:buNone/>
            </a:pPr>
            <a:r>
              <a:rPr lang="en-US" sz="2000" b="1" i="1"/>
              <a:t>What does this mean?</a:t>
            </a:r>
          </a:p>
          <a:p>
            <a:pPr lvl="1">
              <a:buFont typeface="Arial" panose="020B0604020202020204" pitchFamily="34" charset="0"/>
              <a:buChar char="•"/>
            </a:pPr>
            <a:r>
              <a:rPr lang="en-US" sz="1800"/>
              <a:t>We will be able to better track known issues and problems in the system</a:t>
            </a:r>
          </a:p>
          <a:p>
            <a:pPr lvl="1">
              <a:buFont typeface="Arial" panose="020B0604020202020204" pitchFamily="34" charset="0"/>
              <a:buChar char="•"/>
            </a:pPr>
            <a:r>
              <a:rPr lang="en-US" sz="1800"/>
              <a:t>Problem tickets will be assigned and show up in technician’s work queues</a:t>
            </a:r>
          </a:p>
          <a:p>
            <a:pPr lvl="1">
              <a:buFont typeface="Arial" panose="020B0604020202020204" pitchFamily="34" charset="0"/>
              <a:buChar char="•"/>
            </a:pPr>
            <a:r>
              <a:rPr lang="en-US" sz="1800"/>
              <a:t>Staff will be able to track time against problem tickets</a:t>
            </a:r>
          </a:p>
          <a:p>
            <a:pPr lvl="1">
              <a:buFont typeface="Arial" panose="020B0604020202020204" pitchFamily="34" charset="0"/>
              <a:buChar char="•"/>
            </a:pPr>
            <a:r>
              <a:rPr lang="en-US" sz="1800"/>
              <a:t>Problem manager will be able to communicate status and knowledge articles across all tickets linked to problem</a:t>
            </a:r>
          </a:p>
          <a:p>
            <a:pPr marL="203200" lvl="0" indent="0">
              <a:buNone/>
            </a:pPr>
            <a:endParaRPr lang="en-US" sz="2000"/>
          </a:p>
          <a:p>
            <a:pPr marL="203200" indent="0" algn="ctr">
              <a:buNone/>
            </a:pPr>
            <a:r>
              <a:rPr lang="en-US" sz="2000" b="1" i="1">
                <a:solidFill>
                  <a:srgbClr val="C00000"/>
                </a:solidFill>
              </a:rPr>
              <a:t>Completed 10/31/2018</a:t>
            </a:r>
          </a:p>
          <a:p>
            <a:pPr marL="203200" indent="0">
              <a:buNone/>
            </a:pPr>
            <a:endParaRPr lang="en-US" sz="1400"/>
          </a:p>
          <a:p>
            <a:pPr marL="203200" indent="0">
              <a:buNone/>
            </a:pPr>
            <a:endParaRPr lang="en-US" sz="2400" i="1">
              <a:solidFill>
                <a:schemeClr val="tx1"/>
              </a:solidFill>
            </a:endParaRPr>
          </a:p>
        </p:txBody>
      </p:sp>
    </p:spTree>
    <p:extLst>
      <p:ext uri="{BB962C8B-B14F-4D97-AF65-F5344CB8AC3E}">
        <p14:creationId xmlns:p14="http://schemas.microsoft.com/office/powerpoint/2010/main" val="310121684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indent="0">
              <a:buNone/>
            </a:pPr>
            <a:r>
              <a:rPr lang="en-US" sz="2800" b="1" dirty="0"/>
              <a:t>Problem Mgmt.</a:t>
            </a:r>
          </a:p>
          <a:p>
            <a:pPr marL="203200" indent="0">
              <a:buNone/>
            </a:pPr>
            <a:endParaRPr lang="en-US" sz="2000" i="1" dirty="0"/>
          </a:p>
          <a:p>
            <a:pPr marL="203200" indent="0">
              <a:buNone/>
            </a:pPr>
            <a:r>
              <a:rPr lang="en-US" sz="2000" i="1" dirty="0"/>
              <a:t>58 Problems in Phase III</a:t>
            </a:r>
          </a:p>
          <a:p>
            <a:pPr marL="203200" indent="0">
              <a:buNone/>
            </a:pPr>
            <a:endParaRPr lang="en-US" sz="2000" i="1" dirty="0"/>
          </a:p>
          <a:p>
            <a:r>
              <a:rPr lang="en-US" sz="2000" i="1" dirty="0">
                <a:solidFill>
                  <a:schemeClr val="tx1"/>
                </a:solidFill>
              </a:rPr>
              <a:t>Some problem records proactively</a:t>
            </a:r>
          </a:p>
          <a:p>
            <a:pPr marL="203200" indent="0">
              <a:buNone/>
            </a:pPr>
            <a:r>
              <a:rPr lang="en-US" sz="2000" i="1" dirty="0">
                <a:solidFill>
                  <a:schemeClr val="tx1"/>
                </a:solidFill>
              </a:rPr>
              <a:t>documented in ServiceNow (without</a:t>
            </a:r>
          </a:p>
          <a:p>
            <a:pPr marL="203200" indent="0">
              <a:buNone/>
            </a:pPr>
            <a:r>
              <a:rPr lang="en-US" sz="2000" i="1" dirty="0">
                <a:solidFill>
                  <a:schemeClr val="tx1"/>
                </a:solidFill>
              </a:rPr>
              <a:t>associated Incident)</a:t>
            </a:r>
          </a:p>
          <a:p>
            <a:pPr marL="203200" indent="0">
              <a:buNone/>
            </a:pPr>
            <a:endParaRPr lang="en-US" sz="2000" i="1" dirty="0">
              <a:solidFill>
                <a:schemeClr val="tx1"/>
              </a:solidFill>
            </a:endParaRPr>
          </a:p>
          <a:p>
            <a:r>
              <a:rPr lang="en-US" sz="2000" i="1" dirty="0">
                <a:solidFill>
                  <a:schemeClr val="tx1"/>
                </a:solidFill>
              </a:rPr>
              <a:t>29 Open Problems</a:t>
            </a:r>
          </a:p>
          <a:p>
            <a:r>
              <a:rPr lang="en-US" sz="2000" i="1" dirty="0">
                <a:solidFill>
                  <a:schemeClr val="tx1"/>
                </a:solidFill>
              </a:rPr>
              <a:t>29 Closed or Resolved Problems</a:t>
            </a:r>
            <a:endParaRPr lang="en-US" sz="2400" i="1" dirty="0">
              <a:solidFill>
                <a:schemeClr val="tx1"/>
              </a:solidFill>
            </a:endParaRPr>
          </a:p>
          <a:p>
            <a:pPr marL="203200" indent="0">
              <a:buNone/>
            </a:pPr>
            <a:endParaRPr lang="en-US" sz="2000" dirty="0"/>
          </a:p>
          <a:p>
            <a:pPr marL="203200" indent="0">
              <a:buNone/>
            </a:pPr>
            <a:endParaRPr lang="en-US" sz="2000" dirty="0"/>
          </a:p>
          <a:p>
            <a:pPr marL="203200" indent="0">
              <a:buNone/>
            </a:pPr>
            <a:endParaRPr lang="en-US" sz="2000" dirty="0"/>
          </a:p>
        </p:txBody>
      </p:sp>
      <p:pic>
        <p:nvPicPr>
          <p:cNvPr id="7" name="Picture 6">
            <a:extLst>
              <a:ext uri="{FF2B5EF4-FFF2-40B4-BE49-F238E27FC236}">
                <a16:creationId xmlns:a16="http://schemas.microsoft.com/office/drawing/2014/main" id="{4D4FA303-1473-4E75-A8B5-644ED708569C}"/>
              </a:ext>
            </a:extLst>
          </p:cNvPr>
          <p:cNvPicPr>
            <a:picLocks noChangeAspect="1"/>
          </p:cNvPicPr>
          <p:nvPr/>
        </p:nvPicPr>
        <p:blipFill>
          <a:blip r:embed="rId3"/>
          <a:stretch>
            <a:fillRect/>
          </a:stretch>
        </p:blipFill>
        <p:spPr>
          <a:xfrm>
            <a:off x="4754563" y="1066603"/>
            <a:ext cx="4078408" cy="4671514"/>
          </a:xfrm>
          <a:prstGeom prst="rect">
            <a:avLst/>
          </a:prstGeom>
        </p:spPr>
      </p:pic>
    </p:spTree>
    <p:extLst>
      <p:ext uri="{BB962C8B-B14F-4D97-AF65-F5344CB8AC3E}">
        <p14:creationId xmlns:p14="http://schemas.microsoft.com/office/powerpoint/2010/main" val="39087392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Major Incident – 10/31</a:t>
            </a:r>
          </a:p>
        </p:txBody>
      </p:sp>
      <p:sp>
        <p:nvSpPr>
          <p:cNvPr id="4" name="Text Placeholder 3"/>
          <p:cNvSpPr>
            <a:spLocks noGrp="1"/>
          </p:cNvSpPr>
          <p:nvPr>
            <p:ph type="body" idx="1"/>
          </p:nvPr>
        </p:nvSpPr>
        <p:spPr>
          <a:xfrm>
            <a:off x="457200" y="1119883"/>
            <a:ext cx="8229600" cy="5301465"/>
          </a:xfrm>
        </p:spPr>
        <p:txBody>
          <a:bodyPr/>
          <a:lstStyle/>
          <a:p>
            <a:pPr>
              <a:buFont typeface="Wingdings" panose="05000000000000000000" pitchFamily="2" charset="2"/>
              <a:buChar char="Ø"/>
            </a:pPr>
            <a:r>
              <a:rPr lang="en-US" sz="1700"/>
              <a:t> Enable ability to link incidents in the tool, through Change, Problem, and Knowledge </a:t>
            </a:r>
          </a:p>
          <a:p>
            <a:pPr>
              <a:buFont typeface="Wingdings" panose="05000000000000000000" pitchFamily="2" charset="2"/>
              <a:buChar char="Ø"/>
            </a:pPr>
            <a:r>
              <a:rPr lang="en-US" sz="1700"/>
              <a:t> Adjust reporting/metrics for linked incidents</a:t>
            </a:r>
          </a:p>
          <a:p>
            <a:pPr>
              <a:buFont typeface="Wingdings" panose="05000000000000000000" pitchFamily="2" charset="2"/>
              <a:buChar char="Ø"/>
            </a:pPr>
            <a:r>
              <a:rPr lang="en-US" sz="1700"/>
              <a:t> Train staff on linking incidents</a:t>
            </a:r>
          </a:p>
          <a:p>
            <a:pPr>
              <a:buFont typeface="Wingdings" panose="05000000000000000000" pitchFamily="2" charset="2"/>
              <a:buChar char="Ø"/>
            </a:pPr>
            <a:r>
              <a:rPr lang="en-US" sz="1700"/>
              <a:t> Improve P2 process regarding communication and accountability</a:t>
            </a:r>
          </a:p>
          <a:p>
            <a:pPr lvl="0">
              <a:buFont typeface="Wingdings" panose="05000000000000000000" pitchFamily="2" charset="2"/>
              <a:buChar char="Ø"/>
            </a:pPr>
            <a:r>
              <a:rPr lang="en-US" sz="1700"/>
              <a:t> Explore viability of linking incidents beyond P1/2</a:t>
            </a:r>
          </a:p>
          <a:p>
            <a:pPr lvl="0"/>
            <a:endParaRPr lang="en-US" sz="2000"/>
          </a:p>
          <a:p>
            <a:pPr marL="203200" lvl="0" indent="0">
              <a:buNone/>
            </a:pPr>
            <a:r>
              <a:rPr lang="en-US" sz="2000" b="1" i="1"/>
              <a:t>What does this mean?</a:t>
            </a:r>
          </a:p>
          <a:p>
            <a:pPr lvl="1">
              <a:buFont typeface="Arial" panose="020B0604020202020204" pitchFamily="34" charset="0"/>
              <a:buChar char="•"/>
            </a:pPr>
            <a:r>
              <a:rPr lang="en-US" sz="1600"/>
              <a:t>We will improve our incident reporting by eliminating duplicate incidents from our metrics</a:t>
            </a:r>
          </a:p>
          <a:p>
            <a:pPr lvl="1">
              <a:buFont typeface="Arial" panose="020B0604020202020204" pitchFamily="34" charset="0"/>
              <a:buChar char="•"/>
            </a:pPr>
            <a:r>
              <a:rPr lang="en-US" sz="1600"/>
              <a:t>We will improve customer service by providing consistent communication on status across all linked incidents</a:t>
            </a:r>
          </a:p>
          <a:p>
            <a:pPr lvl="1">
              <a:buFont typeface="Arial" panose="020B0604020202020204" pitchFamily="34" charset="0"/>
              <a:buChar char="•"/>
            </a:pPr>
            <a:r>
              <a:rPr lang="en-US" sz="1600"/>
              <a:t>We will reduce change risk for P2 incidents by requiring additional communication and coordination between teams</a:t>
            </a:r>
          </a:p>
          <a:p>
            <a:pPr marL="635000" lvl="1" indent="0" algn="ctr">
              <a:buNone/>
            </a:pPr>
            <a:r>
              <a:rPr lang="en-US" sz="2000" b="1" i="1">
                <a:solidFill>
                  <a:srgbClr val="C00000"/>
                </a:solidFill>
              </a:rPr>
              <a:t>Completed: 10/31/18</a:t>
            </a:r>
          </a:p>
          <a:p>
            <a:pPr marL="203200" lvl="0" indent="0">
              <a:buNone/>
            </a:pPr>
            <a:endParaRPr lang="en-US" sz="2000"/>
          </a:p>
          <a:p>
            <a:pPr marL="203200" indent="0">
              <a:buNone/>
            </a:pPr>
            <a:endParaRPr lang="en-US" sz="1400"/>
          </a:p>
          <a:p>
            <a:pPr marL="203200" indent="0">
              <a:buNone/>
            </a:pPr>
            <a:endParaRPr lang="en-US" sz="2400" i="1">
              <a:solidFill>
                <a:schemeClr val="tx1"/>
              </a:solidFill>
            </a:endParaRPr>
          </a:p>
        </p:txBody>
      </p:sp>
    </p:spTree>
    <p:extLst>
      <p:ext uri="{BB962C8B-B14F-4D97-AF65-F5344CB8AC3E}">
        <p14:creationId xmlns:p14="http://schemas.microsoft.com/office/powerpoint/2010/main" val="360526443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E95E-6DAF-46D4-BD09-2364D4846B10}"/>
              </a:ext>
            </a:extLst>
          </p:cNvPr>
          <p:cNvSpPr>
            <a:spLocks noGrp="1"/>
          </p:cNvSpPr>
          <p:nvPr>
            <p:ph type="title"/>
          </p:nvPr>
        </p:nvSpPr>
        <p:spPr>
          <a:xfrm>
            <a:off x="457199" y="979714"/>
            <a:ext cx="3008313" cy="644751"/>
          </a:xfrm>
        </p:spPr>
        <p:txBody>
          <a:bodyPr/>
          <a:lstStyle/>
          <a:p>
            <a:r>
              <a:rPr lang="en-US" sz="2800"/>
              <a:t>Incidents</a:t>
            </a:r>
          </a:p>
        </p:txBody>
      </p:sp>
      <p:sp>
        <p:nvSpPr>
          <p:cNvPr id="4" name="Text Placeholder 3">
            <a:extLst>
              <a:ext uri="{FF2B5EF4-FFF2-40B4-BE49-F238E27FC236}">
                <a16:creationId xmlns:a16="http://schemas.microsoft.com/office/drawing/2014/main" id="{FC5C8CCF-7816-455F-B051-5071811DAFCD}"/>
              </a:ext>
            </a:extLst>
          </p:cNvPr>
          <p:cNvSpPr>
            <a:spLocks noGrp="1"/>
          </p:cNvSpPr>
          <p:nvPr>
            <p:ph type="body" idx="2"/>
          </p:nvPr>
        </p:nvSpPr>
        <p:spPr>
          <a:xfrm>
            <a:off x="457200" y="1707243"/>
            <a:ext cx="3008313" cy="4125699"/>
          </a:xfrm>
        </p:spPr>
        <p:txBody>
          <a:bodyPr/>
          <a:lstStyle/>
          <a:p>
            <a:pPr marL="285750" indent="-285750">
              <a:buFont typeface="Arial" panose="020B0604020202020204" pitchFamily="34" charset="0"/>
              <a:buChar char="•"/>
            </a:pPr>
            <a:r>
              <a:rPr lang="en-US" sz="1800">
                <a:solidFill>
                  <a:schemeClr val="tx1"/>
                </a:solidFill>
              </a:rPr>
              <a:t>61 Parent Incidents</a:t>
            </a:r>
          </a:p>
          <a:p>
            <a:pPr marL="285750" indent="-285750">
              <a:buFont typeface="Arial" panose="020B0604020202020204" pitchFamily="34" charset="0"/>
              <a:buChar char="•"/>
            </a:pPr>
            <a:r>
              <a:rPr lang="en-US" sz="1800">
                <a:solidFill>
                  <a:schemeClr val="tx1"/>
                </a:solidFill>
              </a:rPr>
              <a:t>458 Child Incidents</a:t>
            </a:r>
          </a:p>
          <a:p>
            <a:pPr marL="488950" lvl="0" indent="-285750">
              <a:buFont typeface="Arial" panose="020B0604020202020204" pitchFamily="34" charset="0"/>
              <a:buChar char="•"/>
            </a:pPr>
            <a:r>
              <a:rPr lang="en-US" sz="1800" i="1">
                <a:solidFill>
                  <a:schemeClr val="tx1"/>
                </a:solidFill>
              </a:rPr>
              <a:t>154 Child Incidents - from INC0285798 (Some Blackboard Courses are Missing)</a:t>
            </a:r>
          </a:p>
          <a:p>
            <a:pPr marL="488950" lvl="0" indent="-285750">
              <a:buFont typeface="Arial" panose="020B0604020202020204" pitchFamily="34" charset="0"/>
              <a:buChar char="•"/>
            </a:pPr>
            <a:endParaRPr lang="en-US" sz="1800" i="1">
              <a:solidFill>
                <a:schemeClr val="tx1"/>
              </a:solidFill>
            </a:endParaRPr>
          </a:p>
          <a:p>
            <a:pPr marL="488950" lvl="0" indent="-285750">
              <a:buFont typeface="Arial" panose="020B0604020202020204" pitchFamily="34" charset="0"/>
              <a:buChar char="•"/>
            </a:pPr>
            <a:endParaRPr lang="en-US" sz="1800" i="1">
              <a:solidFill>
                <a:schemeClr val="tx1"/>
              </a:solidFill>
            </a:endParaRPr>
          </a:p>
          <a:p>
            <a:pPr marL="285750" indent="-285750">
              <a:buFont typeface="Arial" panose="020B0604020202020204" pitchFamily="34" charset="0"/>
              <a:buChar char="•"/>
            </a:pPr>
            <a:r>
              <a:rPr lang="en-US" sz="1800">
                <a:solidFill>
                  <a:schemeClr val="tx1"/>
                </a:solidFill>
              </a:rPr>
              <a:t>25 Outages associated with Incident records</a:t>
            </a:r>
          </a:p>
          <a:p>
            <a:pPr marL="285750" indent="-285750">
              <a:buFont typeface="Arial" panose="020B0604020202020204" pitchFamily="34" charset="0"/>
              <a:buChar char="•"/>
            </a:pPr>
            <a:r>
              <a:rPr lang="en-US" sz="1800">
                <a:solidFill>
                  <a:schemeClr val="tx1"/>
                </a:solidFill>
              </a:rPr>
              <a:t>21 Incidents caused by Changes</a:t>
            </a:r>
            <a:endParaRPr lang="en-US" sz="2000">
              <a:solidFill>
                <a:schemeClr val="tx1"/>
              </a:solidFill>
            </a:endParaRPr>
          </a:p>
          <a:p>
            <a:endParaRPr lang="en-US"/>
          </a:p>
        </p:txBody>
      </p:sp>
      <p:sp>
        <p:nvSpPr>
          <p:cNvPr id="7" name="Title 1">
            <a:extLst>
              <a:ext uri="{FF2B5EF4-FFF2-40B4-BE49-F238E27FC236}">
                <a16:creationId xmlns:a16="http://schemas.microsoft.com/office/drawing/2014/main" id="{982FC64F-A915-4B70-B1C7-EA5AC2592A6C}"/>
              </a:ext>
            </a:extLst>
          </p:cNvPr>
          <p:cNvSpPr txBox="1">
            <a:spLocks/>
          </p:cNvSpPr>
          <p:nvPr/>
        </p:nvSpPr>
        <p:spPr>
          <a:xfrm>
            <a:off x="2081723" y="209323"/>
            <a:ext cx="4980554" cy="644751"/>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r>
              <a:rPr lang="en-US" sz="3600">
                <a:latin typeface="Gotham Black"/>
                <a:cs typeface="Gotham Black"/>
              </a:rPr>
              <a:t>Stats from Phase III</a:t>
            </a:r>
          </a:p>
        </p:txBody>
      </p:sp>
      <p:pic>
        <p:nvPicPr>
          <p:cNvPr id="9" name="Picture 8">
            <a:extLst>
              <a:ext uri="{FF2B5EF4-FFF2-40B4-BE49-F238E27FC236}">
                <a16:creationId xmlns:a16="http://schemas.microsoft.com/office/drawing/2014/main" id="{AF517CB8-5B1E-40BD-BBA5-FA4291AA055C}"/>
              </a:ext>
            </a:extLst>
          </p:cNvPr>
          <p:cNvPicPr>
            <a:picLocks noChangeAspect="1"/>
          </p:cNvPicPr>
          <p:nvPr/>
        </p:nvPicPr>
        <p:blipFill>
          <a:blip r:embed="rId2"/>
          <a:stretch>
            <a:fillRect/>
          </a:stretch>
        </p:blipFill>
        <p:spPr>
          <a:xfrm>
            <a:off x="3744685" y="1209214"/>
            <a:ext cx="5181601" cy="4439571"/>
          </a:xfrm>
          <a:prstGeom prst="rect">
            <a:avLst/>
          </a:prstGeom>
        </p:spPr>
      </p:pic>
    </p:spTree>
    <p:extLst>
      <p:ext uri="{BB962C8B-B14F-4D97-AF65-F5344CB8AC3E}">
        <p14:creationId xmlns:p14="http://schemas.microsoft.com/office/powerpoint/2010/main" val="126399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Document</a:t>
            </a:r>
            <a:r>
              <a:rPr lang="en-US" sz="4000">
                <a:latin typeface="Gotham Black"/>
                <a:cs typeface="Gotham Black"/>
              </a:rPr>
              <a:t> Management – 11/7</a:t>
            </a:r>
          </a:p>
        </p:txBody>
      </p:sp>
      <p:sp>
        <p:nvSpPr>
          <p:cNvPr id="4" name="Text Placeholder 3"/>
          <p:cNvSpPr>
            <a:spLocks noGrp="1"/>
          </p:cNvSpPr>
          <p:nvPr>
            <p:ph type="body" idx="1"/>
          </p:nvPr>
        </p:nvSpPr>
        <p:spPr>
          <a:xfrm>
            <a:off x="457200" y="1077353"/>
            <a:ext cx="8229600" cy="5301465"/>
          </a:xfrm>
        </p:spPr>
        <p:txBody>
          <a:bodyPr/>
          <a:lstStyle/>
          <a:p>
            <a:pPr lvl="0">
              <a:buFont typeface="Wingdings" panose="05000000000000000000" pitchFamily="2" charset="2"/>
              <a:buChar char="Ø"/>
            </a:pPr>
            <a:r>
              <a:rPr lang="en-US" sz="2000" dirty="0"/>
              <a:t> Pilot of document management module and document approval workflows in ServiceNow</a:t>
            </a:r>
          </a:p>
          <a:p>
            <a:pPr lvl="0">
              <a:buFont typeface="Wingdings" panose="05000000000000000000" pitchFamily="2" charset="2"/>
              <a:buChar char="Ø"/>
            </a:pPr>
            <a:r>
              <a:rPr lang="en-US" sz="2000" dirty="0"/>
              <a:t> Pilot with DCO, SMO and PMO</a:t>
            </a:r>
          </a:p>
          <a:p>
            <a:pPr lvl="0"/>
            <a:endParaRPr lang="en-US" sz="2000" dirty="0"/>
          </a:p>
          <a:p>
            <a:pPr marL="203200" lvl="0" indent="0">
              <a:buNone/>
            </a:pPr>
            <a:r>
              <a:rPr lang="en-US" sz="2000" b="1" i="1" dirty="0"/>
              <a:t>What does this mean?</a:t>
            </a:r>
          </a:p>
          <a:p>
            <a:pPr lvl="1">
              <a:buFont typeface="Arial" panose="020B0604020202020204" pitchFamily="34" charset="0"/>
              <a:buChar char="•"/>
            </a:pPr>
            <a:r>
              <a:rPr lang="en-US" sz="1800" dirty="0"/>
              <a:t>We will have a secure, central repository for </a:t>
            </a:r>
            <a:r>
              <a:rPr lang="en-US" sz="1800" dirty="0" err="1"/>
              <a:t>DoIT</a:t>
            </a:r>
            <a:r>
              <a:rPr lang="en-US" sz="1800" dirty="0"/>
              <a:t> information assets</a:t>
            </a:r>
          </a:p>
          <a:p>
            <a:pPr lvl="1">
              <a:buFont typeface="Arial" panose="020B0604020202020204" pitchFamily="34" charset="0"/>
              <a:buChar char="•"/>
            </a:pPr>
            <a:r>
              <a:rPr lang="en-US" sz="1800" dirty="0"/>
              <a:t>We are laying the foundation to eliminate redundancy with other document management tools (i.e. SharePoint)</a:t>
            </a:r>
          </a:p>
          <a:p>
            <a:pPr lvl="1">
              <a:buFont typeface="Arial" panose="020B0604020202020204" pitchFamily="34" charset="0"/>
              <a:buChar char="•"/>
            </a:pPr>
            <a:r>
              <a:rPr lang="en-US" sz="1800" dirty="0">
                <a:solidFill>
                  <a:schemeClr val="tx1"/>
                </a:solidFill>
              </a:rPr>
              <a:t>During Phase IV we will begin using this module to capture process and procedure updates and additions, while continuing to use the Knowledge Base in tandem as necessary. The pilot will close at the end of the phase 4 with recommendations to be opened up to all of Division of IT or opened to a limited group of users</a:t>
            </a:r>
          </a:p>
          <a:p>
            <a:pPr marL="635000" lvl="1" indent="0" algn="ctr">
              <a:buNone/>
            </a:pPr>
            <a:r>
              <a:rPr lang="en-US" sz="2000" b="1" i="1" dirty="0">
                <a:solidFill>
                  <a:srgbClr val="C00000"/>
                </a:solidFill>
              </a:rPr>
              <a:t>Pilot launched on 11/7/2018</a:t>
            </a:r>
          </a:p>
          <a:p>
            <a:pPr lvl="1">
              <a:buFont typeface="Arial" panose="020B0604020202020204" pitchFamily="34" charset="0"/>
              <a:buChar char="•"/>
            </a:pPr>
            <a:endParaRPr lang="en-US" sz="1600" dirty="0"/>
          </a:p>
          <a:p>
            <a:pPr marL="203200" lvl="0" indent="0">
              <a:buNone/>
            </a:pPr>
            <a:endParaRPr lang="en-US" sz="2000" dirty="0"/>
          </a:p>
          <a:p>
            <a:pPr marL="203200" indent="0">
              <a:buNone/>
            </a:pPr>
            <a:endParaRPr lang="en-US" sz="1400" dirty="0"/>
          </a:p>
          <a:p>
            <a:pPr marL="203200" indent="0">
              <a:buNone/>
            </a:pPr>
            <a:endParaRPr lang="en-US" sz="2400" i="1" dirty="0">
              <a:solidFill>
                <a:schemeClr val="tx1"/>
              </a:solidFill>
            </a:endParaRPr>
          </a:p>
        </p:txBody>
      </p:sp>
    </p:spTree>
    <p:extLst>
      <p:ext uri="{BB962C8B-B14F-4D97-AF65-F5344CB8AC3E}">
        <p14:creationId xmlns:p14="http://schemas.microsoft.com/office/powerpoint/2010/main" val="309951574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lvl="0" indent="0">
              <a:buNone/>
            </a:pPr>
            <a:r>
              <a:rPr lang="en-US" sz="2000" b="1" dirty="0">
                <a:solidFill>
                  <a:schemeClr val="tx1"/>
                </a:solidFill>
              </a:rPr>
              <a:t>Knowledge Articles</a:t>
            </a:r>
          </a:p>
          <a:p>
            <a:pPr marL="203200" lvl="0" indent="0">
              <a:buNone/>
            </a:pPr>
            <a:r>
              <a:rPr lang="en-US" sz="2000" i="1" dirty="0">
                <a:solidFill>
                  <a:schemeClr val="tx1"/>
                </a:solidFill>
              </a:rPr>
              <a:t>223 Created in Phase III</a:t>
            </a:r>
            <a:endParaRPr lang="en-US" sz="2400" i="1" dirty="0">
              <a:solidFill>
                <a:schemeClr val="tx1"/>
              </a:solidFill>
            </a:endParaRPr>
          </a:p>
          <a:p>
            <a:pPr marL="203200" indent="0">
              <a:buNone/>
            </a:pPr>
            <a:endParaRPr lang="en-US" sz="2000" dirty="0"/>
          </a:p>
          <a:p>
            <a:pPr marL="203200" indent="0">
              <a:buNone/>
            </a:pPr>
            <a:r>
              <a:rPr lang="en-US" sz="2000" b="1" dirty="0"/>
              <a:t>Documents</a:t>
            </a:r>
            <a:r>
              <a:rPr lang="en-US" sz="2000" dirty="0"/>
              <a:t> – ~30 in ServiceNow as KB articles, to be added to Document Repository as a result of Phase III work</a:t>
            </a:r>
          </a:p>
          <a:p>
            <a:pPr marL="203200" indent="0">
              <a:buNone/>
            </a:pPr>
            <a:endParaRPr lang="en-US" sz="2000" dirty="0"/>
          </a:p>
          <a:p>
            <a:pPr marL="203200" indent="0">
              <a:buNone/>
            </a:pPr>
            <a:r>
              <a:rPr lang="en-US" sz="2000" b="1" dirty="0"/>
              <a:t>Communications</a:t>
            </a:r>
            <a:r>
              <a:rPr lang="en-US" sz="2000" dirty="0"/>
              <a:t>:</a:t>
            </a:r>
          </a:p>
          <a:p>
            <a:r>
              <a:rPr lang="en-US" sz="2000" dirty="0"/>
              <a:t>Weekly emails providing status updates</a:t>
            </a:r>
          </a:p>
          <a:p>
            <a:r>
              <a:rPr lang="en-US" sz="2000" dirty="0"/>
              <a:t>Training flyers distributed</a:t>
            </a:r>
          </a:p>
          <a:p>
            <a:r>
              <a:rPr lang="en-US" sz="2000" dirty="0"/>
              <a:t>Improved email templates	</a:t>
            </a:r>
          </a:p>
        </p:txBody>
      </p:sp>
      <p:pic>
        <p:nvPicPr>
          <p:cNvPr id="7" name="Picture 6">
            <a:extLst>
              <a:ext uri="{FF2B5EF4-FFF2-40B4-BE49-F238E27FC236}">
                <a16:creationId xmlns:a16="http://schemas.microsoft.com/office/drawing/2014/main" id="{97C5BA8C-5D80-4295-995D-6C159D05C781}"/>
              </a:ext>
            </a:extLst>
          </p:cNvPr>
          <p:cNvPicPr>
            <a:picLocks noChangeAspect="1"/>
          </p:cNvPicPr>
          <p:nvPr/>
        </p:nvPicPr>
        <p:blipFill>
          <a:blip r:embed="rId3"/>
          <a:stretch>
            <a:fillRect/>
          </a:stretch>
        </p:blipFill>
        <p:spPr>
          <a:xfrm rot="324511">
            <a:off x="5281532" y="2985415"/>
            <a:ext cx="2434706" cy="2484803"/>
          </a:xfrm>
          <a:prstGeom prst="rect">
            <a:avLst/>
          </a:prstGeom>
        </p:spPr>
      </p:pic>
    </p:spTree>
    <p:extLst>
      <p:ext uri="{BB962C8B-B14F-4D97-AF65-F5344CB8AC3E}">
        <p14:creationId xmlns:p14="http://schemas.microsoft.com/office/powerpoint/2010/main" val="239303492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Gotham Black"/>
                <a:cs typeface="Gotham Black"/>
              </a:rPr>
              <a:t>Stats from Phase III</a:t>
            </a:r>
          </a:p>
        </p:txBody>
      </p:sp>
      <p:sp>
        <p:nvSpPr>
          <p:cNvPr id="4" name="Text Placeholder 3"/>
          <p:cNvSpPr>
            <a:spLocks noGrp="1"/>
          </p:cNvSpPr>
          <p:nvPr>
            <p:ph type="body" idx="1"/>
          </p:nvPr>
        </p:nvSpPr>
        <p:spPr>
          <a:xfrm>
            <a:off x="457200" y="1119883"/>
            <a:ext cx="8229600" cy="5301465"/>
          </a:xfrm>
        </p:spPr>
        <p:txBody>
          <a:bodyPr/>
          <a:lstStyle/>
          <a:p>
            <a:pPr marL="203200" indent="0">
              <a:buNone/>
            </a:pPr>
            <a:endParaRPr lang="en-US" sz="2400" i="1">
              <a:solidFill>
                <a:schemeClr val="tx1"/>
              </a:solidFill>
            </a:endParaRPr>
          </a:p>
          <a:p>
            <a:pPr marL="203200" indent="0">
              <a:buNone/>
            </a:pPr>
            <a:r>
              <a:rPr lang="en-US" sz="2400" i="1">
                <a:solidFill>
                  <a:schemeClr val="tx1"/>
                </a:solidFill>
              </a:rPr>
              <a:t>25 group training classes since September 2018</a:t>
            </a:r>
          </a:p>
          <a:p>
            <a:pPr marL="203200" indent="0">
              <a:buNone/>
            </a:pPr>
            <a:r>
              <a:rPr lang="en-US" sz="2400" i="1">
                <a:solidFill>
                  <a:schemeClr val="tx1"/>
                </a:solidFill>
              </a:rPr>
              <a:t>	Lunch and Learn</a:t>
            </a:r>
          </a:p>
          <a:p>
            <a:pPr marL="203200" indent="0">
              <a:buNone/>
            </a:pPr>
            <a:r>
              <a:rPr lang="en-US" sz="2400" i="1">
                <a:solidFill>
                  <a:schemeClr val="tx1"/>
                </a:solidFill>
              </a:rPr>
              <a:t>	One-on-One sessions</a:t>
            </a:r>
          </a:p>
          <a:p>
            <a:pPr marL="203200" indent="0">
              <a:buNone/>
            </a:pPr>
            <a:r>
              <a:rPr lang="en-US" sz="2400" i="1">
                <a:solidFill>
                  <a:schemeClr val="tx1"/>
                </a:solidFill>
              </a:rPr>
              <a:t>	General sessions</a:t>
            </a:r>
          </a:p>
          <a:p>
            <a:pPr marL="203200" indent="0">
              <a:buNone/>
            </a:pPr>
            <a:endParaRPr lang="en-US" sz="2400" i="1">
              <a:solidFill>
                <a:schemeClr val="tx1"/>
              </a:solidFill>
            </a:endParaRPr>
          </a:p>
          <a:p>
            <a:pPr marL="203200" indent="0">
              <a:buNone/>
            </a:pPr>
            <a:endParaRPr lang="en-US" sz="2000"/>
          </a:p>
          <a:p>
            <a:pPr marL="203200" indent="0">
              <a:buNone/>
            </a:pPr>
            <a:endParaRPr lang="en-US" sz="2000"/>
          </a:p>
          <a:p>
            <a:pPr marL="203200" indent="0">
              <a:buNone/>
            </a:pPr>
            <a:endParaRPr lang="en-US" sz="2000"/>
          </a:p>
          <a:p>
            <a:pPr marL="203200" indent="0" algn="ctr">
              <a:buNone/>
            </a:pPr>
            <a:r>
              <a:rPr lang="en-US" sz="2800"/>
              <a:t>Average Satisfaction Rating: 4.78/5</a:t>
            </a:r>
          </a:p>
        </p:txBody>
      </p:sp>
      <p:pic>
        <p:nvPicPr>
          <p:cNvPr id="1032" name="Picture 8" descr="https://static.thenounproject.com/png/1064024-200.png">
            <a:extLst>
              <a:ext uri="{FF2B5EF4-FFF2-40B4-BE49-F238E27FC236}">
                <a16:creationId xmlns:a16="http://schemas.microsoft.com/office/drawing/2014/main" id="{9A9CDB8D-A25C-4573-B597-CC282E20FA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0198" y="2181889"/>
            <a:ext cx="2494221" cy="2494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951774"/>
      </p:ext>
    </p:extLst>
  </p:cSld>
  <p:clrMapOvr>
    <a:masterClrMapping/>
  </p:clrMapOvr>
  <p:transition spd="slow">
    <p:push dir="u"/>
  </p:transition>
</p:sld>
</file>

<file path=ppt/theme/theme1.xml><?xml version="1.0" encoding="utf-8"?>
<a:theme xmlns:a="http://schemas.openxmlformats.org/drawingml/2006/main" name="PP_Template_Style2_Titl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yle3_Foote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1398</Words>
  <Application>Microsoft Office PowerPoint</Application>
  <PresentationFormat>On-screen Show (4:3)</PresentationFormat>
  <Paragraphs>247</Paragraphs>
  <Slides>22</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Courier New</vt:lpstr>
      <vt:lpstr>Gotham Black</vt:lpstr>
      <vt:lpstr>Wingdings</vt:lpstr>
      <vt:lpstr>PP_Template_Style2_Title</vt:lpstr>
      <vt:lpstr>Style3_Footer</vt:lpstr>
      <vt:lpstr>SDS Phase 3 December 2018</vt:lpstr>
      <vt:lpstr>Service Delivery &amp; Support</vt:lpstr>
      <vt:lpstr>Problem Management – 10/31</vt:lpstr>
      <vt:lpstr>Stats from Phase III</vt:lpstr>
      <vt:lpstr>Major Incident – 10/31</vt:lpstr>
      <vt:lpstr>Incidents</vt:lpstr>
      <vt:lpstr>Document Management – 11/7</vt:lpstr>
      <vt:lpstr>Stats from Phase III</vt:lpstr>
      <vt:lpstr>Stats from Phase III</vt:lpstr>
      <vt:lpstr>Change Management – 11/30</vt:lpstr>
      <vt:lpstr>Stats from Phase III</vt:lpstr>
      <vt:lpstr>Contract Module – 11/30</vt:lpstr>
      <vt:lpstr>Service Agreements</vt:lpstr>
      <vt:lpstr>Project Portfolio Suite – 12/21</vt:lpstr>
      <vt:lpstr>Project Portfolio Suite – 12/21</vt:lpstr>
      <vt:lpstr>Stats from Phase III</vt:lpstr>
      <vt:lpstr>Stats from Phase III</vt:lpstr>
      <vt:lpstr>Stats from Phase III</vt:lpstr>
      <vt:lpstr>CMDB – 12/21  </vt:lpstr>
      <vt:lpstr>Integrations – 12/21</vt:lpstr>
      <vt:lpstr>Continual Service Improvement (CSI)</vt:lpstr>
      <vt:lpstr>Backlog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Focus 2017</dc:title>
  <dc:creator>FOSTER, DOUGLAS</dc:creator>
  <cp:lastModifiedBy>JERUE, TREVOR</cp:lastModifiedBy>
  <cp:revision>8</cp:revision>
  <cp:lastPrinted>2017-03-21T13:00:13Z</cp:lastPrinted>
  <dcterms:modified xsi:type="dcterms:W3CDTF">2019-02-19T15:09:39Z</dcterms:modified>
</cp:coreProperties>
</file>