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sldIdLst>
    <p:sldId id="256" r:id="rId5"/>
    <p:sldId id="258" r:id="rId6"/>
    <p:sldId id="259" r:id="rId7"/>
    <p:sldId id="316" r:id="rId8"/>
    <p:sldId id="317" r:id="rId9"/>
    <p:sldId id="266"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268" r:id="rId30"/>
    <p:sldId id="337" r:id="rId31"/>
    <p:sldId id="281" r:id="rId32"/>
    <p:sldId id="338" r:id="rId33"/>
    <p:sldId id="274" r:id="rId34"/>
    <p:sldId id="261" r:id="rId35"/>
    <p:sldId id="26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E4"/>
    <a:srgbClr val="F6F6F6"/>
    <a:srgbClr val="FFFFFF"/>
    <a:srgbClr val="FFBF3F"/>
    <a:srgbClr val="00BF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36" autoAdjust="0"/>
    <p:restoredTop sz="79592" autoAdjust="0"/>
  </p:normalViewPr>
  <p:slideViewPr>
    <p:cSldViewPr snapToGrid="0" snapToObjects="1">
      <p:cViewPr varScale="1">
        <p:scale>
          <a:sx n="57" d="100"/>
          <a:sy n="57" d="100"/>
        </p:scale>
        <p:origin x="1398" y="72"/>
      </p:cViewPr>
      <p:guideLst/>
    </p:cSldViewPr>
  </p:slideViewPr>
  <p:notesTextViewPr>
    <p:cViewPr>
      <p:scale>
        <a:sx n="1" d="1"/>
        <a:sy n="1" d="1"/>
      </p:scale>
      <p:origin x="0" y="0"/>
    </p:cViewPr>
  </p:notesTextViewPr>
  <p:notesViewPr>
    <p:cSldViewPr snapToGrid="0" snapToObjects="1">
      <p:cViewPr varScale="1">
        <p:scale>
          <a:sx n="134" d="100"/>
          <a:sy n="134" d="100"/>
        </p:scale>
        <p:origin x="282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A965FD-9A42-D949-AAFA-2BC6E0202005}" type="datetimeFigureOut">
              <a:rPr lang="en-US" smtClean="0"/>
              <a:t>9/25/2020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6D6B6-F565-2B4C-B77D-3CC5C6819E96}" type="slidenum">
              <a:rPr lang="en-US" smtClean="0"/>
              <a:t>‹#›</a:t>
            </a:fld>
            <a:endParaRPr lang="en-US"/>
          </a:p>
        </p:txBody>
      </p:sp>
    </p:spTree>
    <p:extLst>
      <p:ext uri="{BB962C8B-B14F-4D97-AF65-F5344CB8AC3E}">
        <p14:creationId xmlns:p14="http://schemas.microsoft.com/office/powerpoint/2010/main" val="2021824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86D6B6-F565-2B4C-B77D-3CC5C6819E96}" type="slidenum">
              <a:rPr lang="en-US" smtClean="0"/>
              <a:t>1</a:t>
            </a:fld>
            <a:endParaRPr lang="en-US"/>
          </a:p>
        </p:txBody>
      </p:sp>
    </p:spTree>
    <p:extLst>
      <p:ext uri="{BB962C8B-B14F-4D97-AF65-F5344CB8AC3E}">
        <p14:creationId xmlns:p14="http://schemas.microsoft.com/office/powerpoint/2010/main" val="585504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i="1" dirty="0">
                <a:latin typeface="Arial" pitchFamily="34" charset="0"/>
                <a:ea typeface="MS PGothic" pitchFamily="34" charset="-128"/>
              </a:rPr>
              <a:t>[There are animations on this slide. Click for arrows to appear.]</a:t>
            </a:r>
          </a:p>
          <a:p>
            <a:r>
              <a:rPr lang="en-US" dirty="0"/>
              <a:t>[OPTIONAL]</a:t>
            </a:r>
          </a:p>
          <a:p>
            <a:r>
              <a:rPr lang="en-US" baseline="0" dirty="0"/>
              <a:t>If you are currently receiving a Social Security retirement benefit, or if you have a current statement of your Social Security benefit, the monthly or annual amount can manually be entered.</a:t>
            </a:r>
          </a:p>
          <a:p>
            <a:r>
              <a:rPr lang="en-US" baseline="0" dirty="0"/>
              <a:t>If you do not have a current statement, we can use the Quick Calculator to provide an estimate. The Quick Calculator uses the Social Security Online calculator to project a benefit. The benefit calculated is based on the current year earnings and estimated retirement age. The benefit amount can be reflected in Today’s dollars or Inflated (future) dollars.</a:t>
            </a:r>
          </a:p>
          <a:p>
            <a:r>
              <a:rPr lang="en-US" baseline="0" dirty="0"/>
              <a:t>For this sample case, Maria’s current year earnings and retirement age have populated the calculator fields.  We will select “Inflated (future) Dollars” and then click the “Run Estimate” icon.</a:t>
            </a:r>
          </a:p>
        </p:txBody>
      </p:sp>
      <p:sp>
        <p:nvSpPr>
          <p:cNvPr id="4" name="Slide Number Placeholder 3"/>
          <p:cNvSpPr>
            <a:spLocks noGrp="1"/>
          </p:cNvSpPr>
          <p:nvPr>
            <p:ph type="sldNum" sz="quarter" idx="5"/>
          </p:nvPr>
        </p:nvSpPr>
        <p:spPr/>
        <p:txBody>
          <a:bodyPr/>
          <a:lstStyle/>
          <a:p>
            <a:fld id="{2286D6B6-F565-2B4C-B77D-3CC5C6819E96}" type="slidenum">
              <a:rPr lang="en-US" smtClean="0"/>
              <a:t>11</a:t>
            </a:fld>
            <a:endParaRPr lang="en-US"/>
          </a:p>
        </p:txBody>
      </p:sp>
    </p:spTree>
    <p:extLst>
      <p:ext uri="{BB962C8B-B14F-4D97-AF65-F5344CB8AC3E}">
        <p14:creationId xmlns:p14="http://schemas.microsoft.com/office/powerpoint/2010/main" val="519666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i="1" dirty="0">
                <a:latin typeface="Arial" pitchFamily="34" charset="0"/>
                <a:ea typeface="MS PGothic" pitchFamily="34" charset="-128"/>
              </a:rPr>
              <a:t>[There are animations on this slide. Click for arrows to appear.]</a:t>
            </a:r>
          </a:p>
          <a:p>
            <a:r>
              <a:rPr lang="en-US" dirty="0"/>
              <a:t>[OPTIONAL]</a:t>
            </a:r>
          </a:p>
          <a:p>
            <a:r>
              <a:rPr lang="en-US" baseline="0" dirty="0"/>
              <a:t>Based on these entries, Maria’s Social Security benefit at age 62, in the year 2047 is estimated to be $3,505 monthly.  Alternatively, you could enter the estimated annual Social Security benefit.</a:t>
            </a:r>
          </a:p>
          <a:p>
            <a:r>
              <a:rPr lang="en-US" baseline="0" dirty="0"/>
              <a:t>We can now save the Social Security benefit to add it to the plan.</a:t>
            </a:r>
          </a:p>
          <a:p>
            <a:r>
              <a:rPr lang="en-US" baseline="0" dirty="0"/>
              <a:t>Next, we will add Maria’s pension benefit.</a:t>
            </a:r>
          </a:p>
        </p:txBody>
      </p:sp>
      <p:sp>
        <p:nvSpPr>
          <p:cNvPr id="4" name="Slide Number Placeholder 3"/>
          <p:cNvSpPr>
            <a:spLocks noGrp="1"/>
          </p:cNvSpPr>
          <p:nvPr>
            <p:ph type="sldNum" sz="quarter" idx="5"/>
          </p:nvPr>
        </p:nvSpPr>
        <p:spPr/>
        <p:txBody>
          <a:bodyPr/>
          <a:lstStyle/>
          <a:p>
            <a:fld id="{2286D6B6-F565-2B4C-B77D-3CC5C6819E96}" type="slidenum">
              <a:rPr lang="en-US" smtClean="0"/>
              <a:t>12</a:t>
            </a:fld>
            <a:endParaRPr lang="en-US"/>
          </a:p>
        </p:txBody>
      </p:sp>
    </p:spTree>
    <p:extLst>
      <p:ext uri="{BB962C8B-B14F-4D97-AF65-F5344CB8AC3E}">
        <p14:creationId xmlns:p14="http://schemas.microsoft.com/office/powerpoint/2010/main" val="2897225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a:t>
            </a:r>
          </a:p>
          <a:p>
            <a:r>
              <a:rPr lang="en-US" dirty="0"/>
              <a:t>While still in the </a:t>
            </a:r>
            <a:r>
              <a:rPr lang="en-US" baseline="0" dirty="0"/>
              <a:t>Income section within Sources, we will select</a:t>
            </a:r>
            <a:r>
              <a:rPr lang="en-US" dirty="0"/>
              <a:t> the </a:t>
            </a:r>
            <a:r>
              <a:rPr lang="en-US" baseline="0" dirty="0"/>
              <a:t>Add Income Source icon a second time.  This time we will select Pension from the drop down menu of income types.</a:t>
            </a:r>
          </a:p>
        </p:txBody>
      </p:sp>
      <p:sp>
        <p:nvSpPr>
          <p:cNvPr id="4" name="Slide Number Placeholder 3"/>
          <p:cNvSpPr>
            <a:spLocks noGrp="1"/>
          </p:cNvSpPr>
          <p:nvPr>
            <p:ph type="sldNum" sz="quarter" idx="5"/>
          </p:nvPr>
        </p:nvSpPr>
        <p:spPr/>
        <p:txBody>
          <a:bodyPr/>
          <a:lstStyle/>
          <a:p>
            <a:fld id="{2286D6B6-F565-2B4C-B77D-3CC5C6819E96}" type="slidenum">
              <a:rPr lang="en-US" smtClean="0"/>
              <a:t>13</a:t>
            </a:fld>
            <a:endParaRPr lang="en-US"/>
          </a:p>
        </p:txBody>
      </p:sp>
    </p:spTree>
    <p:extLst>
      <p:ext uri="{BB962C8B-B14F-4D97-AF65-F5344CB8AC3E}">
        <p14:creationId xmlns:p14="http://schemas.microsoft.com/office/powerpoint/2010/main" val="1496874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i="1" dirty="0">
                <a:latin typeface="Arial" pitchFamily="34" charset="0"/>
                <a:ea typeface="MS PGothic" pitchFamily="34" charset="-128"/>
              </a:rPr>
              <a:t>[There are animations on this slide. Click for arrows to appear.]</a:t>
            </a:r>
          </a:p>
          <a:p>
            <a:r>
              <a:rPr lang="en-US" dirty="0"/>
              <a:t>[OPTIONAL]</a:t>
            </a:r>
          </a:p>
          <a:p>
            <a:r>
              <a:rPr lang="en-US" baseline="0" dirty="0"/>
              <a:t>According to Maria’s pension projections she received from her pension administrator, she will receive $35,000 annually beginning at her retirement at age 62.  You could also enter the expected pension information as a monthly amount.</a:t>
            </a:r>
          </a:p>
          <a:p>
            <a:r>
              <a:rPr lang="en-US" baseline="0" dirty="0"/>
              <a:t>Her pension benefit also includes a 2% compounded annual cost of living increase. </a:t>
            </a:r>
          </a:p>
          <a:p>
            <a:r>
              <a:rPr lang="en-US" baseline="0" dirty="0"/>
              <a:t>Since Maria is single with no dependents, she will not elect to provide survivor benefits.  If you plan to select survivor benefits on your pension election, the specifics of your choice can be modeled in your customized plan.</a:t>
            </a:r>
          </a:p>
        </p:txBody>
      </p:sp>
      <p:sp>
        <p:nvSpPr>
          <p:cNvPr id="4" name="Slide Number Placeholder 3"/>
          <p:cNvSpPr>
            <a:spLocks noGrp="1"/>
          </p:cNvSpPr>
          <p:nvPr>
            <p:ph type="sldNum" sz="quarter" idx="5"/>
          </p:nvPr>
        </p:nvSpPr>
        <p:spPr/>
        <p:txBody>
          <a:bodyPr/>
          <a:lstStyle/>
          <a:p>
            <a:fld id="{2286D6B6-F565-2B4C-B77D-3CC5C6819E96}" type="slidenum">
              <a:rPr lang="en-US" smtClean="0"/>
              <a:t>14</a:t>
            </a:fld>
            <a:endParaRPr lang="en-US"/>
          </a:p>
        </p:txBody>
      </p:sp>
    </p:spTree>
    <p:extLst>
      <p:ext uri="{BB962C8B-B14F-4D97-AF65-F5344CB8AC3E}">
        <p14:creationId xmlns:p14="http://schemas.microsoft.com/office/powerpoint/2010/main" val="1043869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a:t>
            </a:r>
          </a:p>
          <a:p>
            <a:r>
              <a:rPr lang="en-US" dirty="0"/>
              <a:t>Once the retirement income sources are entered, the</a:t>
            </a:r>
            <a:r>
              <a:rPr lang="en-US" baseline="0" dirty="0"/>
              <a:t> value of any savings or investment accounts you plan to use during your retirement years will be entered in the Assets section.</a:t>
            </a:r>
          </a:p>
          <a:p>
            <a:r>
              <a:rPr lang="en-US" baseline="0" dirty="0"/>
              <a:t>Examples of retirement investment accounts include group retirement accounts such as 403(b)s or 401(k)s, as well as individual accounts such as IRAs. Additionally, other types of accounts such as after-tax brokerage accounts, money market accounts and bank savings accounts can also be entered into the retirement plan.</a:t>
            </a:r>
          </a:p>
          <a:p>
            <a:r>
              <a:rPr lang="en-US" baseline="0" dirty="0"/>
              <a:t>In this example, Maria has a 403(b) mutual fund account with a current balance of $40,000. </a:t>
            </a:r>
          </a:p>
          <a:p>
            <a:r>
              <a:rPr lang="en-US" baseline="0" dirty="0"/>
              <a:t>After selecting the Assets subsection link within the Sources tab, we will select the Add Asset icon.  Once we are in the add assets module, we will select Qualified from the Tax Status drop down menu and then select 403(b) from the Account Type drop down menu.</a:t>
            </a:r>
          </a:p>
        </p:txBody>
      </p:sp>
      <p:sp>
        <p:nvSpPr>
          <p:cNvPr id="4" name="Slide Number Placeholder 3"/>
          <p:cNvSpPr>
            <a:spLocks noGrp="1"/>
          </p:cNvSpPr>
          <p:nvPr>
            <p:ph type="sldNum" sz="quarter" idx="5"/>
          </p:nvPr>
        </p:nvSpPr>
        <p:spPr/>
        <p:txBody>
          <a:bodyPr/>
          <a:lstStyle/>
          <a:p>
            <a:fld id="{2286D6B6-F565-2B4C-B77D-3CC5C6819E96}" type="slidenum">
              <a:rPr lang="en-US" smtClean="0"/>
              <a:t>15</a:t>
            </a:fld>
            <a:endParaRPr lang="en-US"/>
          </a:p>
        </p:txBody>
      </p:sp>
    </p:spTree>
    <p:extLst>
      <p:ext uri="{BB962C8B-B14F-4D97-AF65-F5344CB8AC3E}">
        <p14:creationId xmlns:p14="http://schemas.microsoft.com/office/powerpoint/2010/main" val="1025379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i="1" dirty="0">
                <a:latin typeface="Arial" pitchFamily="34" charset="0"/>
                <a:ea typeface="MS PGothic" pitchFamily="34" charset="-128"/>
              </a:rPr>
              <a:t>[There are animations on this slide. Click for arrows to appear.]</a:t>
            </a:r>
          </a:p>
          <a:p>
            <a:r>
              <a:rPr lang="en-US" dirty="0"/>
              <a:t>[OPTIONAL]</a:t>
            </a:r>
          </a:p>
          <a:p>
            <a:r>
              <a:rPr lang="en-US" baseline="0" dirty="0"/>
              <a:t>After selecting the account type, we will select Investment Account from the Asset Type drop down menu.</a:t>
            </a:r>
          </a:p>
          <a:p>
            <a:r>
              <a:rPr lang="en-US" baseline="0" dirty="0"/>
              <a:t>Following that selection, we will enter $40,000 as the value.</a:t>
            </a:r>
          </a:p>
          <a:p>
            <a:r>
              <a:rPr lang="en-US" baseline="0" dirty="0"/>
              <a:t>Finally, we also indicate Maria’s contributions to the account by entering $2,600 as the Annual Contribution.</a:t>
            </a:r>
          </a:p>
          <a:p>
            <a:r>
              <a:rPr lang="en-US" baseline="0" dirty="0"/>
              <a:t>After selecting the Save icon, we have completed entering all of the data and are now ready to enter the investment return assumptions and view the results of the analysis.</a:t>
            </a:r>
            <a:endParaRPr lang="en-US" dirty="0"/>
          </a:p>
        </p:txBody>
      </p:sp>
      <p:sp>
        <p:nvSpPr>
          <p:cNvPr id="4" name="Slide Number Placeholder 3"/>
          <p:cNvSpPr>
            <a:spLocks noGrp="1"/>
          </p:cNvSpPr>
          <p:nvPr>
            <p:ph type="sldNum" sz="quarter" idx="5"/>
          </p:nvPr>
        </p:nvSpPr>
        <p:spPr/>
        <p:txBody>
          <a:bodyPr/>
          <a:lstStyle/>
          <a:p>
            <a:fld id="{2286D6B6-F565-2B4C-B77D-3CC5C6819E96}" type="slidenum">
              <a:rPr lang="en-US" smtClean="0"/>
              <a:t>16</a:t>
            </a:fld>
            <a:endParaRPr lang="en-US"/>
          </a:p>
        </p:txBody>
      </p:sp>
    </p:spTree>
    <p:extLst>
      <p:ext uri="{BB962C8B-B14F-4D97-AF65-F5344CB8AC3E}">
        <p14:creationId xmlns:p14="http://schemas.microsoft.com/office/powerpoint/2010/main" val="587710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i="1" dirty="0">
                <a:latin typeface="Arial" pitchFamily="34" charset="0"/>
                <a:ea typeface="MS PGothic" pitchFamily="34" charset="-128"/>
              </a:rPr>
              <a:t>[There are animations on this slide. Click for arrows to appear.]</a:t>
            </a:r>
          </a:p>
          <a:p>
            <a:r>
              <a:rPr lang="en-US" dirty="0"/>
              <a:t>[OPTIONAL]</a:t>
            </a:r>
          </a:p>
          <a:p>
            <a:r>
              <a:rPr lang="en-US" dirty="0"/>
              <a:t>To enter Maria’s expected rates of return, we will select the Plan link from the main navigation, then select the Timeline subsection.  We will then click</a:t>
            </a:r>
            <a:r>
              <a:rPr lang="en-US" baseline="0" dirty="0"/>
              <a:t> the Returns tab and select 7% as the Before Retirement return and 4% as the After Retirement return.  To account for varying market returns, we will also select Variable and Average as the sequence of returns.</a:t>
            </a:r>
            <a:endParaRPr lang="en-US" dirty="0"/>
          </a:p>
          <a:p>
            <a:r>
              <a:rPr lang="en-US" dirty="0"/>
              <a:t>As we change the Returns assumptions and other variables in the Retirement Plan section, we will see the real-time</a:t>
            </a:r>
            <a:r>
              <a:rPr lang="en-US" baseline="0" dirty="0"/>
              <a:t> impact of the changes reflected on the cash flow graph and Guaranteed Retirement Income Percentage, or GRIP as we like to call it.</a:t>
            </a:r>
            <a:endParaRPr lang="en-US" dirty="0"/>
          </a:p>
          <a:p>
            <a:r>
              <a:rPr lang="en-US" baseline="0" dirty="0"/>
              <a:t>When viewing the cash flow graph, the areas in green represent income received from guaranteed income sources. This includes income from sources such as pensions and Social Security. The guaranteed income amounts are not impacted by fluctuations to investment accounts caused by stock market performance.</a:t>
            </a:r>
          </a:p>
          <a:p>
            <a:r>
              <a:rPr lang="en-US" baseline="0" dirty="0"/>
              <a:t>The areas in yellow represent withdrawals from investment assets. The withdrawals are needed to cover the difference between the guaranteed income sources and the retirement expenses. The areas in yellow are impacted by fluctuations to investment accounts caused by stock market performance. </a:t>
            </a:r>
          </a:p>
          <a:p>
            <a:r>
              <a:rPr lang="en-US" baseline="0" dirty="0"/>
              <a:t>Finally, the areas in red represent a retirement shortfall. This is an indication that retirement savings accounts have been depleted and the guaranteed income sources are not sufficient to meet the retirement expenses. </a:t>
            </a:r>
          </a:p>
        </p:txBody>
      </p:sp>
      <p:sp>
        <p:nvSpPr>
          <p:cNvPr id="4" name="Slide Number Placeholder 3"/>
          <p:cNvSpPr>
            <a:spLocks noGrp="1"/>
          </p:cNvSpPr>
          <p:nvPr>
            <p:ph type="sldNum" sz="quarter" idx="5"/>
          </p:nvPr>
        </p:nvSpPr>
        <p:spPr/>
        <p:txBody>
          <a:bodyPr/>
          <a:lstStyle/>
          <a:p>
            <a:fld id="{2286D6B6-F565-2B4C-B77D-3CC5C6819E96}" type="slidenum">
              <a:rPr lang="en-US" smtClean="0"/>
              <a:t>17</a:t>
            </a:fld>
            <a:endParaRPr lang="en-US"/>
          </a:p>
        </p:txBody>
      </p:sp>
    </p:spTree>
    <p:extLst>
      <p:ext uri="{BB962C8B-B14F-4D97-AF65-F5344CB8AC3E}">
        <p14:creationId xmlns:p14="http://schemas.microsoft.com/office/powerpoint/2010/main" val="1126369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i="1" dirty="0">
                <a:latin typeface="Arial" pitchFamily="34" charset="0"/>
                <a:ea typeface="MS PGothic" pitchFamily="34" charset="-128"/>
              </a:rPr>
              <a:t>[There are animations on this slide. Click for arrows to appear.]</a:t>
            </a:r>
          </a:p>
          <a:p>
            <a:r>
              <a:rPr lang="en-US" dirty="0"/>
              <a:t>[OPTIONAL]</a:t>
            </a:r>
          </a:p>
          <a:p>
            <a:r>
              <a:rPr lang="en-US" baseline="0" dirty="0"/>
              <a:t>Also included on the timeline is the GRIP, which illustrates your retirement income security.  </a:t>
            </a:r>
          </a:p>
          <a:p>
            <a:r>
              <a:rPr lang="en-US" baseline="0" dirty="0"/>
              <a:t>If your GRIP is low, you may want to consider how challenges such as a market decline or living longer than expected could impact your long-term retirement income strategy.</a:t>
            </a:r>
          </a:p>
          <a:p>
            <a:r>
              <a:rPr lang="en-US" baseline="0" dirty="0"/>
              <a:t>If your GRIP is high, you have the assurance of knowing that a greater portion of your total annual expenses in retirement may be covered with income that’s guaranteed.</a:t>
            </a:r>
          </a:p>
        </p:txBody>
      </p:sp>
      <p:sp>
        <p:nvSpPr>
          <p:cNvPr id="4" name="Slide Number Placeholder 3"/>
          <p:cNvSpPr>
            <a:spLocks noGrp="1"/>
          </p:cNvSpPr>
          <p:nvPr>
            <p:ph type="sldNum" sz="quarter" idx="5"/>
          </p:nvPr>
        </p:nvSpPr>
        <p:spPr/>
        <p:txBody>
          <a:bodyPr/>
          <a:lstStyle/>
          <a:p>
            <a:fld id="{2286D6B6-F565-2B4C-B77D-3CC5C6819E96}" type="slidenum">
              <a:rPr lang="en-US" smtClean="0"/>
              <a:t>18</a:t>
            </a:fld>
            <a:endParaRPr lang="en-US"/>
          </a:p>
        </p:txBody>
      </p:sp>
    </p:spTree>
    <p:extLst>
      <p:ext uri="{BB962C8B-B14F-4D97-AF65-F5344CB8AC3E}">
        <p14:creationId xmlns:p14="http://schemas.microsoft.com/office/powerpoint/2010/main" val="1625852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i="1" dirty="0">
                <a:latin typeface="Arial" pitchFamily="34" charset="0"/>
                <a:ea typeface="MS PGothic" pitchFamily="34" charset="-128"/>
              </a:rPr>
              <a:t>[There are animations on this slide. Click for arrows to appear.]</a:t>
            </a:r>
          </a:p>
          <a:p>
            <a:r>
              <a:rPr lang="en-US" dirty="0"/>
              <a:t>[OPTIONAL]</a:t>
            </a:r>
          </a:p>
          <a:p>
            <a:r>
              <a:rPr lang="en-US" dirty="0"/>
              <a:t>Based on the information we entered for Maria, she has a GRIP of 65%.  We also see on the cash flow graph that she</a:t>
            </a:r>
            <a:r>
              <a:rPr lang="en-US" baseline="0" dirty="0"/>
              <a:t> is likely to deplete her retirement savings beginning in the year 2060 when she is 75.</a:t>
            </a:r>
          </a:p>
          <a:p>
            <a:r>
              <a:rPr lang="en-US" baseline="0" dirty="0"/>
              <a:t>Since Maria has a projected retirement shortfall, we can now begin interactively making changes to her plan and see the results immediately.</a:t>
            </a:r>
          </a:p>
        </p:txBody>
      </p:sp>
      <p:sp>
        <p:nvSpPr>
          <p:cNvPr id="4" name="Slide Number Placeholder 3"/>
          <p:cNvSpPr>
            <a:spLocks noGrp="1"/>
          </p:cNvSpPr>
          <p:nvPr>
            <p:ph type="sldNum" sz="quarter" idx="5"/>
          </p:nvPr>
        </p:nvSpPr>
        <p:spPr/>
        <p:txBody>
          <a:bodyPr/>
          <a:lstStyle/>
          <a:p>
            <a:fld id="{2286D6B6-F565-2B4C-B77D-3CC5C6819E96}" type="slidenum">
              <a:rPr lang="en-US" smtClean="0"/>
              <a:t>19</a:t>
            </a:fld>
            <a:endParaRPr lang="en-US"/>
          </a:p>
        </p:txBody>
      </p:sp>
    </p:spTree>
    <p:extLst>
      <p:ext uri="{BB962C8B-B14F-4D97-AF65-F5344CB8AC3E}">
        <p14:creationId xmlns:p14="http://schemas.microsoft.com/office/powerpoint/2010/main" val="2504191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i="1" dirty="0">
                <a:latin typeface="Arial" pitchFamily="34" charset="0"/>
                <a:ea typeface="MS PGothic" pitchFamily="34" charset="-128"/>
              </a:rPr>
              <a:t>[There are animations on this slide. Click for arrows to appear.]</a:t>
            </a:r>
          </a:p>
          <a:p>
            <a:r>
              <a:rPr lang="en-US" dirty="0"/>
              <a:t>[OPTIONAL]</a:t>
            </a:r>
          </a:p>
          <a:p>
            <a:r>
              <a:rPr lang="en-US" baseline="0" dirty="0"/>
              <a:t>From the Solve section of the Plan timeline screen, we can change variables including Income Goal, Retirement Age and Retirement Contributions.</a:t>
            </a:r>
          </a:p>
          <a:p>
            <a:r>
              <a:rPr lang="en-US" baseline="0" dirty="0"/>
              <a:t>We can also see the impact of other economic changes such as changes to inflation assumptions or tax rates.</a:t>
            </a:r>
            <a:endParaRPr lang="en-US" dirty="0"/>
          </a:p>
        </p:txBody>
      </p:sp>
      <p:sp>
        <p:nvSpPr>
          <p:cNvPr id="4" name="Slide Number Placeholder 3"/>
          <p:cNvSpPr>
            <a:spLocks noGrp="1"/>
          </p:cNvSpPr>
          <p:nvPr>
            <p:ph type="sldNum" sz="quarter" idx="5"/>
          </p:nvPr>
        </p:nvSpPr>
        <p:spPr/>
        <p:txBody>
          <a:bodyPr/>
          <a:lstStyle/>
          <a:p>
            <a:fld id="{2286D6B6-F565-2B4C-B77D-3CC5C6819E96}" type="slidenum">
              <a:rPr lang="en-US" smtClean="0"/>
              <a:t>20</a:t>
            </a:fld>
            <a:endParaRPr lang="en-US"/>
          </a:p>
        </p:txBody>
      </p:sp>
    </p:spTree>
    <p:extLst>
      <p:ext uri="{BB962C8B-B14F-4D97-AF65-F5344CB8AC3E}">
        <p14:creationId xmlns:p14="http://schemas.microsoft.com/office/powerpoint/2010/main" val="407189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endParaRPr>
          </a:p>
          <a:p>
            <a:r>
              <a:rPr lang="en-US" sz="1200" b="0" i="0" kern="1200" dirty="0">
                <a:solidFill>
                  <a:schemeClr val="tx1"/>
                </a:solidFill>
                <a:effectLst/>
                <a:latin typeface="Arial" pitchFamily="-110" charset="0"/>
                <a:ea typeface="ＭＳ Ｐゴシック" pitchFamily="-110" charset="-128"/>
                <a:cs typeface="ＭＳ Ｐゴシック" pitchFamily="-110" charset="-128"/>
              </a:rPr>
              <a:t>Today, we’ll cover these topics. [Read slide.]</a:t>
            </a:r>
            <a:br>
              <a:rPr lang="en-US" dirty="0"/>
            </a:br>
            <a:r>
              <a:rPr lang="en-US" sz="1200" b="0" i="0" kern="1200" dirty="0">
                <a:solidFill>
                  <a:schemeClr val="tx1"/>
                </a:solidFill>
                <a:effectLst/>
                <a:latin typeface="Arial" pitchFamily="-110" charset="0"/>
                <a:ea typeface="ＭＳ Ｐゴシック" pitchFamily="-110" charset="-128"/>
                <a:cs typeface="ＭＳ Ｐゴシック" pitchFamily="-110" charset="-128"/>
              </a:rPr>
              <a:t>At the end of my presentation, I would sincerely appreciate your feedback. I have provided you with a seminar evaluation form. Please complete it and leave it with me when the session ends. Thank you in advance for your feedback.</a:t>
            </a:r>
            <a:endParaRPr lang="en-US" dirty="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fld id="{2286D6B6-F565-2B4C-B77D-3CC5C6819E96}" type="slidenum">
              <a:rPr lang="en-US" smtClean="0"/>
              <a:t>2</a:t>
            </a:fld>
            <a:endParaRPr lang="en-US"/>
          </a:p>
        </p:txBody>
      </p:sp>
    </p:spTree>
    <p:extLst>
      <p:ext uri="{BB962C8B-B14F-4D97-AF65-F5344CB8AC3E}">
        <p14:creationId xmlns:p14="http://schemas.microsoft.com/office/powerpoint/2010/main" val="3695710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a:t>
            </a:r>
          </a:p>
          <a:p>
            <a:r>
              <a:rPr lang="en-US" dirty="0"/>
              <a:t>Maria previously indicated she would be willing to change her income goal from $50,000 to $45,000.</a:t>
            </a:r>
          </a:p>
          <a:p>
            <a:r>
              <a:rPr lang="en-US" dirty="0"/>
              <a:t>To make the change to the income goal, we can either move the slider or manually enter a value for the income goal.</a:t>
            </a:r>
          </a:p>
        </p:txBody>
      </p:sp>
      <p:sp>
        <p:nvSpPr>
          <p:cNvPr id="4" name="Slide Number Placeholder 3"/>
          <p:cNvSpPr>
            <a:spLocks noGrp="1"/>
          </p:cNvSpPr>
          <p:nvPr>
            <p:ph type="sldNum" sz="quarter" idx="5"/>
          </p:nvPr>
        </p:nvSpPr>
        <p:spPr/>
        <p:txBody>
          <a:bodyPr/>
          <a:lstStyle/>
          <a:p>
            <a:fld id="{2286D6B6-F565-2B4C-B77D-3CC5C6819E96}" type="slidenum">
              <a:rPr lang="en-US" smtClean="0"/>
              <a:t>21</a:t>
            </a:fld>
            <a:endParaRPr lang="en-US"/>
          </a:p>
        </p:txBody>
      </p:sp>
    </p:spTree>
    <p:extLst>
      <p:ext uri="{BB962C8B-B14F-4D97-AF65-F5344CB8AC3E}">
        <p14:creationId xmlns:p14="http://schemas.microsoft.com/office/powerpoint/2010/main" val="3538814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i="1" dirty="0">
                <a:latin typeface="Arial" pitchFamily="34" charset="0"/>
                <a:ea typeface="MS PGothic" pitchFamily="34" charset="-128"/>
              </a:rPr>
              <a:t>[There are animations on this slide. Click for arrows to appear.]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[OPTIONAL]</a:t>
            </a:r>
          </a:p>
          <a:p>
            <a:r>
              <a:rPr lang="en-US" dirty="0"/>
              <a:t>Although reducing the income goal helps, the cash flow graph illustrates Maria is</a:t>
            </a:r>
            <a:r>
              <a:rPr lang="en-US" baseline="0" dirty="0"/>
              <a:t> still projected to have a retirement s</a:t>
            </a:r>
            <a:r>
              <a:rPr lang="en-US" dirty="0"/>
              <a:t>hortfall beginning in 2067 at age 82, versus </a:t>
            </a:r>
            <a:r>
              <a:rPr lang="en-US" baseline="0" dirty="0"/>
              <a:t>2060 when she is 75 as we previously illustrated</a:t>
            </a:r>
            <a:r>
              <a:rPr lang="en-US" dirty="0"/>
              <a:t>.</a:t>
            </a:r>
          </a:p>
          <a:p>
            <a:endParaRPr lang="en-US" dirty="0"/>
          </a:p>
        </p:txBody>
      </p:sp>
      <p:sp>
        <p:nvSpPr>
          <p:cNvPr id="4" name="Slide Number Placeholder 3"/>
          <p:cNvSpPr>
            <a:spLocks noGrp="1"/>
          </p:cNvSpPr>
          <p:nvPr>
            <p:ph type="sldNum" sz="quarter" idx="5"/>
          </p:nvPr>
        </p:nvSpPr>
        <p:spPr/>
        <p:txBody>
          <a:bodyPr/>
          <a:lstStyle/>
          <a:p>
            <a:fld id="{2286D6B6-F565-2B4C-B77D-3CC5C6819E96}" type="slidenum">
              <a:rPr lang="en-US" smtClean="0"/>
              <a:t>22</a:t>
            </a:fld>
            <a:endParaRPr lang="en-US"/>
          </a:p>
        </p:txBody>
      </p:sp>
    </p:spTree>
    <p:extLst>
      <p:ext uri="{BB962C8B-B14F-4D97-AF65-F5344CB8AC3E}">
        <p14:creationId xmlns:p14="http://schemas.microsoft.com/office/powerpoint/2010/main" val="2167924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i="1" dirty="0">
                <a:latin typeface="Arial" pitchFamily="34" charset="0"/>
                <a:ea typeface="MS PGothic" pitchFamily="34" charset="-128"/>
              </a:rPr>
              <a:t>[There are animations on this slide. Click for arrows to appear.]</a:t>
            </a:r>
          </a:p>
          <a:p>
            <a:r>
              <a:rPr lang="en-US" dirty="0"/>
              <a:t>[OPTIONAL]</a:t>
            </a:r>
          </a:p>
          <a:p>
            <a:r>
              <a:rPr lang="en-US" dirty="0"/>
              <a:t>In addition to reducing her income goal, Maria also indicated she is willing to save an additional $200 per month.</a:t>
            </a:r>
          </a:p>
          <a:p>
            <a:r>
              <a:rPr lang="en-US" dirty="0"/>
              <a:t>To add the additional savings, we will select the Save More option within Solve and then move the slider to the $200</a:t>
            </a:r>
            <a:r>
              <a:rPr lang="en-US" baseline="0" dirty="0"/>
              <a:t> value, or click on the field and manually enter $200 as a numeric value.  We also have the option of letting the software calculate an optimal savings amount.</a:t>
            </a:r>
            <a:endParaRPr lang="en-US" dirty="0"/>
          </a:p>
        </p:txBody>
      </p:sp>
      <p:sp>
        <p:nvSpPr>
          <p:cNvPr id="4" name="Slide Number Placeholder 3"/>
          <p:cNvSpPr>
            <a:spLocks noGrp="1"/>
          </p:cNvSpPr>
          <p:nvPr>
            <p:ph type="sldNum" sz="quarter" idx="5"/>
          </p:nvPr>
        </p:nvSpPr>
        <p:spPr/>
        <p:txBody>
          <a:bodyPr/>
          <a:lstStyle/>
          <a:p>
            <a:fld id="{2286D6B6-F565-2B4C-B77D-3CC5C6819E96}" type="slidenum">
              <a:rPr lang="en-US" smtClean="0"/>
              <a:t>23</a:t>
            </a:fld>
            <a:endParaRPr lang="en-US"/>
          </a:p>
        </p:txBody>
      </p:sp>
    </p:spTree>
    <p:extLst>
      <p:ext uri="{BB962C8B-B14F-4D97-AF65-F5344CB8AC3E}">
        <p14:creationId xmlns:p14="http://schemas.microsoft.com/office/powerpoint/2010/main" val="3079858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i="1" dirty="0">
                <a:latin typeface="Arial" pitchFamily="34" charset="0"/>
                <a:ea typeface="MS PGothic" pitchFamily="34" charset="-128"/>
              </a:rPr>
              <a:t>[There are animations on this slide. Click for arrows to appear.]</a:t>
            </a:r>
          </a:p>
          <a:p>
            <a:r>
              <a:rPr lang="en-US" dirty="0"/>
              <a:t>[OPTIONAL]</a:t>
            </a:r>
          </a:p>
          <a:p>
            <a:r>
              <a:rPr lang="en-US" dirty="0"/>
              <a:t>After reducing the income goal and increasing retirement savings, the cash flow graph illustrates the projected retirement shortfall is eliminated.</a:t>
            </a:r>
          </a:p>
          <a:p>
            <a:r>
              <a:rPr lang="en-US" dirty="0"/>
              <a:t>In addition to eliminating the retirement shortfall, these actions have also increased the GRIP from</a:t>
            </a:r>
            <a:r>
              <a:rPr lang="en-US" baseline="0" dirty="0"/>
              <a:t> 65% to 73%.</a:t>
            </a:r>
          </a:p>
        </p:txBody>
      </p:sp>
      <p:sp>
        <p:nvSpPr>
          <p:cNvPr id="4" name="Slide Number Placeholder 3"/>
          <p:cNvSpPr>
            <a:spLocks noGrp="1"/>
          </p:cNvSpPr>
          <p:nvPr>
            <p:ph type="sldNum" sz="quarter" idx="5"/>
          </p:nvPr>
        </p:nvSpPr>
        <p:spPr/>
        <p:txBody>
          <a:bodyPr/>
          <a:lstStyle/>
          <a:p>
            <a:fld id="{2286D6B6-F565-2B4C-B77D-3CC5C6819E96}" type="slidenum">
              <a:rPr lang="en-US" smtClean="0"/>
              <a:t>24</a:t>
            </a:fld>
            <a:endParaRPr lang="en-US"/>
          </a:p>
        </p:txBody>
      </p:sp>
    </p:spTree>
    <p:extLst>
      <p:ext uri="{BB962C8B-B14F-4D97-AF65-F5344CB8AC3E}">
        <p14:creationId xmlns:p14="http://schemas.microsoft.com/office/powerpoint/2010/main" val="2922951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4118" rtl="0" eaLnBrk="1" fontAlgn="auto" latinLnBrk="0" hangingPunct="1">
              <a:lnSpc>
                <a:spcPct val="100000"/>
              </a:lnSpc>
              <a:spcBef>
                <a:spcPts val="0"/>
              </a:spcBef>
              <a:spcAft>
                <a:spcPts val="0"/>
              </a:spcAft>
              <a:buClrTx/>
              <a:buSzTx/>
              <a:buFontTx/>
              <a:buNone/>
              <a:tabLst/>
              <a:defRPr/>
            </a:pPr>
            <a:r>
              <a:rPr lang="en-US" altLang="en-US" sz="1200" b="1" i="1" dirty="0">
                <a:latin typeface="Arial" pitchFamily="34" charset="0"/>
                <a:ea typeface="MS PGothic" pitchFamily="34" charset="-128"/>
              </a:rPr>
              <a:t>[There are animations on this slide. Click for text to appear.]</a:t>
            </a:r>
          </a:p>
          <a:p>
            <a:pPr defTabSz="944118">
              <a:defRPr/>
            </a:pPr>
            <a:r>
              <a:rPr lang="en-US" dirty="0"/>
              <a:t>As you have seen, Retirement</a:t>
            </a:r>
            <a:r>
              <a:rPr lang="en-US" baseline="0" dirty="0"/>
              <a:t> Pathfinder is a powerful planning tool.  It can also be used to provide answers to other retirement questions such as:</a:t>
            </a:r>
          </a:p>
          <a:p>
            <a:pPr marL="0" indent="0">
              <a:buNone/>
            </a:pPr>
            <a:endParaRPr lang="en-US" sz="1000" dirty="0"/>
          </a:p>
          <a:p>
            <a:pPr marL="177800" indent="-177800">
              <a:buFont typeface="Arial" panose="020B0604020202020204" pitchFamily="34" charset="0"/>
              <a:buChar char="•"/>
            </a:pPr>
            <a:r>
              <a:rPr lang="en-US" dirty="0"/>
              <a:t>Is it possible to guarantee my retirement income?</a:t>
            </a:r>
          </a:p>
          <a:p>
            <a:pPr marL="177800" indent="-177800">
              <a:buFont typeface="Arial" panose="020B0604020202020204" pitchFamily="34" charset="0"/>
              <a:buChar char="•"/>
            </a:pPr>
            <a:r>
              <a:rPr lang="en-US" dirty="0"/>
              <a:t>How do I convert retirement savings into income?</a:t>
            </a:r>
          </a:p>
          <a:p>
            <a:pPr marL="177800" indent="-177800">
              <a:buFont typeface="Arial" panose="020B0604020202020204" pitchFamily="34" charset="0"/>
              <a:buChar char="•"/>
            </a:pPr>
            <a:r>
              <a:rPr lang="en-US" dirty="0"/>
              <a:t>What happens if I die prematurely?</a:t>
            </a:r>
          </a:p>
        </p:txBody>
      </p:sp>
      <p:sp>
        <p:nvSpPr>
          <p:cNvPr id="4" name="Slide Number Placeholder 3"/>
          <p:cNvSpPr>
            <a:spLocks noGrp="1"/>
          </p:cNvSpPr>
          <p:nvPr>
            <p:ph type="sldNum" sz="quarter" idx="5"/>
          </p:nvPr>
        </p:nvSpPr>
        <p:spPr/>
        <p:txBody>
          <a:bodyPr/>
          <a:lstStyle/>
          <a:p>
            <a:fld id="{2286D6B6-F565-2B4C-B77D-3CC5C6819E96}" type="slidenum">
              <a:rPr lang="en-US" smtClean="0"/>
              <a:t>27</a:t>
            </a:fld>
            <a:endParaRPr lang="en-US"/>
          </a:p>
        </p:txBody>
      </p:sp>
    </p:spTree>
    <p:extLst>
      <p:ext uri="{BB962C8B-B14F-4D97-AF65-F5344CB8AC3E}">
        <p14:creationId xmlns:p14="http://schemas.microsoft.com/office/powerpoint/2010/main" val="3196611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i="1" dirty="0">
                <a:latin typeface="Arial" charset="0"/>
              </a:rPr>
              <a:t>[This slide has automatic animations.]</a:t>
            </a:r>
          </a:p>
          <a:p>
            <a:pPr eaLnBrk="1" hangingPunct="1"/>
            <a:r>
              <a:rPr lang="en-US" altLang="en-US" dirty="0">
                <a:latin typeface="Arial" charset="0"/>
              </a:rPr>
              <a:t>Thank you so much for your time today. Please take a moment now to complete the evaluation form. Your feedback is very important to me. If you would like to set up an appointment with me, check the box on the evaluation and I will contact you within 48 hours. </a:t>
            </a:r>
          </a:p>
          <a:p>
            <a:pPr eaLnBrk="1" hangingPunct="1"/>
            <a:endParaRPr lang="en-US" altLang="en-US" dirty="0">
              <a:latin typeface="Arial" charset="0"/>
            </a:endParaRPr>
          </a:p>
          <a:p>
            <a:pPr eaLnBrk="1" hangingPunct="1"/>
            <a:r>
              <a:rPr lang="en-US" altLang="en-US" dirty="0">
                <a:latin typeface="Arial" charset="0"/>
              </a:rPr>
              <a:t>Thanks again!</a:t>
            </a:r>
          </a:p>
        </p:txBody>
      </p:sp>
      <p:sp>
        <p:nvSpPr>
          <p:cNvPr id="4" name="Slide Number Placeholder 3"/>
          <p:cNvSpPr>
            <a:spLocks noGrp="1"/>
          </p:cNvSpPr>
          <p:nvPr>
            <p:ph type="sldNum" sz="quarter" idx="5"/>
          </p:nvPr>
        </p:nvSpPr>
        <p:spPr/>
        <p:txBody>
          <a:bodyPr/>
          <a:lstStyle/>
          <a:p>
            <a:fld id="{2286D6B6-F565-2B4C-B77D-3CC5C6819E96}" type="slidenum">
              <a:rPr lang="en-US" smtClean="0"/>
              <a:t>28</a:t>
            </a:fld>
            <a:endParaRPr lang="en-US"/>
          </a:p>
        </p:txBody>
      </p:sp>
    </p:spTree>
    <p:extLst>
      <p:ext uri="{BB962C8B-B14F-4D97-AF65-F5344CB8AC3E}">
        <p14:creationId xmlns:p14="http://schemas.microsoft.com/office/powerpoint/2010/main" val="971602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4118" rtl="0" eaLnBrk="1" fontAlgn="auto" latinLnBrk="0" hangingPunct="1">
              <a:lnSpc>
                <a:spcPct val="100000"/>
              </a:lnSpc>
              <a:spcBef>
                <a:spcPts val="0"/>
              </a:spcBef>
              <a:spcAft>
                <a:spcPts val="0"/>
              </a:spcAft>
              <a:buClrTx/>
              <a:buSzTx/>
              <a:buFontTx/>
              <a:buNone/>
              <a:tabLst/>
              <a:defRPr/>
            </a:pPr>
            <a:r>
              <a:rPr lang="en-US" sz="1200" dirty="0"/>
              <a:t>Contact your financial </a:t>
            </a:r>
            <a:r>
              <a:rPr lang="en-US" sz="1200" baseline="0" dirty="0"/>
              <a:t>advisor and schedule an appointment i</a:t>
            </a:r>
            <a:r>
              <a:rPr lang="en-US" sz="1200" dirty="0"/>
              <a:t>f you would like</a:t>
            </a:r>
            <a:r>
              <a:rPr lang="en-US" sz="1200" baseline="0" dirty="0"/>
              <a:t> to have a customized Retirement Pathfinder analysis created so you can get answers to your important retirement questions.</a:t>
            </a:r>
            <a:endParaRPr lang="en-US" sz="1200" dirty="0"/>
          </a:p>
        </p:txBody>
      </p:sp>
      <p:sp>
        <p:nvSpPr>
          <p:cNvPr id="4" name="Slide Number Placeholder 3"/>
          <p:cNvSpPr>
            <a:spLocks noGrp="1"/>
          </p:cNvSpPr>
          <p:nvPr>
            <p:ph type="sldNum" sz="quarter" idx="5"/>
          </p:nvPr>
        </p:nvSpPr>
        <p:spPr/>
        <p:txBody>
          <a:bodyPr/>
          <a:lstStyle/>
          <a:p>
            <a:fld id="{2286D6B6-F565-2B4C-B77D-3CC5C6819E96}" type="slidenum">
              <a:rPr lang="en-US" smtClean="0"/>
              <a:t>29</a:t>
            </a:fld>
            <a:endParaRPr lang="en-US"/>
          </a:p>
        </p:txBody>
      </p:sp>
    </p:spTree>
    <p:extLst>
      <p:ext uri="{BB962C8B-B14F-4D97-AF65-F5344CB8AC3E}">
        <p14:creationId xmlns:p14="http://schemas.microsoft.com/office/powerpoint/2010/main" val="2152151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411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itchFamily="-110" charset="0"/>
                <a:ea typeface="ＭＳ Ｐゴシック" pitchFamily="-110" charset="-128"/>
              </a:rPr>
              <a:t>[OPTIONAL]</a:t>
            </a:r>
          </a:p>
          <a:p>
            <a:pPr marL="0" marR="0" lvl="0" indent="0" algn="l" defTabSz="94411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110" charset="0"/>
                <a:ea typeface="ＭＳ Ｐゴシック" pitchFamily="-110" charset="-128"/>
              </a:rPr>
              <a:t>Here’s a chance for us to get acquainted.  Schedule a time today to meet with me that is convenient for you.</a:t>
            </a:r>
          </a:p>
          <a:p>
            <a:endParaRPr lang="en-US" dirty="0"/>
          </a:p>
        </p:txBody>
      </p:sp>
      <p:sp>
        <p:nvSpPr>
          <p:cNvPr id="4" name="Slide Number Placeholder 3"/>
          <p:cNvSpPr>
            <a:spLocks noGrp="1"/>
          </p:cNvSpPr>
          <p:nvPr>
            <p:ph type="sldNum" sz="quarter" idx="5"/>
          </p:nvPr>
        </p:nvSpPr>
        <p:spPr/>
        <p:txBody>
          <a:bodyPr/>
          <a:lstStyle/>
          <a:p>
            <a:fld id="{2286D6B6-F565-2B4C-B77D-3CC5C6819E96}" type="slidenum">
              <a:rPr lang="en-US" smtClean="0"/>
              <a:t>30</a:t>
            </a:fld>
            <a:endParaRPr lang="en-US"/>
          </a:p>
        </p:txBody>
      </p:sp>
    </p:spTree>
    <p:extLst>
      <p:ext uri="{BB962C8B-B14F-4D97-AF65-F5344CB8AC3E}">
        <p14:creationId xmlns:p14="http://schemas.microsoft.com/office/powerpoint/2010/main" val="21418431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6D6B6-F565-2B4C-B77D-3CC5C6819E96}" type="slidenum">
              <a:rPr lang="en-US" smtClean="0"/>
              <a:t>32</a:t>
            </a:fld>
            <a:endParaRPr lang="en-US"/>
          </a:p>
        </p:txBody>
      </p:sp>
    </p:spTree>
    <p:extLst>
      <p:ext uri="{BB962C8B-B14F-4D97-AF65-F5344CB8AC3E}">
        <p14:creationId xmlns:p14="http://schemas.microsoft.com/office/powerpoint/2010/main" val="683090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4118" rtl="0" eaLnBrk="1" fontAlgn="auto" latinLnBrk="0" hangingPunct="1">
              <a:lnSpc>
                <a:spcPct val="100000"/>
              </a:lnSpc>
              <a:spcBef>
                <a:spcPts val="0"/>
              </a:spcBef>
              <a:spcAft>
                <a:spcPts val="0"/>
              </a:spcAft>
              <a:buClrTx/>
              <a:buSzTx/>
              <a:buFontTx/>
              <a:buNone/>
              <a:tabLst/>
              <a:defRPr/>
            </a:pPr>
            <a:r>
              <a:rPr lang="en-US" altLang="en-US" sz="1200" b="1" i="1" dirty="0">
                <a:latin typeface="Arial" pitchFamily="34" charset="0"/>
                <a:ea typeface="MS PGothic" pitchFamily="34" charset="-128"/>
              </a:rPr>
              <a:t>[There are animations on this slide. Click for text to appear.]</a:t>
            </a:r>
          </a:p>
          <a:p>
            <a:pPr defTabSz="944118">
              <a:defRPr/>
            </a:pPr>
            <a:r>
              <a:rPr lang="en-US" dirty="0"/>
              <a:t>Retirement Pathfinder, </a:t>
            </a:r>
            <a:r>
              <a:rPr lang="en-US" sz="1200" b="0" i="0" kern="1200" dirty="0">
                <a:solidFill>
                  <a:schemeClr val="tx1"/>
                </a:solidFill>
                <a:effectLst/>
                <a:latin typeface="Arial" pitchFamily="-110" charset="0"/>
                <a:ea typeface="ＭＳ Ｐゴシック" pitchFamily="-110" charset="-128"/>
                <a:cs typeface="ＭＳ Ｐゴシック" pitchFamily="-110" charset="-128"/>
              </a:rPr>
              <a:t>a robust </a:t>
            </a:r>
            <a:r>
              <a:rPr lang="en-US" dirty="0"/>
              <a:t>Retirement Income Planning Tool, is an interactive </a:t>
            </a:r>
            <a:r>
              <a:rPr lang="en-US" baseline="0" dirty="0"/>
              <a:t>planning tool that allows you to “write your own” retirement story.</a:t>
            </a:r>
          </a:p>
          <a:p>
            <a:pPr defTabSz="944118">
              <a:defRPr/>
            </a:pPr>
            <a:r>
              <a:rPr lang="en-US" baseline="0" dirty="0"/>
              <a:t>With Retirement Pathfinder, you and your financial professional can quickly and graphically model retirement scenarios, optimize savings strategies and identify the impact of varying market conditions on your retirement savings accounts.</a:t>
            </a:r>
          </a:p>
          <a:p>
            <a:pPr marL="0" indent="0">
              <a:buNone/>
            </a:pPr>
            <a:r>
              <a:rPr lang="en-US" dirty="0"/>
              <a:t>Retirement Pathfinder can</a:t>
            </a:r>
            <a:r>
              <a:rPr lang="en-US" baseline="0" dirty="0"/>
              <a:t> be used to</a:t>
            </a:r>
            <a:r>
              <a:rPr lang="en-US" dirty="0"/>
              <a:t>:   </a:t>
            </a:r>
          </a:p>
          <a:p>
            <a:pPr marL="231775" lvl="1" indent="-223838">
              <a:buFont typeface="Arial" charset="0"/>
              <a:buChar char="•"/>
            </a:pPr>
            <a:r>
              <a:rPr lang="en-US" altLang="en-US" dirty="0"/>
              <a:t>Model your retirement plan instantly using a variety of market conditions</a:t>
            </a:r>
          </a:p>
          <a:p>
            <a:pPr marL="231775" lvl="1" indent="-223838">
              <a:buFont typeface="Arial" charset="0"/>
              <a:buChar char="•"/>
            </a:pPr>
            <a:r>
              <a:rPr lang="en-US" altLang="en-US" dirty="0"/>
              <a:t>Optimize saving strategies to meet varying goals, adjusting your retirement date and more</a:t>
            </a:r>
          </a:p>
          <a:p>
            <a:pPr marL="231775" lvl="1" indent="-223838">
              <a:buFont typeface="Arial" charset="0"/>
              <a:buChar char="•"/>
            </a:pPr>
            <a:r>
              <a:rPr lang="en-US" altLang="en-US" dirty="0"/>
              <a:t>Create multiple dynamic plans to explore different scenarios</a:t>
            </a:r>
          </a:p>
        </p:txBody>
      </p:sp>
      <p:sp>
        <p:nvSpPr>
          <p:cNvPr id="4" name="Slide Number Placeholder 3"/>
          <p:cNvSpPr>
            <a:spLocks noGrp="1"/>
          </p:cNvSpPr>
          <p:nvPr>
            <p:ph type="sldNum" sz="quarter" idx="5"/>
          </p:nvPr>
        </p:nvSpPr>
        <p:spPr/>
        <p:txBody>
          <a:bodyPr/>
          <a:lstStyle/>
          <a:p>
            <a:fld id="{2286D6B6-F565-2B4C-B77D-3CC5C6819E96}" type="slidenum">
              <a:rPr lang="en-US" smtClean="0"/>
              <a:t>4</a:t>
            </a:fld>
            <a:endParaRPr lang="en-US"/>
          </a:p>
        </p:txBody>
      </p:sp>
    </p:spTree>
    <p:extLst>
      <p:ext uri="{BB962C8B-B14F-4D97-AF65-F5344CB8AC3E}">
        <p14:creationId xmlns:p14="http://schemas.microsoft.com/office/powerpoint/2010/main" val="602680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4118" rtl="0" eaLnBrk="1" fontAlgn="auto" latinLnBrk="0" hangingPunct="1">
              <a:lnSpc>
                <a:spcPct val="100000"/>
              </a:lnSpc>
              <a:spcBef>
                <a:spcPts val="0"/>
              </a:spcBef>
              <a:spcAft>
                <a:spcPts val="0"/>
              </a:spcAft>
              <a:buClrTx/>
              <a:buSzTx/>
              <a:buFontTx/>
              <a:buNone/>
              <a:tabLst/>
              <a:defRPr/>
            </a:pPr>
            <a:r>
              <a:rPr lang="en-US" altLang="en-US" sz="1200" b="1" i="1" dirty="0">
                <a:latin typeface="Arial" pitchFamily="34" charset="0"/>
                <a:ea typeface="MS PGothic" pitchFamily="34" charset="-128"/>
              </a:rPr>
              <a:t>[There are animations on this slide. Click for text to appear.]</a:t>
            </a:r>
          </a:p>
          <a:p>
            <a:pPr defTabSz="944118">
              <a:defRPr/>
            </a:pPr>
            <a:r>
              <a:rPr lang="en-US" dirty="0"/>
              <a:t>When it comes to retirement planning, there are generally three broad categories of employees:</a:t>
            </a:r>
          </a:p>
          <a:p>
            <a:pPr defTabSz="944118">
              <a:defRPr/>
            </a:pPr>
            <a:r>
              <a:rPr lang="en-US" dirty="0"/>
              <a:t>The first category includes those who have not enrolled in a retirement savings plan or are no longer contributing to an existing retirement savings plan.</a:t>
            </a:r>
          </a:p>
          <a:p>
            <a:pPr defTabSz="944118">
              <a:defRPr/>
            </a:pPr>
            <a:r>
              <a:rPr lang="en-US" dirty="0"/>
              <a:t>The second category includes those who are currently enrolled or contributing to a retirement savings plan, but</a:t>
            </a:r>
            <a:r>
              <a:rPr lang="en-US" baseline="0" dirty="0"/>
              <a:t> do not know the impact of their savings on their future retirement.</a:t>
            </a:r>
          </a:p>
          <a:p>
            <a:pPr defTabSz="944118">
              <a:defRPr/>
            </a:pPr>
            <a:r>
              <a:rPr lang="en-US" dirty="0"/>
              <a:t>The third</a:t>
            </a:r>
            <a:r>
              <a:rPr lang="en-US" baseline="0" dirty="0"/>
              <a:t> category includes those nearing retirement and have an understanding of their retirement income sources, but need to figure out a retirement budget or identify what they can afford.</a:t>
            </a:r>
          </a:p>
          <a:p>
            <a:endParaRPr lang="en-US" dirty="0"/>
          </a:p>
        </p:txBody>
      </p:sp>
      <p:sp>
        <p:nvSpPr>
          <p:cNvPr id="4" name="Slide Number Placeholder 3"/>
          <p:cNvSpPr>
            <a:spLocks noGrp="1"/>
          </p:cNvSpPr>
          <p:nvPr>
            <p:ph type="sldNum" sz="quarter" idx="5"/>
          </p:nvPr>
        </p:nvSpPr>
        <p:spPr/>
        <p:txBody>
          <a:bodyPr/>
          <a:lstStyle/>
          <a:p>
            <a:fld id="{2286D6B6-F565-2B4C-B77D-3CC5C6819E96}" type="slidenum">
              <a:rPr lang="en-US" smtClean="0"/>
              <a:t>5</a:t>
            </a:fld>
            <a:endParaRPr lang="en-US"/>
          </a:p>
        </p:txBody>
      </p:sp>
    </p:spTree>
    <p:extLst>
      <p:ext uri="{BB962C8B-B14F-4D97-AF65-F5344CB8AC3E}">
        <p14:creationId xmlns:p14="http://schemas.microsoft.com/office/powerpoint/2010/main" val="3686364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4118">
              <a:defRPr/>
            </a:pPr>
            <a:r>
              <a:rPr lang="en-US" baseline="0" dirty="0"/>
              <a:t>Let’s take a look at a sample case of someone who fits the profile of those in the second category; someone currently saving, but wants to see the impact of the savings on their retirement.</a:t>
            </a:r>
            <a:endParaRPr lang="en-US" altLang="en-US" baseline="0" dirty="0">
              <a:latin typeface="Arial" charset="0"/>
              <a:ea typeface="ＭＳ Ｐゴシック" pitchFamily="64" charset="-128"/>
            </a:endParaRPr>
          </a:p>
        </p:txBody>
      </p:sp>
      <p:sp>
        <p:nvSpPr>
          <p:cNvPr id="4" name="Slide Number Placeholder 3"/>
          <p:cNvSpPr>
            <a:spLocks noGrp="1"/>
          </p:cNvSpPr>
          <p:nvPr>
            <p:ph type="sldNum" sz="quarter" idx="5"/>
          </p:nvPr>
        </p:nvSpPr>
        <p:spPr/>
        <p:txBody>
          <a:bodyPr/>
          <a:lstStyle/>
          <a:p>
            <a:fld id="{2286D6B6-F565-2B4C-B77D-3CC5C6819E96}" type="slidenum">
              <a:rPr lang="en-US" smtClean="0"/>
              <a:t>6</a:t>
            </a:fld>
            <a:endParaRPr lang="en-US"/>
          </a:p>
        </p:txBody>
      </p:sp>
    </p:spTree>
    <p:extLst>
      <p:ext uri="{BB962C8B-B14F-4D97-AF65-F5344CB8AC3E}">
        <p14:creationId xmlns:p14="http://schemas.microsoft.com/office/powerpoint/2010/main" val="2871148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4118" rtl="0" eaLnBrk="1" fontAlgn="auto" latinLnBrk="0" hangingPunct="1">
              <a:lnSpc>
                <a:spcPct val="100000"/>
              </a:lnSpc>
              <a:spcBef>
                <a:spcPts val="0"/>
              </a:spcBef>
              <a:spcAft>
                <a:spcPts val="0"/>
              </a:spcAft>
              <a:buClrTx/>
              <a:buSzTx/>
              <a:buFontTx/>
              <a:buNone/>
              <a:tabLst/>
              <a:defRPr/>
            </a:pPr>
            <a:r>
              <a:rPr lang="en-US" altLang="en-US" sz="1200" b="1" i="1" dirty="0">
                <a:latin typeface="Arial" pitchFamily="34" charset="0"/>
                <a:ea typeface="MS PGothic" pitchFamily="34" charset="-128"/>
              </a:rPr>
              <a:t>[There are animations on this slide. Click for text to appear.]</a:t>
            </a:r>
          </a:p>
          <a:p>
            <a:pPr defTabSz="944118">
              <a:defRPr/>
            </a:pPr>
            <a:r>
              <a:rPr lang="en-US" dirty="0"/>
              <a:t>As our sample client, we have Maria Davis, a hypothetical client.</a:t>
            </a:r>
          </a:p>
          <a:p>
            <a:pPr defTabSz="944118">
              <a:defRPr/>
            </a:pPr>
            <a:r>
              <a:rPr lang="en-US" dirty="0"/>
              <a:t>Maria </a:t>
            </a:r>
            <a:r>
              <a:rPr lang="en-US" baseline="0" dirty="0"/>
              <a:t>is a 35-year-old teacher earning $50,000 annually. Her earnings are expected to increase by 2% annually. She is single and does not have any dependents.</a:t>
            </a:r>
          </a:p>
          <a:p>
            <a:pPr defTabSz="944118">
              <a:defRPr/>
            </a:pPr>
            <a:r>
              <a:rPr lang="en-US" baseline="0" dirty="0"/>
              <a:t>When she retires at age 62, Maria will collect a pension as well as Social Security. Maria expects to have $50,000 in estimated annual retirement expenses (in today’s dollars with 2.5% annual inflation).</a:t>
            </a:r>
            <a:endParaRPr lang="en-US" dirty="0"/>
          </a:p>
          <a:p>
            <a:pPr defTabSz="944118">
              <a:defRPr/>
            </a:pPr>
            <a:r>
              <a:rPr lang="en-US" baseline="0" dirty="0"/>
              <a:t>Maria currently contributes $2,600 per year to her 403(b) account which has a balance of $40,000. She expects to earn a 7% annual return on her investments prior to retirement and a 4% annual return after retirement.</a:t>
            </a:r>
          </a:p>
          <a:p>
            <a:pPr defTabSz="944118">
              <a:defRPr/>
            </a:pPr>
            <a:r>
              <a:rPr lang="en-US" baseline="0" dirty="0"/>
              <a:t>Now let’s begin creating Maria’s retirement plan. </a:t>
            </a:r>
          </a:p>
          <a:p>
            <a:pPr defTabSz="944118">
              <a:defRPr/>
            </a:pPr>
            <a:r>
              <a:rPr lang="en-US" sz="1200" b="1" i="0" kern="1200" dirty="0">
                <a:solidFill>
                  <a:schemeClr val="tx1"/>
                </a:solidFill>
                <a:effectLst/>
                <a:latin typeface="Arial" pitchFamily="-110" charset="0"/>
                <a:ea typeface="ＭＳ Ｐゴシック" pitchFamily="-110" charset="-128"/>
                <a:cs typeface="ＭＳ Ｐゴシック" pitchFamily="-110" charset="-128"/>
              </a:rPr>
              <a:t>[Begin live demonstration or use optional slides]</a:t>
            </a:r>
            <a:endParaRPr lang="en-US" b="1" i="1" u="sng" baseline="0" dirty="0"/>
          </a:p>
        </p:txBody>
      </p:sp>
      <p:sp>
        <p:nvSpPr>
          <p:cNvPr id="4" name="Slide Number Placeholder 3"/>
          <p:cNvSpPr>
            <a:spLocks noGrp="1"/>
          </p:cNvSpPr>
          <p:nvPr>
            <p:ph type="sldNum" sz="quarter" idx="5"/>
          </p:nvPr>
        </p:nvSpPr>
        <p:spPr/>
        <p:txBody>
          <a:bodyPr/>
          <a:lstStyle/>
          <a:p>
            <a:fld id="{2286D6B6-F565-2B4C-B77D-3CC5C6819E96}" type="slidenum">
              <a:rPr lang="en-US" smtClean="0"/>
              <a:t>7</a:t>
            </a:fld>
            <a:endParaRPr lang="en-US"/>
          </a:p>
        </p:txBody>
      </p:sp>
    </p:spTree>
    <p:extLst>
      <p:ext uri="{BB962C8B-B14F-4D97-AF65-F5344CB8AC3E}">
        <p14:creationId xmlns:p14="http://schemas.microsoft.com/office/powerpoint/2010/main" val="1038120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i="1" dirty="0">
                <a:latin typeface="Arial" pitchFamily="34" charset="0"/>
                <a:ea typeface="MS PGothic" pitchFamily="34" charset="-128"/>
              </a:rPr>
              <a:t>[There are animations on this slide. Click for arrows to appear.]</a:t>
            </a:r>
          </a:p>
          <a:p>
            <a:r>
              <a:rPr lang="en-US" dirty="0"/>
              <a:t>[OPTIONAL]</a:t>
            </a:r>
          </a:p>
          <a:p>
            <a:r>
              <a:rPr lang="en-US" dirty="0"/>
              <a:t>To begin the process of creating a Retirement Pathfinder analysis for Maria,</a:t>
            </a:r>
            <a:r>
              <a:rPr lang="en-US" baseline="0" dirty="0"/>
              <a:t> we will select the Info tab from the main navigation menu.</a:t>
            </a:r>
          </a:p>
          <a:p>
            <a:r>
              <a:rPr lang="en-US" baseline="0" dirty="0"/>
              <a:t>After selecting the Info tab, we can then enter her salary (either on a monthly or annual basis); here, we used a $50,000 annual salary with an annual inflation increase of 2.00%.  </a:t>
            </a:r>
          </a:p>
          <a:p>
            <a:r>
              <a:rPr lang="en-US" baseline="0" dirty="0"/>
              <a:t>We will also enter her desired retirement at age 62.</a:t>
            </a:r>
          </a:p>
        </p:txBody>
      </p:sp>
      <p:sp>
        <p:nvSpPr>
          <p:cNvPr id="4" name="Slide Number Placeholder 3"/>
          <p:cNvSpPr>
            <a:spLocks noGrp="1"/>
          </p:cNvSpPr>
          <p:nvPr>
            <p:ph type="sldNum" sz="quarter" idx="5"/>
          </p:nvPr>
        </p:nvSpPr>
        <p:spPr/>
        <p:txBody>
          <a:bodyPr/>
          <a:lstStyle/>
          <a:p>
            <a:fld id="{2286D6B6-F565-2B4C-B77D-3CC5C6819E96}" type="slidenum">
              <a:rPr lang="en-US" smtClean="0"/>
              <a:t>8</a:t>
            </a:fld>
            <a:endParaRPr lang="en-US"/>
          </a:p>
        </p:txBody>
      </p:sp>
    </p:spTree>
    <p:extLst>
      <p:ext uri="{BB962C8B-B14F-4D97-AF65-F5344CB8AC3E}">
        <p14:creationId xmlns:p14="http://schemas.microsoft.com/office/powerpoint/2010/main" val="2549314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i="1" dirty="0">
                <a:latin typeface="Arial" pitchFamily="34" charset="0"/>
                <a:ea typeface="MS PGothic" pitchFamily="34" charset="-128"/>
              </a:rPr>
              <a:t>[There are animations on this slide. Click for arrows to appear.]</a:t>
            </a:r>
          </a:p>
          <a:p>
            <a:r>
              <a:rPr lang="en-US" dirty="0"/>
              <a:t>[OPTIONAL]</a:t>
            </a:r>
          </a:p>
          <a:p>
            <a:r>
              <a:rPr lang="en-US" baseline="0" dirty="0"/>
              <a:t>We will now enter Maria’s desired annual retirement income goal.  Select the Expenses tab from the main navigation menu and enter $50,000 as the essential retirement expense in current dollars with a 2.5% inflation assumption.  Again, the </a:t>
            </a:r>
            <a:r>
              <a:rPr lang="en-US" sz="1200" b="0" i="0" kern="1200" dirty="0">
                <a:solidFill>
                  <a:schemeClr val="tx1"/>
                </a:solidFill>
                <a:effectLst/>
                <a:latin typeface="Calibri" panose="020F0502020204030204" pitchFamily="34" charset="0"/>
                <a:ea typeface="ＭＳ Ｐゴシック" pitchFamily="-110" charset="-128"/>
                <a:cs typeface="Calibri" panose="020F0502020204030204" pitchFamily="34" charset="0"/>
              </a:rPr>
              <a:t>Essential</a:t>
            </a:r>
            <a:r>
              <a:rPr lang="en-US" sz="1200" b="1" i="0" kern="1200" dirty="0">
                <a:solidFill>
                  <a:schemeClr val="tx1"/>
                </a:solidFill>
                <a:effectLst/>
                <a:latin typeface="Arial" pitchFamily="-110" charset="0"/>
                <a:ea typeface="ＭＳ Ｐゴシック" pitchFamily="-110" charset="-128"/>
                <a:cs typeface="ＭＳ Ｐゴシック" pitchFamily="-110" charset="-128"/>
              </a:rPr>
              <a:t> </a:t>
            </a:r>
            <a:r>
              <a:rPr lang="en-US" baseline="0" dirty="0"/>
              <a:t>Retirement Expenses (income needed in retirement) can be entered in either a monthly or annual format.</a:t>
            </a:r>
          </a:p>
          <a:p>
            <a:r>
              <a:rPr lang="en-US" baseline="0" dirty="0"/>
              <a:t>If you plan to have non-essential or discretionary retirement expenses such as travel or hobbies, they can also be entered into your customized retirement analysis.</a:t>
            </a:r>
          </a:p>
        </p:txBody>
      </p:sp>
      <p:sp>
        <p:nvSpPr>
          <p:cNvPr id="4" name="Slide Number Placeholder 3"/>
          <p:cNvSpPr>
            <a:spLocks noGrp="1"/>
          </p:cNvSpPr>
          <p:nvPr>
            <p:ph type="sldNum" sz="quarter" idx="5"/>
          </p:nvPr>
        </p:nvSpPr>
        <p:spPr/>
        <p:txBody>
          <a:bodyPr/>
          <a:lstStyle/>
          <a:p>
            <a:fld id="{2286D6B6-F565-2B4C-B77D-3CC5C6819E96}" type="slidenum">
              <a:rPr lang="en-US" smtClean="0"/>
              <a:t>9</a:t>
            </a:fld>
            <a:endParaRPr lang="en-US"/>
          </a:p>
        </p:txBody>
      </p:sp>
    </p:spTree>
    <p:extLst>
      <p:ext uri="{BB962C8B-B14F-4D97-AF65-F5344CB8AC3E}">
        <p14:creationId xmlns:p14="http://schemas.microsoft.com/office/powerpoint/2010/main" val="439701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i="1" dirty="0">
                <a:latin typeface="Arial" pitchFamily="34" charset="0"/>
                <a:ea typeface="MS PGothic" pitchFamily="34" charset="-128"/>
              </a:rPr>
              <a:t>[There are animations on this slide. Click for arrows to appear.]</a:t>
            </a:r>
          </a:p>
          <a:p>
            <a:r>
              <a:rPr lang="en-US" dirty="0"/>
              <a:t>[OPTIONAL]</a:t>
            </a:r>
          </a:p>
          <a:p>
            <a:r>
              <a:rPr lang="en-US" dirty="0"/>
              <a:t>Retirement Pathfinder has </a:t>
            </a:r>
            <a:r>
              <a:rPr lang="en-US" baseline="0" dirty="0"/>
              <a:t>the ability to accommodate any sources of income you expect to receive during your retirement years. This includes Social Security benefits, pension payments, as well as other income sources such as rental income or income from part-time or post-retirement work.</a:t>
            </a:r>
          </a:p>
          <a:p>
            <a:r>
              <a:rPr lang="en-US" baseline="0" dirty="0"/>
              <a:t>With all income sources, you can indicate an expected start year, end year and annual increase if applicable to the income source.</a:t>
            </a:r>
          </a:p>
          <a:p>
            <a:r>
              <a:rPr lang="en-US" baseline="0" dirty="0"/>
              <a:t>For this sample case, Maria expects to receive Social Security and pension income in retirement.  First let’s add the Social Security income by selecting Sources from the main navigation menu, followed by Income in the subsection.</a:t>
            </a:r>
          </a:p>
          <a:p>
            <a:r>
              <a:rPr lang="en-US" baseline="0" dirty="0"/>
              <a:t>Next we select Add Income Source, and then select Social Security from the drop down menu of income types.</a:t>
            </a:r>
          </a:p>
        </p:txBody>
      </p:sp>
      <p:sp>
        <p:nvSpPr>
          <p:cNvPr id="4" name="Slide Number Placeholder 3"/>
          <p:cNvSpPr>
            <a:spLocks noGrp="1"/>
          </p:cNvSpPr>
          <p:nvPr>
            <p:ph type="sldNum" sz="quarter" idx="5"/>
          </p:nvPr>
        </p:nvSpPr>
        <p:spPr/>
        <p:txBody>
          <a:bodyPr/>
          <a:lstStyle/>
          <a:p>
            <a:fld id="{2286D6B6-F565-2B4C-B77D-3CC5C6819E96}" type="slidenum">
              <a:rPr lang="en-US" smtClean="0"/>
              <a:t>10</a:t>
            </a:fld>
            <a:endParaRPr lang="en-US"/>
          </a:p>
        </p:txBody>
      </p:sp>
    </p:spTree>
    <p:extLst>
      <p:ext uri="{BB962C8B-B14F-4D97-AF65-F5344CB8AC3E}">
        <p14:creationId xmlns:p14="http://schemas.microsoft.com/office/powerpoint/2010/main" val="62488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FutureFi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F2A99E-65ED-A647-873B-16A2A042087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545167"/>
            <a:ext cx="12192000" cy="5312833"/>
          </a:xfrm>
          <a:prstGeom prst="rect">
            <a:avLst/>
          </a:prstGeom>
        </p:spPr>
      </p:pic>
      <p:sp>
        <p:nvSpPr>
          <p:cNvPr id="4" name="Date Placeholder 3">
            <a:extLst>
              <a:ext uri="{FF2B5EF4-FFF2-40B4-BE49-F238E27FC236}">
                <a16:creationId xmlns:a16="http://schemas.microsoft.com/office/drawing/2014/main" id="{733D3F9F-2611-1842-9CB2-C5D09ADD9578}"/>
              </a:ext>
            </a:extLst>
          </p:cNvPr>
          <p:cNvSpPr>
            <a:spLocks noGrp="1"/>
          </p:cNvSpPr>
          <p:nvPr>
            <p:ph type="dt" sz="half" idx="10"/>
          </p:nvPr>
        </p:nvSpPr>
        <p:spPr/>
        <p:txBody>
          <a:bodyPr/>
          <a:lstStyle/>
          <a:p>
            <a:fld id="{C82BB284-E9BD-CF4D-ACD4-2C479EB793BD}" type="datetime1">
              <a:rPr lang="en-US" smtClean="0"/>
              <a:t>9/25/2020</a:t>
            </a:fld>
            <a:endParaRPr lang="en-US"/>
          </a:p>
        </p:txBody>
      </p:sp>
      <p:sp>
        <p:nvSpPr>
          <p:cNvPr id="5" name="Footer Placeholder 4">
            <a:extLst>
              <a:ext uri="{FF2B5EF4-FFF2-40B4-BE49-F238E27FC236}">
                <a16:creationId xmlns:a16="http://schemas.microsoft.com/office/drawing/2014/main" id="{444FE668-DA89-054B-B7D8-A5D5310AAC11}"/>
              </a:ext>
            </a:extLst>
          </p:cNvPr>
          <p:cNvSpPr>
            <a:spLocks noGrp="1"/>
          </p:cNvSpPr>
          <p:nvPr>
            <p:ph type="ftr" sz="quarter" idx="11"/>
          </p:nvPr>
        </p:nvSpPr>
        <p:spPr/>
        <p:txBody>
          <a:bodyPr/>
          <a:lstStyle/>
          <a:p>
            <a:endParaRPr lang="en-US"/>
          </a:p>
        </p:txBody>
      </p:sp>
      <p:pic>
        <p:nvPicPr>
          <p:cNvPr id="9" name="Picture 8">
            <a:extLst>
              <a:ext uri="{FF2B5EF4-FFF2-40B4-BE49-F238E27FC236}">
                <a16:creationId xmlns:a16="http://schemas.microsoft.com/office/drawing/2014/main" id="{41CE3B3E-AC5A-844E-83CD-EAC3FFB6F6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32878" y="574321"/>
            <a:ext cx="2341726" cy="185774"/>
          </a:xfrm>
          <a:prstGeom prst="rect">
            <a:avLst/>
          </a:prstGeom>
        </p:spPr>
      </p:pic>
      <p:pic>
        <p:nvPicPr>
          <p:cNvPr id="10" name="Picture 9">
            <a:extLst>
              <a:ext uri="{FF2B5EF4-FFF2-40B4-BE49-F238E27FC236}">
                <a16:creationId xmlns:a16="http://schemas.microsoft.com/office/drawing/2014/main" id="{6D7E36D4-9E88-5742-BA1D-8C8798B1303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12696" y="428878"/>
            <a:ext cx="990888" cy="502124"/>
          </a:xfrm>
          <a:prstGeom prst="rect">
            <a:avLst/>
          </a:prstGeom>
        </p:spPr>
      </p:pic>
      <p:sp>
        <p:nvSpPr>
          <p:cNvPr id="12" name="Picture Placeholder 16">
            <a:extLst>
              <a:ext uri="{FF2B5EF4-FFF2-40B4-BE49-F238E27FC236}">
                <a16:creationId xmlns:a16="http://schemas.microsoft.com/office/drawing/2014/main" id="{C37F13B5-094C-994C-9A39-057869BEB617}"/>
              </a:ext>
            </a:extLst>
          </p:cNvPr>
          <p:cNvSpPr>
            <a:spLocks noGrp="1"/>
          </p:cNvSpPr>
          <p:nvPr>
            <p:ph type="pic" sz="quarter" idx="13"/>
          </p:nvPr>
        </p:nvSpPr>
        <p:spPr>
          <a:xfrm>
            <a:off x="7798435" y="5023168"/>
            <a:ext cx="762000" cy="858837"/>
          </a:xfrm>
        </p:spPr>
        <p:txBody>
          <a:bodyPr>
            <a:normAutofit/>
          </a:bodyPr>
          <a:lstStyle>
            <a:lvl1pPr marL="0" indent="0">
              <a:buFontTx/>
              <a:buNone/>
              <a:defRPr sz="1400">
                <a:solidFill>
                  <a:schemeClr val="accent6"/>
                </a:solidFill>
              </a:defRPr>
            </a:lvl1pPr>
          </a:lstStyle>
          <a:p>
            <a:endParaRPr lang="en-US" dirty="0"/>
          </a:p>
        </p:txBody>
      </p:sp>
      <p:sp>
        <p:nvSpPr>
          <p:cNvPr id="13" name="Text Placeholder 18">
            <a:extLst>
              <a:ext uri="{FF2B5EF4-FFF2-40B4-BE49-F238E27FC236}">
                <a16:creationId xmlns:a16="http://schemas.microsoft.com/office/drawing/2014/main" id="{43166C0E-403D-354C-BE6F-767529F01CA2}"/>
              </a:ext>
            </a:extLst>
          </p:cNvPr>
          <p:cNvSpPr>
            <a:spLocks noGrp="1"/>
          </p:cNvSpPr>
          <p:nvPr>
            <p:ph type="body" sz="quarter" idx="14" hasCustomPrompt="1"/>
          </p:nvPr>
        </p:nvSpPr>
        <p:spPr>
          <a:xfrm>
            <a:off x="8722361" y="5576195"/>
            <a:ext cx="2517774" cy="382010"/>
          </a:xfrm>
        </p:spPr>
        <p:txBody>
          <a:bodyPr>
            <a:normAutofit/>
          </a:bodyPr>
          <a:lstStyle>
            <a:lvl1pPr marL="0" indent="0">
              <a:buFontTx/>
              <a:buNone/>
              <a:defRPr sz="1000">
                <a:solidFill>
                  <a:srgbClr val="FFFFFF"/>
                </a:solidFill>
              </a:defRPr>
            </a:lvl1pPr>
          </a:lstStyle>
          <a:p>
            <a:pPr lvl="0"/>
            <a:r>
              <a:rPr lang="en-US" dirty="0"/>
              <a:t>Presenter Title</a:t>
            </a:r>
          </a:p>
        </p:txBody>
      </p:sp>
      <p:sp>
        <p:nvSpPr>
          <p:cNvPr id="14" name="Text Placeholder 18">
            <a:extLst>
              <a:ext uri="{FF2B5EF4-FFF2-40B4-BE49-F238E27FC236}">
                <a16:creationId xmlns:a16="http://schemas.microsoft.com/office/drawing/2014/main" id="{29228AE5-CEBB-6643-9F2C-7C9AD59AA7F9}"/>
              </a:ext>
            </a:extLst>
          </p:cNvPr>
          <p:cNvSpPr>
            <a:spLocks noGrp="1"/>
          </p:cNvSpPr>
          <p:nvPr>
            <p:ph type="body" sz="quarter" idx="15" hasCustomPrompt="1"/>
          </p:nvPr>
        </p:nvSpPr>
        <p:spPr>
          <a:xfrm>
            <a:off x="8722361" y="5304155"/>
            <a:ext cx="2717800" cy="241300"/>
          </a:xfrm>
        </p:spPr>
        <p:txBody>
          <a:bodyPr>
            <a:normAutofit/>
          </a:bodyPr>
          <a:lstStyle>
            <a:lvl1pPr marL="0" indent="0">
              <a:buFontTx/>
              <a:buNone/>
              <a:defRPr sz="1300">
                <a:solidFill>
                  <a:srgbClr val="FFFFFF"/>
                </a:solidFill>
              </a:defRPr>
            </a:lvl1pPr>
          </a:lstStyle>
          <a:p>
            <a:pPr lvl="0"/>
            <a:r>
              <a:rPr lang="en-US" dirty="0"/>
              <a:t>Presenter Name</a:t>
            </a:r>
          </a:p>
        </p:txBody>
      </p:sp>
      <p:sp>
        <p:nvSpPr>
          <p:cNvPr id="15" name="Rectangle 14">
            <a:extLst>
              <a:ext uri="{FF2B5EF4-FFF2-40B4-BE49-F238E27FC236}">
                <a16:creationId xmlns:a16="http://schemas.microsoft.com/office/drawing/2014/main" id="{2B7B9FC9-78FF-B640-B187-30487A70346E}"/>
              </a:ext>
            </a:extLst>
          </p:cNvPr>
          <p:cNvSpPr/>
          <p:nvPr userDrawn="1"/>
        </p:nvSpPr>
        <p:spPr>
          <a:xfrm>
            <a:off x="7753985" y="5021580"/>
            <a:ext cx="53975" cy="876300"/>
          </a:xfrm>
          <a:prstGeom prst="rect">
            <a:avLst/>
          </a:prstGeom>
          <a:gradFill>
            <a:gsLst>
              <a:gs pos="0">
                <a:schemeClr val="accent2"/>
              </a:gs>
              <a:gs pos="43000">
                <a:schemeClr val="accent2"/>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7087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5C8EE-AA5C-1E44-ADB7-D4B3A8F61FF3}"/>
              </a:ext>
            </a:extLst>
          </p:cNvPr>
          <p:cNvSpPr>
            <a:spLocks noGrp="1"/>
          </p:cNvSpPr>
          <p:nvPr>
            <p:ph type="title"/>
          </p:nvPr>
        </p:nvSpPr>
        <p:spPr/>
        <p:txBody>
          <a:bodyPr>
            <a:noAutofit/>
          </a:bodyPr>
          <a:lstStyle/>
          <a:p>
            <a:r>
              <a:rPr lang="en-US"/>
              <a:t>Click to edit Master title style</a:t>
            </a:r>
          </a:p>
        </p:txBody>
      </p:sp>
      <p:sp>
        <p:nvSpPr>
          <p:cNvPr id="3" name="Date Placeholder 2">
            <a:extLst>
              <a:ext uri="{FF2B5EF4-FFF2-40B4-BE49-F238E27FC236}">
                <a16:creationId xmlns:a16="http://schemas.microsoft.com/office/drawing/2014/main" id="{15DEC7A8-399D-6F43-A13D-66CDDD581515}"/>
              </a:ext>
            </a:extLst>
          </p:cNvPr>
          <p:cNvSpPr>
            <a:spLocks noGrp="1"/>
          </p:cNvSpPr>
          <p:nvPr>
            <p:ph type="dt" sz="half" idx="10"/>
          </p:nvPr>
        </p:nvSpPr>
        <p:spPr/>
        <p:txBody>
          <a:bodyPr/>
          <a:lstStyle/>
          <a:p>
            <a:fld id="{109BB519-DD4F-9845-BA84-9780EA2AE283}" type="datetime1">
              <a:rPr lang="en-US" smtClean="0"/>
              <a:t>9/25/2020</a:t>
            </a:fld>
            <a:endParaRPr lang="en-US"/>
          </a:p>
        </p:txBody>
      </p:sp>
      <p:sp>
        <p:nvSpPr>
          <p:cNvPr id="4" name="Footer Placeholder 3">
            <a:extLst>
              <a:ext uri="{FF2B5EF4-FFF2-40B4-BE49-F238E27FC236}">
                <a16:creationId xmlns:a16="http://schemas.microsoft.com/office/drawing/2014/main" id="{D8F1B23F-06B4-634F-89B5-9341C3240F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06E558-7798-584C-8812-04D9DA43D3EF}"/>
              </a:ext>
            </a:extLst>
          </p:cNvPr>
          <p:cNvSpPr>
            <a:spLocks noGrp="1"/>
          </p:cNvSpPr>
          <p:nvPr>
            <p:ph type="sldNum" sz="quarter" idx="12"/>
          </p:nvPr>
        </p:nvSpPr>
        <p:spPr/>
        <p:txBody>
          <a:bodyPr/>
          <a:lstStyle/>
          <a:p>
            <a:fld id="{FCA986F9-F165-2F42-8D29-0DAFF18616A6}" type="slidenum">
              <a:rPr lang="en-US" smtClean="0"/>
              <a:t>‹#›</a:t>
            </a:fld>
            <a:endParaRPr lang="en-US"/>
          </a:p>
        </p:txBody>
      </p:sp>
      <p:grpSp>
        <p:nvGrpSpPr>
          <p:cNvPr id="8" name="Group 7">
            <a:extLst>
              <a:ext uri="{FF2B5EF4-FFF2-40B4-BE49-F238E27FC236}">
                <a16:creationId xmlns:a16="http://schemas.microsoft.com/office/drawing/2014/main" id="{7C79B48E-9972-004E-977B-4E3B43CDB8C1}"/>
              </a:ext>
            </a:extLst>
          </p:cNvPr>
          <p:cNvGrpSpPr/>
          <p:nvPr userDrawn="1"/>
        </p:nvGrpSpPr>
        <p:grpSpPr>
          <a:xfrm>
            <a:off x="843364" y="5559337"/>
            <a:ext cx="740723" cy="210207"/>
            <a:chOff x="696118" y="5302402"/>
            <a:chExt cx="1112693" cy="315767"/>
          </a:xfrm>
        </p:grpSpPr>
        <p:pic>
          <p:nvPicPr>
            <p:cNvPr id="9" name="Picture 8" descr="face_icon.png">
              <a:extLst>
                <a:ext uri="{FF2B5EF4-FFF2-40B4-BE49-F238E27FC236}">
                  <a16:creationId xmlns:a16="http://schemas.microsoft.com/office/drawing/2014/main" id="{7FCAE64A-793B-7047-A682-F7066446BB3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96118" y="5307460"/>
              <a:ext cx="310709" cy="310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twitter_icon.png">
              <a:extLst>
                <a:ext uri="{FF2B5EF4-FFF2-40B4-BE49-F238E27FC236}">
                  <a16:creationId xmlns:a16="http://schemas.microsoft.com/office/drawing/2014/main" id="{52ECCC43-FF20-0847-890A-B60B1A451B7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07282" y="5307460"/>
              <a:ext cx="309170" cy="310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youtube_button_smallG">
              <a:extLst>
                <a:ext uri="{FF2B5EF4-FFF2-40B4-BE49-F238E27FC236}">
                  <a16:creationId xmlns:a16="http://schemas.microsoft.com/office/drawing/2014/main" id="{217CF42A-8170-DF49-BE02-D44F1936BF50}"/>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507331" y="5302402"/>
              <a:ext cx="301480" cy="30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 Placeholder 16">
            <a:extLst>
              <a:ext uri="{FF2B5EF4-FFF2-40B4-BE49-F238E27FC236}">
                <a16:creationId xmlns:a16="http://schemas.microsoft.com/office/drawing/2014/main" id="{002F370C-7827-0A41-A327-E98D1A526FCF}"/>
              </a:ext>
            </a:extLst>
          </p:cNvPr>
          <p:cNvSpPr>
            <a:spLocks noGrp="1"/>
          </p:cNvSpPr>
          <p:nvPr>
            <p:ph type="body" sz="quarter" idx="13"/>
          </p:nvPr>
        </p:nvSpPr>
        <p:spPr>
          <a:xfrm>
            <a:off x="820737" y="2122489"/>
            <a:ext cx="8135694" cy="2707420"/>
          </a:xfrm>
        </p:spPr>
        <p:txBody>
          <a:bodyPr>
            <a:noAutofit/>
          </a:bodyPr>
          <a:lstStyle>
            <a:lvl1pPr marL="0" indent="0">
              <a:lnSpc>
                <a:spcPts val="1600"/>
              </a:lnSpc>
              <a:spcBef>
                <a:spcPts val="0"/>
              </a:spcBef>
              <a:spcAft>
                <a:spcPts val="900"/>
              </a:spcAft>
              <a:buFontTx/>
              <a:buNone/>
              <a:defRPr lang="en-US" sz="1100" kern="1200" dirty="0" smtClean="0">
                <a:solidFill>
                  <a:schemeClr val="accent1">
                    <a:lumMod val="60000"/>
                    <a:lumOff val="40000"/>
                  </a:schemeClr>
                </a:solidFill>
                <a:latin typeface="+mn-lt"/>
                <a:ea typeface="+mn-ea"/>
                <a:cs typeface="+mn-cs"/>
              </a:defRPr>
            </a:lvl1pPr>
            <a:lvl2pPr marL="457200" indent="0">
              <a:buFontTx/>
              <a:buNone/>
              <a:defRPr lang="en-US" sz="1100" kern="1200" dirty="0" smtClean="0">
                <a:solidFill>
                  <a:schemeClr val="accent1">
                    <a:lumMod val="60000"/>
                    <a:lumOff val="40000"/>
                  </a:schemeClr>
                </a:solidFill>
                <a:latin typeface="+mn-lt"/>
                <a:ea typeface="+mn-ea"/>
                <a:cs typeface="+mn-cs"/>
              </a:defRPr>
            </a:lvl2pPr>
            <a:lvl3pPr marL="914400" indent="0">
              <a:buFontTx/>
              <a:buNone/>
              <a:defRPr lang="en-US" sz="1100" kern="1200" dirty="0" smtClean="0">
                <a:solidFill>
                  <a:schemeClr val="accent1">
                    <a:lumMod val="60000"/>
                    <a:lumOff val="40000"/>
                  </a:schemeClr>
                </a:solidFill>
                <a:latin typeface="+mn-lt"/>
                <a:ea typeface="+mn-ea"/>
                <a:cs typeface="+mn-cs"/>
              </a:defRPr>
            </a:lvl3pPr>
            <a:lvl4pPr marL="1371600" indent="0">
              <a:buFontTx/>
              <a:buNone/>
              <a:defRPr lang="en-US" sz="1100" kern="1200" dirty="0" smtClean="0">
                <a:solidFill>
                  <a:schemeClr val="accent1">
                    <a:lumMod val="60000"/>
                    <a:lumOff val="40000"/>
                  </a:schemeClr>
                </a:solidFill>
                <a:latin typeface="+mn-lt"/>
                <a:ea typeface="+mn-ea"/>
                <a:cs typeface="+mn-cs"/>
              </a:defRPr>
            </a:lvl4pPr>
            <a:lvl5pPr marL="1828800" indent="0">
              <a:buFontTx/>
              <a:buNone/>
              <a:defRPr lang="en-US" sz="1100" kern="1200" dirty="0">
                <a:solidFill>
                  <a:schemeClr val="accent1">
                    <a:lumMod val="60000"/>
                    <a:lumOff val="40000"/>
                  </a:schemeClr>
                </a:solidFill>
                <a:latin typeface="+mn-lt"/>
                <a:ea typeface="+mn-ea"/>
                <a:cs typeface="+mn-cs"/>
              </a:defRPr>
            </a:lvl5pPr>
          </a:lstStyle>
          <a:p>
            <a:pPr lvl="0"/>
            <a:r>
              <a:rPr lang="en-US" dirty="0"/>
              <a:t>Click to edit Master text styles</a:t>
            </a:r>
          </a:p>
        </p:txBody>
      </p:sp>
      <p:sp>
        <p:nvSpPr>
          <p:cNvPr id="21" name="Text Placeholder 20">
            <a:extLst>
              <a:ext uri="{FF2B5EF4-FFF2-40B4-BE49-F238E27FC236}">
                <a16:creationId xmlns:a16="http://schemas.microsoft.com/office/drawing/2014/main" id="{7F32ABBB-0043-2B4D-8315-E42D62614D08}"/>
              </a:ext>
            </a:extLst>
          </p:cNvPr>
          <p:cNvSpPr>
            <a:spLocks noGrp="1"/>
          </p:cNvSpPr>
          <p:nvPr>
            <p:ph type="body" sz="quarter" idx="15" hasCustomPrompt="1"/>
          </p:nvPr>
        </p:nvSpPr>
        <p:spPr>
          <a:xfrm>
            <a:off x="820738" y="5861050"/>
            <a:ext cx="6189662" cy="411163"/>
          </a:xfrm>
        </p:spPr>
        <p:txBody>
          <a:bodyPr>
            <a:noAutofit/>
          </a:bodyPr>
          <a:lstStyle>
            <a:lvl1pPr marL="0" indent="0">
              <a:lnSpc>
                <a:spcPts val="1300"/>
              </a:lnSpc>
              <a:spcBef>
                <a:spcPts val="0"/>
              </a:spcBef>
              <a:buNone/>
              <a:defRPr sz="900">
                <a:solidFill>
                  <a:schemeClr val="accent1">
                    <a:lumMod val="60000"/>
                    <a:lumOff val="40000"/>
                  </a:schemeClr>
                </a:solidFill>
              </a:defRPr>
            </a:lvl1pPr>
          </a:lstStyle>
          <a:p>
            <a:pPr lvl="0"/>
            <a:r>
              <a:rPr lang="en-US" dirty="0"/>
              <a:t>Click to edit fine print</a:t>
            </a:r>
          </a:p>
        </p:txBody>
      </p:sp>
    </p:spTree>
    <p:extLst>
      <p:ext uri="{BB962C8B-B14F-4D97-AF65-F5344CB8AC3E}">
        <p14:creationId xmlns:p14="http://schemas.microsoft.com/office/powerpoint/2010/main" val="3994363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E5BA1F-41B4-C14A-84DB-6F64276AF2C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338389"/>
            <a:ext cx="12192000" cy="5524500"/>
          </a:xfrm>
          <a:prstGeom prst="rect">
            <a:avLst/>
          </a:prstGeom>
        </p:spPr>
      </p:pic>
      <p:sp>
        <p:nvSpPr>
          <p:cNvPr id="2" name="Title 1">
            <a:extLst>
              <a:ext uri="{FF2B5EF4-FFF2-40B4-BE49-F238E27FC236}">
                <a16:creationId xmlns:a16="http://schemas.microsoft.com/office/drawing/2014/main" id="{A515C8EE-AA5C-1E44-ADB7-D4B3A8F61FF3}"/>
              </a:ext>
            </a:extLst>
          </p:cNvPr>
          <p:cNvSpPr>
            <a:spLocks noGrp="1"/>
          </p:cNvSpPr>
          <p:nvPr>
            <p:ph type="title" hasCustomPrompt="1"/>
          </p:nvPr>
        </p:nvSpPr>
        <p:spPr>
          <a:xfrm>
            <a:off x="1271910" y="3778981"/>
            <a:ext cx="6043290" cy="825387"/>
          </a:xfrm>
        </p:spPr>
        <p:txBody>
          <a:bodyPr>
            <a:noAutofit/>
          </a:bodyPr>
          <a:lstStyle>
            <a:lvl1pPr>
              <a:lnSpc>
                <a:spcPts val="7200"/>
              </a:lnSpc>
              <a:defRPr sz="3000" b="0">
                <a:solidFill>
                  <a:schemeClr val="bg1"/>
                </a:solidFill>
              </a:defRPr>
            </a:lvl1pPr>
          </a:lstStyle>
          <a:p>
            <a:r>
              <a:rPr lang="en-US" dirty="0"/>
              <a:t>Questions?</a:t>
            </a:r>
          </a:p>
        </p:txBody>
      </p:sp>
      <p:pic>
        <p:nvPicPr>
          <p:cNvPr id="8" name="Picture 7">
            <a:extLst>
              <a:ext uri="{FF2B5EF4-FFF2-40B4-BE49-F238E27FC236}">
                <a16:creationId xmlns:a16="http://schemas.microsoft.com/office/drawing/2014/main" id="{A176C7B8-CD47-CB44-A7EA-4F4BF41DEF5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32878" y="574321"/>
            <a:ext cx="2341726" cy="185774"/>
          </a:xfrm>
          <a:prstGeom prst="rect">
            <a:avLst/>
          </a:prstGeom>
        </p:spPr>
      </p:pic>
      <p:pic>
        <p:nvPicPr>
          <p:cNvPr id="10" name="Picture 9">
            <a:extLst>
              <a:ext uri="{FF2B5EF4-FFF2-40B4-BE49-F238E27FC236}">
                <a16:creationId xmlns:a16="http://schemas.microsoft.com/office/drawing/2014/main" id="{DFF894D3-13BF-EB40-BDFE-358408427F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32878" y="574321"/>
            <a:ext cx="2341726" cy="185774"/>
          </a:xfrm>
          <a:prstGeom prst="rect">
            <a:avLst/>
          </a:prstGeom>
        </p:spPr>
      </p:pic>
      <p:pic>
        <p:nvPicPr>
          <p:cNvPr id="11" name="Picture 10">
            <a:extLst>
              <a:ext uri="{FF2B5EF4-FFF2-40B4-BE49-F238E27FC236}">
                <a16:creationId xmlns:a16="http://schemas.microsoft.com/office/drawing/2014/main" id="{96E416C1-6DC1-4943-BD20-143BE71A176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12696" y="428878"/>
            <a:ext cx="990888" cy="502124"/>
          </a:xfrm>
          <a:prstGeom prst="rect">
            <a:avLst/>
          </a:prstGeom>
        </p:spPr>
      </p:pic>
      <p:sp>
        <p:nvSpPr>
          <p:cNvPr id="12" name="Picture Placeholder 16">
            <a:extLst>
              <a:ext uri="{FF2B5EF4-FFF2-40B4-BE49-F238E27FC236}">
                <a16:creationId xmlns:a16="http://schemas.microsoft.com/office/drawing/2014/main" id="{F1071907-0E36-B74A-BA25-28A3966B9140}"/>
              </a:ext>
            </a:extLst>
          </p:cNvPr>
          <p:cNvSpPr>
            <a:spLocks noGrp="1"/>
          </p:cNvSpPr>
          <p:nvPr>
            <p:ph type="pic" sz="quarter" idx="13"/>
          </p:nvPr>
        </p:nvSpPr>
        <p:spPr>
          <a:xfrm>
            <a:off x="1260475" y="5145088"/>
            <a:ext cx="762000" cy="858837"/>
          </a:xfrm>
        </p:spPr>
        <p:txBody>
          <a:bodyPr>
            <a:normAutofit/>
          </a:bodyPr>
          <a:lstStyle>
            <a:lvl1pPr marL="0" indent="0">
              <a:buFontTx/>
              <a:buNone/>
              <a:defRPr sz="1400">
                <a:solidFill>
                  <a:schemeClr val="accent6"/>
                </a:solidFill>
              </a:defRPr>
            </a:lvl1pPr>
          </a:lstStyle>
          <a:p>
            <a:endParaRPr lang="en-US" dirty="0"/>
          </a:p>
        </p:txBody>
      </p:sp>
      <p:sp>
        <p:nvSpPr>
          <p:cNvPr id="13" name="Text Placeholder 18">
            <a:extLst>
              <a:ext uri="{FF2B5EF4-FFF2-40B4-BE49-F238E27FC236}">
                <a16:creationId xmlns:a16="http://schemas.microsoft.com/office/drawing/2014/main" id="{46E1755C-3EA0-E64D-BB36-1C565D9C7B60}"/>
              </a:ext>
            </a:extLst>
          </p:cNvPr>
          <p:cNvSpPr>
            <a:spLocks noGrp="1"/>
          </p:cNvSpPr>
          <p:nvPr>
            <p:ph type="body" sz="quarter" idx="14" hasCustomPrompt="1"/>
          </p:nvPr>
        </p:nvSpPr>
        <p:spPr>
          <a:xfrm>
            <a:off x="2184401" y="5787127"/>
            <a:ext cx="2517774" cy="382010"/>
          </a:xfrm>
        </p:spPr>
        <p:txBody>
          <a:bodyPr>
            <a:noAutofit/>
          </a:bodyPr>
          <a:lstStyle>
            <a:lvl1pPr marL="0" indent="0">
              <a:buFontTx/>
              <a:buNone/>
              <a:defRPr sz="1200">
                <a:solidFill>
                  <a:schemeClr val="bg2">
                    <a:lumMod val="50000"/>
                  </a:schemeClr>
                </a:solidFill>
              </a:defRPr>
            </a:lvl1pPr>
          </a:lstStyle>
          <a:p>
            <a:pPr lvl="0"/>
            <a:r>
              <a:rPr lang="en-US" dirty="0"/>
              <a:t>Presenter Title</a:t>
            </a:r>
          </a:p>
        </p:txBody>
      </p:sp>
      <p:sp>
        <p:nvSpPr>
          <p:cNvPr id="14" name="Text Placeholder 18">
            <a:extLst>
              <a:ext uri="{FF2B5EF4-FFF2-40B4-BE49-F238E27FC236}">
                <a16:creationId xmlns:a16="http://schemas.microsoft.com/office/drawing/2014/main" id="{0FE30FAB-119F-0F4F-AD5F-528393872EE8}"/>
              </a:ext>
            </a:extLst>
          </p:cNvPr>
          <p:cNvSpPr>
            <a:spLocks noGrp="1"/>
          </p:cNvSpPr>
          <p:nvPr>
            <p:ph type="body" sz="quarter" idx="15" hasCustomPrompt="1"/>
          </p:nvPr>
        </p:nvSpPr>
        <p:spPr>
          <a:xfrm>
            <a:off x="2184401" y="5458443"/>
            <a:ext cx="2717800" cy="241300"/>
          </a:xfrm>
        </p:spPr>
        <p:txBody>
          <a:bodyPr>
            <a:noAutofit/>
          </a:bodyPr>
          <a:lstStyle>
            <a:lvl1pPr marL="0" indent="0">
              <a:buFontTx/>
              <a:buNone/>
              <a:defRPr sz="1500">
                <a:solidFill>
                  <a:schemeClr val="accent1"/>
                </a:solidFill>
              </a:defRPr>
            </a:lvl1pPr>
          </a:lstStyle>
          <a:p>
            <a:pPr lvl="0"/>
            <a:r>
              <a:rPr lang="en-US" dirty="0"/>
              <a:t>Presenter Name</a:t>
            </a:r>
          </a:p>
        </p:txBody>
      </p:sp>
      <p:cxnSp>
        <p:nvCxnSpPr>
          <p:cNvPr id="15" name="Straight Connector 14">
            <a:extLst>
              <a:ext uri="{FF2B5EF4-FFF2-40B4-BE49-F238E27FC236}">
                <a16:creationId xmlns:a16="http://schemas.microsoft.com/office/drawing/2014/main" id="{4CE8E87D-C043-7849-9725-94ECC9711681}"/>
              </a:ext>
            </a:extLst>
          </p:cNvPr>
          <p:cNvCxnSpPr/>
          <p:nvPr userDrawn="1"/>
        </p:nvCxnSpPr>
        <p:spPr>
          <a:xfrm>
            <a:off x="1262358" y="4782393"/>
            <a:ext cx="292122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014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975D9-CE13-7A4F-B359-50A447FFCF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545DE6-2266-FC41-8321-B11562FD25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066F5B-526B-6942-B54A-31EF8AE81B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30346C-7729-9444-A3B2-9C4DC8F33FF1}"/>
              </a:ext>
            </a:extLst>
          </p:cNvPr>
          <p:cNvSpPr>
            <a:spLocks noGrp="1"/>
          </p:cNvSpPr>
          <p:nvPr>
            <p:ph type="dt" sz="half" idx="10"/>
          </p:nvPr>
        </p:nvSpPr>
        <p:spPr/>
        <p:txBody>
          <a:bodyPr/>
          <a:lstStyle/>
          <a:p>
            <a:fld id="{87AADA57-A63E-6B4C-9551-97105A62B4DF}" type="datetime1">
              <a:rPr lang="en-US" smtClean="0"/>
              <a:t>9/25/2020</a:t>
            </a:fld>
            <a:endParaRPr lang="en-US"/>
          </a:p>
        </p:txBody>
      </p:sp>
      <p:sp>
        <p:nvSpPr>
          <p:cNvPr id="6" name="Footer Placeholder 5">
            <a:extLst>
              <a:ext uri="{FF2B5EF4-FFF2-40B4-BE49-F238E27FC236}">
                <a16:creationId xmlns:a16="http://schemas.microsoft.com/office/drawing/2014/main" id="{E5096C20-BE71-E64C-871E-961972F9BD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1FE893-BE32-B740-BB7D-1DF6F99912E6}"/>
              </a:ext>
            </a:extLst>
          </p:cNvPr>
          <p:cNvSpPr>
            <a:spLocks noGrp="1"/>
          </p:cNvSpPr>
          <p:nvPr>
            <p:ph type="sldNum" sz="quarter" idx="12"/>
          </p:nvPr>
        </p:nvSpPr>
        <p:spPr/>
        <p:txBody>
          <a:bodyPr/>
          <a:lstStyle/>
          <a:p>
            <a:fld id="{FCA986F9-F165-2F42-8D29-0DAFF18616A6}" type="slidenum">
              <a:rPr lang="en-US" smtClean="0"/>
              <a:t>‹#›</a:t>
            </a:fld>
            <a:endParaRPr lang="en-US"/>
          </a:p>
        </p:txBody>
      </p:sp>
    </p:spTree>
    <p:extLst>
      <p:ext uri="{BB962C8B-B14F-4D97-AF65-F5344CB8AC3E}">
        <p14:creationId xmlns:p14="http://schemas.microsoft.com/office/powerpoint/2010/main" val="2484809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B757F-C406-064C-8CC2-82A9E5DFA3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728F2B-342F-1D44-A4F6-258F609280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D45145-0EAD-0241-995B-C61C205985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9CF3ED-A8E4-224D-BED3-CC4A153F32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3599F2-2E1D-E54C-A693-267FDAE545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343D6C-3C09-C74F-89B1-67B8737D5C90}"/>
              </a:ext>
            </a:extLst>
          </p:cNvPr>
          <p:cNvSpPr>
            <a:spLocks noGrp="1"/>
          </p:cNvSpPr>
          <p:nvPr>
            <p:ph type="dt" sz="half" idx="10"/>
          </p:nvPr>
        </p:nvSpPr>
        <p:spPr/>
        <p:txBody>
          <a:bodyPr/>
          <a:lstStyle/>
          <a:p>
            <a:fld id="{5D7D6601-9FDF-B04F-87FA-94DC39D53642}" type="datetime1">
              <a:rPr lang="en-US" smtClean="0"/>
              <a:t>9/25/2020</a:t>
            </a:fld>
            <a:endParaRPr lang="en-US"/>
          </a:p>
        </p:txBody>
      </p:sp>
      <p:sp>
        <p:nvSpPr>
          <p:cNvPr id="8" name="Footer Placeholder 7">
            <a:extLst>
              <a:ext uri="{FF2B5EF4-FFF2-40B4-BE49-F238E27FC236}">
                <a16:creationId xmlns:a16="http://schemas.microsoft.com/office/drawing/2014/main" id="{27F157DE-C715-6C47-BDE3-9825E1BF82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9C9306-5DD2-224F-8B89-EBB9721AA04C}"/>
              </a:ext>
            </a:extLst>
          </p:cNvPr>
          <p:cNvSpPr>
            <a:spLocks noGrp="1"/>
          </p:cNvSpPr>
          <p:nvPr>
            <p:ph type="sldNum" sz="quarter" idx="12"/>
          </p:nvPr>
        </p:nvSpPr>
        <p:spPr/>
        <p:txBody>
          <a:bodyPr/>
          <a:lstStyle/>
          <a:p>
            <a:fld id="{FCA986F9-F165-2F42-8D29-0DAFF18616A6}" type="slidenum">
              <a:rPr lang="en-US" smtClean="0"/>
              <a:t>‹#›</a:t>
            </a:fld>
            <a:endParaRPr lang="en-US"/>
          </a:p>
        </p:txBody>
      </p:sp>
    </p:spTree>
    <p:extLst>
      <p:ext uri="{BB962C8B-B14F-4D97-AF65-F5344CB8AC3E}">
        <p14:creationId xmlns:p14="http://schemas.microsoft.com/office/powerpoint/2010/main" val="723078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5C8EE-AA5C-1E44-ADB7-D4B3A8F61F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DEC7A8-399D-6F43-A13D-66CDDD581515}"/>
              </a:ext>
            </a:extLst>
          </p:cNvPr>
          <p:cNvSpPr>
            <a:spLocks noGrp="1"/>
          </p:cNvSpPr>
          <p:nvPr>
            <p:ph type="dt" sz="half" idx="10"/>
          </p:nvPr>
        </p:nvSpPr>
        <p:spPr/>
        <p:txBody>
          <a:bodyPr/>
          <a:lstStyle/>
          <a:p>
            <a:fld id="{109BB519-DD4F-9845-BA84-9780EA2AE283}" type="datetime1">
              <a:rPr lang="en-US" smtClean="0"/>
              <a:t>9/25/2020</a:t>
            </a:fld>
            <a:endParaRPr lang="en-US"/>
          </a:p>
        </p:txBody>
      </p:sp>
      <p:sp>
        <p:nvSpPr>
          <p:cNvPr id="4" name="Footer Placeholder 3">
            <a:extLst>
              <a:ext uri="{FF2B5EF4-FFF2-40B4-BE49-F238E27FC236}">
                <a16:creationId xmlns:a16="http://schemas.microsoft.com/office/drawing/2014/main" id="{D8F1B23F-06B4-634F-89B5-9341C3240F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06E558-7798-584C-8812-04D9DA43D3EF}"/>
              </a:ext>
            </a:extLst>
          </p:cNvPr>
          <p:cNvSpPr>
            <a:spLocks noGrp="1"/>
          </p:cNvSpPr>
          <p:nvPr>
            <p:ph type="sldNum" sz="quarter" idx="12"/>
          </p:nvPr>
        </p:nvSpPr>
        <p:spPr/>
        <p:txBody>
          <a:bodyPr/>
          <a:lstStyle/>
          <a:p>
            <a:fld id="{FCA986F9-F165-2F42-8D29-0DAFF18616A6}" type="slidenum">
              <a:rPr lang="en-US" smtClean="0"/>
              <a:t>‹#›</a:t>
            </a:fld>
            <a:endParaRPr lang="en-US"/>
          </a:p>
        </p:txBody>
      </p:sp>
    </p:spTree>
    <p:extLst>
      <p:ext uri="{BB962C8B-B14F-4D97-AF65-F5344CB8AC3E}">
        <p14:creationId xmlns:p14="http://schemas.microsoft.com/office/powerpoint/2010/main" val="2334195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2FF496-53DE-D04E-9701-6B90F2ED5A87}"/>
              </a:ext>
            </a:extLst>
          </p:cNvPr>
          <p:cNvSpPr>
            <a:spLocks noGrp="1"/>
          </p:cNvSpPr>
          <p:nvPr>
            <p:ph type="dt" sz="half" idx="10"/>
          </p:nvPr>
        </p:nvSpPr>
        <p:spPr/>
        <p:txBody>
          <a:bodyPr/>
          <a:lstStyle/>
          <a:p>
            <a:fld id="{A0BF511F-8A6A-F84B-BDDE-31B1FCD89BE2}" type="datetime1">
              <a:rPr lang="en-US" smtClean="0"/>
              <a:t>9/25/2020</a:t>
            </a:fld>
            <a:endParaRPr lang="en-US"/>
          </a:p>
        </p:txBody>
      </p:sp>
      <p:sp>
        <p:nvSpPr>
          <p:cNvPr id="3" name="Footer Placeholder 2">
            <a:extLst>
              <a:ext uri="{FF2B5EF4-FFF2-40B4-BE49-F238E27FC236}">
                <a16:creationId xmlns:a16="http://schemas.microsoft.com/office/drawing/2014/main" id="{87A048C5-1EA5-7549-8523-874FDB22B7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DC8199-632C-6545-AB5E-61F9BD41496A}"/>
              </a:ext>
            </a:extLst>
          </p:cNvPr>
          <p:cNvSpPr>
            <a:spLocks noGrp="1"/>
          </p:cNvSpPr>
          <p:nvPr>
            <p:ph type="sldNum" sz="quarter" idx="12"/>
          </p:nvPr>
        </p:nvSpPr>
        <p:spPr/>
        <p:txBody>
          <a:bodyPr/>
          <a:lstStyle/>
          <a:p>
            <a:fld id="{FCA986F9-F165-2F42-8D29-0DAFF18616A6}" type="slidenum">
              <a:rPr lang="en-US" smtClean="0"/>
              <a:t>‹#›</a:t>
            </a:fld>
            <a:endParaRPr lang="en-US"/>
          </a:p>
        </p:txBody>
      </p:sp>
    </p:spTree>
    <p:extLst>
      <p:ext uri="{BB962C8B-B14F-4D97-AF65-F5344CB8AC3E}">
        <p14:creationId xmlns:p14="http://schemas.microsoft.com/office/powerpoint/2010/main" val="2018127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FE7A7-FC58-404B-9478-7731295961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E702FB-A8A1-8D48-9709-227D38F694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858983-EA31-4F49-9F8E-642199E333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9BC412-89AB-094B-AF37-164A5B935484}"/>
              </a:ext>
            </a:extLst>
          </p:cNvPr>
          <p:cNvSpPr>
            <a:spLocks noGrp="1"/>
          </p:cNvSpPr>
          <p:nvPr>
            <p:ph type="dt" sz="half" idx="10"/>
          </p:nvPr>
        </p:nvSpPr>
        <p:spPr/>
        <p:txBody>
          <a:bodyPr/>
          <a:lstStyle/>
          <a:p>
            <a:fld id="{342FACF1-A07A-3046-8F91-3DD1A9E1FF5D}" type="datetime1">
              <a:rPr lang="en-US" smtClean="0"/>
              <a:t>9/25/2020</a:t>
            </a:fld>
            <a:endParaRPr lang="en-US"/>
          </a:p>
        </p:txBody>
      </p:sp>
      <p:sp>
        <p:nvSpPr>
          <p:cNvPr id="6" name="Footer Placeholder 5">
            <a:extLst>
              <a:ext uri="{FF2B5EF4-FFF2-40B4-BE49-F238E27FC236}">
                <a16:creationId xmlns:a16="http://schemas.microsoft.com/office/drawing/2014/main" id="{E70AD85C-222F-AB4D-8194-37ED817F06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1B9694-87D6-1643-8954-C1F7D82689CD}"/>
              </a:ext>
            </a:extLst>
          </p:cNvPr>
          <p:cNvSpPr>
            <a:spLocks noGrp="1"/>
          </p:cNvSpPr>
          <p:nvPr>
            <p:ph type="sldNum" sz="quarter" idx="12"/>
          </p:nvPr>
        </p:nvSpPr>
        <p:spPr/>
        <p:txBody>
          <a:bodyPr/>
          <a:lstStyle/>
          <a:p>
            <a:fld id="{FCA986F9-F165-2F42-8D29-0DAFF18616A6}" type="slidenum">
              <a:rPr lang="en-US" smtClean="0"/>
              <a:t>‹#›</a:t>
            </a:fld>
            <a:endParaRPr lang="en-US"/>
          </a:p>
        </p:txBody>
      </p:sp>
    </p:spTree>
    <p:extLst>
      <p:ext uri="{BB962C8B-B14F-4D97-AF65-F5344CB8AC3E}">
        <p14:creationId xmlns:p14="http://schemas.microsoft.com/office/powerpoint/2010/main" val="2106596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F2A99E-65ED-A647-873B-16A2A042087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545167"/>
            <a:ext cx="12192000" cy="5312833"/>
          </a:xfrm>
          <a:prstGeom prst="rect">
            <a:avLst/>
          </a:prstGeom>
        </p:spPr>
      </p:pic>
      <p:sp>
        <p:nvSpPr>
          <p:cNvPr id="4" name="Date Placeholder 3">
            <a:extLst>
              <a:ext uri="{FF2B5EF4-FFF2-40B4-BE49-F238E27FC236}">
                <a16:creationId xmlns:a16="http://schemas.microsoft.com/office/drawing/2014/main" id="{733D3F9F-2611-1842-9CB2-C5D09ADD9578}"/>
              </a:ext>
            </a:extLst>
          </p:cNvPr>
          <p:cNvSpPr>
            <a:spLocks noGrp="1"/>
          </p:cNvSpPr>
          <p:nvPr>
            <p:ph type="dt" sz="half" idx="10"/>
          </p:nvPr>
        </p:nvSpPr>
        <p:spPr/>
        <p:txBody>
          <a:bodyPr/>
          <a:lstStyle/>
          <a:p>
            <a:fld id="{15D13372-0EC4-A947-A2B6-C2A4E5BCECA1}" type="datetime1">
              <a:rPr lang="en-US" smtClean="0"/>
              <a:t>9/25/2020</a:t>
            </a:fld>
            <a:endParaRPr lang="en-US"/>
          </a:p>
        </p:txBody>
      </p:sp>
      <p:pic>
        <p:nvPicPr>
          <p:cNvPr id="9" name="Picture 8">
            <a:extLst>
              <a:ext uri="{FF2B5EF4-FFF2-40B4-BE49-F238E27FC236}">
                <a16:creationId xmlns:a16="http://schemas.microsoft.com/office/drawing/2014/main" id="{41CE3B3E-AC5A-844E-83CD-EAC3FFB6F6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32878" y="574321"/>
            <a:ext cx="2341726" cy="185774"/>
          </a:xfrm>
          <a:prstGeom prst="rect">
            <a:avLst/>
          </a:prstGeom>
        </p:spPr>
      </p:pic>
      <p:pic>
        <p:nvPicPr>
          <p:cNvPr id="15" name="Picture 14">
            <a:extLst>
              <a:ext uri="{FF2B5EF4-FFF2-40B4-BE49-F238E27FC236}">
                <a16:creationId xmlns:a16="http://schemas.microsoft.com/office/drawing/2014/main" id="{AC24AE73-B80A-CA4A-B226-62D4DF58C1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12696" y="428878"/>
            <a:ext cx="990888" cy="502124"/>
          </a:xfrm>
          <a:prstGeom prst="rect">
            <a:avLst/>
          </a:prstGeom>
        </p:spPr>
      </p:pic>
      <p:sp>
        <p:nvSpPr>
          <p:cNvPr id="11" name="Picture Placeholder 16">
            <a:extLst>
              <a:ext uri="{FF2B5EF4-FFF2-40B4-BE49-F238E27FC236}">
                <a16:creationId xmlns:a16="http://schemas.microsoft.com/office/drawing/2014/main" id="{2C9BF462-22EF-0B41-9A8B-B3783FCAEAD3}"/>
              </a:ext>
            </a:extLst>
          </p:cNvPr>
          <p:cNvSpPr>
            <a:spLocks noGrp="1"/>
          </p:cNvSpPr>
          <p:nvPr>
            <p:ph type="pic" sz="quarter" idx="13"/>
          </p:nvPr>
        </p:nvSpPr>
        <p:spPr>
          <a:xfrm>
            <a:off x="7798435" y="5023168"/>
            <a:ext cx="762000" cy="858837"/>
          </a:xfrm>
        </p:spPr>
        <p:txBody>
          <a:bodyPr>
            <a:normAutofit/>
          </a:bodyPr>
          <a:lstStyle>
            <a:lvl1pPr marL="0" indent="0">
              <a:buFontTx/>
              <a:buNone/>
              <a:defRPr sz="1400">
                <a:solidFill>
                  <a:schemeClr val="accent6"/>
                </a:solidFill>
              </a:defRPr>
            </a:lvl1pPr>
          </a:lstStyle>
          <a:p>
            <a:endParaRPr lang="en-US" dirty="0"/>
          </a:p>
        </p:txBody>
      </p:sp>
      <p:sp>
        <p:nvSpPr>
          <p:cNvPr id="12" name="Text Placeholder 18">
            <a:extLst>
              <a:ext uri="{FF2B5EF4-FFF2-40B4-BE49-F238E27FC236}">
                <a16:creationId xmlns:a16="http://schemas.microsoft.com/office/drawing/2014/main" id="{8569507E-4E8D-0B46-AD5D-D2517B3BAF0B}"/>
              </a:ext>
            </a:extLst>
          </p:cNvPr>
          <p:cNvSpPr>
            <a:spLocks noGrp="1"/>
          </p:cNvSpPr>
          <p:nvPr>
            <p:ph type="body" sz="quarter" idx="14" hasCustomPrompt="1"/>
          </p:nvPr>
        </p:nvSpPr>
        <p:spPr>
          <a:xfrm>
            <a:off x="8722361" y="5576195"/>
            <a:ext cx="2517774" cy="382010"/>
          </a:xfrm>
        </p:spPr>
        <p:txBody>
          <a:bodyPr>
            <a:normAutofit/>
          </a:bodyPr>
          <a:lstStyle>
            <a:lvl1pPr marL="0" indent="0">
              <a:buFontTx/>
              <a:buNone/>
              <a:defRPr sz="1000">
                <a:solidFill>
                  <a:srgbClr val="FFFFFF"/>
                </a:solidFill>
              </a:defRPr>
            </a:lvl1pPr>
          </a:lstStyle>
          <a:p>
            <a:pPr lvl="0"/>
            <a:r>
              <a:rPr lang="en-US" dirty="0"/>
              <a:t>Presenter Title</a:t>
            </a:r>
          </a:p>
        </p:txBody>
      </p:sp>
      <p:sp>
        <p:nvSpPr>
          <p:cNvPr id="13" name="Text Placeholder 18">
            <a:extLst>
              <a:ext uri="{FF2B5EF4-FFF2-40B4-BE49-F238E27FC236}">
                <a16:creationId xmlns:a16="http://schemas.microsoft.com/office/drawing/2014/main" id="{4C26C0BE-0E27-1149-9CAF-5B09264BF60D}"/>
              </a:ext>
            </a:extLst>
          </p:cNvPr>
          <p:cNvSpPr>
            <a:spLocks noGrp="1"/>
          </p:cNvSpPr>
          <p:nvPr>
            <p:ph type="body" sz="quarter" idx="15" hasCustomPrompt="1"/>
          </p:nvPr>
        </p:nvSpPr>
        <p:spPr>
          <a:xfrm>
            <a:off x="8722361" y="5304155"/>
            <a:ext cx="2717800" cy="241300"/>
          </a:xfrm>
        </p:spPr>
        <p:txBody>
          <a:bodyPr>
            <a:normAutofit/>
          </a:bodyPr>
          <a:lstStyle>
            <a:lvl1pPr marL="0" indent="0">
              <a:buFontTx/>
              <a:buNone/>
              <a:defRPr sz="1300">
                <a:solidFill>
                  <a:srgbClr val="FFFFFF"/>
                </a:solidFill>
              </a:defRPr>
            </a:lvl1pPr>
          </a:lstStyle>
          <a:p>
            <a:pPr lvl="0"/>
            <a:r>
              <a:rPr lang="en-US" dirty="0"/>
              <a:t>Presenter Name</a:t>
            </a:r>
          </a:p>
        </p:txBody>
      </p:sp>
      <p:sp>
        <p:nvSpPr>
          <p:cNvPr id="14" name="Rectangle 13">
            <a:extLst>
              <a:ext uri="{FF2B5EF4-FFF2-40B4-BE49-F238E27FC236}">
                <a16:creationId xmlns:a16="http://schemas.microsoft.com/office/drawing/2014/main" id="{9177C5DD-BF75-7C4E-BFC0-E383ED450A7F}"/>
              </a:ext>
            </a:extLst>
          </p:cNvPr>
          <p:cNvSpPr/>
          <p:nvPr userDrawn="1"/>
        </p:nvSpPr>
        <p:spPr>
          <a:xfrm>
            <a:off x="7753985" y="5021580"/>
            <a:ext cx="53975" cy="876300"/>
          </a:xfrm>
          <a:prstGeom prst="rect">
            <a:avLst/>
          </a:prstGeom>
          <a:gradFill>
            <a:gsLst>
              <a:gs pos="0">
                <a:schemeClr val="accent2"/>
              </a:gs>
              <a:gs pos="43000">
                <a:schemeClr val="accent2"/>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8">
            <a:extLst>
              <a:ext uri="{FF2B5EF4-FFF2-40B4-BE49-F238E27FC236}">
                <a16:creationId xmlns:a16="http://schemas.microsoft.com/office/drawing/2014/main" id="{2FCF4EED-080A-E045-80DF-79BC7F3AB834}"/>
              </a:ext>
            </a:extLst>
          </p:cNvPr>
          <p:cNvSpPr>
            <a:spLocks noGrp="1"/>
          </p:cNvSpPr>
          <p:nvPr>
            <p:ph type="body" sz="quarter" idx="16" hasCustomPrompt="1"/>
          </p:nvPr>
        </p:nvSpPr>
        <p:spPr>
          <a:xfrm>
            <a:off x="7719060" y="3730909"/>
            <a:ext cx="2517774" cy="550176"/>
          </a:xfrm>
        </p:spPr>
        <p:txBody>
          <a:bodyPr>
            <a:normAutofit/>
          </a:bodyPr>
          <a:lstStyle>
            <a:lvl1pPr marL="0" indent="0">
              <a:buFontTx/>
              <a:buNone/>
              <a:defRPr sz="1400" b="1">
                <a:solidFill>
                  <a:schemeClr val="accent3"/>
                </a:solidFill>
              </a:defRPr>
            </a:lvl1pPr>
          </a:lstStyle>
          <a:p>
            <a:pPr lvl="0"/>
            <a:r>
              <a:rPr lang="en-US" dirty="0"/>
              <a:t>Group Name</a:t>
            </a:r>
          </a:p>
        </p:txBody>
      </p:sp>
    </p:spTree>
    <p:extLst>
      <p:ext uri="{BB962C8B-B14F-4D97-AF65-F5344CB8AC3E}">
        <p14:creationId xmlns:p14="http://schemas.microsoft.com/office/powerpoint/2010/main" val="2088174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F2A99E-65ED-A647-873B-16A2A042087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545167"/>
            <a:ext cx="12192000" cy="5312833"/>
          </a:xfrm>
          <a:prstGeom prst="rect">
            <a:avLst/>
          </a:prstGeom>
        </p:spPr>
      </p:pic>
      <p:sp>
        <p:nvSpPr>
          <p:cNvPr id="4" name="Date Placeholder 3">
            <a:extLst>
              <a:ext uri="{FF2B5EF4-FFF2-40B4-BE49-F238E27FC236}">
                <a16:creationId xmlns:a16="http://schemas.microsoft.com/office/drawing/2014/main" id="{733D3F9F-2611-1842-9CB2-C5D09ADD9578}"/>
              </a:ext>
            </a:extLst>
          </p:cNvPr>
          <p:cNvSpPr>
            <a:spLocks noGrp="1"/>
          </p:cNvSpPr>
          <p:nvPr>
            <p:ph type="dt" sz="half" idx="10"/>
          </p:nvPr>
        </p:nvSpPr>
        <p:spPr/>
        <p:txBody>
          <a:bodyPr/>
          <a:lstStyle/>
          <a:p>
            <a:fld id="{F9865F3D-AE9F-AE4C-BE5C-B34BF9EC902A}" type="datetime1">
              <a:rPr lang="en-US" smtClean="0"/>
              <a:t>9/25/2020</a:t>
            </a:fld>
            <a:endParaRPr lang="en-US"/>
          </a:p>
        </p:txBody>
      </p:sp>
      <p:pic>
        <p:nvPicPr>
          <p:cNvPr id="9" name="Picture 8">
            <a:extLst>
              <a:ext uri="{FF2B5EF4-FFF2-40B4-BE49-F238E27FC236}">
                <a16:creationId xmlns:a16="http://schemas.microsoft.com/office/drawing/2014/main" id="{41CE3B3E-AC5A-844E-83CD-EAC3FFB6F6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32878" y="574321"/>
            <a:ext cx="2341726" cy="185774"/>
          </a:xfrm>
          <a:prstGeom prst="rect">
            <a:avLst/>
          </a:prstGeom>
        </p:spPr>
      </p:pic>
      <p:pic>
        <p:nvPicPr>
          <p:cNvPr id="15" name="Picture 14">
            <a:extLst>
              <a:ext uri="{FF2B5EF4-FFF2-40B4-BE49-F238E27FC236}">
                <a16:creationId xmlns:a16="http://schemas.microsoft.com/office/drawing/2014/main" id="{8FE5D601-B14F-944C-BFA8-F4DB199C0B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12696" y="428878"/>
            <a:ext cx="990888" cy="502124"/>
          </a:xfrm>
          <a:prstGeom prst="rect">
            <a:avLst/>
          </a:prstGeom>
        </p:spPr>
      </p:pic>
      <p:sp>
        <p:nvSpPr>
          <p:cNvPr id="10" name="Picture Placeholder 16">
            <a:extLst>
              <a:ext uri="{FF2B5EF4-FFF2-40B4-BE49-F238E27FC236}">
                <a16:creationId xmlns:a16="http://schemas.microsoft.com/office/drawing/2014/main" id="{930923AB-555D-0241-AB2C-EBBDD7F6557A}"/>
              </a:ext>
            </a:extLst>
          </p:cNvPr>
          <p:cNvSpPr>
            <a:spLocks noGrp="1"/>
          </p:cNvSpPr>
          <p:nvPr>
            <p:ph type="pic" sz="quarter" idx="13"/>
          </p:nvPr>
        </p:nvSpPr>
        <p:spPr>
          <a:xfrm>
            <a:off x="7798435" y="5023168"/>
            <a:ext cx="762000" cy="858837"/>
          </a:xfrm>
        </p:spPr>
        <p:txBody>
          <a:bodyPr>
            <a:normAutofit/>
          </a:bodyPr>
          <a:lstStyle>
            <a:lvl1pPr marL="0" indent="0">
              <a:buFontTx/>
              <a:buNone/>
              <a:defRPr sz="1400">
                <a:solidFill>
                  <a:schemeClr val="accent6"/>
                </a:solidFill>
              </a:defRPr>
            </a:lvl1pPr>
          </a:lstStyle>
          <a:p>
            <a:endParaRPr lang="en-US" dirty="0"/>
          </a:p>
        </p:txBody>
      </p:sp>
      <p:sp>
        <p:nvSpPr>
          <p:cNvPr id="11" name="Text Placeholder 18">
            <a:extLst>
              <a:ext uri="{FF2B5EF4-FFF2-40B4-BE49-F238E27FC236}">
                <a16:creationId xmlns:a16="http://schemas.microsoft.com/office/drawing/2014/main" id="{488DE874-AB1F-1148-A578-D11D0FCAE4C6}"/>
              </a:ext>
            </a:extLst>
          </p:cNvPr>
          <p:cNvSpPr>
            <a:spLocks noGrp="1"/>
          </p:cNvSpPr>
          <p:nvPr>
            <p:ph type="body" sz="quarter" idx="14" hasCustomPrompt="1"/>
          </p:nvPr>
        </p:nvSpPr>
        <p:spPr>
          <a:xfrm>
            <a:off x="8722361" y="5576195"/>
            <a:ext cx="2517774" cy="382010"/>
          </a:xfrm>
        </p:spPr>
        <p:txBody>
          <a:bodyPr>
            <a:normAutofit/>
          </a:bodyPr>
          <a:lstStyle>
            <a:lvl1pPr marL="0" indent="0">
              <a:buFontTx/>
              <a:buNone/>
              <a:defRPr sz="1000">
                <a:solidFill>
                  <a:srgbClr val="FFFFFF"/>
                </a:solidFill>
              </a:defRPr>
            </a:lvl1pPr>
          </a:lstStyle>
          <a:p>
            <a:pPr lvl="0"/>
            <a:r>
              <a:rPr lang="en-US" dirty="0"/>
              <a:t>Presenter Title</a:t>
            </a:r>
          </a:p>
        </p:txBody>
      </p:sp>
      <p:sp>
        <p:nvSpPr>
          <p:cNvPr id="12" name="Text Placeholder 18">
            <a:extLst>
              <a:ext uri="{FF2B5EF4-FFF2-40B4-BE49-F238E27FC236}">
                <a16:creationId xmlns:a16="http://schemas.microsoft.com/office/drawing/2014/main" id="{577E45DE-4A0B-E941-A061-3EA56419F314}"/>
              </a:ext>
            </a:extLst>
          </p:cNvPr>
          <p:cNvSpPr>
            <a:spLocks noGrp="1"/>
          </p:cNvSpPr>
          <p:nvPr>
            <p:ph type="body" sz="quarter" idx="15" hasCustomPrompt="1"/>
          </p:nvPr>
        </p:nvSpPr>
        <p:spPr>
          <a:xfrm>
            <a:off x="8722361" y="5304155"/>
            <a:ext cx="2717800" cy="241300"/>
          </a:xfrm>
        </p:spPr>
        <p:txBody>
          <a:bodyPr>
            <a:normAutofit/>
          </a:bodyPr>
          <a:lstStyle>
            <a:lvl1pPr marL="0" indent="0">
              <a:buFontTx/>
              <a:buNone/>
              <a:defRPr sz="1300">
                <a:solidFill>
                  <a:srgbClr val="FFFFFF"/>
                </a:solidFill>
              </a:defRPr>
            </a:lvl1pPr>
          </a:lstStyle>
          <a:p>
            <a:pPr lvl="0"/>
            <a:r>
              <a:rPr lang="en-US" dirty="0"/>
              <a:t>Presenter Name</a:t>
            </a:r>
          </a:p>
        </p:txBody>
      </p:sp>
      <p:sp>
        <p:nvSpPr>
          <p:cNvPr id="13" name="Rectangle 12">
            <a:extLst>
              <a:ext uri="{FF2B5EF4-FFF2-40B4-BE49-F238E27FC236}">
                <a16:creationId xmlns:a16="http://schemas.microsoft.com/office/drawing/2014/main" id="{1801E910-0508-A842-8AD8-7491444A9910}"/>
              </a:ext>
            </a:extLst>
          </p:cNvPr>
          <p:cNvSpPr/>
          <p:nvPr userDrawn="1"/>
        </p:nvSpPr>
        <p:spPr>
          <a:xfrm>
            <a:off x="7753985" y="5021580"/>
            <a:ext cx="53975" cy="876300"/>
          </a:xfrm>
          <a:prstGeom prst="rect">
            <a:avLst/>
          </a:prstGeom>
          <a:gradFill>
            <a:gsLst>
              <a:gs pos="0">
                <a:schemeClr val="accent2"/>
              </a:gs>
              <a:gs pos="43000">
                <a:schemeClr val="accent2"/>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738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F2A99E-65ED-A647-873B-16A2A042087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545167"/>
            <a:ext cx="12191999" cy="5312833"/>
          </a:xfrm>
          <a:prstGeom prst="rect">
            <a:avLst/>
          </a:prstGeom>
        </p:spPr>
      </p:pic>
      <p:sp>
        <p:nvSpPr>
          <p:cNvPr id="4" name="Date Placeholder 3">
            <a:extLst>
              <a:ext uri="{FF2B5EF4-FFF2-40B4-BE49-F238E27FC236}">
                <a16:creationId xmlns:a16="http://schemas.microsoft.com/office/drawing/2014/main" id="{733D3F9F-2611-1842-9CB2-C5D09ADD9578}"/>
              </a:ext>
            </a:extLst>
          </p:cNvPr>
          <p:cNvSpPr>
            <a:spLocks noGrp="1"/>
          </p:cNvSpPr>
          <p:nvPr>
            <p:ph type="dt" sz="half" idx="10"/>
          </p:nvPr>
        </p:nvSpPr>
        <p:spPr/>
        <p:txBody>
          <a:bodyPr/>
          <a:lstStyle/>
          <a:p>
            <a:fld id="{F9865F3D-AE9F-AE4C-BE5C-B34BF9EC902A}" type="datetime1">
              <a:rPr lang="en-US" smtClean="0"/>
              <a:t>9/25/2020</a:t>
            </a:fld>
            <a:endParaRPr lang="en-US"/>
          </a:p>
        </p:txBody>
      </p:sp>
      <p:pic>
        <p:nvPicPr>
          <p:cNvPr id="9" name="Picture 8">
            <a:extLst>
              <a:ext uri="{FF2B5EF4-FFF2-40B4-BE49-F238E27FC236}">
                <a16:creationId xmlns:a16="http://schemas.microsoft.com/office/drawing/2014/main" id="{41CE3B3E-AC5A-844E-83CD-EAC3FFB6F6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32878" y="574321"/>
            <a:ext cx="2341726" cy="185774"/>
          </a:xfrm>
          <a:prstGeom prst="rect">
            <a:avLst/>
          </a:prstGeom>
        </p:spPr>
      </p:pic>
      <p:pic>
        <p:nvPicPr>
          <p:cNvPr id="15" name="Picture 14">
            <a:extLst>
              <a:ext uri="{FF2B5EF4-FFF2-40B4-BE49-F238E27FC236}">
                <a16:creationId xmlns:a16="http://schemas.microsoft.com/office/drawing/2014/main" id="{8FE5D601-B14F-944C-BFA8-F4DB199C0B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12696" y="428878"/>
            <a:ext cx="990888" cy="502124"/>
          </a:xfrm>
          <a:prstGeom prst="rect">
            <a:avLst/>
          </a:prstGeom>
        </p:spPr>
      </p:pic>
      <p:sp>
        <p:nvSpPr>
          <p:cNvPr id="10" name="Picture Placeholder 16">
            <a:extLst>
              <a:ext uri="{FF2B5EF4-FFF2-40B4-BE49-F238E27FC236}">
                <a16:creationId xmlns:a16="http://schemas.microsoft.com/office/drawing/2014/main" id="{930923AB-555D-0241-AB2C-EBBDD7F6557A}"/>
              </a:ext>
            </a:extLst>
          </p:cNvPr>
          <p:cNvSpPr>
            <a:spLocks noGrp="1"/>
          </p:cNvSpPr>
          <p:nvPr>
            <p:ph type="pic" sz="quarter" idx="13"/>
          </p:nvPr>
        </p:nvSpPr>
        <p:spPr>
          <a:xfrm>
            <a:off x="7798435" y="5023168"/>
            <a:ext cx="762000" cy="858837"/>
          </a:xfrm>
        </p:spPr>
        <p:txBody>
          <a:bodyPr>
            <a:normAutofit/>
          </a:bodyPr>
          <a:lstStyle>
            <a:lvl1pPr marL="0" indent="0">
              <a:buFontTx/>
              <a:buNone/>
              <a:defRPr sz="1400">
                <a:solidFill>
                  <a:schemeClr val="accent6"/>
                </a:solidFill>
              </a:defRPr>
            </a:lvl1pPr>
          </a:lstStyle>
          <a:p>
            <a:endParaRPr lang="en-US" dirty="0"/>
          </a:p>
        </p:txBody>
      </p:sp>
      <p:sp>
        <p:nvSpPr>
          <p:cNvPr id="11" name="Text Placeholder 18">
            <a:extLst>
              <a:ext uri="{FF2B5EF4-FFF2-40B4-BE49-F238E27FC236}">
                <a16:creationId xmlns:a16="http://schemas.microsoft.com/office/drawing/2014/main" id="{488DE874-AB1F-1148-A578-D11D0FCAE4C6}"/>
              </a:ext>
            </a:extLst>
          </p:cNvPr>
          <p:cNvSpPr>
            <a:spLocks noGrp="1"/>
          </p:cNvSpPr>
          <p:nvPr>
            <p:ph type="body" sz="quarter" idx="14" hasCustomPrompt="1"/>
          </p:nvPr>
        </p:nvSpPr>
        <p:spPr>
          <a:xfrm>
            <a:off x="8722361" y="5576195"/>
            <a:ext cx="2517774" cy="382010"/>
          </a:xfrm>
        </p:spPr>
        <p:txBody>
          <a:bodyPr>
            <a:normAutofit/>
          </a:bodyPr>
          <a:lstStyle>
            <a:lvl1pPr marL="0" indent="0">
              <a:buFontTx/>
              <a:buNone/>
              <a:defRPr sz="1000">
                <a:solidFill>
                  <a:srgbClr val="FFFFFF"/>
                </a:solidFill>
              </a:defRPr>
            </a:lvl1pPr>
          </a:lstStyle>
          <a:p>
            <a:pPr lvl="0"/>
            <a:r>
              <a:rPr lang="en-US" dirty="0"/>
              <a:t>Presenter Title</a:t>
            </a:r>
          </a:p>
        </p:txBody>
      </p:sp>
      <p:sp>
        <p:nvSpPr>
          <p:cNvPr id="12" name="Text Placeholder 18">
            <a:extLst>
              <a:ext uri="{FF2B5EF4-FFF2-40B4-BE49-F238E27FC236}">
                <a16:creationId xmlns:a16="http://schemas.microsoft.com/office/drawing/2014/main" id="{577E45DE-4A0B-E941-A061-3EA56419F314}"/>
              </a:ext>
            </a:extLst>
          </p:cNvPr>
          <p:cNvSpPr>
            <a:spLocks noGrp="1"/>
          </p:cNvSpPr>
          <p:nvPr>
            <p:ph type="body" sz="quarter" idx="15" hasCustomPrompt="1"/>
          </p:nvPr>
        </p:nvSpPr>
        <p:spPr>
          <a:xfrm>
            <a:off x="8722361" y="5304155"/>
            <a:ext cx="2717800" cy="241300"/>
          </a:xfrm>
        </p:spPr>
        <p:txBody>
          <a:bodyPr>
            <a:normAutofit/>
          </a:bodyPr>
          <a:lstStyle>
            <a:lvl1pPr marL="0" indent="0">
              <a:buFontTx/>
              <a:buNone/>
              <a:defRPr sz="1300">
                <a:solidFill>
                  <a:srgbClr val="FFFFFF"/>
                </a:solidFill>
              </a:defRPr>
            </a:lvl1pPr>
          </a:lstStyle>
          <a:p>
            <a:pPr lvl="0"/>
            <a:r>
              <a:rPr lang="en-US" dirty="0"/>
              <a:t>Presenter Name</a:t>
            </a:r>
          </a:p>
        </p:txBody>
      </p:sp>
      <p:sp>
        <p:nvSpPr>
          <p:cNvPr id="13" name="Rectangle 12">
            <a:extLst>
              <a:ext uri="{FF2B5EF4-FFF2-40B4-BE49-F238E27FC236}">
                <a16:creationId xmlns:a16="http://schemas.microsoft.com/office/drawing/2014/main" id="{1801E910-0508-A842-8AD8-7491444A9910}"/>
              </a:ext>
            </a:extLst>
          </p:cNvPr>
          <p:cNvSpPr/>
          <p:nvPr userDrawn="1"/>
        </p:nvSpPr>
        <p:spPr>
          <a:xfrm>
            <a:off x="7753985" y="5021580"/>
            <a:ext cx="53975" cy="876300"/>
          </a:xfrm>
          <a:prstGeom prst="rect">
            <a:avLst/>
          </a:prstGeom>
          <a:gradFill>
            <a:gsLst>
              <a:gs pos="0">
                <a:schemeClr val="accent2"/>
              </a:gs>
              <a:gs pos="43000">
                <a:schemeClr val="accent2"/>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2146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923A37-7EBB-2E43-A455-8B9980F6E4A6}"/>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515C8EE-AA5C-1E44-ADB7-D4B3A8F61FF3}"/>
              </a:ext>
            </a:extLst>
          </p:cNvPr>
          <p:cNvSpPr>
            <a:spLocks noGrp="1"/>
          </p:cNvSpPr>
          <p:nvPr>
            <p:ph type="title" hasCustomPrompt="1"/>
          </p:nvPr>
        </p:nvSpPr>
        <p:spPr>
          <a:xfrm>
            <a:off x="1258158" y="749396"/>
            <a:ext cx="10109391" cy="571099"/>
          </a:xfrm>
        </p:spPr>
        <p:txBody>
          <a:bodyPr>
            <a:normAutofit/>
          </a:bodyPr>
          <a:lstStyle>
            <a:lvl1pPr>
              <a:defRPr sz="3200">
                <a:solidFill>
                  <a:schemeClr val="bg1"/>
                </a:solidFill>
              </a:defRPr>
            </a:lvl1pPr>
          </a:lstStyle>
          <a:p>
            <a:r>
              <a:rPr lang="en-US" dirty="0"/>
              <a:t>Agenda</a:t>
            </a:r>
          </a:p>
        </p:txBody>
      </p:sp>
      <p:sp>
        <p:nvSpPr>
          <p:cNvPr id="3" name="Date Placeholder 2">
            <a:extLst>
              <a:ext uri="{FF2B5EF4-FFF2-40B4-BE49-F238E27FC236}">
                <a16:creationId xmlns:a16="http://schemas.microsoft.com/office/drawing/2014/main" id="{15DEC7A8-399D-6F43-A13D-66CDDD581515}"/>
              </a:ext>
            </a:extLst>
          </p:cNvPr>
          <p:cNvSpPr>
            <a:spLocks noGrp="1"/>
          </p:cNvSpPr>
          <p:nvPr>
            <p:ph type="dt" sz="half" idx="10"/>
          </p:nvPr>
        </p:nvSpPr>
        <p:spPr/>
        <p:txBody>
          <a:bodyPr/>
          <a:lstStyle/>
          <a:p>
            <a:fld id="{4B2EA0CE-719D-0543-8FDF-B40146BA2A15}" type="datetime1">
              <a:rPr lang="en-US" smtClean="0"/>
              <a:t>9/25/2020</a:t>
            </a:fld>
            <a:endParaRPr lang="en-US"/>
          </a:p>
        </p:txBody>
      </p:sp>
      <p:sp>
        <p:nvSpPr>
          <p:cNvPr id="4" name="Footer Placeholder 3">
            <a:extLst>
              <a:ext uri="{FF2B5EF4-FFF2-40B4-BE49-F238E27FC236}">
                <a16:creationId xmlns:a16="http://schemas.microsoft.com/office/drawing/2014/main" id="{D8F1B23F-06B4-634F-89B5-9341C3240F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06E558-7798-584C-8812-04D9DA43D3EF}"/>
              </a:ext>
            </a:extLst>
          </p:cNvPr>
          <p:cNvSpPr>
            <a:spLocks noGrp="1"/>
          </p:cNvSpPr>
          <p:nvPr>
            <p:ph type="sldNum" sz="quarter" idx="12"/>
          </p:nvPr>
        </p:nvSpPr>
        <p:spPr/>
        <p:txBody>
          <a:bodyPr/>
          <a:lstStyle/>
          <a:p>
            <a:fld id="{FCA986F9-F165-2F42-8D29-0DAFF18616A6}" type="slidenum">
              <a:rPr lang="en-US" smtClean="0"/>
              <a:t>‹#›</a:t>
            </a:fld>
            <a:endParaRPr lang="en-US"/>
          </a:p>
        </p:txBody>
      </p:sp>
      <p:cxnSp>
        <p:nvCxnSpPr>
          <p:cNvPr id="6" name="Straight Connector 5">
            <a:extLst>
              <a:ext uri="{FF2B5EF4-FFF2-40B4-BE49-F238E27FC236}">
                <a16:creationId xmlns:a16="http://schemas.microsoft.com/office/drawing/2014/main" id="{432472B1-E557-6A49-AAFD-8F3547B3A232}"/>
              </a:ext>
            </a:extLst>
          </p:cNvPr>
          <p:cNvCxnSpPr>
            <a:cxnSpLocks/>
          </p:cNvCxnSpPr>
          <p:nvPr userDrawn="1"/>
        </p:nvCxnSpPr>
        <p:spPr>
          <a:xfrm>
            <a:off x="1230658" y="2102215"/>
            <a:ext cx="4114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36D4829-9BBD-7E4D-AE75-EA7F5A4FB68A}"/>
              </a:ext>
            </a:extLst>
          </p:cNvPr>
          <p:cNvCxnSpPr>
            <a:cxnSpLocks/>
          </p:cNvCxnSpPr>
          <p:nvPr userDrawn="1"/>
        </p:nvCxnSpPr>
        <p:spPr>
          <a:xfrm>
            <a:off x="1230658" y="2789390"/>
            <a:ext cx="4114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7113F47-1D6E-0F44-B6C6-BD26478546B9}"/>
              </a:ext>
            </a:extLst>
          </p:cNvPr>
          <p:cNvCxnSpPr>
            <a:cxnSpLocks/>
          </p:cNvCxnSpPr>
          <p:nvPr userDrawn="1"/>
        </p:nvCxnSpPr>
        <p:spPr>
          <a:xfrm>
            <a:off x="1230659" y="3476565"/>
            <a:ext cx="4114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6" name="Text Placeholder 25">
            <a:extLst>
              <a:ext uri="{FF2B5EF4-FFF2-40B4-BE49-F238E27FC236}">
                <a16:creationId xmlns:a16="http://schemas.microsoft.com/office/drawing/2014/main" id="{1CE29743-45E0-124B-A22D-95E833ECBFC2}"/>
              </a:ext>
            </a:extLst>
          </p:cNvPr>
          <p:cNvSpPr>
            <a:spLocks noGrp="1"/>
          </p:cNvSpPr>
          <p:nvPr>
            <p:ph type="body" sz="quarter" idx="13" hasCustomPrompt="1"/>
          </p:nvPr>
        </p:nvSpPr>
        <p:spPr>
          <a:xfrm>
            <a:off x="1228868" y="1682261"/>
            <a:ext cx="4128578" cy="397827"/>
          </a:xfrm>
        </p:spPr>
        <p:txBody>
          <a:bodyPr>
            <a:noAutofit/>
          </a:bodyPr>
          <a:lstStyle>
            <a:lvl1pPr marL="0" indent="0">
              <a:buNone/>
              <a:defRPr sz="1800">
                <a:solidFill>
                  <a:schemeClr val="accent1"/>
                </a:solidFill>
              </a:defRPr>
            </a:lvl1pPr>
          </a:lstStyle>
          <a:p>
            <a:pPr lvl="0"/>
            <a:r>
              <a:rPr lang="en-US" dirty="0"/>
              <a:t>Click to add topic</a:t>
            </a:r>
          </a:p>
        </p:txBody>
      </p:sp>
      <p:sp>
        <p:nvSpPr>
          <p:cNvPr id="27" name="Text Placeholder 25">
            <a:extLst>
              <a:ext uri="{FF2B5EF4-FFF2-40B4-BE49-F238E27FC236}">
                <a16:creationId xmlns:a16="http://schemas.microsoft.com/office/drawing/2014/main" id="{79EC8663-4E79-C043-A586-7B51D21E5C73}"/>
              </a:ext>
            </a:extLst>
          </p:cNvPr>
          <p:cNvSpPr>
            <a:spLocks noGrp="1"/>
          </p:cNvSpPr>
          <p:nvPr>
            <p:ph type="body" sz="quarter" idx="14" hasCustomPrompt="1"/>
          </p:nvPr>
        </p:nvSpPr>
        <p:spPr>
          <a:xfrm>
            <a:off x="1228868" y="2362200"/>
            <a:ext cx="4134440" cy="397827"/>
          </a:xfrm>
        </p:spPr>
        <p:txBody>
          <a:bodyPr>
            <a:noAutofit/>
          </a:bodyPr>
          <a:lstStyle>
            <a:lvl1pPr marL="0" indent="0">
              <a:buNone/>
              <a:defRPr sz="1800">
                <a:solidFill>
                  <a:schemeClr val="accent1"/>
                </a:solidFill>
              </a:defRPr>
            </a:lvl1pPr>
          </a:lstStyle>
          <a:p>
            <a:pPr lvl="0"/>
            <a:r>
              <a:rPr lang="en-US" dirty="0"/>
              <a:t>Click to add topic</a:t>
            </a:r>
          </a:p>
        </p:txBody>
      </p:sp>
      <p:sp>
        <p:nvSpPr>
          <p:cNvPr id="28" name="Text Placeholder 25">
            <a:extLst>
              <a:ext uri="{FF2B5EF4-FFF2-40B4-BE49-F238E27FC236}">
                <a16:creationId xmlns:a16="http://schemas.microsoft.com/office/drawing/2014/main" id="{61945C56-B5ED-BE4D-8355-CB3C82D46D7A}"/>
              </a:ext>
            </a:extLst>
          </p:cNvPr>
          <p:cNvSpPr>
            <a:spLocks noGrp="1"/>
          </p:cNvSpPr>
          <p:nvPr>
            <p:ph type="body" sz="quarter" idx="15" hasCustomPrompt="1"/>
          </p:nvPr>
        </p:nvSpPr>
        <p:spPr>
          <a:xfrm>
            <a:off x="1228868" y="3048000"/>
            <a:ext cx="4122717" cy="397827"/>
          </a:xfrm>
        </p:spPr>
        <p:txBody>
          <a:bodyPr>
            <a:noAutofit/>
          </a:bodyPr>
          <a:lstStyle>
            <a:lvl1pPr marL="0" indent="0">
              <a:buNone/>
              <a:defRPr sz="1800">
                <a:solidFill>
                  <a:schemeClr val="accent1"/>
                </a:solidFill>
              </a:defRPr>
            </a:lvl1pPr>
          </a:lstStyle>
          <a:p>
            <a:pPr lvl="0"/>
            <a:r>
              <a:rPr lang="en-US" dirty="0"/>
              <a:t>Click to add topic</a:t>
            </a:r>
          </a:p>
        </p:txBody>
      </p:sp>
      <p:sp>
        <p:nvSpPr>
          <p:cNvPr id="30" name="Text Placeholder 25">
            <a:extLst>
              <a:ext uri="{FF2B5EF4-FFF2-40B4-BE49-F238E27FC236}">
                <a16:creationId xmlns:a16="http://schemas.microsoft.com/office/drawing/2014/main" id="{F61B8935-A8B9-5348-8ABD-25ECD06B113B}"/>
              </a:ext>
            </a:extLst>
          </p:cNvPr>
          <p:cNvSpPr>
            <a:spLocks noGrp="1"/>
          </p:cNvSpPr>
          <p:nvPr>
            <p:ph type="body" sz="quarter" idx="16" hasCustomPrompt="1"/>
          </p:nvPr>
        </p:nvSpPr>
        <p:spPr>
          <a:xfrm>
            <a:off x="1228868" y="3733800"/>
            <a:ext cx="4140301" cy="397827"/>
          </a:xfrm>
        </p:spPr>
        <p:txBody>
          <a:bodyPr>
            <a:noAutofit/>
          </a:bodyPr>
          <a:lstStyle>
            <a:lvl1pPr marL="0" indent="0">
              <a:buNone/>
              <a:defRPr sz="1800">
                <a:solidFill>
                  <a:schemeClr val="accent1"/>
                </a:solidFill>
              </a:defRPr>
            </a:lvl1pPr>
          </a:lstStyle>
          <a:p>
            <a:pPr lvl="0"/>
            <a:r>
              <a:rPr lang="en-US" dirty="0"/>
              <a:t>Click to add topic</a:t>
            </a:r>
          </a:p>
        </p:txBody>
      </p:sp>
      <p:sp>
        <p:nvSpPr>
          <p:cNvPr id="31" name="Text Placeholder 25">
            <a:extLst>
              <a:ext uri="{FF2B5EF4-FFF2-40B4-BE49-F238E27FC236}">
                <a16:creationId xmlns:a16="http://schemas.microsoft.com/office/drawing/2014/main" id="{D0289042-10AD-2344-B819-28A115E8BFFF}"/>
              </a:ext>
            </a:extLst>
          </p:cNvPr>
          <p:cNvSpPr>
            <a:spLocks noGrp="1"/>
          </p:cNvSpPr>
          <p:nvPr>
            <p:ph type="body" sz="quarter" idx="17" hasCustomPrompt="1"/>
          </p:nvPr>
        </p:nvSpPr>
        <p:spPr>
          <a:xfrm>
            <a:off x="1228868" y="4419600"/>
            <a:ext cx="4134440" cy="397827"/>
          </a:xfrm>
        </p:spPr>
        <p:txBody>
          <a:bodyPr>
            <a:noAutofit/>
          </a:bodyPr>
          <a:lstStyle>
            <a:lvl1pPr marL="0" indent="0">
              <a:buNone/>
              <a:defRPr sz="1800">
                <a:solidFill>
                  <a:schemeClr val="accent1"/>
                </a:solidFill>
              </a:defRPr>
            </a:lvl1pPr>
          </a:lstStyle>
          <a:p>
            <a:pPr lvl="0"/>
            <a:r>
              <a:rPr lang="en-US" dirty="0"/>
              <a:t>Click to add topic</a:t>
            </a:r>
          </a:p>
        </p:txBody>
      </p:sp>
      <p:sp>
        <p:nvSpPr>
          <p:cNvPr id="32" name="Text Placeholder 25">
            <a:extLst>
              <a:ext uri="{FF2B5EF4-FFF2-40B4-BE49-F238E27FC236}">
                <a16:creationId xmlns:a16="http://schemas.microsoft.com/office/drawing/2014/main" id="{425BFB49-B67A-EF45-AECA-944E9E78A7BD}"/>
              </a:ext>
            </a:extLst>
          </p:cNvPr>
          <p:cNvSpPr>
            <a:spLocks noGrp="1"/>
          </p:cNvSpPr>
          <p:nvPr>
            <p:ph type="body" sz="quarter" idx="18" hasCustomPrompt="1"/>
          </p:nvPr>
        </p:nvSpPr>
        <p:spPr>
          <a:xfrm>
            <a:off x="1228868" y="5105400"/>
            <a:ext cx="4134440" cy="397827"/>
          </a:xfrm>
        </p:spPr>
        <p:txBody>
          <a:bodyPr>
            <a:noAutofit/>
          </a:bodyPr>
          <a:lstStyle>
            <a:lvl1pPr marL="0" indent="0">
              <a:buNone/>
              <a:defRPr sz="1800">
                <a:solidFill>
                  <a:schemeClr val="accent1"/>
                </a:solidFill>
              </a:defRPr>
            </a:lvl1pPr>
          </a:lstStyle>
          <a:p>
            <a:pPr lvl="0"/>
            <a:r>
              <a:rPr lang="en-US" dirty="0"/>
              <a:t>Click to add topic</a:t>
            </a:r>
          </a:p>
        </p:txBody>
      </p:sp>
    </p:spTree>
    <p:extLst>
      <p:ext uri="{BB962C8B-B14F-4D97-AF65-F5344CB8AC3E}">
        <p14:creationId xmlns:p14="http://schemas.microsoft.com/office/powerpoint/2010/main" val="98145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Effect transition="in" filter="wipe(left)">
                                      <p:cBhvr>
                                        <p:cTn id="10" dur="500"/>
                                        <p:tgtEl>
                                          <p:spTgt spid="2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7">
                                            <p:txEl>
                                              <p:pRg st="0" end="0"/>
                                            </p:txEl>
                                          </p:spTgt>
                                        </p:tgtEl>
                                        <p:attrNameLst>
                                          <p:attrName>style.visibility</p:attrName>
                                        </p:attrNameLst>
                                      </p:cBhvr>
                                      <p:to>
                                        <p:strVal val="visible"/>
                                      </p:to>
                                    </p:set>
                                    <p:animEffect transition="in" filter="wipe(left)">
                                      <p:cBhvr>
                                        <p:cTn id="18" dur="500"/>
                                        <p:tgtEl>
                                          <p:spTgt spid="2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8">
                                            <p:txEl>
                                              <p:pRg st="0" end="0"/>
                                            </p:txEl>
                                          </p:spTgt>
                                        </p:tgtEl>
                                        <p:attrNameLst>
                                          <p:attrName>style.visibility</p:attrName>
                                        </p:attrNameLst>
                                      </p:cBhvr>
                                      <p:to>
                                        <p:strVal val="visible"/>
                                      </p:to>
                                    </p:set>
                                    <p:animEffect transition="in" filter="wipe(left)">
                                      <p:cBhvr>
                                        <p:cTn id="26"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tmplLst>
          <p:tmpl lvl="1">
            <p:tnLst>
              <p:par>
                <p:cTn presetID="22" presetClass="entr" presetSubtype="8"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build="p">
        <p:tmplLst>
          <p:tmpl lvl="1">
            <p:tnLst>
              <p:par>
                <p:cTn presetID="22" presetClass="entr" presetSubtype="8"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build="p">
        <p:tmplLst>
          <p:tmpl lvl="1">
            <p:tnLst>
              <p:par>
                <p:cTn presetID="22" presetClass="entr" presetSubtype="8"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ivi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696BC3-5006-C742-B7C9-03BF4AF49CB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515C8EE-AA5C-1E44-ADB7-D4B3A8F61FF3}"/>
              </a:ext>
            </a:extLst>
          </p:cNvPr>
          <p:cNvSpPr>
            <a:spLocks noGrp="1"/>
          </p:cNvSpPr>
          <p:nvPr>
            <p:ph type="title" hasCustomPrompt="1"/>
          </p:nvPr>
        </p:nvSpPr>
        <p:spPr>
          <a:xfrm>
            <a:off x="2889695" y="1945189"/>
            <a:ext cx="6043290" cy="3320716"/>
          </a:xfrm>
        </p:spPr>
        <p:txBody>
          <a:bodyPr>
            <a:noAutofit/>
          </a:bodyPr>
          <a:lstStyle>
            <a:lvl1pPr>
              <a:lnSpc>
                <a:spcPts val="7200"/>
              </a:lnSpc>
              <a:defRPr sz="6000" b="1"/>
            </a:lvl1pPr>
          </a:lstStyle>
          <a:p>
            <a:r>
              <a:rPr lang="en-US" dirty="0"/>
              <a:t>Click to edit title name</a:t>
            </a:r>
          </a:p>
        </p:txBody>
      </p:sp>
      <p:sp>
        <p:nvSpPr>
          <p:cNvPr id="3" name="Date Placeholder 2">
            <a:extLst>
              <a:ext uri="{FF2B5EF4-FFF2-40B4-BE49-F238E27FC236}">
                <a16:creationId xmlns:a16="http://schemas.microsoft.com/office/drawing/2014/main" id="{15DEC7A8-399D-6F43-A13D-66CDDD581515}"/>
              </a:ext>
            </a:extLst>
          </p:cNvPr>
          <p:cNvSpPr>
            <a:spLocks noGrp="1"/>
          </p:cNvSpPr>
          <p:nvPr>
            <p:ph type="dt" sz="half" idx="10"/>
          </p:nvPr>
        </p:nvSpPr>
        <p:spPr/>
        <p:txBody>
          <a:bodyPr/>
          <a:lstStyle/>
          <a:p>
            <a:fld id="{04C2DF11-0A99-3A46-9238-4C79C5E5BA1B}" type="datetime1">
              <a:rPr lang="en-US" smtClean="0"/>
              <a:t>9/25/2020</a:t>
            </a:fld>
            <a:endParaRPr lang="en-US"/>
          </a:p>
        </p:txBody>
      </p:sp>
      <p:sp>
        <p:nvSpPr>
          <p:cNvPr id="4" name="Footer Placeholder 3">
            <a:extLst>
              <a:ext uri="{FF2B5EF4-FFF2-40B4-BE49-F238E27FC236}">
                <a16:creationId xmlns:a16="http://schemas.microsoft.com/office/drawing/2014/main" id="{D8F1B23F-06B4-634F-89B5-9341C3240F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06E558-7798-584C-8812-04D9DA43D3EF}"/>
              </a:ext>
            </a:extLst>
          </p:cNvPr>
          <p:cNvSpPr>
            <a:spLocks noGrp="1"/>
          </p:cNvSpPr>
          <p:nvPr>
            <p:ph type="sldNum" sz="quarter" idx="12"/>
          </p:nvPr>
        </p:nvSpPr>
        <p:spPr/>
        <p:txBody>
          <a:bodyPr/>
          <a:lstStyle/>
          <a:p>
            <a:fld id="{FCA986F9-F165-2F42-8D29-0DAFF18616A6}" type="slidenum">
              <a:rPr lang="en-US" smtClean="0"/>
              <a:t>‹#›</a:t>
            </a:fld>
            <a:endParaRPr lang="en-US"/>
          </a:p>
        </p:txBody>
      </p:sp>
    </p:spTree>
    <p:extLst>
      <p:ext uri="{BB962C8B-B14F-4D97-AF65-F5344CB8AC3E}">
        <p14:creationId xmlns:p14="http://schemas.microsoft.com/office/powerpoint/2010/main" val="42003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516561C-481D-F84D-A2AC-02CD156E3FAA}"/>
              </a:ext>
            </a:extLst>
          </p:cNvPr>
          <p:cNvSpPr/>
          <p:nvPr userDrawn="1"/>
        </p:nvSpPr>
        <p:spPr>
          <a:xfrm>
            <a:off x="723900" y="0"/>
            <a:ext cx="11468100" cy="142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1FD413-C396-0F4A-BBDD-FBAB482897A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EBD8992-559E-2145-98E4-693E8AF2FEE6}"/>
              </a:ext>
            </a:extLst>
          </p:cNvPr>
          <p:cNvSpPr>
            <a:spLocks noGrp="1"/>
          </p:cNvSpPr>
          <p:nvPr>
            <p:ph idx="1"/>
          </p:nvPr>
        </p:nvSpPr>
        <p:spPr>
          <a:xfrm>
            <a:off x="838200" y="2055223"/>
            <a:ext cx="10515600" cy="4121740"/>
          </a:xfrm>
        </p:spPr>
        <p:txBody>
          <a:bodyPr>
            <a:noAutofit/>
          </a:bodyPr>
          <a:lstStyle>
            <a:lvl1pPr marL="0" indent="0" algn="l" defTabSz="914400" rtl="0" eaLnBrk="1" latinLnBrk="0" hangingPunct="1">
              <a:lnSpc>
                <a:spcPts val="3000"/>
              </a:lnSpc>
              <a:spcBef>
                <a:spcPts val="1000"/>
              </a:spcBef>
              <a:buFontTx/>
              <a:buNone/>
              <a:defRPr lang="en-US" sz="2400" kern="1200" dirty="0">
                <a:solidFill>
                  <a:schemeClr val="accent2"/>
                </a:solidFill>
                <a:latin typeface="+mn-lt"/>
                <a:ea typeface="+mn-ea"/>
                <a:cs typeface="+mn-cs"/>
              </a:defRPr>
            </a:lvl1pPr>
            <a:lvl2pPr marL="401638" indent="-169863">
              <a:tabLst/>
              <a:defRPr/>
            </a:lvl2pPr>
            <a:lvl3pPr marL="571500" indent="-169863">
              <a:tabLst/>
              <a:defRPr/>
            </a:lvl3pPr>
            <a:lvl4pPr marL="804863" indent="-233363">
              <a:tabLst/>
              <a:defRPr/>
            </a:lvl4pPr>
            <a:lvl5pPr marL="1028700" indent="-223838">
              <a:tabLst/>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pic>
        <p:nvPicPr>
          <p:cNvPr id="12" name="Picture 11">
            <a:extLst>
              <a:ext uri="{FF2B5EF4-FFF2-40B4-BE49-F238E27FC236}">
                <a16:creationId xmlns:a16="http://schemas.microsoft.com/office/drawing/2014/main" id="{D0D23C1E-0918-EF4D-8925-B0D31BF6875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3243"/>
          <a:stretch/>
        </p:blipFill>
        <p:spPr>
          <a:xfrm flipH="1">
            <a:off x="717548" y="1348244"/>
            <a:ext cx="11525251" cy="124956"/>
          </a:xfrm>
          <a:prstGeom prst="rect">
            <a:avLst/>
          </a:prstGeom>
        </p:spPr>
      </p:pic>
      <p:sp>
        <p:nvSpPr>
          <p:cNvPr id="9" name="Slide Number Placeholder 5">
            <a:extLst>
              <a:ext uri="{FF2B5EF4-FFF2-40B4-BE49-F238E27FC236}">
                <a16:creationId xmlns:a16="http://schemas.microsoft.com/office/drawing/2014/main" id="{25609B91-BA3E-EE4B-AB28-FB7EF549D0AD}"/>
              </a:ext>
            </a:extLst>
          </p:cNvPr>
          <p:cNvSpPr>
            <a:spLocks noGrp="1"/>
          </p:cNvSpPr>
          <p:nvPr>
            <p:ph type="sldNum" sz="quarter" idx="4"/>
          </p:nvPr>
        </p:nvSpPr>
        <p:spPr>
          <a:xfrm>
            <a:off x="9037320" y="6356350"/>
            <a:ext cx="2743200" cy="365125"/>
          </a:xfrm>
          <a:prstGeom prst="rect">
            <a:avLst/>
          </a:prstGeom>
        </p:spPr>
        <p:txBody>
          <a:bodyPr vert="horz" lIns="91440" tIns="45720" rIns="91440" bIns="45720" rtlCol="0" anchor="ctr"/>
          <a:lstStyle>
            <a:lvl1pPr algn="r">
              <a:defRPr sz="1000">
                <a:solidFill>
                  <a:schemeClr val="bg2"/>
                </a:solidFill>
              </a:defRPr>
            </a:lvl1pPr>
          </a:lstStyle>
          <a:p>
            <a:fld id="{FCA986F9-F165-2F42-8D29-0DAFF18616A6}" type="slidenum">
              <a:rPr lang="en-US" smtClean="0"/>
              <a:pPr/>
              <a:t>‹#›</a:t>
            </a:fld>
            <a:endParaRPr lang="en-US" dirty="0"/>
          </a:p>
        </p:txBody>
      </p:sp>
    </p:spTree>
    <p:extLst>
      <p:ext uri="{BB962C8B-B14F-4D97-AF65-F5344CB8AC3E}">
        <p14:creationId xmlns:p14="http://schemas.microsoft.com/office/powerpoint/2010/main" val="363291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FF74100-FCFB-7942-AF58-04119067A1E0}"/>
              </a:ext>
            </a:extLst>
          </p:cNvPr>
          <p:cNvSpPr>
            <a:spLocks noGrp="1"/>
          </p:cNvSpPr>
          <p:nvPr>
            <p:ph type="pic" idx="1"/>
          </p:nvPr>
        </p:nvSpPr>
        <p:spPr>
          <a:xfrm>
            <a:off x="5183188" y="2060294"/>
            <a:ext cx="6172200" cy="38007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E4AA67-B22B-A24D-966B-B0EF7D4A97E5}"/>
              </a:ext>
            </a:extLst>
          </p:cNvPr>
          <p:cNvSpPr>
            <a:spLocks noGrp="1"/>
          </p:cNvSpPr>
          <p:nvPr>
            <p:ph type="body" sz="half" idx="2"/>
          </p:nvPr>
        </p:nvSpPr>
        <p:spPr>
          <a:xfrm>
            <a:off x="839788" y="2048720"/>
            <a:ext cx="3932237" cy="3820268"/>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441A595C-029A-2D4A-8934-0C6769201068}"/>
              </a:ext>
            </a:extLst>
          </p:cNvPr>
          <p:cNvSpPr>
            <a:spLocks noGrp="1"/>
          </p:cNvSpPr>
          <p:nvPr>
            <p:ph type="dt" sz="half" idx="10"/>
          </p:nvPr>
        </p:nvSpPr>
        <p:spPr/>
        <p:txBody>
          <a:bodyPr/>
          <a:lstStyle/>
          <a:p>
            <a:fld id="{F26B8817-3533-D94B-B5EE-1F20D6019173}" type="datetime1">
              <a:rPr lang="en-US" smtClean="0"/>
              <a:t>9/25/2020</a:t>
            </a:fld>
            <a:endParaRPr lang="en-US"/>
          </a:p>
        </p:txBody>
      </p:sp>
      <p:sp>
        <p:nvSpPr>
          <p:cNvPr id="6" name="Footer Placeholder 5">
            <a:extLst>
              <a:ext uri="{FF2B5EF4-FFF2-40B4-BE49-F238E27FC236}">
                <a16:creationId xmlns:a16="http://schemas.microsoft.com/office/drawing/2014/main" id="{560DA416-57CE-EC4B-AC31-FB0C4312FB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3AAF7D-3CC4-B248-807F-98BF233A2325}"/>
              </a:ext>
            </a:extLst>
          </p:cNvPr>
          <p:cNvSpPr>
            <a:spLocks noGrp="1"/>
          </p:cNvSpPr>
          <p:nvPr>
            <p:ph type="sldNum" sz="quarter" idx="12"/>
          </p:nvPr>
        </p:nvSpPr>
        <p:spPr/>
        <p:txBody>
          <a:bodyPr/>
          <a:lstStyle/>
          <a:p>
            <a:fld id="{FCA986F9-F165-2F42-8D29-0DAFF18616A6}" type="slidenum">
              <a:rPr lang="en-US" smtClean="0"/>
              <a:t>‹#›</a:t>
            </a:fld>
            <a:endParaRPr lang="en-US"/>
          </a:p>
        </p:txBody>
      </p:sp>
      <p:sp>
        <p:nvSpPr>
          <p:cNvPr id="8" name="Rectangle 7">
            <a:extLst>
              <a:ext uri="{FF2B5EF4-FFF2-40B4-BE49-F238E27FC236}">
                <a16:creationId xmlns:a16="http://schemas.microsoft.com/office/drawing/2014/main" id="{CBFCB347-5A74-2144-B7BF-A36074A16C54}"/>
              </a:ext>
            </a:extLst>
          </p:cNvPr>
          <p:cNvSpPr/>
          <p:nvPr userDrawn="1"/>
        </p:nvSpPr>
        <p:spPr>
          <a:xfrm>
            <a:off x="723900" y="0"/>
            <a:ext cx="11468100" cy="142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9E05DCF-57F3-124A-882B-E6A673145E7E}"/>
              </a:ext>
            </a:extLst>
          </p:cNvPr>
          <p:cNvSpPr txBox="1">
            <a:spLocks/>
          </p:cNvSpPr>
          <p:nvPr userDrawn="1"/>
        </p:nvSpPr>
        <p:spPr>
          <a:xfrm>
            <a:off x="838200" y="1"/>
            <a:ext cx="10515600" cy="134111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200" kern="1200">
                <a:solidFill>
                  <a:schemeClr val="accent3"/>
                </a:solidFill>
                <a:latin typeface="+mj-lt"/>
                <a:ea typeface="+mj-ea"/>
                <a:cs typeface="+mj-cs"/>
              </a:defRPr>
            </a:lvl1pPr>
          </a:lstStyle>
          <a:p>
            <a:r>
              <a:rPr lang="en-US"/>
              <a:t>Click to edit Master title style</a:t>
            </a:r>
          </a:p>
        </p:txBody>
      </p:sp>
      <p:pic>
        <p:nvPicPr>
          <p:cNvPr id="10" name="Picture 9">
            <a:extLst>
              <a:ext uri="{FF2B5EF4-FFF2-40B4-BE49-F238E27FC236}">
                <a16:creationId xmlns:a16="http://schemas.microsoft.com/office/drawing/2014/main" id="{52B3A6BF-AEE6-0D46-AE6A-09609571CC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3243"/>
          <a:stretch/>
        </p:blipFill>
        <p:spPr>
          <a:xfrm flipH="1">
            <a:off x="717548" y="1348244"/>
            <a:ext cx="11525251" cy="124956"/>
          </a:xfrm>
          <a:prstGeom prst="rect">
            <a:avLst/>
          </a:prstGeom>
        </p:spPr>
      </p:pic>
    </p:spTree>
    <p:extLst>
      <p:ext uri="{BB962C8B-B14F-4D97-AF65-F5344CB8AC3E}">
        <p14:creationId xmlns:p14="http://schemas.microsoft.com/office/powerpoint/2010/main" val="515719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T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516561C-481D-F84D-A2AC-02CD156E3FAA}"/>
              </a:ext>
            </a:extLst>
          </p:cNvPr>
          <p:cNvSpPr/>
          <p:nvPr userDrawn="1"/>
        </p:nvSpPr>
        <p:spPr>
          <a:xfrm>
            <a:off x="723900" y="0"/>
            <a:ext cx="11468100" cy="142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1FD413-C396-0F4A-BBDD-FBAB482897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BD8992-559E-2145-98E4-693E8AF2FEE6}"/>
              </a:ext>
            </a:extLst>
          </p:cNvPr>
          <p:cNvSpPr>
            <a:spLocks noGrp="1"/>
          </p:cNvSpPr>
          <p:nvPr>
            <p:ph idx="1"/>
          </p:nvPr>
        </p:nvSpPr>
        <p:spPr>
          <a:xfrm>
            <a:off x="838200" y="2055223"/>
            <a:ext cx="10515600" cy="583805"/>
          </a:xfrm>
        </p:spPr>
        <p:txBody>
          <a:bodyPr>
            <a:noAutofit/>
          </a:bodyPr>
          <a:lstStyle>
            <a:lvl1pPr marL="0" indent="0">
              <a:buFontTx/>
              <a:buNone/>
              <a:defRPr/>
            </a:lvl1pPr>
            <a:lvl2pPr marL="231775" indent="0">
              <a:buNone/>
              <a:tabLst/>
              <a:defRPr/>
            </a:lvl2pPr>
            <a:lvl3pPr marL="401637" indent="0">
              <a:buNone/>
              <a:tabLst/>
              <a:defRPr/>
            </a:lvl3pPr>
            <a:lvl4pPr marL="571500" indent="0">
              <a:buNone/>
              <a:tabLst/>
              <a:defRPr/>
            </a:lvl4pPr>
            <a:lvl5pPr marL="804862" indent="0">
              <a:buNone/>
              <a:tabLst/>
              <a:defRPr/>
            </a:lvl5pPr>
          </a:lstStyle>
          <a:p>
            <a:pPr lvl="0"/>
            <a:r>
              <a:rPr lang="en-US" dirty="0"/>
              <a:t>Click to edit Master text styles</a:t>
            </a:r>
          </a:p>
          <a:p>
            <a:pPr lvl="0"/>
            <a:endParaRPr lang="en-US" dirty="0"/>
          </a:p>
        </p:txBody>
      </p:sp>
      <p:pic>
        <p:nvPicPr>
          <p:cNvPr id="12" name="Picture 11">
            <a:extLst>
              <a:ext uri="{FF2B5EF4-FFF2-40B4-BE49-F238E27FC236}">
                <a16:creationId xmlns:a16="http://schemas.microsoft.com/office/drawing/2014/main" id="{D0D23C1E-0918-EF4D-8925-B0D31BF6875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3243"/>
          <a:stretch/>
        </p:blipFill>
        <p:spPr>
          <a:xfrm flipH="1">
            <a:off x="717548" y="1348244"/>
            <a:ext cx="11525251" cy="124956"/>
          </a:xfrm>
          <a:prstGeom prst="rect">
            <a:avLst/>
          </a:prstGeom>
        </p:spPr>
      </p:pic>
      <p:sp>
        <p:nvSpPr>
          <p:cNvPr id="9" name="Slide Number Placeholder 5">
            <a:extLst>
              <a:ext uri="{FF2B5EF4-FFF2-40B4-BE49-F238E27FC236}">
                <a16:creationId xmlns:a16="http://schemas.microsoft.com/office/drawing/2014/main" id="{25609B91-BA3E-EE4B-AB28-FB7EF549D0AD}"/>
              </a:ext>
            </a:extLst>
          </p:cNvPr>
          <p:cNvSpPr>
            <a:spLocks noGrp="1"/>
          </p:cNvSpPr>
          <p:nvPr>
            <p:ph type="sldNum" sz="quarter" idx="4"/>
          </p:nvPr>
        </p:nvSpPr>
        <p:spPr>
          <a:xfrm>
            <a:off x="9037320" y="6356350"/>
            <a:ext cx="2743200" cy="365125"/>
          </a:xfrm>
          <a:prstGeom prst="rect">
            <a:avLst/>
          </a:prstGeom>
        </p:spPr>
        <p:txBody>
          <a:bodyPr vert="horz" lIns="91440" tIns="45720" rIns="91440" bIns="45720" rtlCol="0" anchor="ctr"/>
          <a:lstStyle>
            <a:lvl1pPr algn="r">
              <a:defRPr sz="1000">
                <a:solidFill>
                  <a:schemeClr val="bg2"/>
                </a:solidFill>
              </a:defRPr>
            </a:lvl1pPr>
          </a:lstStyle>
          <a:p>
            <a:fld id="{FCA986F9-F165-2F42-8D29-0DAFF18616A6}" type="slidenum">
              <a:rPr lang="en-US" smtClean="0"/>
              <a:pPr/>
              <a:t>‹#›</a:t>
            </a:fld>
            <a:endParaRPr lang="en-US" dirty="0"/>
          </a:p>
        </p:txBody>
      </p:sp>
    </p:spTree>
    <p:extLst>
      <p:ext uri="{BB962C8B-B14F-4D97-AF65-F5344CB8AC3E}">
        <p14:creationId xmlns:p14="http://schemas.microsoft.com/office/powerpoint/2010/main" val="329757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40388D-830E-204F-9FA5-D296AD0E9AD5}"/>
              </a:ext>
            </a:extLst>
          </p:cNvPr>
          <p:cNvSpPr>
            <a:spLocks noGrp="1"/>
          </p:cNvSpPr>
          <p:nvPr>
            <p:ph type="title"/>
          </p:nvPr>
        </p:nvSpPr>
        <p:spPr>
          <a:xfrm>
            <a:off x="838200" y="1"/>
            <a:ext cx="10515600" cy="1341119"/>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C6CB44F7-90FF-F843-A3B4-CFF52CCD9D2D}"/>
              </a:ext>
            </a:extLst>
          </p:cNvPr>
          <p:cNvSpPr>
            <a:spLocks noGrp="1"/>
          </p:cNvSpPr>
          <p:nvPr>
            <p:ph type="body" idx="1"/>
          </p:nvPr>
        </p:nvSpPr>
        <p:spPr>
          <a:xfrm>
            <a:off x="838200" y="2055223"/>
            <a:ext cx="10515600" cy="412174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DBFADE8-4DD4-B54B-B0B1-B5C9D98F7C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800">
                <a:solidFill>
                  <a:schemeClr val="tx1">
                    <a:tint val="75000"/>
                  </a:schemeClr>
                </a:solidFill>
              </a:defRPr>
            </a:lvl1pPr>
          </a:lstStyle>
          <a:p>
            <a:fld id="{1A702BD1-2B55-AE45-B8D2-2083B6E25383}" type="datetime1">
              <a:rPr lang="en-US" smtClean="0"/>
              <a:t>9/25/2020</a:t>
            </a:fld>
            <a:endParaRPr lang="en-US" dirty="0"/>
          </a:p>
        </p:txBody>
      </p:sp>
      <p:sp>
        <p:nvSpPr>
          <p:cNvPr id="5" name="Footer Placeholder 4">
            <a:extLst>
              <a:ext uri="{FF2B5EF4-FFF2-40B4-BE49-F238E27FC236}">
                <a16:creationId xmlns:a16="http://schemas.microsoft.com/office/drawing/2014/main" id="{4D7FAB2B-E104-7A47-BAFD-9F445378E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EFCE7C-DD4C-A940-B357-9E2DB2431F15}"/>
              </a:ext>
            </a:extLst>
          </p:cNvPr>
          <p:cNvSpPr>
            <a:spLocks noGrp="1"/>
          </p:cNvSpPr>
          <p:nvPr>
            <p:ph type="sldNum" sz="quarter" idx="4"/>
          </p:nvPr>
        </p:nvSpPr>
        <p:spPr>
          <a:xfrm>
            <a:off x="9037320" y="6356350"/>
            <a:ext cx="2743200" cy="365125"/>
          </a:xfrm>
          <a:prstGeom prst="rect">
            <a:avLst/>
          </a:prstGeom>
        </p:spPr>
        <p:txBody>
          <a:bodyPr vert="horz" lIns="91440" tIns="45720" rIns="91440" bIns="45720" rtlCol="0" anchor="ctr"/>
          <a:lstStyle>
            <a:lvl1pPr algn="r">
              <a:defRPr sz="1000">
                <a:solidFill>
                  <a:schemeClr val="bg2"/>
                </a:solidFill>
              </a:defRPr>
            </a:lvl1pPr>
          </a:lstStyle>
          <a:p>
            <a:fld id="{FCA986F9-F165-2F42-8D29-0DAFF18616A6}" type="slidenum">
              <a:rPr lang="en-US" smtClean="0"/>
              <a:pPr/>
              <a:t>‹#›</a:t>
            </a:fld>
            <a:endParaRPr lang="en-US" dirty="0"/>
          </a:p>
        </p:txBody>
      </p:sp>
    </p:spTree>
    <p:extLst>
      <p:ext uri="{BB962C8B-B14F-4D97-AF65-F5344CB8AC3E}">
        <p14:creationId xmlns:p14="http://schemas.microsoft.com/office/powerpoint/2010/main" val="108069909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0" r:id="rId5"/>
    <p:sldLayoutId id="2147483661" r:id="rId6"/>
    <p:sldLayoutId id="2147483650" r:id="rId7"/>
    <p:sldLayoutId id="2147483657" r:id="rId8"/>
    <p:sldLayoutId id="2147483664" r:id="rId9"/>
    <p:sldLayoutId id="2147483663" r:id="rId10"/>
    <p:sldLayoutId id="2147483662" r:id="rId11"/>
    <p:sldLayoutId id="2147483652" r:id="rId12"/>
    <p:sldLayoutId id="2147483653" r:id="rId13"/>
    <p:sldLayoutId id="2147483654" r:id="rId14"/>
    <p:sldLayoutId id="2147483655" r:id="rId15"/>
    <p:sldLayoutId id="2147483656" r:id="rId16"/>
  </p:sldLayoutIdLst>
  <p:hf hdr="0" ftr="0" dt="0"/>
  <p:txStyles>
    <p:titleStyle>
      <a:lvl1pPr algn="l" defTabSz="914400" rtl="0" eaLnBrk="1" latinLnBrk="0" hangingPunct="1">
        <a:lnSpc>
          <a:spcPct val="90000"/>
        </a:lnSpc>
        <a:spcBef>
          <a:spcPct val="0"/>
        </a:spcBef>
        <a:buNone/>
        <a:defRPr sz="32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47.png"/><Relationship Id="rId5" Type="http://schemas.openxmlformats.org/officeDocument/2006/relationships/image" Target="../media/image15.jpg"/><Relationship Id="rId4" Type="http://schemas.openxmlformats.org/officeDocument/2006/relationships/image" Target="../media/image1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124DC09F-ACA4-FE43-AE90-61686106CC5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7872707" y="5006088"/>
            <a:ext cx="613455" cy="858837"/>
          </a:xfrm>
        </p:spPr>
      </p:pic>
      <p:sp>
        <p:nvSpPr>
          <p:cNvPr id="5" name="Text Placeholder 4">
            <a:extLst>
              <a:ext uri="{FF2B5EF4-FFF2-40B4-BE49-F238E27FC236}">
                <a16:creationId xmlns:a16="http://schemas.microsoft.com/office/drawing/2014/main" id="{26962FF9-ED25-5541-A5FC-5F17901F07DB}"/>
              </a:ext>
            </a:extLst>
          </p:cNvPr>
          <p:cNvSpPr>
            <a:spLocks noGrp="1"/>
          </p:cNvSpPr>
          <p:nvPr>
            <p:ph type="body" sz="quarter" idx="14"/>
          </p:nvPr>
        </p:nvSpPr>
        <p:spPr>
          <a:xfrm>
            <a:off x="8622348" y="5556157"/>
            <a:ext cx="2517774" cy="382010"/>
          </a:xfrm>
        </p:spPr>
        <p:txBody>
          <a:bodyPr/>
          <a:lstStyle/>
          <a:p>
            <a:r>
              <a:rPr lang="en-US" dirty="0"/>
              <a:t>Financial Advisor</a:t>
            </a:r>
          </a:p>
        </p:txBody>
      </p:sp>
      <p:sp>
        <p:nvSpPr>
          <p:cNvPr id="6" name="Text Placeholder 5">
            <a:extLst>
              <a:ext uri="{FF2B5EF4-FFF2-40B4-BE49-F238E27FC236}">
                <a16:creationId xmlns:a16="http://schemas.microsoft.com/office/drawing/2014/main" id="{A7F961AC-4E64-AF47-9F23-A933E548528E}"/>
              </a:ext>
            </a:extLst>
          </p:cNvPr>
          <p:cNvSpPr>
            <a:spLocks noGrp="1"/>
          </p:cNvSpPr>
          <p:nvPr>
            <p:ph type="body" sz="quarter" idx="15"/>
          </p:nvPr>
        </p:nvSpPr>
        <p:spPr>
          <a:xfrm>
            <a:off x="8622348" y="5314857"/>
            <a:ext cx="2717800" cy="241300"/>
          </a:xfrm>
        </p:spPr>
        <p:txBody>
          <a:bodyPr/>
          <a:lstStyle/>
          <a:p>
            <a:r>
              <a:rPr lang="en-US" dirty="0"/>
              <a:t>Jessica Hope-Buckner</a:t>
            </a:r>
          </a:p>
        </p:txBody>
      </p:sp>
      <p:sp>
        <p:nvSpPr>
          <p:cNvPr id="2" name="Slide Number Placeholder 1">
            <a:extLst>
              <a:ext uri="{FF2B5EF4-FFF2-40B4-BE49-F238E27FC236}">
                <a16:creationId xmlns:a16="http://schemas.microsoft.com/office/drawing/2014/main" id="{15B1C4F9-15AA-044A-8F26-50E6518E1081}"/>
              </a:ext>
            </a:extLst>
          </p:cNvPr>
          <p:cNvSpPr>
            <a:spLocks noGrp="1"/>
          </p:cNvSpPr>
          <p:nvPr>
            <p:ph type="sldNum" sz="quarter" idx="4294967295"/>
          </p:nvPr>
        </p:nvSpPr>
        <p:spPr>
          <a:xfrm>
            <a:off x="9448800" y="6356350"/>
            <a:ext cx="2743200" cy="365125"/>
          </a:xfrm>
        </p:spPr>
        <p:txBody>
          <a:bodyPr/>
          <a:lstStyle/>
          <a:p>
            <a:fld id="{FCA986F9-F165-2F42-8D29-0DAFF18616A6}" type="slidenum">
              <a:rPr lang="en-US" smtClean="0"/>
              <a:t>1</a:t>
            </a:fld>
            <a:endParaRPr lang="en-US"/>
          </a:p>
        </p:txBody>
      </p:sp>
      <p:sp>
        <p:nvSpPr>
          <p:cNvPr id="10" name="Rectangle 9">
            <a:extLst>
              <a:ext uri="{FF2B5EF4-FFF2-40B4-BE49-F238E27FC236}">
                <a16:creationId xmlns:a16="http://schemas.microsoft.com/office/drawing/2014/main" id="{9A328782-6D13-4F24-970C-419FB4954BB2}"/>
              </a:ext>
            </a:extLst>
          </p:cNvPr>
          <p:cNvSpPr/>
          <p:nvPr/>
        </p:nvSpPr>
        <p:spPr>
          <a:xfrm>
            <a:off x="11747864" y="1541419"/>
            <a:ext cx="1619793" cy="348342"/>
          </a:xfrm>
          <a:prstGeom prst="rect">
            <a:avLst/>
          </a:prstGeom>
          <a:gradFill>
            <a:gsLst>
              <a:gs pos="23000">
                <a:schemeClr val="accent6">
                  <a:alpha val="0"/>
                </a:schemeClr>
              </a:gs>
              <a:gs pos="91000">
                <a:schemeClr val="accent6">
                  <a:alpha val="0"/>
                </a:schemeClr>
              </a:gs>
              <a:gs pos="59000">
                <a:schemeClr val="accent6">
                  <a:lumMod val="60000"/>
                  <a:lumOff val="40000"/>
                  <a:alpha val="3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8FC5FE2D-6D7B-4D5E-B9FE-9BBE6213BAE8}"/>
              </a:ext>
            </a:extLst>
          </p:cNvPr>
          <p:cNvSpPr/>
          <p:nvPr/>
        </p:nvSpPr>
        <p:spPr>
          <a:xfrm>
            <a:off x="11538857" y="1541419"/>
            <a:ext cx="1123406" cy="357051"/>
          </a:xfrm>
          <a:prstGeom prst="parallelogram">
            <a:avLst>
              <a:gd name="adj" fmla="val 725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CFD90DF-14F0-4A29-BF6C-02C8738F8534}"/>
              </a:ext>
            </a:extLst>
          </p:cNvPr>
          <p:cNvSpPr/>
          <p:nvPr/>
        </p:nvSpPr>
        <p:spPr>
          <a:xfrm>
            <a:off x="-69670" y="1550128"/>
            <a:ext cx="5895703" cy="444135"/>
          </a:xfrm>
          <a:prstGeom prst="rect">
            <a:avLst/>
          </a:prstGeom>
          <a:gradFill>
            <a:gsLst>
              <a:gs pos="4000">
                <a:schemeClr val="tx1"/>
              </a:gs>
              <a:gs pos="88000">
                <a:schemeClr val="tx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13">
            <a:extLst>
              <a:ext uri="{FF2B5EF4-FFF2-40B4-BE49-F238E27FC236}">
                <a16:creationId xmlns:a16="http://schemas.microsoft.com/office/drawing/2014/main" id="{124DC09F-ACA4-FE43-AE90-61686106CC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2706" y="5972940"/>
            <a:ext cx="613455" cy="766818"/>
          </a:xfrm>
          <a:prstGeom prst="rect">
            <a:avLst/>
          </a:prstGeom>
        </p:spPr>
      </p:pic>
      <p:sp>
        <p:nvSpPr>
          <p:cNvPr id="13" name="Text Placeholder 5">
            <a:extLst>
              <a:ext uri="{FF2B5EF4-FFF2-40B4-BE49-F238E27FC236}">
                <a16:creationId xmlns:a16="http://schemas.microsoft.com/office/drawing/2014/main" id="{A7F961AC-4E64-AF47-9F23-A933E548528E}"/>
              </a:ext>
            </a:extLst>
          </p:cNvPr>
          <p:cNvSpPr txBox="1">
            <a:spLocks/>
          </p:cNvSpPr>
          <p:nvPr/>
        </p:nvSpPr>
        <p:spPr>
          <a:xfrm>
            <a:off x="8622348" y="6121074"/>
            <a:ext cx="2717800" cy="2413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13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Mike Norris</a:t>
            </a:r>
          </a:p>
        </p:txBody>
      </p:sp>
      <p:sp>
        <p:nvSpPr>
          <p:cNvPr id="15" name="Text Placeholder 4">
            <a:extLst>
              <a:ext uri="{FF2B5EF4-FFF2-40B4-BE49-F238E27FC236}">
                <a16:creationId xmlns:a16="http://schemas.microsoft.com/office/drawing/2014/main" id="{26962FF9-ED25-5541-A5FC-5F17901F07DB}"/>
              </a:ext>
            </a:extLst>
          </p:cNvPr>
          <p:cNvSpPr txBox="1">
            <a:spLocks/>
          </p:cNvSpPr>
          <p:nvPr/>
        </p:nvSpPr>
        <p:spPr>
          <a:xfrm>
            <a:off x="8622348" y="6339465"/>
            <a:ext cx="2517774" cy="38201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10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Financial Planning Advisor</a:t>
            </a:r>
          </a:p>
        </p:txBody>
      </p:sp>
    </p:spTree>
    <p:extLst>
      <p:ext uri="{BB962C8B-B14F-4D97-AF65-F5344CB8AC3E}">
        <p14:creationId xmlns:p14="http://schemas.microsoft.com/office/powerpoint/2010/main" val="355031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0-#ppt_w/2"/>
                                          </p:val>
                                        </p:tav>
                                        <p:tav tm="100000">
                                          <p:val>
                                            <p:strVal val="#ppt_x"/>
                                          </p:val>
                                        </p:tav>
                                      </p:tavLst>
                                    </p:anim>
                                    <p:anim calcmode="lin" valueType="num">
                                      <p:cBhvr additive="base">
                                        <p:cTn id="8" dur="1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D027D-05EA-8B4B-8DA7-6A378FCEB12E}"/>
              </a:ext>
            </a:extLst>
          </p:cNvPr>
          <p:cNvSpPr>
            <a:spLocks noGrp="1"/>
          </p:cNvSpPr>
          <p:nvPr>
            <p:ph type="title"/>
          </p:nvPr>
        </p:nvSpPr>
        <p:spPr/>
        <p:txBody>
          <a:bodyPr/>
          <a:lstStyle/>
          <a:p>
            <a:r>
              <a:rPr lang="en-US" dirty="0"/>
              <a:t>A case study: Maria Davis</a:t>
            </a:r>
          </a:p>
        </p:txBody>
      </p:sp>
      <p:sp>
        <p:nvSpPr>
          <p:cNvPr id="3" name="Content Placeholder 2">
            <a:extLst>
              <a:ext uri="{FF2B5EF4-FFF2-40B4-BE49-F238E27FC236}">
                <a16:creationId xmlns:a16="http://schemas.microsoft.com/office/drawing/2014/main" id="{E8B51171-637C-E344-89CE-EC9A7CCDFE22}"/>
              </a:ext>
            </a:extLst>
          </p:cNvPr>
          <p:cNvSpPr>
            <a:spLocks noGrp="1"/>
          </p:cNvSpPr>
          <p:nvPr>
            <p:ph idx="1"/>
          </p:nvPr>
        </p:nvSpPr>
        <p:spPr>
          <a:xfrm>
            <a:off x="838200" y="2055223"/>
            <a:ext cx="2764316" cy="522724"/>
          </a:xfrm>
        </p:spPr>
        <p:txBody>
          <a:bodyPr/>
          <a:lstStyle/>
          <a:p>
            <a:endParaRPr lang="en-US" dirty="0"/>
          </a:p>
        </p:txBody>
      </p:sp>
      <p:sp>
        <p:nvSpPr>
          <p:cNvPr id="4" name="Slide Number Placeholder 3">
            <a:extLst>
              <a:ext uri="{FF2B5EF4-FFF2-40B4-BE49-F238E27FC236}">
                <a16:creationId xmlns:a16="http://schemas.microsoft.com/office/drawing/2014/main" id="{22F0E0E9-B8B0-8743-8864-37A5504A563D}"/>
              </a:ext>
            </a:extLst>
          </p:cNvPr>
          <p:cNvSpPr>
            <a:spLocks noGrp="1"/>
          </p:cNvSpPr>
          <p:nvPr>
            <p:ph type="sldNum" sz="quarter" idx="4"/>
          </p:nvPr>
        </p:nvSpPr>
        <p:spPr/>
        <p:txBody>
          <a:bodyPr/>
          <a:lstStyle/>
          <a:p>
            <a:fld id="{FCA986F9-F165-2F42-8D29-0DAFF18616A6}" type="slidenum">
              <a:rPr lang="en-US" smtClean="0"/>
              <a:pPr/>
              <a:t>10</a:t>
            </a:fld>
            <a:endParaRPr lang="en-US" dirty="0"/>
          </a:p>
        </p:txBody>
      </p:sp>
      <p:pic>
        <p:nvPicPr>
          <p:cNvPr id="5" name="Picture 4">
            <a:extLst>
              <a:ext uri="{FF2B5EF4-FFF2-40B4-BE49-F238E27FC236}">
                <a16:creationId xmlns:a16="http://schemas.microsoft.com/office/drawing/2014/main" id="{9358189E-F69B-3146-8FC7-A1373A528832}"/>
              </a:ext>
            </a:extLst>
          </p:cNvPr>
          <p:cNvPicPr>
            <a:picLocks noChangeAspect="1"/>
          </p:cNvPicPr>
          <p:nvPr/>
        </p:nvPicPr>
        <p:blipFill>
          <a:blip r:embed="rId3"/>
          <a:stretch>
            <a:fillRect/>
          </a:stretch>
        </p:blipFill>
        <p:spPr>
          <a:xfrm>
            <a:off x="2015628" y="1755354"/>
            <a:ext cx="8153400" cy="4838700"/>
          </a:xfrm>
          <a:prstGeom prst="rect">
            <a:avLst/>
          </a:prstGeom>
        </p:spPr>
      </p:pic>
      <p:grpSp>
        <p:nvGrpSpPr>
          <p:cNvPr id="6" name="Group 5">
            <a:extLst>
              <a:ext uri="{FF2B5EF4-FFF2-40B4-BE49-F238E27FC236}">
                <a16:creationId xmlns:a16="http://schemas.microsoft.com/office/drawing/2014/main" id="{78175DEE-8D6B-4F6E-ADB7-859CDE0ED47B}"/>
              </a:ext>
            </a:extLst>
          </p:cNvPr>
          <p:cNvGrpSpPr/>
          <p:nvPr/>
        </p:nvGrpSpPr>
        <p:grpSpPr>
          <a:xfrm>
            <a:off x="1157101" y="3370984"/>
            <a:ext cx="775451" cy="369160"/>
            <a:chOff x="1157101" y="3370984"/>
            <a:chExt cx="775451" cy="369160"/>
          </a:xfrm>
        </p:grpSpPr>
        <p:sp>
          <p:nvSpPr>
            <p:cNvPr id="9" name="Oval 8">
              <a:extLst>
                <a:ext uri="{FF2B5EF4-FFF2-40B4-BE49-F238E27FC236}">
                  <a16:creationId xmlns:a16="http://schemas.microsoft.com/office/drawing/2014/main" id="{8660B311-DD74-443A-8DEA-BFEA421114D7}"/>
                </a:ext>
              </a:extLst>
            </p:cNvPr>
            <p:cNvSpPr/>
            <p:nvPr/>
          </p:nvSpPr>
          <p:spPr>
            <a:xfrm>
              <a:off x="1157101" y="3370984"/>
              <a:ext cx="369160" cy="369160"/>
            </a:xfrm>
            <a:prstGeom prst="ellipse">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FFFFFF"/>
                  </a:solidFill>
                </a:rPr>
                <a:t>1</a:t>
              </a:r>
            </a:p>
          </p:txBody>
        </p:sp>
        <p:cxnSp>
          <p:nvCxnSpPr>
            <p:cNvPr id="10" name="Straight Arrow Connector 9">
              <a:extLst>
                <a:ext uri="{FF2B5EF4-FFF2-40B4-BE49-F238E27FC236}">
                  <a16:creationId xmlns:a16="http://schemas.microsoft.com/office/drawing/2014/main" id="{C7F597C6-B96D-4040-A02A-90F40E09E748}"/>
                </a:ext>
              </a:extLst>
            </p:cNvPr>
            <p:cNvCxnSpPr>
              <a:cxnSpLocks/>
              <a:stCxn id="9" idx="6"/>
            </p:cNvCxnSpPr>
            <p:nvPr/>
          </p:nvCxnSpPr>
          <p:spPr>
            <a:xfrm>
              <a:off x="1526261" y="3555564"/>
              <a:ext cx="406291"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8BA0468D-9356-40E4-A752-70E327178141}"/>
              </a:ext>
            </a:extLst>
          </p:cNvPr>
          <p:cNvGrpSpPr/>
          <p:nvPr/>
        </p:nvGrpSpPr>
        <p:grpSpPr>
          <a:xfrm>
            <a:off x="3117669" y="2977875"/>
            <a:ext cx="7548070" cy="369160"/>
            <a:chOff x="3117669" y="2977875"/>
            <a:chExt cx="7548070" cy="369160"/>
          </a:xfrm>
        </p:grpSpPr>
        <p:sp>
          <p:nvSpPr>
            <p:cNvPr id="11" name="Oval 10">
              <a:extLst>
                <a:ext uri="{FF2B5EF4-FFF2-40B4-BE49-F238E27FC236}">
                  <a16:creationId xmlns:a16="http://schemas.microsoft.com/office/drawing/2014/main" id="{054508A2-46E4-442D-B523-39520BA71F62}"/>
                </a:ext>
              </a:extLst>
            </p:cNvPr>
            <p:cNvSpPr/>
            <p:nvPr/>
          </p:nvSpPr>
          <p:spPr>
            <a:xfrm>
              <a:off x="10296579" y="2977875"/>
              <a:ext cx="369160" cy="369160"/>
            </a:xfrm>
            <a:prstGeom prst="ellipse">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FFFFFF"/>
                  </a:solidFill>
                </a:rPr>
                <a:t>2</a:t>
              </a:r>
            </a:p>
          </p:txBody>
        </p:sp>
        <p:cxnSp>
          <p:nvCxnSpPr>
            <p:cNvPr id="12" name="Straight Arrow Connector 11">
              <a:extLst>
                <a:ext uri="{FF2B5EF4-FFF2-40B4-BE49-F238E27FC236}">
                  <a16:creationId xmlns:a16="http://schemas.microsoft.com/office/drawing/2014/main" id="{C4B1255C-7916-49D2-8301-69C332F712B7}"/>
                </a:ext>
              </a:extLst>
            </p:cNvPr>
            <p:cNvCxnSpPr>
              <a:cxnSpLocks/>
              <a:stCxn id="11" idx="2"/>
            </p:cNvCxnSpPr>
            <p:nvPr/>
          </p:nvCxnSpPr>
          <p:spPr>
            <a:xfrm flipH="1">
              <a:off x="3117669" y="3162455"/>
              <a:ext cx="7178910"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45CC9256-3AEC-4C40-8987-2B1A51EA4ECE}"/>
              </a:ext>
            </a:extLst>
          </p:cNvPr>
          <p:cNvGrpSpPr/>
          <p:nvPr/>
        </p:nvGrpSpPr>
        <p:grpSpPr>
          <a:xfrm>
            <a:off x="5965371" y="3646506"/>
            <a:ext cx="4700368" cy="369160"/>
            <a:chOff x="5965371" y="3646506"/>
            <a:chExt cx="4700368" cy="369160"/>
          </a:xfrm>
        </p:grpSpPr>
        <p:sp>
          <p:nvSpPr>
            <p:cNvPr id="15" name="Oval 14">
              <a:extLst>
                <a:ext uri="{FF2B5EF4-FFF2-40B4-BE49-F238E27FC236}">
                  <a16:creationId xmlns:a16="http://schemas.microsoft.com/office/drawing/2014/main" id="{9C3B0F7E-06C8-479E-A743-0722BCF51349}"/>
                </a:ext>
              </a:extLst>
            </p:cNvPr>
            <p:cNvSpPr/>
            <p:nvPr/>
          </p:nvSpPr>
          <p:spPr>
            <a:xfrm>
              <a:off x="10296579" y="3646506"/>
              <a:ext cx="369160" cy="369160"/>
            </a:xfrm>
            <a:prstGeom prst="ellipse">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FFFFFF"/>
                  </a:solidFill>
                </a:rPr>
                <a:t>3</a:t>
              </a:r>
            </a:p>
          </p:txBody>
        </p:sp>
        <p:cxnSp>
          <p:nvCxnSpPr>
            <p:cNvPr id="16" name="Straight Arrow Connector 15">
              <a:extLst>
                <a:ext uri="{FF2B5EF4-FFF2-40B4-BE49-F238E27FC236}">
                  <a16:creationId xmlns:a16="http://schemas.microsoft.com/office/drawing/2014/main" id="{E5CD31AB-9C50-4C66-9819-4EB7D9521C5C}"/>
                </a:ext>
              </a:extLst>
            </p:cNvPr>
            <p:cNvCxnSpPr>
              <a:cxnSpLocks/>
              <a:stCxn id="15" idx="2"/>
            </p:cNvCxnSpPr>
            <p:nvPr/>
          </p:nvCxnSpPr>
          <p:spPr>
            <a:xfrm flipH="1">
              <a:off x="5965371" y="3831086"/>
              <a:ext cx="4331208"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604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D027D-05EA-8B4B-8DA7-6A378FCEB12E}"/>
              </a:ext>
            </a:extLst>
          </p:cNvPr>
          <p:cNvSpPr>
            <a:spLocks noGrp="1"/>
          </p:cNvSpPr>
          <p:nvPr>
            <p:ph type="title"/>
          </p:nvPr>
        </p:nvSpPr>
        <p:spPr/>
        <p:txBody>
          <a:bodyPr/>
          <a:lstStyle/>
          <a:p>
            <a:r>
              <a:rPr lang="en-US" dirty="0"/>
              <a:t>A case study: Maria Davis</a:t>
            </a:r>
          </a:p>
        </p:txBody>
      </p:sp>
      <p:sp>
        <p:nvSpPr>
          <p:cNvPr id="3" name="Content Placeholder 2">
            <a:extLst>
              <a:ext uri="{FF2B5EF4-FFF2-40B4-BE49-F238E27FC236}">
                <a16:creationId xmlns:a16="http://schemas.microsoft.com/office/drawing/2014/main" id="{E8B51171-637C-E344-89CE-EC9A7CCDFE22}"/>
              </a:ext>
            </a:extLst>
          </p:cNvPr>
          <p:cNvSpPr>
            <a:spLocks noGrp="1"/>
          </p:cNvSpPr>
          <p:nvPr>
            <p:ph idx="1"/>
          </p:nvPr>
        </p:nvSpPr>
        <p:spPr>
          <a:xfrm>
            <a:off x="838200" y="2055223"/>
            <a:ext cx="2698214" cy="776112"/>
          </a:xfrm>
        </p:spPr>
        <p:txBody>
          <a:bodyPr/>
          <a:lstStyle/>
          <a:p>
            <a:endParaRPr lang="en-US" dirty="0"/>
          </a:p>
        </p:txBody>
      </p:sp>
      <p:sp>
        <p:nvSpPr>
          <p:cNvPr id="4" name="Slide Number Placeholder 3">
            <a:extLst>
              <a:ext uri="{FF2B5EF4-FFF2-40B4-BE49-F238E27FC236}">
                <a16:creationId xmlns:a16="http://schemas.microsoft.com/office/drawing/2014/main" id="{22F0E0E9-B8B0-8743-8864-37A5504A563D}"/>
              </a:ext>
            </a:extLst>
          </p:cNvPr>
          <p:cNvSpPr>
            <a:spLocks noGrp="1"/>
          </p:cNvSpPr>
          <p:nvPr>
            <p:ph type="sldNum" sz="quarter" idx="4"/>
          </p:nvPr>
        </p:nvSpPr>
        <p:spPr/>
        <p:txBody>
          <a:bodyPr/>
          <a:lstStyle/>
          <a:p>
            <a:fld id="{FCA986F9-F165-2F42-8D29-0DAFF18616A6}" type="slidenum">
              <a:rPr lang="en-US" smtClean="0"/>
              <a:pPr/>
              <a:t>11</a:t>
            </a:fld>
            <a:endParaRPr lang="en-US" dirty="0"/>
          </a:p>
        </p:txBody>
      </p:sp>
      <p:pic>
        <p:nvPicPr>
          <p:cNvPr id="5" name="Picture 4">
            <a:extLst>
              <a:ext uri="{FF2B5EF4-FFF2-40B4-BE49-F238E27FC236}">
                <a16:creationId xmlns:a16="http://schemas.microsoft.com/office/drawing/2014/main" id="{95ABC6D5-9E59-4242-82FD-698F3E9C5838}"/>
              </a:ext>
            </a:extLst>
          </p:cNvPr>
          <p:cNvPicPr>
            <a:picLocks noChangeAspect="1"/>
          </p:cNvPicPr>
          <p:nvPr/>
        </p:nvPicPr>
        <p:blipFill>
          <a:blip r:embed="rId3"/>
          <a:stretch>
            <a:fillRect/>
          </a:stretch>
        </p:blipFill>
        <p:spPr>
          <a:xfrm>
            <a:off x="3254566" y="1933308"/>
            <a:ext cx="6000990" cy="4819650"/>
          </a:xfrm>
          <a:prstGeom prst="rect">
            <a:avLst/>
          </a:prstGeom>
        </p:spPr>
      </p:pic>
      <p:grpSp>
        <p:nvGrpSpPr>
          <p:cNvPr id="6" name="Group 5">
            <a:extLst>
              <a:ext uri="{FF2B5EF4-FFF2-40B4-BE49-F238E27FC236}">
                <a16:creationId xmlns:a16="http://schemas.microsoft.com/office/drawing/2014/main" id="{9981F4C9-1752-41B4-95C7-F85032320F2F}"/>
              </a:ext>
            </a:extLst>
          </p:cNvPr>
          <p:cNvGrpSpPr/>
          <p:nvPr/>
        </p:nvGrpSpPr>
        <p:grpSpPr>
          <a:xfrm>
            <a:off x="2636954" y="3937041"/>
            <a:ext cx="2379183" cy="369160"/>
            <a:chOff x="2636954" y="3937041"/>
            <a:chExt cx="2379183" cy="369160"/>
          </a:xfrm>
        </p:grpSpPr>
        <p:sp>
          <p:nvSpPr>
            <p:cNvPr id="7" name="Oval 6">
              <a:extLst>
                <a:ext uri="{FF2B5EF4-FFF2-40B4-BE49-F238E27FC236}">
                  <a16:creationId xmlns:a16="http://schemas.microsoft.com/office/drawing/2014/main" id="{1294FD59-BB7A-4925-BF5F-1C32F3C36CC1}"/>
                </a:ext>
              </a:extLst>
            </p:cNvPr>
            <p:cNvSpPr/>
            <p:nvPr/>
          </p:nvSpPr>
          <p:spPr>
            <a:xfrm>
              <a:off x="2636954" y="3937041"/>
              <a:ext cx="369160" cy="369160"/>
            </a:xfrm>
            <a:prstGeom prst="ellipse">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FFFFFF"/>
                  </a:solidFill>
                </a:rPr>
                <a:t>1</a:t>
              </a:r>
            </a:p>
          </p:txBody>
        </p:sp>
        <p:cxnSp>
          <p:nvCxnSpPr>
            <p:cNvPr id="8" name="Straight Arrow Connector 7">
              <a:extLst>
                <a:ext uri="{FF2B5EF4-FFF2-40B4-BE49-F238E27FC236}">
                  <a16:creationId xmlns:a16="http://schemas.microsoft.com/office/drawing/2014/main" id="{DFD13652-7FFC-44B9-9BDC-D3BB262A64B9}"/>
                </a:ext>
              </a:extLst>
            </p:cNvPr>
            <p:cNvCxnSpPr>
              <a:cxnSpLocks/>
              <a:stCxn id="7" idx="6"/>
            </p:cNvCxnSpPr>
            <p:nvPr/>
          </p:nvCxnSpPr>
          <p:spPr>
            <a:xfrm>
              <a:off x="3006114" y="4121621"/>
              <a:ext cx="2010023"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CEFA8000-51F5-4EAD-95D0-243D8856DEE4}"/>
              </a:ext>
            </a:extLst>
          </p:cNvPr>
          <p:cNvGrpSpPr/>
          <p:nvPr/>
        </p:nvGrpSpPr>
        <p:grpSpPr>
          <a:xfrm>
            <a:off x="7907383" y="5854179"/>
            <a:ext cx="1942956" cy="369160"/>
            <a:chOff x="7907383" y="5854179"/>
            <a:chExt cx="1942956" cy="369160"/>
          </a:xfrm>
        </p:grpSpPr>
        <p:sp>
          <p:nvSpPr>
            <p:cNvPr id="10" name="Oval 9">
              <a:extLst>
                <a:ext uri="{FF2B5EF4-FFF2-40B4-BE49-F238E27FC236}">
                  <a16:creationId xmlns:a16="http://schemas.microsoft.com/office/drawing/2014/main" id="{1AF65C3F-ED93-463F-998F-94498C6CE3B8}"/>
                </a:ext>
              </a:extLst>
            </p:cNvPr>
            <p:cNvSpPr/>
            <p:nvPr/>
          </p:nvSpPr>
          <p:spPr>
            <a:xfrm>
              <a:off x="9481179" y="5854179"/>
              <a:ext cx="369160" cy="369160"/>
            </a:xfrm>
            <a:prstGeom prst="ellipse">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FFFFFF"/>
                  </a:solidFill>
                </a:rPr>
                <a:t>2</a:t>
              </a:r>
            </a:p>
          </p:txBody>
        </p:sp>
        <p:cxnSp>
          <p:nvCxnSpPr>
            <p:cNvPr id="11" name="Straight Arrow Connector 10">
              <a:extLst>
                <a:ext uri="{FF2B5EF4-FFF2-40B4-BE49-F238E27FC236}">
                  <a16:creationId xmlns:a16="http://schemas.microsoft.com/office/drawing/2014/main" id="{C7BA0ED9-2F7C-41BE-B300-B99435E7EBE7}"/>
                </a:ext>
              </a:extLst>
            </p:cNvPr>
            <p:cNvCxnSpPr>
              <a:cxnSpLocks/>
              <a:stCxn id="10" idx="2"/>
            </p:cNvCxnSpPr>
            <p:nvPr/>
          </p:nvCxnSpPr>
          <p:spPr>
            <a:xfrm flipH="1">
              <a:off x="7907383" y="6038759"/>
              <a:ext cx="1573796"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5462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D027D-05EA-8B4B-8DA7-6A378FCEB12E}"/>
              </a:ext>
            </a:extLst>
          </p:cNvPr>
          <p:cNvSpPr>
            <a:spLocks noGrp="1"/>
          </p:cNvSpPr>
          <p:nvPr>
            <p:ph type="title"/>
          </p:nvPr>
        </p:nvSpPr>
        <p:spPr/>
        <p:txBody>
          <a:bodyPr/>
          <a:lstStyle/>
          <a:p>
            <a:r>
              <a:rPr lang="en-US" dirty="0"/>
              <a:t>A case study: Maria Davis</a:t>
            </a:r>
          </a:p>
        </p:txBody>
      </p:sp>
      <p:sp>
        <p:nvSpPr>
          <p:cNvPr id="3" name="Content Placeholder 2">
            <a:extLst>
              <a:ext uri="{FF2B5EF4-FFF2-40B4-BE49-F238E27FC236}">
                <a16:creationId xmlns:a16="http://schemas.microsoft.com/office/drawing/2014/main" id="{E8B51171-637C-E344-89CE-EC9A7CCDFE22}"/>
              </a:ext>
            </a:extLst>
          </p:cNvPr>
          <p:cNvSpPr>
            <a:spLocks noGrp="1"/>
          </p:cNvSpPr>
          <p:nvPr>
            <p:ph idx="1"/>
          </p:nvPr>
        </p:nvSpPr>
        <p:spPr>
          <a:xfrm>
            <a:off x="838200" y="2055223"/>
            <a:ext cx="2577029" cy="897297"/>
          </a:xfrm>
        </p:spPr>
        <p:txBody>
          <a:bodyPr/>
          <a:lstStyle/>
          <a:p>
            <a:endParaRPr lang="en-US" dirty="0"/>
          </a:p>
        </p:txBody>
      </p:sp>
      <p:sp>
        <p:nvSpPr>
          <p:cNvPr id="4" name="Slide Number Placeholder 3">
            <a:extLst>
              <a:ext uri="{FF2B5EF4-FFF2-40B4-BE49-F238E27FC236}">
                <a16:creationId xmlns:a16="http://schemas.microsoft.com/office/drawing/2014/main" id="{22F0E0E9-B8B0-8743-8864-37A5504A563D}"/>
              </a:ext>
            </a:extLst>
          </p:cNvPr>
          <p:cNvSpPr>
            <a:spLocks noGrp="1"/>
          </p:cNvSpPr>
          <p:nvPr>
            <p:ph type="sldNum" sz="quarter" idx="4"/>
          </p:nvPr>
        </p:nvSpPr>
        <p:spPr/>
        <p:txBody>
          <a:bodyPr/>
          <a:lstStyle/>
          <a:p>
            <a:fld id="{FCA986F9-F165-2F42-8D29-0DAFF18616A6}" type="slidenum">
              <a:rPr lang="en-US" smtClean="0"/>
              <a:pPr/>
              <a:t>12</a:t>
            </a:fld>
            <a:endParaRPr lang="en-US" dirty="0"/>
          </a:p>
        </p:txBody>
      </p:sp>
      <p:pic>
        <p:nvPicPr>
          <p:cNvPr id="5" name="Picture 4">
            <a:extLst>
              <a:ext uri="{FF2B5EF4-FFF2-40B4-BE49-F238E27FC236}">
                <a16:creationId xmlns:a16="http://schemas.microsoft.com/office/drawing/2014/main" id="{1D76302E-66C2-E24C-A6D2-5B58208A3A09}"/>
              </a:ext>
            </a:extLst>
          </p:cNvPr>
          <p:cNvPicPr>
            <a:picLocks noChangeAspect="1"/>
          </p:cNvPicPr>
          <p:nvPr/>
        </p:nvPicPr>
        <p:blipFill>
          <a:blip r:embed="rId3"/>
          <a:stretch>
            <a:fillRect/>
          </a:stretch>
        </p:blipFill>
        <p:spPr>
          <a:xfrm>
            <a:off x="3238787" y="2092565"/>
            <a:ext cx="6257925" cy="4848445"/>
          </a:xfrm>
          <a:prstGeom prst="rect">
            <a:avLst/>
          </a:prstGeom>
        </p:spPr>
      </p:pic>
      <p:grpSp>
        <p:nvGrpSpPr>
          <p:cNvPr id="6" name="Group 5">
            <a:extLst>
              <a:ext uri="{FF2B5EF4-FFF2-40B4-BE49-F238E27FC236}">
                <a16:creationId xmlns:a16="http://schemas.microsoft.com/office/drawing/2014/main" id="{46CF6ED4-E5A4-436C-868A-F4AAF5F1AAF7}"/>
              </a:ext>
            </a:extLst>
          </p:cNvPr>
          <p:cNvGrpSpPr/>
          <p:nvPr/>
        </p:nvGrpSpPr>
        <p:grpSpPr>
          <a:xfrm>
            <a:off x="2695288" y="3677358"/>
            <a:ext cx="2277306" cy="369160"/>
            <a:chOff x="2695288" y="3677358"/>
            <a:chExt cx="2277306" cy="369160"/>
          </a:xfrm>
        </p:grpSpPr>
        <p:sp>
          <p:nvSpPr>
            <p:cNvPr id="7" name="Oval 6">
              <a:extLst>
                <a:ext uri="{FF2B5EF4-FFF2-40B4-BE49-F238E27FC236}">
                  <a16:creationId xmlns:a16="http://schemas.microsoft.com/office/drawing/2014/main" id="{8CA5A90C-6611-433E-B272-30F354EEC16C}"/>
                </a:ext>
              </a:extLst>
            </p:cNvPr>
            <p:cNvSpPr/>
            <p:nvPr/>
          </p:nvSpPr>
          <p:spPr>
            <a:xfrm>
              <a:off x="2695288" y="3677358"/>
              <a:ext cx="369160" cy="369160"/>
            </a:xfrm>
            <a:prstGeom prst="ellipse">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FFFFFF"/>
                  </a:solidFill>
                </a:rPr>
                <a:t>1</a:t>
              </a:r>
            </a:p>
          </p:txBody>
        </p:sp>
        <p:cxnSp>
          <p:nvCxnSpPr>
            <p:cNvPr id="8" name="Straight Arrow Connector 7">
              <a:extLst>
                <a:ext uri="{FF2B5EF4-FFF2-40B4-BE49-F238E27FC236}">
                  <a16:creationId xmlns:a16="http://schemas.microsoft.com/office/drawing/2014/main" id="{18D69AFD-4013-4B55-8937-75B66499B710}"/>
                </a:ext>
              </a:extLst>
            </p:cNvPr>
            <p:cNvCxnSpPr>
              <a:cxnSpLocks/>
              <a:stCxn id="7" idx="6"/>
            </p:cNvCxnSpPr>
            <p:nvPr/>
          </p:nvCxnSpPr>
          <p:spPr>
            <a:xfrm>
              <a:off x="3064448" y="3861938"/>
              <a:ext cx="1908146"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5297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D027D-05EA-8B4B-8DA7-6A378FCEB12E}"/>
              </a:ext>
            </a:extLst>
          </p:cNvPr>
          <p:cNvSpPr>
            <a:spLocks noGrp="1"/>
          </p:cNvSpPr>
          <p:nvPr>
            <p:ph type="title"/>
          </p:nvPr>
        </p:nvSpPr>
        <p:spPr/>
        <p:txBody>
          <a:bodyPr/>
          <a:lstStyle/>
          <a:p>
            <a:r>
              <a:rPr lang="en-US" dirty="0"/>
              <a:t>A case study: Maria Davis</a:t>
            </a:r>
          </a:p>
        </p:txBody>
      </p:sp>
      <p:sp>
        <p:nvSpPr>
          <p:cNvPr id="3" name="Content Placeholder 2">
            <a:extLst>
              <a:ext uri="{FF2B5EF4-FFF2-40B4-BE49-F238E27FC236}">
                <a16:creationId xmlns:a16="http://schemas.microsoft.com/office/drawing/2014/main" id="{E8B51171-637C-E344-89CE-EC9A7CCDFE22}"/>
              </a:ext>
            </a:extLst>
          </p:cNvPr>
          <p:cNvSpPr>
            <a:spLocks noGrp="1"/>
          </p:cNvSpPr>
          <p:nvPr>
            <p:ph idx="1"/>
          </p:nvPr>
        </p:nvSpPr>
        <p:spPr>
          <a:xfrm>
            <a:off x="838200" y="2055223"/>
            <a:ext cx="3072788" cy="710011"/>
          </a:xfrm>
        </p:spPr>
        <p:txBody>
          <a:bodyPr/>
          <a:lstStyle/>
          <a:p>
            <a:endParaRPr lang="en-US" dirty="0"/>
          </a:p>
        </p:txBody>
      </p:sp>
      <p:sp>
        <p:nvSpPr>
          <p:cNvPr id="4" name="Slide Number Placeholder 3">
            <a:extLst>
              <a:ext uri="{FF2B5EF4-FFF2-40B4-BE49-F238E27FC236}">
                <a16:creationId xmlns:a16="http://schemas.microsoft.com/office/drawing/2014/main" id="{22F0E0E9-B8B0-8743-8864-37A5504A563D}"/>
              </a:ext>
            </a:extLst>
          </p:cNvPr>
          <p:cNvSpPr>
            <a:spLocks noGrp="1"/>
          </p:cNvSpPr>
          <p:nvPr>
            <p:ph type="sldNum" sz="quarter" idx="4"/>
          </p:nvPr>
        </p:nvSpPr>
        <p:spPr/>
        <p:txBody>
          <a:bodyPr/>
          <a:lstStyle/>
          <a:p>
            <a:fld id="{FCA986F9-F165-2F42-8D29-0DAFF18616A6}" type="slidenum">
              <a:rPr lang="en-US" smtClean="0"/>
              <a:pPr/>
              <a:t>13</a:t>
            </a:fld>
            <a:endParaRPr lang="en-US" dirty="0"/>
          </a:p>
        </p:txBody>
      </p:sp>
      <p:pic>
        <p:nvPicPr>
          <p:cNvPr id="5" name="Picture 4">
            <a:extLst>
              <a:ext uri="{FF2B5EF4-FFF2-40B4-BE49-F238E27FC236}">
                <a16:creationId xmlns:a16="http://schemas.microsoft.com/office/drawing/2014/main" id="{72A85E7A-CC96-9343-898F-70D4361B1FDF}"/>
              </a:ext>
            </a:extLst>
          </p:cNvPr>
          <p:cNvPicPr>
            <a:picLocks noChangeAspect="1"/>
          </p:cNvPicPr>
          <p:nvPr/>
        </p:nvPicPr>
        <p:blipFill>
          <a:blip r:embed="rId3"/>
          <a:stretch>
            <a:fillRect/>
          </a:stretch>
        </p:blipFill>
        <p:spPr>
          <a:xfrm>
            <a:off x="2280033" y="1810438"/>
            <a:ext cx="8153400" cy="4839074"/>
          </a:xfrm>
          <a:prstGeom prst="rect">
            <a:avLst/>
          </a:prstGeom>
        </p:spPr>
      </p:pic>
      <p:grpSp>
        <p:nvGrpSpPr>
          <p:cNvPr id="6" name="Group 5">
            <a:extLst>
              <a:ext uri="{FF2B5EF4-FFF2-40B4-BE49-F238E27FC236}">
                <a16:creationId xmlns:a16="http://schemas.microsoft.com/office/drawing/2014/main" id="{641154B3-1B26-4750-8233-3014658787CC}"/>
              </a:ext>
            </a:extLst>
          </p:cNvPr>
          <p:cNvGrpSpPr/>
          <p:nvPr/>
        </p:nvGrpSpPr>
        <p:grpSpPr>
          <a:xfrm>
            <a:off x="1573987" y="3370984"/>
            <a:ext cx="5053236" cy="369160"/>
            <a:chOff x="1573987" y="3370984"/>
            <a:chExt cx="5053236" cy="369160"/>
          </a:xfrm>
        </p:grpSpPr>
        <p:sp>
          <p:nvSpPr>
            <p:cNvPr id="7" name="Oval 6">
              <a:extLst>
                <a:ext uri="{FF2B5EF4-FFF2-40B4-BE49-F238E27FC236}">
                  <a16:creationId xmlns:a16="http://schemas.microsoft.com/office/drawing/2014/main" id="{3DCA9F40-BC6A-4F9A-A489-F1998C38B29F}"/>
                </a:ext>
              </a:extLst>
            </p:cNvPr>
            <p:cNvSpPr/>
            <p:nvPr/>
          </p:nvSpPr>
          <p:spPr>
            <a:xfrm>
              <a:off x="1573987" y="3370984"/>
              <a:ext cx="369160" cy="369160"/>
            </a:xfrm>
            <a:prstGeom prst="ellipse">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FFFFFF"/>
                  </a:solidFill>
                </a:rPr>
                <a:t>1</a:t>
              </a:r>
            </a:p>
          </p:txBody>
        </p:sp>
        <p:cxnSp>
          <p:nvCxnSpPr>
            <p:cNvPr id="8" name="Straight Arrow Connector 7">
              <a:extLst>
                <a:ext uri="{FF2B5EF4-FFF2-40B4-BE49-F238E27FC236}">
                  <a16:creationId xmlns:a16="http://schemas.microsoft.com/office/drawing/2014/main" id="{91114694-AA77-4DD2-BCEC-8E92F89FB0C7}"/>
                </a:ext>
              </a:extLst>
            </p:cNvPr>
            <p:cNvCxnSpPr>
              <a:cxnSpLocks/>
              <a:stCxn id="7" idx="6"/>
            </p:cNvCxnSpPr>
            <p:nvPr/>
          </p:nvCxnSpPr>
          <p:spPr>
            <a:xfrm>
              <a:off x="1943147" y="3555564"/>
              <a:ext cx="4684076"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0344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D027D-05EA-8B4B-8DA7-6A378FCEB12E}"/>
              </a:ext>
            </a:extLst>
          </p:cNvPr>
          <p:cNvSpPr>
            <a:spLocks noGrp="1"/>
          </p:cNvSpPr>
          <p:nvPr>
            <p:ph type="title"/>
          </p:nvPr>
        </p:nvSpPr>
        <p:spPr/>
        <p:txBody>
          <a:bodyPr/>
          <a:lstStyle/>
          <a:p>
            <a:r>
              <a:rPr lang="en-US" dirty="0"/>
              <a:t>A case study: Maria Davis</a:t>
            </a:r>
          </a:p>
        </p:txBody>
      </p:sp>
      <p:sp>
        <p:nvSpPr>
          <p:cNvPr id="3" name="Content Placeholder 2">
            <a:extLst>
              <a:ext uri="{FF2B5EF4-FFF2-40B4-BE49-F238E27FC236}">
                <a16:creationId xmlns:a16="http://schemas.microsoft.com/office/drawing/2014/main" id="{E8B51171-637C-E344-89CE-EC9A7CCDFE22}"/>
              </a:ext>
            </a:extLst>
          </p:cNvPr>
          <p:cNvSpPr>
            <a:spLocks noGrp="1"/>
          </p:cNvSpPr>
          <p:nvPr>
            <p:ph idx="1"/>
          </p:nvPr>
        </p:nvSpPr>
        <p:spPr>
          <a:xfrm>
            <a:off x="838200" y="2055223"/>
            <a:ext cx="2764316" cy="698994"/>
          </a:xfrm>
        </p:spPr>
        <p:txBody>
          <a:bodyPr/>
          <a:lstStyle/>
          <a:p>
            <a:endParaRPr lang="en-US" dirty="0"/>
          </a:p>
        </p:txBody>
      </p:sp>
      <p:sp>
        <p:nvSpPr>
          <p:cNvPr id="4" name="Slide Number Placeholder 3">
            <a:extLst>
              <a:ext uri="{FF2B5EF4-FFF2-40B4-BE49-F238E27FC236}">
                <a16:creationId xmlns:a16="http://schemas.microsoft.com/office/drawing/2014/main" id="{22F0E0E9-B8B0-8743-8864-37A5504A563D}"/>
              </a:ext>
            </a:extLst>
          </p:cNvPr>
          <p:cNvSpPr>
            <a:spLocks noGrp="1"/>
          </p:cNvSpPr>
          <p:nvPr>
            <p:ph type="sldNum" sz="quarter" idx="4"/>
          </p:nvPr>
        </p:nvSpPr>
        <p:spPr/>
        <p:txBody>
          <a:bodyPr/>
          <a:lstStyle/>
          <a:p>
            <a:fld id="{FCA986F9-F165-2F42-8D29-0DAFF18616A6}" type="slidenum">
              <a:rPr lang="en-US" smtClean="0"/>
              <a:pPr/>
              <a:t>14</a:t>
            </a:fld>
            <a:endParaRPr lang="en-US" dirty="0"/>
          </a:p>
        </p:txBody>
      </p:sp>
      <p:pic>
        <p:nvPicPr>
          <p:cNvPr id="5" name="Picture 4">
            <a:extLst>
              <a:ext uri="{FF2B5EF4-FFF2-40B4-BE49-F238E27FC236}">
                <a16:creationId xmlns:a16="http://schemas.microsoft.com/office/drawing/2014/main" id="{53AB3C73-AC8B-2949-895F-6DAB118552BF}"/>
              </a:ext>
            </a:extLst>
          </p:cNvPr>
          <p:cNvPicPr>
            <a:picLocks noChangeAspect="1"/>
          </p:cNvPicPr>
          <p:nvPr/>
        </p:nvPicPr>
        <p:blipFill>
          <a:blip r:embed="rId3"/>
          <a:stretch>
            <a:fillRect/>
          </a:stretch>
        </p:blipFill>
        <p:spPr>
          <a:xfrm>
            <a:off x="3784806" y="1762443"/>
            <a:ext cx="5220586" cy="4972851"/>
          </a:xfrm>
          <a:prstGeom prst="rect">
            <a:avLst/>
          </a:prstGeom>
        </p:spPr>
      </p:pic>
      <p:grpSp>
        <p:nvGrpSpPr>
          <p:cNvPr id="6" name="Group 5">
            <a:extLst>
              <a:ext uri="{FF2B5EF4-FFF2-40B4-BE49-F238E27FC236}">
                <a16:creationId xmlns:a16="http://schemas.microsoft.com/office/drawing/2014/main" id="{7BEDA7E1-E393-44C2-88B9-42B8693367A4}"/>
              </a:ext>
            </a:extLst>
          </p:cNvPr>
          <p:cNvGrpSpPr/>
          <p:nvPr/>
        </p:nvGrpSpPr>
        <p:grpSpPr>
          <a:xfrm>
            <a:off x="2827065" y="3373451"/>
            <a:ext cx="2389369" cy="369160"/>
            <a:chOff x="2827065" y="3373451"/>
            <a:chExt cx="2389369" cy="369160"/>
          </a:xfrm>
        </p:grpSpPr>
        <p:sp>
          <p:nvSpPr>
            <p:cNvPr id="9" name="Oval 8">
              <a:extLst>
                <a:ext uri="{FF2B5EF4-FFF2-40B4-BE49-F238E27FC236}">
                  <a16:creationId xmlns:a16="http://schemas.microsoft.com/office/drawing/2014/main" id="{63110BD4-64A2-412E-9386-F13BE26D0F57}"/>
                </a:ext>
              </a:extLst>
            </p:cNvPr>
            <p:cNvSpPr/>
            <p:nvPr/>
          </p:nvSpPr>
          <p:spPr>
            <a:xfrm>
              <a:off x="2827065" y="3373451"/>
              <a:ext cx="369160" cy="369160"/>
            </a:xfrm>
            <a:prstGeom prst="ellipse">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FFFFFF"/>
                  </a:solidFill>
                </a:rPr>
                <a:t>1</a:t>
              </a:r>
            </a:p>
          </p:txBody>
        </p:sp>
        <p:cxnSp>
          <p:nvCxnSpPr>
            <p:cNvPr id="10" name="Straight Arrow Connector 9">
              <a:extLst>
                <a:ext uri="{FF2B5EF4-FFF2-40B4-BE49-F238E27FC236}">
                  <a16:creationId xmlns:a16="http://schemas.microsoft.com/office/drawing/2014/main" id="{0E06150D-9789-43B3-9A0F-F9D645DBB553}"/>
                </a:ext>
              </a:extLst>
            </p:cNvPr>
            <p:cNvCxnSpPr>
              <a:cxnSpLocks/>
              <a:stCxn id="9" idx="6"/>
            </p:cNvCxnSpPr>
            <p:nvPr/>
          </p:nvCxnSpPr>
          <p:spPr>
            <a:xfrm>
              <a:off x="3196225" y="3558031"/>
              <a:ext cx="2020209"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65327F9E-557F-4F98-B444-09E70E2134C3}"/>
              </a:ext>
            </a:extLst>
          </p:cNvPr>
          <p:cNvGrpSpPr/>
          <p:nvPr/>
        </p:nvGrpSpPr>
        <p:grpSpPr>
          <a:xfrm>
            <a:off x="2827065" y="4018812"/>
            <a:ext cx="2389369" cy="369160"/>
            <a:chOff x="2827065" y="4018812"/>
            <a:chExt cx="2389369" cy="369160"/>
          </a:xfrm>
        </p:grpSpPr>
        <p:sp>
          <p:nvSpPr>
            <p:cNvPr id="12" name="Oval 11">
              <a:extLst>
                <a:ext uri="{FF2B5EF4-FFF2-40B4-BE49-F238E27FC236}">
                  <a16:creationId xmlns:a16="http://schemas.microsoft.com/office/drawing/2014/main" id="{68A0BFDA-A3C2-4DC1-A026-F7F2196FD503}"/>
                </a:ext>
              </a:extLst>
            </p:cNvPr>
            <p:cNvSpPr/>
            <p:nvPr/>
          </p:nvSpPr>
          <p:spPr>
            <a:xfrm>
              <a:off x="2827065" y="4018812"/>
              <a:ext cx="369160" cy="369160"/>
            </a:xfrm>
            <a:prstGeom prst="ellipse">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FFFFFF"/>
                  </a:solidFill>
                </a:rPr>
                <a:t>2</a:t>
              </a:r>
            </a:p>
          </p:txBody>
        </p:sp>
        <p:cxnSp>
          <p:nvCxnSpPr>
            <p:cNvPr id="13" name="Straight Arrow Connector 12">
              <a:extLst>
                <a:ext uri="{FF2B5EF4-FFF2-40B4-BE49-F238E27FC236}">
                  <a16:creationId xmlns:a16="http://schemas.microsoft.com/office/drawing/2014/main" id="{C1E37D3C-FEAE-4C71-920A-D572DED3DB08}"/>
                </a:ext>
              </a:extLst>
            </p:cNvPr>
            <p:cNvCxnSpPr>
              <a:cxnSpLocks/>
              <a:stCxn id="12" idx="6"/>
            </p:cNvCxnSpPr>
            <p:nvPr/>
          </p:nvCxnSpPr>
          <p:spPr>
            <a:xfrm>
              <a:off x="3196225" y="4203392"/>
              <a:ext cx="2020209"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01B432D4-F81D-4BF2-856C-E4DF84587F7C}"/>
              </a:ext>
            </a:extLst>
          </p:cNvPr>
          <p:cNvGrpSpPr/>
          <p:nvPr/>
        </p:nvGrpSpPr>
        <p:grpSpPr>
          <a:xfrm>
            <a:off x="2827065" y="5817337"/>
            <a:ext cx="2389369" cy="369160"/>
            <a:chOff x="2827065" y="5817337"/>
            <a:chExt cx="2389369" cy="369160"/>
          </a:xfrm>
        </p:grpSpPr>
        <p:sp>
          <p:nvSpPr>
            <p:cNvPr id="14" name="Oval 13">
              <a:extLst>
                <a:ext uri="{FF2B5EF4-FFF2-40B4-BE49-F238E27FC236}">
                  <a16:creationId xmlns:a16="http://schemas.microsoft.com/office/drawing/2014/main" id="{AA233BE7-6628-4B8E-A66D-1D84BC2FAE81}"/>
                </a:ext>
              </a:extLst>
            </p:cNvPr>
            <p:cNvSpPr/>
            <p:nvPr/>
          </p:nvSpPr>
          <p:spPr>
            <a:xfrm>
              <a:off x="2827065" y="5817337"/>
              <a:ext cx="369160" cy="369160"/>
            </a:xfrm>
            <a:prstGeom prst="ellipse">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FFFFFF"/>
                  </a:solidFill>
                </a:rPr>
                <a:t>3</a:t>
              </a:r>
            </a:p>
          </p:txBody>
        </p:sp>
        <p:cxnSp>
          <p:nvCxnSpPr>
            <p:cNvPr id="15" name="Straight Arrow Connector 14">
              <a:extLst>
                <a:ext uri="{FF2B5EF4-FFF2-40B4-BE49-F238E27FC236}">
                  <a16:creationId xmlns:a16="http://schemas.microsoft.com/office/drawing/2014/main" id="{F2A3CF67-678E-4EEE-8F63-D9F515CE0C4D}"/>
                </a:ext>
              </a:extLst>
            </p:cNvPr>
            <p:cNvCxnSpPr>
              <a:cxnSpLocks/>
              <a:stCxn id="14" idx="6"/>
            </p:cNvCxnSpPr>
            <p:nvPr/>
          </p:nvCxnSpPr>
          <p:spPr>
            <a:xfrm>
              <a:off x="3196225" y="6001917"/>
              <a:ext cx="2020209"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4611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15FE6D5-E0B3-EE4A-8AE2-7883593EC335}"/>
              </a:ext>
            </a:extLst>
          </p:cNvPr>
          <p:cNvPicPr>
            <a:picLocks noChangeAspect="1"/>
          </p:cNvPicPr>
          <p:nvPr/>
        </p:nvPicPr>
        <p:blipFill>
          <a:blip r:embed="rId3"/>
          <a:stretch>
            <a:fillRect/>
          </a:stretch>
        </p:blipFill>
        <p:spPr>
          <a:xfrm>
            <a:off x="2006600" y="1676400"/>
            <a:ext cx="7885548" cy="4673600"/>
          </a:xfrm>
          <a:prstGeom prst="rect">
            <a:avLst/>
          </a:prstGeom>
        </p:spPr>
      </p:pic>
      <p:sp>
        <p:nvSpPr>
          <p:cNvPr id="2" name="Title 1">
            <a:extLst>
              <a:ext uri="{FF2B5EF4-FFF2-40B4-BE49-F238E27FC236}">
                <a16:creationId xmlns:a16="http://schemas.microsoft.com/office/drawing/2014/main" id="{C1AD027D-05EA-8B4B-8DA7-6A378FCEB12E}"/>
              </a:ext>
            </a:extLst>
          </p:cNvPr>
          <p:cNvSpPr>
            <a:spLocks noGrp="1"/>
          </p:cNvSpPr>
          <p:nvPr>
            <p:ph type="title"/>
          </p:nvPr>
        </p:nvSpPr>
        <p:spPr/>
        <p:txBody>
          <a:bodyPr/>
          <a:lstStyle/>
          <a:p>
            <a:r>
              <a:rPr lang="en-US" dirty="0"/>
              <a:t>A case study: Maria Davis</a:t>
            </a:r>
          </a:p>
        </p:txBody>
      </p:sp>
      <p:sp>
        <p:nvSpPr>
          <p:cNvPr id="3" name="Content Placeholder 2">
            <a:extLst>
              <a:ext uri="{FF2B5EF4-FFF2-40B4-BE49-F238E27FC236}">
                <a16:creationId xmlns:a16="http://schemas.microsoft.com/office/drawing/2014/main" id="{E8B51171-637C-E344-89CE-EC9A7CCDFE22}"/>
              </a:ext>
            </a:extLst>
          </p:cNvPr>
          <p:cNvSpPr>
            <a:spLocks noGrp="1"/>
          </p:cNvSpPr>
          <p:nvPr>
            <p:ph idx="1"/>
          </p:nvPr>
        </p:nvSpPr>
        <p:spPr>
          <a:xfrm>
            <a:off x="838200" y="2055223"/>
            <a:ext cx="2731265" cy="875264"/>
          </a:xfrm>
        </p:spPr>
        <p:txBody>
          <a:bodyPr/>
          <a:lstStyle/>
          <a:p>
            <a:endParaRPr lang="en-US" dirty="0"/>
          </a:p>
        </p:txBody>
      </p:sp>
      <p:sp>
        <p:nvSpPr>
          <p:cNvPr id="4" name="Slide Number Placeholder 3">
            <a:extLst>
              <a:ext uri="{FF2B5EF4-FFF2-40B4-BE49-F238E27FC236}">
                <a16:creationId xmlns:a16="http://schemas.microsoft.com/office/drawing/2014/main" id="{22F0E0E9-B8B0-8743-8864-37A5504A563D}"/>
              </a:ext>
            </a:extLst>
          </p:cNvPr>
          <p:cNvSpPr>
            <a:spLocks noGrp="1"/>
          </p:cNvSpPr>
          <p:nvPr>
            <p:ph type="sldNum" sz="quarter" idx="4"/>
          </p:nvPr>
        </p:nvSpPr>
        <p:spPr/>
        <p:txBody>
          <a:bodyPr/>
          <a:lstStyle/>
          <a:p>
            <a:fld id="{FCA986F9-F165-2F42-8D29-0DAFF18616A6}" type="slidenum">
              <a:rPr lang="en-US" smtClean="0"/>
              <a:pPr/>
              <a:t>15</a:t>
            </a:fld>
            <a:endParaRPr lang="en-US" dirty="0"/>
          </a:p>
        </p:txBody>
      </p:sp>
      <p:grpSp>
        <p:nvGrpSpPr>
          <p:cNvPr id="5" name="Group 4">
            <a:extLst>
              <a:ext uri="{FF2B5EF4-FFF2-40B4-BE49-F238E27FC236}">
                <a16:creationId xmlns:a16="http://schemas.microsoft.com/office/drawing/2014/main" id="{CFDD3850-1374-4D2C-B9D4-CC5500905870}"/>
              </a:ext>
            </a:extLst>
          </p:cNvPr>
          <p:cNvGrpSpPr/>
          <p:nvPr/>
        </p:nvGrpSpPr>
        <p:grpSpPr>
          <a:xfrm>
            <a:off x="1174519" y="2503332"/>
            <a:ext cx="2072805" cy="369160"/>
            <a:chOff x="1174519" y="2503332"/>
            <a:chExt cx="2072805" cy="369160"/>
          </a:xfrm>
        </p:grpSpPr>
        <p:sp>
          <p:nvSpPr>
            <p:cNvPr id="14" name="Oval 13">
              <a:extLst>
                <a:ext uri="{FF2B5EF4-FFF2-40B4-BE49-F238E27FC236}">
                  <a16:creationId xmlns:a16="http://schemas.microsoft.com/office/drawing/2014/main" id="{7E6B4C6E-A746-4057-84AF-553A6C98EE44}"/>
                </a:ext>
              </a:extLst>
            </p:cNvPr>
            <p:cNvSpPr/>
            <p:nvPr/>
          </p:nvSpPr>
          <p:spPr>
            <a:xfrm>
              <a:off x="1174519" y="2503332"/>
              <a:ext cx="369160" cy="369160"/>
            </a:xfrm>
            <a:prstGeom prst="ellipse">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FFFFFF"/>
                  </a:solidFill>
                </a:rPr>
                <a:t>1</a:t>
              </a:r>
            </a:p>
          </p:txBody>
        </p:sp>
        <p:cxnSp>
          <p:nvCxnSpPr>
            <p:cNvPr id="15" name="Straight Arrow Connector 14">
              <a:extLst>
                <a:ext uri="{FF2B5EF4-FFF2-40B4-BE49-F238E27FC236}">
                  <a16:creationId xmlns:a16="http://schemas.microsoft.com/office/drawing/2014/main" id="{90ACC14B-B271-4CC2-8444-F47E03256881}"/>
                </a:ext>
              </a:extLst>
            </p:cNvPr>
            <p:cNvCxnSpPr>
              <a:cxnSpLocks/>
              <a:stCxn id="14" idx="6"/>
            </p:cNvCxnSpPr>
            <p:nvPr/>
          </p:nvCxnSpPr>
          <p:spPr>
            <a:xfrm>
              <a:off x="1543679" y="2687912"/>
              <a:ext cx="1703645"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914A3C38-89FE-48C9-A76D-82317483F77E}"/>
              </a:ext>
            </a:extLst>
          </p:cNvPr>
          <p:cNvGrpSpPr/>
          <p:nvPr/>
        </p:nvGrpSpPr>
        <p:grpSpPr>
          <a:xfrm>
            <a:off x="1174519" y="3595870"/>
            <a:ext cx="2363958" cy="369160"/>
            <a:chOff x="1174519" y="3595870"/>
            <a:chExt cx="2363958" cy="369160"/>
          </a:xfrm>
        </p:grpSpPr>
        <p:sp>
          <p:nvSpPr>
            <p:cNvPr id="16" name="Oval 15">
              <a:extLst>
                <a:ext uri="{FF2B5EF4-FFF2-40B4-BE49-F238E27FC236}">
                  <a16:creationId xmlns:a16="http://schemas.microsoft.com/office/drawing/2014/main" id="{CBF04EC6-ACFE-4A27-80D2-304B981722F3}"/>
                </a:ext>
              </a:extLst>
            </p:cNvPr>
            <p:cNvSpPr/>
            <p:nvPr/>
          </p:nvSpPr>
          <p:spPr>
            <a:xfrm>
              <a:off x="1174519" y="3595870"/>
              <a:ext cx="369160" cy="369160"/>
            </a:xfrm>
            <a:prstGeom prst="ellipse">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FFFFFF"/>
                  </a:solidFill>
                </a:rPr>
                <a:t>2</a:t>
              </a:r>
            </a:p>
          </p:txBody>
        </p:sp>
        <p:cxnSp>
          <p:nvCxnSpPr>
            <p:cNvPr id="17" name="Straight Arrow Connector 16">
              <a:extLst>
                <a:ext uri="{FF2B5EF4-FFF2-40B4-BE49-F238E27FC236}">
                  <a16:creationId xmlns:a16="http://schemas.microsoft.com/office/drawing/2014/main" id="{AD267378-1894-4316-AC74-3EFF302E6664}"/>
                </a:ext>
              </a:extLst>
            </p:cNvPr>
            <p:cNvCxnSpPr>
              <a:cxnSpLocks/>
              <a:stCxn id="16" idx="6"/>
            </p:cNvCxnSpPr>
            <p:nvPr/>
          </p:nvCxnSpPr>
          <p:spPr>
            <a:xfrm>
              <a:off x="1543679" y="3780450"/>
              <a:ext cx="1994798"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6A3CDE4B-E846-482E-91C2-E3C6C79A8C5F}"/>
              </a:ext>
            </a:extLst>
          </p:cNvPr>
          <p:cNvGrpSpPr/>
          <p:nvPr/>
        </p:nvGrpSpPr>
        <p:grpSpPr>
          <a:xfrm>
            <a:off x="6921669" y="2846365"/>
            <a:ext cx="3740817" cy="369160"/>
            <a:chOff x="6921669" y="2846365"/>
            <a:chExt cx="3740817" cy="369160"/>
          </a:xfrm>
        </p:grpSpPr>
        <p:sp>
          <p:nvSpPr>
            <p:cNvPr id="18" name="Oval 17">
              <a:extLst>
                <a:ext uri="{FF2B5EF4-FFF2-40B4-BE49-F238E27FC236}">
                  <a16:creationId xmlns:a16="http://schemas.microsoft.com/office/drawing/2014/main" id="{D9586265-D6C1-4536-BA82-CF35944FA012}"/>
                </a:ext>
              </a:extLst>
            </p:cNvPr>
            <p:cNvSpPr/>
            <p:nvPr/>
          </p:nvSpPr>
          <p:spPr>
            <a:xfrm>
              <a:off x="10293326" y="2846365"/>
              <a:ext cx="369160" cy="369160"/>
            </a:xfrm>
            <a:prstGeom prst="ellipse">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FFFFFF"/>
                  </a:solidFill>
                </a:rPr>
                <a:t>3</a:t>
              </a:r>
            </a:p>
          </p:txBody>
        </p:sp>
        <p:cxnSp>
          <p:nvCxnSpPr>
            <p:cNvPr id="19" name="Straight Arrow Connector 18">
              <a:extLst>
                <a:ext uri="{FF2B5EF4-FFF2-40B4-BE49-F238E27FC236}">
                  <a16:creationId xmlns:a16="http://schemas.microsoft.com/office/drawing/2014/main" id="{1965D331-E0B2-44AD-A1AB-20152CB2CCAB}"/>
                </a:ext>
              </a:extLst>
            </p:cNvPr>
            <p:cNvCxnSpPr>
              <a:cxnSpLocks/>
              <a:stCxn id="18" idx="2"/>
            </p:cNvCxnSpPr>
            <p:nvPr/>
          </p:nvCxnSpPr>
          <p:spPr>
            <a:xfrm flipH="1">
              <a:off x="6921669" y="3030945"/>
              <a:ext cx="3371657"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8A5A8F4C-1FF2-4791-ABF2-3330C50BDEE9}"/>
              </a:ext>
            </a:extLst>
          </p:cNvPr>
          <p:cNvGrpSpPr/>
          <p:nvPr/>
        </p:nvGrpSpPr>
        <p:grpSpPr>
          <a:xfrm>
            <a:off x="6786354" y="3726294"/>
            <a:ext cx="3876132" cy="369160"/>
            <a:chOff x="6786354" y="3726294"/>
            <a:chExt cx="3876132" cy="369160"/>
          </a:xfrm>
        </p:grpSpPr>
        <p:sp>
          <p:nvSpPr>
            <p:cNvPr id="21" name="Oval 20">
              <a:extLst>
                <a:ext uri="{FF2B5EF4-FFF2-40B4-BE49-F238E27FC236}">
                  <a16:creationId xmlns:a16="http://schemas.microsoft.com/office/drawing/2014/main" id="{8B524910-4534-4827-B75F-22DA3AB6A22D}"/>
                </a:ext>
              </a:extLst>
            </p:cNvPr>
            <p:cNvSpPr/>
            <p:nvPr/>
          </p:nvSpPr>
          <p:spPr>
            <a:xfrm>
              <a:off x="10293326" y="3726294"/>
              <a:ext cx="369160" cy="369160"/>
            </a:xfrm>
            <a:prstGeom prst="ellipse">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FFFFFF"/>
                  </a:solidFill>
                </a:rPr>
                <a:t>4</a:t>
              </a:r>
            </a:p>
          </p:txBody>
        </p:sp>
        <p:cxnSp>
          <p:nvCxnSpPr>
            <p:cNvPr id="22" name="Straight Arrow Connector 21">
              <a:extLst>
                <a:ext uri="{FF2B5EF4-FFF2-40B4-BE49-F238E27FC236}">
                  <a16:creationId xmlns:a16="http://schemas.microsoft.com/office/drawing/2014/main" id="{4C628F5F-ED21-4858-96AA-78AD7DE92625}"/>
                </a:ext>
              </a:extLst>
            </p:cNvPr>
            <p:cNvCxnSpPr>
              <a:cxnSpLocks/>
              <a:stCxn id="21" idx="2"/>
            </p:cNvCxnSpPr>
            <p:nvPr/>
          </p:nvCxnSpPr>
          <p:spPr>
            <a:xfrm flipH="1">
              <a:off x="6786354" y="3910874"/>
              <a:ext cx="3506972"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264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43952D6-39A7-534F-9F3E-17120C736099}"/>
              </a:ext>
            </a:extLst>
          </p:cNvPr>
          <p:cNvPicPr>
            <a:picLocks noChangeAspect="1"/>
          </p:cNvPicPr>
          <p:nvPr/>
        </p:nvPicPr>
        <p:blipFill>
          <a:blip r:embed="rId3"/>
          <a:stretch>
            <a:fillRect/>
          </a:stretch>
        </p:blipFill>
        <p:spPr>
          <a:xfrm>
            <a:off x="3629342" y="1817375"/>
            <a:ext cx="5096599" cy="4519925"/>
          </a:xfrm>
          <a:prstGeom prst="rect">
            <a:avLst/>
          </a:prstGeom>
        </p:spPr>
      </p:pic>
      <p:sp>
        <p:nvSpPr>
          <p:cNvPr id="2" name="Title 1">
            <a:extLst>
              <a:ext uri="{FF2B5EF4-FFF2-40B4-BE49-F238E27FC236}">
                <a16:creationId xmlns:a16="http://schemas.microsoft.com/office/drawing/2014/main" id="{C1AD027D-05EA-8B4B-8DA7-6A378FCEB12E}"/>
              </a:ext>
            </a:extLst>
          </p:cNvPr>
          <p:cNvSpPr>
            <a:spLocks noGrp="1"/>
          </p:cNvSpPr>
          <p:nvPr>
            <p:ph type="title"/>
          </p:nvPr>
        </p:nvSpPr>
        <p:spPr/>
        <p:txBody>
          <a:bodyPr/>
          <a:lstStyle/>
          <a:p>
            <a:r>
              <a:rPr lang="en-US" dirty="0"/>
              <a:t>A case study: Maria Davis</a:t>
            </a:r>
          </a:p>
        </p:txBody>
      </p:sp>
      <p:sp>
        <p:nvSpPr>
          <p:cNvPr id="3" name="Content Placeholder 2">
            <a:extLst>
              <a:ext uri="{FF2B5EF4-FFF2-40B4-BE49-F238E27FC236}">
                <a16:creationId xmlns:a16="http://schemas.microsoft.com/office/drawing/2014/main" id="{E8B51171-637C-E344-89CE-EC9A7CCDFE22}"/>
              </a:ext>
            </a:extLst>
          </p:cNvPr>
          <p:cNvSpPr>
            <a:spLocks noGrp="1"/>
          </p:cNvSpPr>
          <p:nvPr>
            <p:ph idx="1"/>
          </p:nvPr>
        </p:nvSpPr>
        <p:spPr>
          <a:xfrm>
            <a:off x="838200" y="2055223"/>
            <a:ext cx="2621096" cy="555775"/>
          </a:xfrm>
        </p:spPr>
        <p:txBody>
          <a:bodyPr/>
          <a:lstStyle/>
          <a:p>
            <a:endParaRPr lang="en-US" dirty="0"/>
          </a:p>
        </p:txBody>
      </p:sp>
      <p:sp>
        <p:nvSpPr>
          <p:cNvPr id="4" name="Slide Number Placeholder 3">
            <a:extLst>
              <a:ext uri="{FF2B5EF4-FFF2-40B4-BE49-F238E27FC236}">
                <a16:creationId xmlns:a16="http://schemas.microsoft.com/office/drawing/2014/main" id="{22F0E0E9-B8B0-8743-8864-37A5504A563D}"/>
              </a:ext>
            </a:extLst>
          </p:cNvPr>
          <p:cNvSpPr>
            <a:spLocks noGrp="1"/>
          </p:cNvSpPr>
          <p:nvPr>
            <p:ph type="sldNum" sz="quarter" idx="4"/>
          </p:nvPr>
        </p:nvSpPr>
        <p:spPr/>
        <p:txBody>
          <a:bodyPr/>
          <a:lstStyle/>
          <a:p>
            <a:fld id="{FCA986F9-F165-2F42-8D29-0DAFF18616A6}" type="slidenum">
              <a:rPr lang="en-US" smtClean="0"/>
              <a:pPr/>
              <a:t>16</a:t>
            </a:fld>
            <a:endParaRPr lang="en-US" dirty="0"/>
          </a:p>
        </p:txBody>
      </p:sp>
      <p:grpSp>
        <p:nvGrpSpPr>
          <p:cNvPr id="5" name="Group 4">
            <a:extLst>
              <a:ext uri="{FF2B5EF4-FFF2-40B4-BE49-F238E27FC236}">
                <a16:creationId xmlns:a16="http://schemas.microsoft.com/office/drawing/2014/main" id="{EC169378-2570-4C1F-B9AC-B03237E6EBED}"/>
              </a:ext>
            </a:extLst>
          </p:cNvPr>
          <p:cNvGrpSpPr/>
          <p:nvPr/>
        </p:nvGrpSpPr>
        <p:grpSpPr>
          <a:xfrm>
            <a:off x="7872550" y="1794790"/>
            <a:ext cx="2159724" cy="369160"/>
            <a:chOff x="7872550" y="1794790"/>
            <a:chExt cx="2159724" cy="369160"/>
          </a:xfrm>
        </p:grpSpPr>
        <p:sp>
          <p:nvSpPr>
            <p:cNvPr id="9" name="Oval 8">
              <a:extLst>
                <a:ext uri="{FF2B5EF4-FFF2-40B4-BE49-F238E27FC236}">
                  <a16:creationId xmlns:a16="http://schemas.microsoft.com/office/drawing/2014/main" id="{88E4EECB-FD4D-41AD-89B1-36AF3C8DBE93}"/>
                </a:ext>
              </a:extLst>
            </p:cNvPr>
            <p:cNvSpPr/>
            <p:nvPr/>
          </p:nvSpPr>
          <p:spPr>
            <a:xfrm>
              <a:off x="9647958" y="1794790"/>
              <a:ext cx="384316" cy="369160"/>
            </a:xfrm>
            <a:prstGeom prst="ellipse">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FFFFFF"/>
                  </a:solidFill>
                </a:rPr>
                <a:t>1</a:t>
              </a:r>
            </a:p>
          </p:txBody>
        </p:sp>
        <p:cxnSp>
          <p:nvCxnSpPr>
            <p:cNvPr id="14" name="Straight Arrow Connector 13">
              <a:extLst>
                <a:ext uri="{FF2B5EF4-FFF2-40B4-BE49-F238E27FC236}">
                  <a16:creationId xmlns:a16="http://schemas.microsoft.com/office/drawing/2014/main" id="{90415F03-EE9E-4CAE-81AB-7E8955E416F5}"/>
                </a:ext>
              </a:extLst>
            </p:cNvPr>
            <p:cNvCxnSpPr>
              <a:cxnSpLocks/>
              <a:stCxn id="9" idx="2"/>
            </p:cNvCxnSpPr>
            <p:nvPr/>
          </p:nvCxnSpPr>
          <p:spPr>
            <a:xfrm flipH="1">
              <a:off x="7872550" y="1979370"/>
              <a:ext cx="1775408"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BE841831-7B00-4CFD-8EBD-0E84F8203F4C}"/>
              </a:ext>
            </a:extLst>
          </p:cNvPr>
          <p:cNvGrpSpPr/>
          <p:nvPr/>
        </p:nvGrpSpPr>
        <p:grpSpPr>
          <a:xfrm>
            <a:off x="5843451" y="3305265"/>
            <a:ext cx="4188823" cy="369160"/>
            <a:chOff x="5843451" y="3305265"/>
            <a:chExt cx="4188823" cy="369160"/>
          </a:xfrm>
        </p:grpSpPr>
        <p:sp>
          <p:nvSpPr>
            <p:cNvPr id="15" name="Oval 14">
              <a:extLst>
                <a:ext uri="{FF2B5EF4-FFF2-40B4-BE49-F238E27FC236}">
                  <a16:creationId xmlns:a16="http://schemas.microsoft.com/office/drawing/2014/main" id="{E5944E20-F058-4D25-9FC7-7B65D109D922}"/>
                </a:ext>
              </a:extLst>
            </p:cNvPr>
            <p:cNvSpPr/>
            <p:nvPr/>
          </p:nvSpPr>
          <p:spPr>
            <a:xfrm>
              <a:off x="9647958" y="3305265"/>
              <a:ext cx="384316" cy="369160"/>
            </a:xfrm>
            <a:prstGeom prst="ellipse">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FFFFFF"/>
                  </a:solidFill>
                </a:rPr>
                <a:t>2</a:t>
              </a:r>
            </a:p>
          </p:txBody>
        </p:sp>
        <p:cxnSp>
          <p:nvCxnSpPr>
            <p:cNvPr id="16" name="Straight Arrow Connector 15">
              <a:extLst>
                <a:ext uri="{FF2B5EF4-FFF2-40B4-BE49-F238E27FC236}">
                  <a16:creationId xmlns:a16="http://schemas.microsoft.com/office/drawing/2014/main" id="{0AE51800-40BD-448C-85CD-A19573DEEFE6}"/>
                </a:ext>
              </a:extLst>
            </p:cNvPr>
            <p:cNvCxnSpPr>
              <a:cxnSpLocks/>
              <a:stCxn id="15" idx="2"/>
            </p:cNvCxnSpPr>
            <p:nvPr/>
          </p:nvCxnSpPr>
          <p:spPr>
            <a:xfrm flipH="1">
              <a:off x="5843451" y="3489845"/>
              <a:ext cx="3804507"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B00F6676-588D-442E-8226-E9869C7A5BDC}"/>
              </a:ext>
            </a:extLst>
          </p:cNvPr>
          <p:cNvGrpSpPr/>
          <p:nvPr/>
        </p:nvGrpSpPr>
        <p:grpSpPr>
          <a:xfrm>
            <a:off x="5773783" y="4533923"/>
            <a:ext cx="4258491" cy="369160"/>
            <a:chOff x="5773783" y="4533923"/>
            <a:chExt cx="4258491" cy="369160"/>
          </a:xfrm>
        </p:grpSpPr>
        <p:sp>
          <p:nvSpPr>
            <p:cNvPr id="17" name="Oval 16">
              <a:extLst>
                <a:ext uri="{FF2B5EF4-FFF2-40B4-BE49-F238E27FC236}">
                  <a16:creationId xmlns:a16="http://schemas.microsoft.com/office/drawing/2014/main" id="{3C9B53BC-2D37-4246-87DD-9AFE00981DF6}"/>
                </a:ext>
              </a:extLst>
            </p:cNvPr>
            <p:cNvSpPr/>
            <p:nvPr/>
          </p:nvSpPr>
          <p:spPr>
            <a:xfrm>
              <a:off x="9647958" y="4533923"/>
              <a:ext cx="384316" cy="369160"/>
            </a:xfrm>
            <a:prstGeom prst="ellipse">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FFFFFF"/>
                  </a:solidFill>
                </a:rPr>
                <a:t>3</a:t>
              </a:r>
            </a:p>
          </p:txBody>
        </p:sp>
        <p:cxnSp>
          <p:nvCxnSpPr>
            <p:cNvPr id="18" name="Straight Arrow Connector 17">
              <a:extLst>
                <a:ext uri="{FF2B5EF4-FFF2-40B4-BE49-F238E27FC236}">
                  <a16:creationId xmlns:a16="http://schemas.microsoft.com/office/drawing/2014/main" id="{77E33824-E6AD-4B05-BF51-39223060F25B}"/>
                </a:ext>
              </a:extLst>
            </p:cNvPr>
            <p:cNvCxnSpPr>
              <a:cxnSpLocks/>
              <a:stCxn id="17" idx="2"/>
            </p:cNvCxnSpPr>
            <p:nvPr/>
          </p:nvCxnSpPr>
          <p:spPr>
            <a:xfrm flipH="1">
              <a:off x="5773783" y="4718503"/>
              <a:ext cx="3874175"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2159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screenshot of a social media post&#10;&#10;Description automatically generated">
            <a:extLst>
              <a:ext uri="{FF2B5EF4-FFF2-40B4-BE49-F238E27FC236}">
                <a16:creationId xmlns:a16="http://schemas.microsoft.com/office/drawing/2014/main" id="{34EC98B3-7885-2346-BE9D-561C11059D9C}"/>
              </a:ext>
            </a:extLst>
          </p:cNvPr>
          <p:cNvPicPr>
            <a:picLocks noChangeAspect="1"/>
          </p:cNvPicPr>
          <p:nvPr/>
        </p:nvPicPr>
        <p:blipFill>
          <a:blip r:embed="rId3"/>
          <a:stretch>
            <a:fillRect/>
          </a:stretch>
        </p:blipFill>
        <p:spPr>
          <a:xfrm>
            <a:off x="1341863" y="2002964"/>
            <a:ext cx="9628704" cy="4457734"/>
          </a:xfrm>
          <a:prstGeom prst="rect">
            <a:avLst/>
          </a:prstGeom>
        </p:spPr>
      </p:pic>
      <p:sp>
        <p:nvSpPr>
          <p:cNvPr id="2" name="Title 1">
            <a:extLst>
              <a:ext uri="{FF2B5EF4-FFF2-40B4-BE49-F238E27FC236}">
                <a16:creationId xmlns:a16="http://schemas.microsoft.com/office/drawing/2014/main" id="{C1AD027D-05EA-8B4B-8DA7-6A378FCEB12E}"/>
              </a:ext>
            </a:extLst>
          </p:cNvPr>
          <p:cNvSpPr>
            <a:spLocks noGrp="1"/>
          </p:cNvSpPr>
          <p:nvPr>
            <p:ph type="title"/>
          </p:nvPr>
        </p:nvSpPr>
        <p:spPr/>
        <p:txBody>
          <a:bodyPr/>
          <a:lstStyle/>
          <a:p>
            <a:r>
              <a:rPr lang="en-US" dirty="0"/>
              <a:t>A case study: Maria Davis</a:t>
            </a:r>
          </a:p>
        </p:txBody>
      </p:sp>
      <p:sp>
        <p:nvSpPr>
          <p:cNvPr id="4" name="Slide Number Placeholder 3">
            <a:extLst>
              <a:ext uri="{FF2B5EF4-FFF2-40B4-BE49-F238E27FC236}">
                <a16:creationId xmlns:a16="http://schemas.microsoft.com/office/drawing/2014/main" id="{22F0E0E9-B8B0-8743-8864-37A5504A563D}"/>
              </a:ext>
            </a:extLst>
          </p:cNvPr>
          <p:cNvSpPr>
            <a:spLocks noGrp="1"/>
          </p:cNvSpPr>
          <p:nvPr>
            <p:ph type="sldNum" sz="quarter" idx="4"/>
          </p:nvPr>
        </p:nvSpPr>
        <p:spPr/>
        <p:txBody>
          <a:bodyPr/>
          <a:lstStyle/>
          <a:p>
            <a:fld id="{FCA986F9-F165-2F42-8D29-0DAFF18616A6}" type="slidenum">
              <a:rPr lang="en-US" smtClean="0"/>
              <a:pPr/>
              <a:t>17</a:t>
            </a:fld>
            <a:endParaRPr lang="en-US" dirty="0"/>
          </a:p>
        </p:txBody>
      </p:sp>
      <p:sp>
        <p:nvSpPr>
          <p:cNvPr id="5" name="Rectangle 4">
            <a:extLst>
              <a:ext uri="{FF2B5EF4-FFF2-40B4-BE49-F238E27FC236}">
                <a16:creationId xmlns:a16="http://schemas.microsoft.com/office/drawing/2014/main" id="{0876D04F-3375-B64E-95C1-355BC8017D74}"/>
              </a:ext>
            </a:extLst>
          </p:cNvPr>
          <p:cNvSpPr/>
          <p:nvPr/>
        </p:nvSpPr>
        <p:spPr>
          <a:xfrm>
            <a:off x="6453956" y="5319961"/>
            <a:ext cx="3649226" cy="37007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Rectangle 5">
            <a:extLst>
              <a:ext uri="{FF2B5EF4-FFF2-40B4-BE49-F238E27FC236}">
                <a16:creationId xmlns:a16="http://schemas.microsoft.com/office/drawing/2014/main" id="{72EC4D6B-0B65-4743-A45A-2553D14DC6AD}"/>
              </a:ext>
            </a:extLst>
          </p:cNvPr>
          <p:cNvSpPr/>
          <p:nvPr/>
        </p:nvSpPr>
        <p:spPr>
          <a:xfrm>
            <a:off x="8942487" y="2365090"/>
            <a:ext cx="1050814" cy="165960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8" name="Group 7">
            <a:extLst>
              <a:ext uri="{FF2B5EF4-FFF2-40B4-BE49-F238E27FC236}">
                <a16:creationId xmlns:a16="http://schemas.microsoft.com/office/drawing/2014/main" id="{FC666D0D-10B5-42AD-9BC6-07EA0D5B18F3}"/>
              </a:ext>
            </a:extLst>
          </p:cNvPr>
          <p:cNvGrpSpPr/>
          <p:nvPr/>
        </p:nvGrpSpPr>
        <p:grpSpPr>
          <a:xfrm>
            <a:off x="749791" y="3887775"/>
            <a:ext cx="775451" cy="369160"/>
            <a:chOff x="749791" y="3887775"/>
            <a:chExt cx="775451" cy="369160"/>
          </a:xfrm>
        </p:grpSpPr>
        <p:sp>
          <p:nvSpPr>
            <p:cNvPr id="11" name="Oval 10">
              <a:extLst>
                <a:ext uri="{FF2B5EF4-FFF2-40B4-BE49-F238E27FC236}">
                  <a16:creationId xmlns:a16="http://schemas.microsoft.com/office/drawing/2014/main" id="{981B13AE-1B01-4F32-990F-A024D377B605}"/>
                </a:ext>
              </a:extLst>
            </p:cNvPr>
            <p:cNvSpPr/>
            <p:nvPr/>
          </p:nvSpPr>
          <p:spPr>
            <a:xfrm>
              <a:off x="749791" y="3887775"/>
              <a:ext cx="369160" cy="369160"/>
            </a:xfrm>
            <a:prstGeom prst="ellipse">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FFFFFF"/>
                  </a:solidFill>
                </a:rPr>
                <a:t>1</a:t>
              </a:r>
            </a:p>
          </p:txBody>
        </p:sp>
        <p:cxnSp>
          <p:nvCxnSpPr>
            <p:cNvPr id="12" name="Straight Arrow Connector 11">
              <a:extLst>
                <a:ext uri="{FF2B5EF4-FFF2-40B4-BE49-F238E27FC236}">
                  <a16:creationId xmlns:a16="http://schemas.microsoft.com/office/drawing/2014/main" id="{804287CD-8F94-405B-B87C-41B5B717CE1A}"/>
                </a:ext>
              </a:extLst>
            </p:cNvPr>
            <p:cNvCxnSpPr>
              <a:cxnSpLocks/>
              <a:stCxn id="11" idx="6"/>
            </p:cNvCxnSpPr>
            <p:nvPr/>
          </p:nvCxnSpPr>
          <p:spPr>
            <a:xfrm>
              <a:off x="1118951" y="4072355"/>
              <a:ext cx="406291"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AF0E614B-800D-4E08-A292-0DEC399459B7}"/>
              </a:ext>
            </a:extLst>
          </p:cNvPr>
          <p:cNvGrpSpPr/>
          <p:nvPr/>
        </p:nvGrpSpPr>
        <p:grpSpPr>
          <a:xfrm>
            <a:off x="4092498" y="2430649"/>
            <a:ext cx="7276121" cy="369160"/>
            <a:chOff x="4092498" y="2430649"/>
            <a:chExt cx="7276121" cy="369160"/>
          </a:xfrm>
        </p:grpSpPr>
        <p:sp>
          <p:nvSpPr>
            <p:cNvPr id="13" name="Oval 12">
              <a:extLst>
                <a:ext uri="{FF2B5EF4-FFF2-40B4-BE49-F238E27FC236}">
                  <a16:creationId xmlns:a16="http://schemas.microsoft.com/office/drawing/2014/main" id="{F394A93C-FAC1-47AB-B123-DA5CF4B89CB8}"/>
                </a:ext>
              </a:extLst>
            </p:cNvPr>
            <p:cNvSpPr/>
            <p:nvPr/>
          </p:nvSpPr>
          <p:spPr>
            <a:xfrm>
              <a:off x="10999459" y="2430649"/>
              <a:ext cx="369160" cy="369160"/>
            </a:xfrm>
            <a:prstGeom prst="ellipse">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FFFFFF"/>
                  </a:solidFill>
                </a:rPr>
                <a:t>2</a:t>
              </a:r>
            </a:p>
          </p:txBody>
        </p:sp>
        <p:cxnSp>
          <p:nvCxnSpPr>
            <p:cNvPr id="14" name="Straight Arrow Connector 13">
              <a:extLst>
                <a:ext uri="{FF2B5EF4-FFF2-40B4-BE49-F238E27FC236}">
                  <a16:creationId xmlns:a16="http://schemas.microsoft.com/office/drawing/2014/main" id="{80A4B434-5B13-4D6F-96F4-A6E7BB197AC1}"/>
                </a:ext>
              </a:extLst>
            </p:cNvPr>
            <p:cNvCxnSpPr>
              <a:cxnSpLocks/>
              <a:stCxn id="13" idx="2"/>
            </p:cNvCxnSpPr>
            <p:nvPr/>
          </p:nvCxnSpPr>
          <p:spPr>
            <a:xfrm flipH="1">
              <a:off x="4092498" y="2615229"/>
              <a:ext cx="6906961"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1E7AE793-2692-4070-B157-C56A03195B56}"/>
              </a:ext>
            </a:extLst>
          </p:cNvPr>
          <p:cNvGrpSpPr/>
          <p:nvPr/>
        </p:nvGrpSpPr>
        <p:grpSpPr>
          <a:xfrm>
            <a:off x="8452624" y="5887952"/>
            <a:ext cx="2871390" cy="369160"/>
            <a:chOff x="8452624" y="5887952"/>
            <a:chExt cx="2871390" cy="369160"/>
          </a:xfrm>
        </p:grpSpPr>
        <p:sp>
          <p:nvSpPr>
            <p:cNvPr id="17" name="Oval 16">
              <a:extLst>
                <a:ext uri="{FF2B5EF4-FFF2-40B4-BE49-F238E27FC236}">
                  <a16:creationId xmlns:a16="http://schemas.microsoft.com/office/drawing/2014/main" id="{DDA9C545-AB43-4B60-B091-3E61C38FE52F}"/>
                </a:ext>
              </a:extLst>
            </p:cNvPr>
            <p:cNvSpPr/>
            <p:nvPr/>
          </p:nvSpPr>
          <p:spPr>
            <a:xfrm>
              <a:off x="10954854" y="5887952"/>
              <a:ext cx="369160" cy="369160"/>
            </a:xfrm>
            <a:prstGeom prst="ellipse">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FFFFFF"/>
                  </a:solidFill>
                </a:rPr>
                <a:t>3</a:t>
              </a:r>
            </a:p>
          </p:txBody>
        </p:sp>
        <p:cxnSp>
          <p:nvCxnSpPr>
            <p:cNvPr id="18" name="Straight Arrow Connector 17">
              <a:extLst>
                <a:ext uri="{FF2B5EF4-FFF2-40B4-BE49-F238E27FC236}">
                  <a16:creationId xmlns:a16="http://schemas.microsoft.com/office/drawing/2014/main" id="{382A8587-1440-4D78-94E2-F450351E4A96}"/>
                </a:ext>
              </a:extLst>
            </p:cNvPr>
            <p:cNvCxnSpPr>
              <a:cxnSpLocks/>
              <a:stCxn id="17" idx="2"/>
            </p:cNvCxnSpPr>
            <p:nvPr/>
          </p:nvCxnSpPr>
          <p:spPr>
            <a:xfrm flipH="1">
              <a:off x="8452624" y="6072532"/>
              <a:ext cx="2502230"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7868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screenshot of a social media post&#10;&#10;Description automatically generated">
            <a:extLst>
              <a:ext uri="{FF2B5EF4-FFF2-40B4-BE49-F238E27FC236}">
                <a16:creationId xmlns:a16="http://schemas.microsoft.com/office/drawing/2014/main" id="{22AD3285-B0B8-F947-BCAF-F4375D5A1122}"/>
              </a:ext>
            </a:extLst>
          </p:cNvPr>
          <p:cNvPicPr>
            <a:picLocks noChangeAspect="1"/>
          </p:cNvPicPr>
          <p:nvPr/>
        </p:nvPicPr>
        <p:blipFill>
          <a:blip r:embed="rId3"/>
          <a:stretch>
            <a:fillRect/>
          </a:stretch>
        </p:blipFill>
        <p:spPr>
          <a:xfrm>
            <a:off x="1341863" y="2002964"/>
            <a:ext cx="9628704" cy="4457734"/>
          </a:xfrm>
          <a:prstGeom prst="rect">
            <a:avLst/>
          </a:prstGeom>
        </p:spPr>
      </p:pic>
      <p:sp>
        <p:nvSpPr>
          <p:cNvPr id="2" name="Title 1">
            <a:extLst>
              <a:ext uri="{FF2B5EF4-FFF2-40B4-BE49-F238E27FC236}">
                <a16:creationId xmlns:a16="http://schemas.microsoft.com/office/drawing/2014/main" id="{C1AD027D-05EA-8B4B-8DA7-6A378FCEB12E}"/>
              </a:ext>
            </a:extLst>
          </p:cNvPr>
          <p:cNvSpPr>
            <a:spLocks noGrp="1"/>
          </p:cNvSpPr>
          <p:nvPr>
            <p:ph type="title"/>
          </p:nvPr>
        </p:nvSpPr>
        <p:spPr/>
        <p:txBody>
          <a:bodyPr/>
          <a:lstStyle/>
          <a:p>
            <a:r>
              <a:rPr lang="en-US" dirty="0"/>
              <a:t>A case study: Maria Davis</a:t>
            </a:r>
          </a:p>
        </p:txBody>
      </p:sp>
      <p:sp>
        <p:nvSpPr>
          <p:cNvPr id="4" name="Slide Number Placeholder 3">
            <a:extLst>
              <a:ext uri="{FF2B5EF4-FFF2-40B4-BE49-F238E27FC236}">
                <a16:creationId xmlns:a16="http://schemas.microsoft.com/office/drawing/2014/main" id="{22F0E0E9-B8B0-8743-8864-37A5504A563D}"/>
              </a:ext>
            </a:extLst>
          </p:cNvPr>
          <p:cNvSpPr>
            <a:spLocks noGrp="1"/>
          </p:cNvSpPr>
          <p:nvPr>
            <p:ph type="sldNum" sz="quarter" idx="4"/>
          </p:nvPr>
        </p:nvSpPr>
        <p:spPr/>
        <p:txBody>
          <a:bodyPr/>
          <a:lstStyle/>
          <a:p>
            <a:fld id="{FCA986F9-F165-2F42-8D29-0DAFF18616A6}" type="slidenum">
              <a:rPr lang="en-US" smtClean="0"/>
              <a:pPr/>
              <a:t>18</a:t>
            </a:fld>
            <a:endParaRPr lang="en-US" dirty="0"/>
          </a:p>
        </p:txBody>
      </p:sp>
      <p:sp>
        <p:nvSpPr>
          <p:cNvPr id="5" name="Rectangle 4">
            <a:extLst>
              <a:ext uri="{FF2B5EF4-FFF2-40B4-BE49-F238E27FC236}">
                <a16:creationId xmlns:a16="http://schemas.microsoft.com/office/drawing/2014/main" id="{94466F45-514B-8D4E-AF38-BAC70B79C225}"/>
              </a:ext>
            </a:extLst>
          </p:cNvPr>
          <p:cNvSpPr/>
          <p:nvPr/>
        </p:nvSpPr>
        <p:spPr>
          <a:xfrm>
            <a:off x="6423189" y="5364029"/>
            <a:ext cx="3649226" cy="37007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Rectangle 5">
            <a:extLst>
              <a:ext uri="{FF2B5EF4-FFF2-40B4-BE49-F238E27FC236}">
                <a16:creationId xmlns:a16="http://schemas.microsoft.com/office/drawing/2014/main" id="{3B617CB8-43E8-B846-89BA-838494AF58F9}"/>
              </a:ext>
            </a:extLst>
          </p:cNvPr>
          <p:cNvSpPr/>
          <p:nvPr/>
        </p:nvSpPr>
        <p:spPr>
          <a:xfrm>
            <a:off x="8911720" y="2409158"/>
            <a:ext cx="1050814" cy="165960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7" name="Group 6">
            <a:extLst>
              <a:ext uri="{FF2B5EF4-FFF2-40B4-BE49-F238E27FC236}">
                <a16:creationId xmlns:a16="http://schemas.microsoft.com/office/drawing/2014/main" id="{6AF4C561-DC65-495C-9C88-4775410F95B0}"/>
              </a:ext>
            </a:extLst>
          </p:cNvPr>
          <p:cNvGrpSpPr/>
          <p:nvPr/>
        </p:nvGrpSpPr>
        <p:grpSpPr>
          <a:xfrm>
            <a:off x="804586" y="2461800"/>
            <a:ext cx="2596536" cy="369160"/>
            <a:chOff x="804586" y="2461800"/>
            <a:chExt cx="2596536" cy="369160"/>
          </a:xfrm>
        </p:grpSpPr>
        <p:sp>
          <p:nvSpPr>
            <p:cNvPr id="10" name="Oval 9">
              <a:extLst>
                <a:ext uri="{FF2B5EF4-FFF2-40B4-BE49-F238E27FC236}">
                  <a16:creationId xmlns:a16="http://schemas.microsoft.com/office/drawing/2014/main" id="{090FB7C6-DFF3-4D8E-BC78-828CF1139C0D}"/>
                </a:ext>
              </a:extLst>
            </p:cNvPr>
            <p:cNvSpPr/>
            <p:nvPr/>
          </p:nvSpPr>
          <p:spPr>
            <a:xfrm>
              <a:off x="804586" y="2461800"/>
              <a:ext cx="369160" cy="369160"/>
            </a:xfrm>
            <a:prstGeom prst="ellipse">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FFFFFF"/>
                  </a:solidFill>
                </a:rPr>
                <a:t>1</a:t>
              </a:r>
            </a:p>
          </p:txBody>
        </p:sp>
        <p:cxnSp>
          <p:nvCxnSpPr>
            <p:cNvPr id="11" name="Straight Arrow Connector 10">
              <a:extLst>
                <a:ext uri="{FF2B5EF4-FFF2-40B4-BE49-F238E27FC236}">
                  <a16:creationId xmlns:a16="http://schemas.microsoft.com/office/drawing/2014/main" id="{A02D0CAA-4EAD-46AB-9E9D-CD1CFD271F1C}"/>
                </a:ext>
              </a:extLst>
            </p:cNvPr>
            <p:cNvCxnSpPr>
              <a:cxnSpLocks/>
              <a:stCxn id="10" idx="6"/>
            </p:cNvCxnSpPr>
            <p:nvPr/>
          </p:nvCxnSpPr>
          <p:spPr>
            <a:xfrm>
              <a:off x="1173746" y="2646380"/>
              <a:ext cx="2227376"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2C017B54-17DF-4E7E-95D6-3AE7F427848F}"/>
              </a:ext>
            </a:extLst>
          </p:cNvPr>
          <p:cNvGrpSpPr/>
          <p:nvPr/>
        </p:nvGrpSpPr>
        <p:grpSpPr>
          <a:xfrm>
            <a:off x="804586" y="3092020"/>
            <a:ext cx="1470263" cy="369160"/>
            <a:chOff x="804586" y="3092020"/>
            <a:chExt cx="1470263" cy="369160"/>
          </a:xfrm>
        </p:grpSpPr>
        <p:sp>
          <p:nvSpPr>
            <p:cNvPr id="16" name="Oval 15">
              <a:extLst>
                <a:ext uri="{FF2B5EF4-FFF2-40B4-BE49-F238E27FC236}">
                  <a16:creationId xmlns:a16="http://schemas.microsoft.com/office/drawing/2014/main" id="{8F8F7847-10D0-5C46-9AC0-2B03EBBD1CD5}"/>
                </a:ext>
              </a:extLst>
            </p:cNvPr>
            <p:cNvSpPr/>
            <p:nvPr/>
          </p:nvSpPr>
          <p:spPr>
            <a:xfrm>
              <a:off x="804586" y="3092020"/>
              <a:ext cx="369160" cy="369160"/>
            </a:xfrm>
            <a:prstGeom prst="ellipse">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FFFFFF"/>
                  </a:solidFill>
                </a:rPr>
                <a:t>2</a:t>
              </a:r>
            </a:p>
          </p:txBody>
        </p:sp>
        <p:cxnSp>
          <p:nvCxnSpPr>
            <p:cNvPr id="17" name="Straight Arrow Connector 16">
              <a:extLst>
                <a:ext uri="{FF2B5EF4-FFF2-40B4-BE49-F238E27FC236}">
                  <a16:creationId xmlns:a16="http://schemas.microsoft.com/office/drawing/2014/main" id="{9E3ED6D2-16CC-1247-BF32-C20B2B3DA470}"/>
                </a:ext>
              </a:extLst>
            </p:cNvPr>
            <p:cNvCxnSpPr>
              <a:cxnSpLocks/>
              <a:stCxn id="16" idx="6"/>
            </p:cNvCxnSpPr>
            <p:nvPr/>
          </p:nvCxnSpPr>
          <p:spPr>
            <a:xfrm>
              <a:off x="1173746" y="3276600"/>
              <a:ext cx="1101103"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160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screenshot of a social media post&#10;&#10;Description automatically generated">
            <a:extLst>
              <a:ext uri="{FF2B5EF4-FFF2-40B4-BE49-F238E27FC236}">
                <a16:creationId xmlns:a16="http://schemas.microsoft.com/office/drawing/2014/main" id="{41F314B0-3A11-6B42-9DBC-72C729913A01}"/>
              </a:ext>
            </a:extLst>
          </p:cNvPr>
          <p:cNvPicPr>
            <a:picLocks noChangeAspect="1"/>
          </p:cNvPicPr>
          <p:nvPr/>
        </p:nvPicPr>
        <p:blipFill>
          <a:blip r:embed="rId3"/>
          <a:stretch>
            <a:fillRect/>
          </a:stretch>
        </p:blipFill>
        <p:spPr>
          <a:xfrm>
            <a:off x="1341863" y="2002964"/>
            <a:ext cx="9628704" cy="4457734"/>
          </a:xfrm>
          <a:prstGeom prst="rect">
            <a:avLst/>
          </a:prstGeom>
        </p:spPr>
      </p:pic>
      <p:sp>
        <p:nvSpPr>
          <p:cNvPr id="2" name="Title 1">
            <a:extLst>
              <a:ext uri="{FF2B5EF4-FFF2-40B4-BE49-F238E27FC236}">
                <a16:creationId xmlns:a16="http://schemas.microsoft.com/office/drawing/2014/main" id="{C1AD027D-05EA-8B4B-8DA7-6A378FCEB12E}"/>
              </a:ext>
            </a:extLst>
          </p:cNvPr>
          <p:cNvSpPr>
            <a:spLocks noGrp="1"/>
          </p:cNvSpPr>
          <p:nvPr>
            <p:ph type="title"/>
          </p:nvPr>
        </p:nvSpPr>
        <p:spPr/>
        <p:txBody>
          <a:bodyPr/>
          <a:lstStyle/>
          <a:p>
            <a:r>
              <a:rPr lang="en-US" dirty="0"/>
              <a:t>A case study: Maria Davis</a:t>
            </a:r>
          </a:p>
        </p:txBody>
      </p:sp>
      <p:sp>
        <p:nvSpPr>
          <p:cNvPr id="4" name="Slide Number Placeholder 3">
            <a:extLst>
              <a:ext uri="{FF2B5EF4-FFF2-40B4-BE49-F238E27FC236}">
                <a16:creationId xmlns:a16="http://schemas.microsoft.com/office/drawing/2014/main" id="{22F0E0E9-B8B0-8743-8864-37A5504A563D}"/>
              </a:ext>
            </a:extLst>
          </p:cNvPr>
          <p:cNvSpPr>
            <a:spLocks noGrp="1"/>
          </p:cNvSpPr>
          <p:nvPr>
            <p:ph type="sldNum" sz="quarter" idx="4"/>
          </p:nvPr>
        </p:nvSpPr>
        <p:spPr/>
        <p:txBody>
          <a:bodyPr/>
          <a:lstStyle/>
          <a:p>
            <a:fld id="{FCA986F9-F165-2F42-8D29-0DAFF18616A6}" type="slidenum">
              <a:rPr lang="en-US" smtClean="0"/>
              <a:pPr/>
              <a:t>19</a:t>
            </a:fld>
            <a:endParaRPr lang="en-US" dirty="0"/>
          </a:p>
        </p:txBody>
      </p:sp>
      <p:grpSp>
        <p:nvGrpSpPr>
          <p:cNvPr id="5" name="Group 4">
            <a:extLst>
              <a:ext uri="{FF2B5EF4-FFF2-40B4-BE49-F238E27FC236}">
                <a16:creationId xmlns:a16="http://schemas.microsoft.com/office/drawing/2014/main" id="{55ADEEDF-9D92-4D90-8E03-AB9E653FBAAF}"/>
              </a:ext>
            </a:extLst>
          </p:cNvPr>
          <p:cNvGrpSpPr/>
          <p:nvPr/>
        </p:nvGrpSpPr>
        <p:grpSpPr>
          <a:xfrm>
            <a:off x="852273" y="3217240"/>
            <a:ext cx="1422278" cy="369160"/>
            <a:chOff x="852273" y="3217240"/>
            <a:chExt cx="1422278" cy="369160"/>
          </a:xfrm>
        </p:grpSpPr>
        <p:sp>
          <p:nvSpPr>
            <p:cNvPr id="9" name="Oval 8">
              <a:extLst>
                <a:ext uri="{FF2B5EF4-FFF2-40B4-BE49-F238E27FC236}">
                  <a16:creationId xmlns:a16="http://schemas.microsoft.com/office/drawing/2014/main" id="{C8CD42BC-03FD-4FD2-8993-5C1B1FC3C706}"/>
                </a:ext>
              </a:extLst>
            </p:cNvPr>
            <p:cNvSpPr/>
            <p:nvPr/>
          </p:nvSpPr>
          <p:spPr>
            <a:xfrm>
              <a:off x="852273" y="3217240"/>
              <a:ext cx="369160" cy="369160"/>
            </a:xfrm>
            <a:prstGeom prst="ellipse">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FFFFFF"/>
                  </a:solidFill>
                </a:rPr>
                <a:t>1</a:t>
              </a:r>
            </a:p>
          </p:txBody>
        </p:sp>
        <p:cxnSp>
          <p:nvCxnSpPr>
            <p:cNvPr id="10" name="Straight Arrow Connector 9">
              <a:extLst>
                <a:ext uri="{FF2B5EF4-FFF2-40B4-BE49-F238E27FC236}">
                  <a16:creationId xmlns:a16="http://schemas.microsoft.com/office/drawing/2014/main" id="{F59D33BB-2F0C-472D-B325-66C7AD8F2514}"/>
                </a:ext>
              </a:extLst>
            </p:cNvPr>
            <p:cNvCxnSpPr>
              <a:cxnSpLocks/>
              <a:stCxn id="9" idx="6"/>
            </p:cNvCxnSpPr>
            <p:nvPr/>
          </p:nvCxnSpPr>
          <p:spPr>
            <a:xfrm>
              <a:off x="1221433" y="3401820"/>
              <a:ext cx="1053118"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57AEF1D2-E305-4DC2-B0DC-1733295F8A7B}"/>
              </a:ext>
            </a:extLst>
          </p:cNvPr>
          <p:cNvGrpSpPr/>
          <p:nvPr/>
        </p:nvGrpSpPr>
        <p:grpSpPr>
          <a:xfrm>
            <a:off x="10206976" y="2898801"/>
            <a:ext cx="1166204" cy="553740"/>
            <a:chOff x="10206976" y="2898801"/>
            <a:chExt cx="1166204" cy="553740"/>
          </a:xfrm>
        </p:grpSpPr>
        <p:cxnSp>
          <p:nvCxnSpPr>
            <p:cNvPr id="13" name="Straight Arrow Connector 12">
              <a:extLst>
                <a:ext uri="{FF2B5EF4-FFF2-40B4-BE49-F238E27FC236}">
                  <a16:creationId xmlns:a16="http://schemas.microsoft.com/office/drawing/2014/main" id="{18A7670E-D901-4CEF-B23D-E3E27A042C8E}"/>
                </a:ext>
              </a:extLst>
            </p:cNvPr>
            <p:cNvCxnSpPr>
              <a:cxnSpLocks/>
              <a:stCxn id="16" idx="2"/>
            </p:cNvCxnSpPr>
            <p:nvPr/>
          </p:nvCxnSpPr>
          <p:spPr>
            <a:xfrm flipH="1">
              <a:off x="10297516" y="3083381"/>
              <a:ext cx="706504" cy="36916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16E39967-4544-4797-AD9B-27B61D8A7947}"/>
                </a:ext>
              </a:extLst>
            </p:cNvPr>
            <p:cNvSpPr/>
            <p:nvPr/>
          </p:nvSpPr>
          <p:spPr>
            <a:xfrm>
              <a:off x="11004020" y="2898801"/>
              <a:ext cx="369160" cy="369160"/>
            </a:xfrm>
            <a:prstGeom prst="ellipse">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FFFFFF"/>
                  </a:solidFill>
                </a:rPr>
                <a:t>2</a:t>
              </a:r>
            </a:p>
          </p:txBody>
        </p:sp>
        <p:cxnSp>
          <p:nvCxnSpPr>
            <p:cNvPr id="17" name="Straight Arrow Connector 16">
              <a:extLst>
                <a:ext uri="{FF2B5EF4-FFF2-40B4-BE49-F238E27FC236}">
                  <a16:creationId xmlns:a16="http://schemas.microsoft.com/office/drawing/2014/main" id="{166837E0-A233-43F2-BCF0-0F2F11000C52}"/>
                </a:ext>
              </a:extLst>
            </p:cNvPr>
            <p:cNvCxnSpPr>
              <a:cxnSpLocks/>
              <a:stCxn id="16" idx="2"/>
            </p:cNvCxnSpPr>
            <p:nvPr/>
          </p:nvCxnSpPr>
          <p:spPr>
            <a:xfrm flipH="1">
              <a:off x="10206976" y="3083381"/>
              <a:ext cx="797044"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095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7E84BFB-AA95-4314-BA93-CDFB62B6C460}"/>
              </a:ext>
            </a:extLst>
          </p:cNvPr>
          <p:cNvSpPr>
            <a:spLocks noGrp="1"/>
          </p:cNvSpPr>
          <p:nvPr>
            <p:ph type="body" sz="quarter" idx="16"/>
          </p:nvPr>
        </p:nvSpPr>
        <p:spPr/>
        <p:txBody>
          <a:bodyPr/>
          <a:lstStyle/>
          <a:p>
            <a:endParaRPr lang="en-US" dirty="0"/>
          </a:p>
        </p:txBody>
      </p:sp>
      <p:sp>
        <p:nvSpPr>
          <p:cNvPr id="11" name="Title 10">
            <a:extLst>
              <a:ext uri="{FF2B5EF4-FFF2-40B4-BE49-F238E27FC236}">
                <a16:creationId xmlns:a16="http://schemas.microsoft.com/office/drawing/2014/main" id="{74F06CBF-C657-FC46-84EE-AE5BE4A2093C}"/>
              </a:ext>
            </a:extLst>
          </p:cNvPr>
          <p:cNvSpPr>
            <a:spLocks noGrp="1"/>
          </p:cNvSpPr>
          <p:nvPr>
            <p:ph type="title"/>
          </p:nvPr>
        </p:nvSpPr>
        <p:spPr/>
        <p:txBody>
          <a:bodyPr/>
          <a:lstStyle/>
          <a:p>
            <a:r>
              <a:rPr lang="en-US" dirty="0"/>
              <a:t>Agenda</a:t>
            </a:r>
          </a:p>
        </p:txBody>
      </p:sp>
      <p:sp>
        <p:nvSpPr>
          <p:cNvPr id="2" name="Slide Number Placeholder 1">
            <a:extLst>
              <a:ext uri="{FF2B5EF4-FFF2-40B4-BE49-F238E27FC236}">
                <a16:creationId xmlns:a16="http://schemas.microsoft.com/office/drawing/2014/main" id="{EFAFEF2A-E2D2-FB45-BDAA-4E1658873DFA}"/>
              </a:ext>
            </a:extLst>
          </p:cNvPr>
          <p:cNvSpPr>
            <a:spLocks noGrp="1"/>
          </p:cNvSpPr>
          <p:nvPr>
            <p:ph type="sldNum" sz="quarter" idx="12"/>
          </p:nvPr>
        </p:nvSpPr>
        <p:spPr/>
        <p:txBody>
          <a:bodyPr/>
          <a:lstStyle/>
          <a:p>
            <a:fld id="{FCA986F9-F165-2F42-8D29-0DAFF18616A6}" type="slidenum">
              <a:rPr lang="en-US" smtClean="0"/>
              <a:t>2</a:t>
            </a:fld>
            <a:endParaRPr lang="en-US"/>
          </a:p>
        </p:txBody>
      </p:sp>
      <p:sp>
        <p:nvSpPr>
          <p:cNvPr id="5" name="Text Placeholder 4">
            <a:extLst>
              <a:ext uri="{FF2B5EF4-FFF2-40B4-BE49-F238E27FC236}">
                <a16:creationId xmlns:a16="http://schemas.microsoft.com/office/drawing/2014/main" id="{688EB2CB-7CEB-674C-A3B0-465E823C3BAE}"/>
              </a:ext>
            </a:extLst>
          </p:cNvPr>
          <p:cNvSpPr>
            <a:spLocks noGrp="1"/>
          </p:cNvSpPr>
          <p:nvPr>
            <p:ph type="body" sz="quarter" idx="13"/>
          </p:nvPr>
        </p:nvSpPr>
        <p:spPr/>
        <p:txBody>
          <a:bodyPr/>
          <a:lstStyle/>
          <a:p>
            <a:pPr marL="0" indent="0">
              <a:buNone/>
            </a:pPr>
            <a:r>
              <a:rPr lang="en-US" sz="1800" dirty="0">
                <a:solidFill>
                  <a:schemeClr val="accent1"/>
                </a:solidFill>
              </a:rPr>
              <a:t>Introducing Retirement Pathfinder</a:t>
            </a:r>
          </a:p>
        </p:txBody>
      </p:sp>
      <p:sp>
        <p:nvSpPr>
          <p:cNvPr id="6" name="Text Placeholder 5">
            <a:extLst>
              <a:ext uri="{FF2B5EF4-FFF2-40B4-BE49-F238E27FC236}">
                <a16:creationId xmlns:a16="http://schemas.microsoft.com/office/drawing/2014/main" id="{D0C1872C-100B-764D-8DB3-AE73129A1651}"/>
              </a:ext>
            </a:extLst>
          </p:cNvPr>
          <p:cNvSpPr>
            <a:spLocks noGrp="1"/>
          </p:cNvSpPr>
          <p:nvPr>
            <p:ph type="body" sz="quarter" idx="14"/>
          </p:nvPr>
        </p:nvSpPr>
        <p:spPr/>
        <p:txBody>
          <a:bodyPr>
            <a:normAutofit/>
          </a:bodyPr>
          <a:lstStyle/>
          <a:p>
            <a:pPr marL="0" indent="0">
              <a:buNone/>
            </a:pPr>
            <a:r>
              <a:rPr lang="en-US" sz="1800" dirty="0">
                <a:solidFill>
                  <a:schemeClr val="accent1"/>
                </a:solidFill>
              </a:rPr>
              <a:t>A case study: Maria Davis</a:t>
            </a:r>
          </a:p>
        </p:txBody>
      </p:sp>
      <p:sp>
        <p:nvSpPr>
          <p:cNvPr id="7" name="Text Placeholder 6">
            <a:extLst>
              <a:ext uri="{FF2B5EF4-FFF2-40B4-BE49-F238E27FC236}">
                <a16:creationId xmlns:a16="http://schemas.microsoft.com/office/drawing/2014/main" id="{90478885-7430-B344-A258-887F196FD786}"/>
              </a:ext>
            </a:extLst>
          </p:cNvPr>
          <p:cNvSpPr>
            <a:spLocks noGrp="1"/>
          </p:cNvSpPr>
          <p:nvPr>
            <p:ph type="body" sz="quarter" idx="15"/>
          </p:nvPr>
        </p:nvSpPr>
        <p:spPr/>
        <p:txBody>
          <a:bodyPr/>
          <a:lstStyle/>
          <a:p>
            <a:pPr marL="0" indent="0">
              <a:buNone/>
            </a:pPr>
            <a:r>
              <a:rPr lang="en-US" sz="1800" dirty="0">
                <a:solidFill>
                  <a:schemeClr val="accent1"/>
                </a:solidFill>
              </a:rPr>
              <a:t>Answering other retirement questions</a:t>
            </a:r>
          </a:p>
        </p:txBody>
      </p:sp>
      <p:sp>
        <p:nvSpPr>
          <p:cNvPr id="14" name="Text Placeholder 13">
            <a:extLst>
              <a:ext uri="{FF2B5EF4-FFF2-40B4-BE49-F238E27FC236}">
                <a16:creationId xmlns:a16="http://schemas.microsoft.com/office/drawing/2014/main" id="{6A040EB0-AB23-411D-BD93-B12FFDBB03CF}"/>
              </a:ext>
            </a:extLst>
          </p:cNvPr>
          <p:cNvSpPr>
            <a:spLocks noGrp="1"/>
          </p:cNvSpPr>
          <p:nvPr>
            <p:ph type="body" sz="quarter" idx="17"/>
          </p:nvPr>
        </p:nvSpPr>
        <p:spPr/>
        <p:txBody>
          <a:bodyPr/>
          <a:lstStyle/>
          <a:p>
            <a:endParaRPr lang="en-US" dirty="0"/>
          </a:p>
        </p:txBody>
      </p:sp>
      <p:sp>
        <p:nvSpPr>
          <p:cNvPr id="15" name="Text Placeholder 14">
            <a:extLst>
              <a:ext uri="{FF2B5EF4-FFF2-40B4-BE49-F238E27FC236}">
                <a16:creationId xmlns:a16="http://schemas.microsoft.com/office/drawing/2014/main" id="{DFE30D6B-BB51-430C-9B22-1568DFBBA586}"/>
              </a:ext>
            </a:extLst>
          </p:cNvPr>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450968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omputer&#10;&#10;Description automatically generated">
            <a:extLst>
              <a:ext uri="{FF2B5EF4-FFF2-40B4-BE49-F238E27FC236}">
                <a16:creationId xmlns:a16="http://schemas.microsoft.com/office/drawing/2014/main" id="{5BB7E684-090E-B440-9689-D5ACE8CA86CB}"/>
              </a:ext>
            </a:extLst>
          </p:cNvPr>
          <p:cNvPicPr>
            <a:picLocks noChangeAspect="1"/>
          </p:cNvPicPr>
          <p:nvPr/>
        </p:nvPicPr>
        <p:blipFill>
          <a:blip r:embed="rId3"/>
          <a:stretch>
            <a:fillRect/>
          </a:stretch>
        </p:blipFill>
        <p:spPr>
          <a:xfrm>
            <a:off x="1155700" y="1860040"/>
            <a:ext cx="10147300" cy="4612409"/>
          </a:xfrm>
          <a:prstGeom prst="rect">
            <a:avLst/>
          </a:prstGeom>
        </p:spPr>
      </p:pic>
      <p:sp>
        <p:nvSpPr>
          <p:cNvPr id="2" name="Title 1">
            <a:extLst>
              <a:ext uri="{FF2B5EF4-FFF2-40B4-BE49-F238E27FC236}">
                <a16:creationId xmlns:a16="http://schemas.microsoft.com/office/drawing/2014/main" id="{C1AD027D-05EA-8B4B-8DA7-6A378FCEB12E}"/>
              </a:ext>
            </a:extLst>
          </p:cNvPr>
          <p:cNvSpPr>
            <a:spLocks noGrp="1"/>
          </p:cNvSpPr>
          <p:nvPr>
            <p:ph type="title"/>
          </p:nvPr>
        </p:nvSpPr>
        <p:spPr/>
        <p:txBody>
          <a:bodyPr/>
          <a:lstStyle/>
          <a:p>
            <a:r>
              <a:rPr lang="en-US" dirty="0"/>
              <a:t>A case study: Maria Davis</a:t>
            </a:r>
          </a:p>
        </p:txBody>
      </p:sp>
      <p:sp>
        <p:nvSpPr>
          <p:cNvPr id="4" name="Slide Number Placeholder 3">
            <a:extLst>
              <a:ext uri="{FF2B5EF4-FFF2-40B4-BE49-F238E27FC236}">
                <a16:creationId xmlns:a16="http://schemas.microsoft.com/office/drawing/2014/main" id="{22F0E0E9-B8B0-8743-8864-37A5504A563D}"/>
              </a:ext>
            </a:extLst>
          </p:cNvPr>
          <p:cNvSpPr>
            <a:spLocks noGrp="1"/>
          </p:cNvSpPr>
          <p:nvPr>
            <p:ph type="sldNum" sz="quarter" idx="4"/>
          </p:nvPr>
        </p:nvSpPr>
        <p:spPr/>
        <p:txBody>
          <a:bodyPr/>
          <a:lstStyle/>
          <a:p>
            <a:fld id="{FCA986F9-F165-2F42-8D29-0DAFF18616A6}" type="slidenum">
              <a:rPr lang="en-US" smtClean="0"/>
              <a:pPr/>
              <a:t>20</a:t>
            </a:fld>
            <a:endParaRPr lang="en-US" dirty="0"/>
          </a:p>
        </p:txBody>
      </p:sp>
      <p:grpSp>
        <p:nvGrpSpPr>
          <p:cNvPr id="6" name="Group 5">
            <a:extLst>
              <a:ext uri="{FF2B5EF4-FFF2-40B4-BE49-F238E27FC236}">
                <a16:creationId xmlns:a16="http://schemas.microsoft.com/office/drawing/2014/main" id="{0E4CACBF-3EAD-4BE9-BCB7-B98811954647}"/>
              </a:ext>
            </a:extLst>
          </p:cNvPr>
          <p:cNvGrpSpPr/>
          <p:nvPr/>
        </p:nvGrpSpPr>
        <p:grpSpPr>
          <a:xfrm>
            <a:off x="1092715" y="4803177"/>
            <a:ext cx="3511064" cy="369160"/>
            <a:chOff x="1092715" y="4803177"/>
            <a:chExt cx="3511064" cy="369160"/>
          </a:xfrm>
        </p:grpSpPr>
        <p:sp>
          <p:nvSpPr>
            <p:cNvPr id="7" name="Oval 6">
              <a:extLst>
                <a:ext uri="{FF2B5EF4-FFF2-40B4-BE49-F238E27FC236}">
                  <a16:creationId xmlns:a16="http://schemas.microsoft.com/office/drawing/2014/main" id="{B2A1DD71-74D4-45E7-90E4-80708523CE6A}"/>
                </a:ext>
              </a:extLst>
            </p:cNvPr>
            <p:cNvSpPr/>
            <p:nvPr/>
          </p:nvSpPr>
          <p:spPr>
            <a:xfrm>
              <a:off x="1092715" y="4803177"/>
              <a:ext cx="369160" cy="369160"/>
            </a:xfrm>
            <a:prstGeom prst="ellipse">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FFFFFF"/>
                  </a:solidFill>
                </a:rPr>
                <a:t>1</a:t>
              </a:r>
            </a:p>
          </p:txBody>
        </p:sp>
        <p:cxnSp>
          <p:nvCxnSpPr>
            <p:cNvPr id="8" name="Straight Arrow Connector 7">
              <a:extLst>
                <a:ext uri="{FF2B5EF4-FFF2-40B4-BE49-F238E27FC236}">
                  <a16:creationId xmlns:a16="http://schemas.microsoft.com/office/drawing/2014/main" id="{7ECB5897-1F18-400E-867E-DD461C2F7104}"/>
                </a:ext>
              </a:extLst>
            </p:cNvPr>
            <p:cNvCxnSpPr>
              <a:cxnSpLocks/>
              <a:stCxn id="7" idx="6"/>
            </p:cNvCxnSpPr>
            <p:nvPr/>
          </p:nvCxnSpPr>
          <p:spPr>
            <a:xfrm>
              <a:off x="1461875" y="4987757"/>
              <a:ext cx="3141904"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6487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D027D-05EA-8B4B-8DA7-6A378FCEB12E}"/>
              </a:ext>
            </a:extLst>
          </p:cNvPr>
          <p:cNvSpPr>
            <a:spLocks noGrp="1"/>
          </p:cNvSpPr>
          <p:nvPr>
            <p:ph type="title"/>
          </p:nvPr>
        </p:nvSpPr>
        <p:spPr/>
        <p:txBody>
          <a:bodyPr/>
          <a:lstStyle/>
          <a:p>
            <a:r>
              <a:rPr lang="en-US" dirty="0"/>
              <a:t>A case study: Maria Davis</a:t>
            </a:r>
          </a:p>
        </p:txBody>
      </p:sp>
      <p:sp>
        <p:nvSpPr>
          <p:cNvPr id="3" name="Content Placeholder 2">
            <a:extLst>
              <a:ext uri="{FF2B5EF4-FFF2-40B4-BE49-F238E27FC236}">
                <a16:creationId xmlns:a16="http://schemas.microsoft.com/office/drawing/2014/main" id="{E8B51171-637C-E344-89CE-EC9A7CCDFE22}"/>
              </a:ext>
            </a:extLst>
          </p:cNvPr>
          <p:cNvSpPr>
            <a:spLocks noGrp="1"/>
          </p:cNvSpPr>
          <p:nvPr>
            <p:ph idx="1"/>
          </p:nvPr>
        </p:nvSpPr>
        <p:spPr>
          <a:xfrm>
            <a:off x="838200" y="2055223"/>
            <a:ext cx="2632113" cy="566791"/>
          </a:xfrm>
        </p:spPr>
        <p:txBody>
          <a:bodyPr/>
          <a:lstStyle/>
          <a:p>
            <a:endParaRPr lang="en-US" dirty="0"/>
          </a:p>
        </p:txBody>
      </p:sp>
      <p:sp>
        <p:nvSpPr>
          <p:cNvPr id="4" name="Slide Number Placeholder 3">
            <a:extLst>
              <a:ext uri="{FF2B5EF4-FFF2-40B4-BE49-F238E27FC236}">
                <a16:creationId xmlns:a16="http://schemas.microsoft.com/office/drawing/2014/main" id="{22F0E0E9-B8B0-8743-8864-37A5504A563D}"/>
              </a:ext>
            </a:extLst>
          </p:cNvPr>
          <p:cNvSpPr>
            <a:spLocks noGrp="1"/>
          </p:cNvSpPr>
          <p:nvPr>
            <p:ph type="sldNum" sz="quarter" idx="4"/>
          </p:nvPr>
        </p:nvSpPr>
        <p:spPr/>
        <p:txBody>
          <a:bodyPr/>
          <a:lstStyle/>
          <a:p>
            <a:fld id="{FCA986F9-F165-2F42-8D29-0DAFF18616A6}" type="slidenum">
              <a:rPr lang="en-US" smtClean="0"/>
              <a:pPr/>
              <a:t>21</a:t>
            </a:fld>
            <a:endParaRPr lang="en-US" dirty="0"/>
          </a:p>
        </p:txBody>
      </p:sp>
      <p:pic>
        <p:nvPicPr>
          <p:cNvPr id="5" name="Picture 4">
            <a:extLst>
              <a:ext uri="{FF2B5EF4-FFF2-40B4-BE49-F238E27FC236}">
                <a16:creationId xmlns:a16="http://schemas.microsoft.com/office/drawing/2014/main" id="{FDD38BFC-C236-FB44-BA32-7FFE030342D4}"/>
              </a:ext>
            </a:extLst>
          </p:cNvPr>
          <p:cNvPicPr>
            <a:picLocks noChangeAspect="1"/>
          </p:cNvPicPr>
          <p:nvPr/>
        </p:nvPicPr>
        <p:blipFill>
          <a:blip r:embed="rId3"/>
          <a:stretch>
            <a:fillRect/>
          </a:stretch>
        </p:blipFill>
        <p:spPr>
          <a:xfrm>
            <a:off x="2147831" y="2063827"/>
            <a:ext cx="8153400" cy="3569208"/>
          </a:xfrm>
          <a:prstGeom prst="rect">
            <a:avLst/>
          </a:prstGeom>
        </p:spPr>
      </p:pic>
      <p:grpSp>
        <p:nvGrpSpPr>
          <p:cNvPr id="8" name="Group 7">
            <a:extLst>
              <a:ext uri="{FF2B5EF4-FFF2-40B4-BE49-F238E27FC236}">
                <a16:creationId xmlns:a16="http://schemas.microsoft.com/office/drawing/2014/main" id="{E51BF91F-EA5E-4048-9801-8D2373375C1D}"/>
              </a:ext>
            </a:extLst>
          </p:cNvPr>
          <p:cNvGrpSpPr/>
          <p:nvPr/>
        </p:nvGrpSpPr>
        <p:grpSpPr>
          <a:xfrm>
            <a:off x="1521609" y="2882915"/>
            <a:ext cx="1003877" cy="369160"/>
            <a:chOff x="1521609" y="2882915"/>
            <a:chExt cx="1003877" cy="369160"/>
          </a:xfrm>
        </p:grpSpPr>
        <p:sp>
          <p:nvSpPr>
            <p:cNvPr id="6" name="Oval 5">
              <a:extLst>
                <a:ext uri="{FF2B5EF4-FFF2-40B4-BE49-F238E27FC236}">
                  <a16:creationId xmlns:a16="http://schemas.microsoft.com/office/drawing/2014/main" id="{9185894E-40F6-411C-84C2-F76E8D2DFF1A}"/>
                </a:ext>
              </a:extLst>
            </p:cNvPr>
            <p:cNvSpPr/>
            <p:nvPr/>
          </p:nvSpPr>
          <p:spPr>
            <a:xfrm>
              <a:off x="1521609" y="2882915"/>
              <a:ext cx="369160" cy="369160"/>
            </a:xfrm>
            <a:prstGeom prst="ellipse">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FFFFFF"/>
                  </a:solidFill>
                </a:rPr>
                <a:t>1</a:t>
              </a:r>
            </a:p>
          </p:txBody>
        </p:sp>
        <p:cxnSp>
          <p:nvCxnSpPr>
            <p:cNvPr id="7" name="Straight Arrow Connector 6">
              <a:extLst>
                <a:ext uri="{FF2B5EF4-FFF2-40B4-BE49-F238E27FC236}">
                  <a16:creationId xmlns:a16="http://schemas.microsoft.com/office/drawing/2014/main" id="{F6017D65-983C-46A7-97C9-79CF28E21D26}"/>
                </a:ext>
              </a:extLst>
            </p:cNvPr>
            <p:cNvCxnSpPr>
              <a:cxnSpLocks/>
              <a:stCxn id="6" idx="6"/>
            </p:cNvCxnSpPr>
            <p:nvPr/>
          </p:nvCxnSpPr>
          <p:spPr>
            <a:xfrm>
              <a:off x="1890769" y="3067495"/>
              <a:ext cx="634717"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id="{A611A1E5-E9C5-42A6-A449-9F57042DACEC}"/>
              </a:ext>
            </a:extLst>
          </p:cNvPr>
          <p:cNvSpPr/>
          <p:nvPr/>
        </p:nvSpPr>
        <p:spPr>
          <a:xfrm>
            <a:off x="4275909" y="2786744"/>
            <a:ext cx="4232365" cy="131007"/>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CCF4DA1-FDF0-423E-BF8B-36C308176389}"/>
              </a:ext>
            </a:extLst>
          </p:cNvPr>
          <p:cNvSpPr/>
          <p:nvPr/>
        </p:nvSpPr>
        <p:spPr>
          <a:xfrm>
            <a:off x="2386149" y="3238825"/>
            <a:ext cx="7915082" cy="20653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4D5C11-5F6E-4AAD-BBC5-ECBE23046528}"/>
              </a:ext>
            </a:extLst>
          </p:cNvPr>
          <p:cNvSpPr/>
          <p:nvPr/>
        </p:nvSpPr>
        <p:spPr>
          <a:xfrm>
            <a:off x="4275909" y="2786744"/>
            <a:ext cx="226422" cy="47404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DBBAA7F-9FAB-46D5-AD3B-1A4EE4A87DC9}"/>
              </a:ext>
            </a:extLst>
          </p:cNvPr>
          <p:cNvSpPr/>
          <p:nvPr/>
        </p:nvSpPr>
        <p:spPr>
          <a:xfrm>
            <a:off x="8281852" y="2786744"/>
            <a:ext cx="226422" cy="47404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176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computer&#10;&#10;Description automatically generated">
            <a:extLst>
              <a:ext uri="{FF2B5EF4-FFF2-40B4-BE49-F238E27FC236}">
                <a16:creationId xmlns:a16="http://schemas.microsoft.com/office/drawing/2014/main" id="{2B272AF6-B19E-A641-8144-51067B369644}"/>
              </a:ext>
            </a:extLst>
          </p:cNvPr>
          <p:cNvPicPr>
            <a:picLocks noChangeAspect="1"/>
          </p:cNvPicPr>
          <p:nvPr/>
        </p:nvPicPr>
        <p:blipFill>
          <a:blip r:embed="rId3"/>
          <a:stretch>
            <a:fillRect/>
          </a:stretch>
        </p:blipFill>
        <p:spPr>
          <a:xfrm>
            <a:off x="555301" y="1863826"/>
            <a:ext cx="10058400" cy="4572000"/>
          </a:xfrm>
          <a:prstGeom prst="rect">
            <a:avLst/>
          </a:prstGeom>
        </p:spPr>
      </p:pic>
      <p:sp>
        <p:nvSpPr>
          <p:cNvPr id="2" name="Title 1">
            <a:extLst>
              <a:ext uri="{FF2B5EF4-FFF2-40B4-BE49-F238E27FC236}">
                <a16:creationId xmlns:a16="http://schemas.microsoft.com/office/drawing/2014/main" id="{C1AD027D-05EA-8B4B-8DA7-6A378FCEB12E}"/>
              </a:ext>
            </a:extLst>
          </p:cNvPr>
          <p:cNvSpPr>
            <a:spLocks noGrp="1"/>
          </p:cNvSpPr>
          <p:nvPr>
            <p:ph type="title"/>
          </p:nvPr>
        </p:nvSpPr>
        <p:spPr/>
        <p:txBody>
          <a:bodyPr/>
          <a:lstStyle/>
          <a:p>
            <a:r>
              <a:rPr lang="en-US" dirty="0"/>
              <a:t>A case study: Maria Davis</a:t>
            </a:r>
          </a:p>
        </p:txBody>
      </p:sp>
      <p:sp>
        <p:nvSpPr>
          <p:cNvPr id="4" name="Slide Number Placeholder 3">
            <a:extLst>
              <a:ext uri="{FF2B5EF4-FFF2-40B4-BE49-F238E27FC236}">
                <a16:creationId xmlns:a16="http://schemas.microsoft.com/office/drawing/2014/main" id="{22F0E0E9-B8B0-8743-8864-37A5504A563D}"/>
              </a:ext>
            </a:extLst>
          </p:cNvPr>
          <p:cNvSpPr>
            <a:spLocks noGrp="1"/>
          </p:cNvSpPr>
          <p:nvPr>
            <p:ph type="sldNum" sz="quarter" idx="4"/>
          </p:nvPr>
        </p:nvSpPr>
        <p:spPr/>
        <p:txBody>
          <a:bodyPr/>
          <a:lstStyle/>
          <a:p>
            <a:fld id="{FCA986F9-F165-2F42-8D29-0DAFF18616A6}" type="slidenum">
              <a:rPr lang="en-US" smtClean="0"/>
              <a:pPr/>
              <a:t>22</a:t>
            </a:fld>
            <a:endParaRPr lang="en-US" dirty="0"/>
          </a:p>
        </p:txBody>
      </p:sp>
      <p:grpSp>
        <p:nvGrpSpPr>
          <p:cNvPr id="7" name="Group 6">
            <a:extLst>
              <a:ext uri="{FF2B5EF4-FFF2-40B4-BE49-F238E27FC236}">
                <a16:creationId xmlns:a16="http://schemas.microsoft.com/office/drawing/2014/main" id="{363BFA67-AD74-4E2D-B8C3-654D90D7C301}"/>
              </a:ext>
            </a:extLst>
          </p:cNvPr>
          <p:cNvGrpSpPr/>
          <p:nvPr/>
        </p:nvGrpSpPr>
        <p:grpSpPr>
          <a:xfrm>
            <a:off x="9656748" y="2750754"/>
            <a:ext cx="1445935" cy="609218"/>
            <a:chOff x="9656748" y="2750754"/>
            <a:chExt cx="1445935" cy="609218"/>
          </a:xfrm>
        </p:grpSpPr>
        <p:cxnSp>
          <p:nvCxnSpPr>
            <p:cNvPr id="9" name="Straight Arrow Connector 8">
              <a:extLst>
                <a:ext uri="{FF2B5EF4-FFF2-40B4-BE49-F238E27FC236}">
                  <a16:creationId xmlns:a16="http://schemas.microsoft.com/office/drawing/2014/main" id="{DA596119-654B-423A-ADB1-F07D95CE694B}"/>
                </a:ext>
              </a:extLst>
            </p:cNvPr>
            <p:cNvCxnSpPr>
              <a:cxnSpLocks/>
              <a:stCxn id="10" idx="2"/>
            </p:cNvCxnSpPr>
            <p:nvPr/>
          </p:nvCxnSpPr>
          <p:spPr>
            <a:xfrm flipH="1">
              <a:off x="9750751" y="2935334"/>
              <a:ext cx="982772" cy="424638"/>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814B920E-18CB-4A8E-9066-F52BF56600EF}"/>
                </a:ext>
              </a:extLst>
            </p:cNvPr>
            <p:cNvSpPr/>
            <p:nvPr/>
          </p:nvSpPr>
          <p:spPr>
            <a:xfrm>
              <a:off x="10733523" y="2750754"/>
              <a:ext cx="369160" cy="369160"/>
            </a:xfrm>
            <a:prstGeom prst="ellipse">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FFFFFF"/>
                  </a:solidFill>
                </a:rPr>
                <a:t>1</a:t>
              </a:r>
            </a:p>
          </p:txBody>
        </p:sp>
        <p:cxnSp>
          <p:nvCxnSpPr>
            <p:cNvPr id="11" name="Straight Arrow Connector 10">
              <a:extLst>
                <a:ext uri="{FF2B5EF4-FFF2-40B4-BE49-F238E27FC236}">
                  <a16:creationId xmlns:a16="http://schemas.microsoft.com/office/drawing/2014/main" id="{CAB494B6-09DA-4CE2-A368-A7A1429B14CF}"/>
                </a:ext>
              </a:extLst>
            </p:cNvPr>
            <p:cNvCxnSpPr>
              <a:cxnSpLocks/>
            </p:cNvCxnSpPr>
            <p:nvPr/>
          </p:nvCxnSpPr>
          <p:spPr>
            <a:xfrm flipH="1">
              <a:off x="9656748" y="2935334"/>
              <a:ext cx="1076776"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0284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D027D-05EA-8B4B-8DA7-6A378FCEB12E}"/>
              </a:ext>
            </a:extLst>
          </p:cNvPr>
          <p:cNvSpPr>
            <a:spLocks noGrp="1"/>
          </p:cNvSpPr>
          <p:nvPr>
            <p:ph type="title"/>
          </p:nvPr>
        </p:nvSpPr>
        <p:spPr/>
        <p:txBody>
          <a:bodyPr/>
          <a:lstStyle/>
          <a:p>
            <a:r>
              <a:rPr lang="en-US" dirty="0"/>
              <a:t>A case study: Maria Davis</a:t>
            </a:r>
          </a:p>
        </p:txBody>
      </p:sp>
      <p:sp>
        <p:nvSpPr>
          <p:cNvPr id="3" name="Content Placeholder 2">
            <a:extLst>
              <a:ext uri="{FF2B5EF4-FFF2-40B4-BE49-F238E27FC236}">
                <a16:creationId xmlns:a16="http://schemas.microsoft.com/office/drawing/2014/main" id="{E8B51171-637C-E344-89CE-EC9A7CCDFE22}"/>
              </a:ext>
            </a:extLst>
          </p:cNvPr>
          <p:cNvSpPr>
            <a:spLocks noGrp="1"/>
          </p:cNvSpPr>
          <p:nvPr>
            <p:ph idx="1"/>
          </p:nvPr>
        </p:nvSpPr>
        <p:spPr>
          <a:xfrm>
            <a:off x="838200" y="2055223"/>
            <a:ext cx="3072788" cy="687977"/>
          </a:xfrm>
        </p:spPr>
        <p:txBody>
          <a:bodyPr/>
          <a:lstStyle/>
          <a:p>
            <a:endParaRPr lang="en-US" dirty="0"/>
          </a:p>
        </p:txBody>
      </p:sp>
      <p:sp>
        <p:nvSpPr>
          <p:cNvPr id="4" name="Slide Number Placeholder 3">
            <a:extLst>
              <a:ext uri="{FF2B5EF4-FFF2-40B4-BE49-F238E27FC236}">
                <a16:creationId xmlns:a16="http://schemas.microsoft.com/office/drawing/2014/main" id="{22F0E0E9-B8B0-8743-8864-37A5504A563D}"/>
              </a:ext>
            </a:extLst>
          </p:cNvPr>
          <p:cNvSpPr>
            <a:spLocks noGrp="1"/>
          </p:cNvSpPr>
          <p:nvPr>
            <p:ph type="sldNum" sz="quarter" idx="4"/>
          </p:nvPr>
        </p:nvSpPr>
        <p:spPr/>
        <p:txBody>
          <a:bodyPr/>
          <a:lstStyle/>
          <a:p>
            <a:fld id="{FCA986F9-F165-2F42-8D29-0DAFF18616A6}" type="slidenum">
              <a:rPr lang="en-US" smtClean="0"/>
              <a:pPr/>
              <a:t>23</a:t>
            </a:fld>
            <a:endParaRPr lang="en-US" dirty="0"/>
          </a:p>
        </p:txBody>
      </p:sp>
      <p:pic>
        <p:nvPicPr>
          <p:cNvPr id="5" name="Picture 4">
            <a:extLst>
              <a:ext uri="{FF2B5EF4-FFF2-40B4-BE49-F238E27FC236}">
                <a16:creationId xmlns:a16="http://schemas.microsoft.com/office/drawing/2014/main" id="{24207B99-4B5C-E946-BA2C-A68726BA1B5D}"/>
              </a:ext>
            </a:extLst>
          </p:cNvPr>
          <p:cNvPicPr>
            <a:picLocks noChangeAspect="1"/>
          </p:cNvPicPr>
          <p:nvPr/>
        </p:nvPicPr>
        <p:blipFill>
          <a:blip r:embed="rId3"/>
          <a:stretch>
            <a:fillRect/>
          </a:stretch>
        </p:blipFill>
        <p:spPr>
          <a:xfrm>
            <a:off x="1894443" y="2061859"/>
            <a:ext cx="9292002" cy="2579914"/>
          </a:xfrm>
          <a:prstGeom prst="rect">
            <a:avLst/>
          </a:prstGeom>
        </p:spPr>
      </p:pic>
      <p:grpSp>
        <p:nvGrpSpPr>
          <p:cNvPr id="6" name="Group 5">
            <a:extLst>
              <a:ext uri="{FF2B5EF4-FFF2-40B4-BE49-F238E27FC236}">
                <a16:creationId xmlns:a16="http://schemas.microsoft.com/office/drawing/2014/main" id="{A5041815-D609-427E-87A5-B7C8E650DFAB}"/>
              </a:ext>
            </a:extLst>
          </p:cNvPr>
          <p:cNvGrpSpPr/>
          <p:nvPr/>
        </p:nvGrpSpPr>
        <p:grpSpPr>
          <a:xfrm>
            <a:off x="1207924" y="3579600"/>
            <a:ext cx="686519" cy="369160"/>
            <a:chOff x="1207924" y="3579600"/>
            <a:chExt cx="686519" cy="369160"/>
          </a:xfrm>
        </p:grpSpPr>
        <p:sp>
          <p:nvSpPr>
            <p:cNvPr id="11" name="Oval 10">
              <a:extLst>
                <a:ext uri="{FF2B5EF4-FFF2-40B4-BE49-F238E27FC236}">
                  <a16:creationId xmlns:a16="http://schemas.microsoft.com/office/drawing/2014/main" id="{AC6BCCEE-A9F3-4A10-95FF-0EDED143BC7D}"/>
                </a:ext>
              </a:extLst>
            </p:cNvPr>
            <p:cNvSpPr/>
            <p:nvPr/>
          </p:nvSpPr>
          <p:spPr>
            <a:xfrm>
              <a:off x="1207924" y="3579600"/>
              <a:ext cx="369160" cy="369160"/>
            </a:xfrm>
            <a:prstGeom prst="ellipse">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FFFFFF"/>
                  </a:solidFill>
                </a:rPr>
                <a:t>1</a:t>
              </a:r>
            </a:p>
          </p:txBody>
        </p:sp>
        <p:cxnSp>
          <p:nvCxnSpPr>
            <p:cNvPr id="12" name="Straight Arrow Connector 11">
              <a:extLst>
                <a:ext uri="{FF2B5EF4-FFF2-40B4-BE49-F238E27FC236}">
                  <a16:creationId xmlns:a16="http://schemas.microsoft.com/office/drawing/2014/main" id="{E3100ADC-5470-42C0-9CD1-81B17834003F}"/>
                </a:ext>
              </a:extLst>
            </p:cNvPr>
            <p:cNvCxnSpPr>
              <a:cxnSpLocks/>
              <a:stCxn id="11" idx="6"/>
            </p:cNvCxnSpPr>
            <p:nvPr/>
          </p:nvCxnSpPr>
          <p:spPr>
            <a:xfrm>
              <a:off x="1577084" y="3764180"/>
              <a:ext cx="317359"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2717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screenshot of a cell phone&#10;&#10;Description automatically generated">
            <a:extLst>
              <a:ext uri="{FF2B5EF4-FFF2-40B4-BE49-F238E27FC236}">
                <a16:creationId xmlns:a16="http://schemas.microsoft.com/office/drawing/2014/main" id="{ADFD5AEC-5E7B-7D45-8177-30BF0B5D8F41}"/>
              </a:ext>
            </a:extLst>
          </p:cNvPr>
          <p:cNvPicPr>
            <a:picLocks noChangeAspect="1"/>
          </p:cNvPicPr>
          <p:nvPr/>
        </p:nvPicPr>
        <p:blipFill>
          <a:blip r:embed="rId3"/>
          <a:stretch>
            <a:fillRect/>
          </a:stretch>
        </p:blipFill>
        <p:spPr>
          <a:xfrm>
            <a:off x="1296331" y="1892501"/>
            <a:ext cx="8876285" cy="4109391"/>
          </a:xfrm>
          <a:prstGeom prst="rect">
            <a:avLst/>
          </a:prstGeom>
        </p:spPr>
      </p:pic>
      <p:sp>
        <p:nvSpPr>
          <p:cNvPr id="2" name="Title 1">
            <a:extLst>
              <a:ext uri="{FF2B5EF4-FFF2-40B4-BE49-F238E27FC236}">
                <a16:creationId xmlns:a16="http://schemas.microsoft.com/office/drawing/2014/main" id="{C1AD027D-05EA-8B4B-8DA7-6A378FCEB12E}"/>
              </a:ext>
            </a:extLst>
          </p:cNvPr>
          <p:cNvSpPr>
            <a:spLocks noGrp="1"/>
          </p:cNvSpPr>
          <p:nvPr>
            <p:ph type="title"/>
          </p:nvPr>
        </p:nvSpPr>
        <p:spPr/>
        <p:txBody>
          <a:bodyPr/>
          <a:lstStyle/>
          <a:p>
            <a:r>
              <a:rPr lang="en-US" dirty="0"/>
              <a:t>A case study: Maria Davis</a:t>
            </a:r>
          </a:p>
        </p:txBody>
      </p:sp>
      <p:sp>
        <p:nvSpPr>
          <p:cNvPr id="4" name="Slide Number Placeholder 3">
            <a:extLst>
              <a:ext uri="{FF2B5EF4-FFF2-40B4-BE49-F238E27FC236}">
                <a16:creationId xmlns:a16="http://schemas.microsoft.com/office/drawing/2014/main" id="{22F0E0E9-B8B0-8743-8864-37A5504A563D}"/>
              </a:ext>
            </a:extLst>
          </p:cNvPr>
          <p:cNvSpPr>
            <a:spLocks noGrp="1"/>
          </p:cNvSpPr>
          <p:nvPr>
            <p:ph type="sldNum" sz="quarter" idx="4"/>
          </p:nvPr>
        </p:nvSpPr>
        <p:spPr/>
        <p:txBody>
          <a:bodyPr/>
          <a:lstStyle/>
          <a:p>
            <a:fld id="{FCA986F9-F165-2F42-8D29-0DAFF18616A6}" type="slidenum">
              <a:rPr lang="en-US" smtClean="0"/>
              <a:pPr/>
              <a:t>24</a:t>
            </a:fld>
            <a:endParaRPr lang="en-US" dirty="0"/>
          </a:p>
        </p:txBody>
      </p:sp>
      <p:sp>
        <p:nvSpPr>
          <p:cNvPr id="5" name="Rectangle 4">
            <a:extLst>
              <a:ext uri="{FF2B5EF4-FFF2-40B4-BE49-F238E27FC236}">
                <a16:creationId xmlns:a16="http://schemas.microsoft.com/office/drawing/2014/main" id="{586A36DB-7F65-7D4C-9F10-70EDA5174CDE}"/>
              </a:ext>
            </a:extLst>
          </p:cNvPr>
          <p:cNvSpPr/>
          <p:nvPr/>
        </p:nvSpPr>
        <p:spPr>
          <a:xfrm>
            <a:off x="7602113" y="2034604"/>
            <a:ext cx="2224344" cy="15291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Rectangle 5">
            <a:extLst>
              <a:ext uri="{FF2B5EF4-FFF2-40B4-BE49-F238E27FC236}">
                <a16:creationId xmlns:a16="http://schemas.microsoft.com/office/drawing/2014/main" id="{568C877C-CEF0-C849-99A9-1ACE3662B1D7}"/>
              </a:ext>
            </a:extLst>
          </p:cNvPr>
          <p:cNvSpPr/>
          <p:nvPr/>
        </p:nvSpPr>
        <p:spPr>
          <a:xfrm>
            <a:off x="5510961" y="4619880"/>
            <a:ext cx="4486273" cy="45059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Box 5">
            <a:extLst>
              <a:ext uri="{FF2B5EF4-FFF2-40B4-BE49-F238E27FC236}">
                <a16:creationId xmlns:a16="http://schemas.microsoft.com/office/drawing/2014/main" id="{D4DDCBF7-82DB-9545-9DF0-19B09F22C595}"/>
              </a:ext>
            </a:extLst>
          </p:cNvPr>
          <p:cNvSpPr txBox="1">
            <a:spLocks noChangeArrowheads="1"/>
          </p:cNvSpPr>
          <p:nvPr/>
        </p:nvSpPr>
        <p:spPr bwMode="auto">
          <a:xfrm>
            <a:off x="850672" y="6075042"/>
            <a:ext cx="928484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marL="109538" indent="-109538" eaLnBrk="0" hangingPunct="0">
              <a:spcBef>
                <a:spcPct val="20000"/>
              </a:spcBef>
              <a:spcAft>
                <a:spcPts val="900"/>
              </a:spcAft>
              <a:buClr>
                <a:schemeClr val="bg1"/>
              </a:buClr>
              <a:buSzPct val="25000"/>
              <a:buFont typeface="Arial" charset="0"/>
              <a:buChar char="•"/>
              <a:defRPr sz="2400" b="1">
                <a:solidFill>
                  <a:srgbClr val="008A83"/>
                </a:solidFill>
                <a:latin typeface="Arial" charset="0"/>
              </a:defRPr>
            </a:lvl1pPr>
            <a:lvl2pPr marL="742950" indent="-285750" eaLnBrk="0" hangingPunct="0">
              <a:lnSpc>
                <a:spcPct val="110000"/>
              </a:lnSpc>
              <a:spcBef>
                <a:spcPts val="900"/>
              </a:spcBef>
              <a:spcAft>
                <a:spcPts val="400"/>
              </a:spcAft>
              <a:buClr>
                <a:srgbClr val="ED834C"/>
              </a:buClr>
              <a:buSzPct val="90000"/>
              <a:buFont typeface="Arial Black" pitchFamily="34" charset="0"/>
              <a:buChar char="&gt;"/>
              <a:defRPr sz="1600">
                <a:solidFill>
                  <a:srgbClr val="0097CE"/>
                </a:solidFill>
                <a:latin typeface="Arial" charset="0"/>
              </a:defRPr>
            </a:lvl2pPr>
            <a:lvl3pPr marL="1143000" indent="-228600" eaLnBrk="0" hangingPunct="0">
              <a:spcBef>
                <a:spcPct val="20000"/>
              </a:spcBef>
              <a:buClr>
                <a:srgbClr val="0097CE"/>
              </a:buClr>
              <a:buSzPct val="100000"/>
              <a:buFont typeface="Lucida Grande" pitchFamily="-110" charset="0"/>
              <a:buChar char="−"/>
              <a:defRPr sz="1400">
                <a:solidFill>
                  <a:srgbClr val="6A747C"/>
                </a:solidFill>
                <a:latin typeface="Arial" charset="0"/>
              </a:defRPr>
            </a:lvl3pPr>
            <a:lvl4pPr marL="1600200" indent="-228600" eaLnBrk="0" hangingPunct="0">
              <a:spcBef>
                <a:spcPct val="20000"/>
              </a:spcBef>
              <a:buClr>
                <a:srgbClr val="ED834C"/>
              </a:buClr>
              <a:buFont typeface="Arial" charset="0"/>
              <a:buChar char="•"/>
              <a:defRPr sz="1200">
                <a:solidFill>
                  <a:srgbClr val="0097CE"/>
                </a:solidFill>
                <a:latin typeface="Arial" charset="0"/>
              </a:defRPr>
            </a:lvl4pPr>
            <a:lvl5pPr marL="2057400" indent="-228600" eaLnBrk="0" hangingPunct="0">
              <a:spcBef>
                <a:spcPct val="20000"/>
              </a:spcBef>
              <a:buClr>
                <a:srgbClr val="0097CE"/>
              </a:buClr>
              <a:buFont typeface="Lucida Grande" pitchFamily="-110" charset="0"/>
              <a:buChar char="−"/>
              <a:defRPr sz="1000">
                <a:solidFill>
                  <a:srgbClr val="6A747C"/>
                </a:solidFill>
                <a:latin typeface="Arial" charset="0"/>
              </a:defRPr>
            </a:lvl5pPr>
            <a:lvl6pPr marL="25146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6pPr>
            <a:lvl7pPr marL="29718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7pPr>
            <a:lvl8pPr marL="34290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8pPr>
            <a:lvl9pPr marL="38862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9pPr>
          </a:lstStyle>
          <a:p>
            <a:pPr marL="9525" indent="-9525">
              <a:spcBef>
                <a:spcPct val="0"/>
              </a:spcBef>
              <a:spcAft>
                <a:spcPct val="0"/>
              </a:spcAft>
              <a:buClrTx/>
              <a:buSzTx/>
              <a:buFontTx/>
              <a:buNone/>
            </a:pPr>
            <a:r>
              <a:rPr lang="en-US" altLang="en-US" sz="900" b="0" dirty="0">
                <a:solidFill>
                  <a:schemeClr val="bg2"/>
                </a:solidFill>
              </a:rPr>
              <a:t>Not an actual case and is a hypothetical representation for illustrative purposes only. Figures are based on an annual 7% rate of return and a 22% federal marginal income tax bracket. Withdrawals may be subject to withdrawal charges and federal and/or state income taxes. A 10% federal early withdrawal tax penalty may apply if taken before age 59½ in addition to ordinary income tax. Partial withdrawals may reduce benefits and contract value. Fees and charges, if applicable, are not reflected in this example and would reduce the results shown. Remember, investing involves risk, including possible loss of principal.</a:t>
            </a:r>
          </a:p>
        </p:txBody>
      </p:sp>
      <p:grpSp>
        <p:nvGrpSpPr>
          <p:cNvPr id="8" name="Group 7">
            <a:extLst>
              <a:ext uri="{FF2B5EF4-FFF2-40B4-BE49-F238E27FC236}">
                <a16:creationId xmlns:a16="http://schemas.microsoft.com/office/drawing/2014/main" id="{1B96ECB2-28FE-4F25-AEA8-CACB3C16745A}"/>
              </a:ext>
            </a:extLst>
          </p:cNvPr>
          <p:cNvGrpSpPr/>
          <p:nvPr/>
        </p:nvGrpSpPr>
        <p:grpSpPr>
          <a:xfrm>
            <a:off x="807668" y="2848080"/>
            <a:ext cx="1314249" cy="369160"/>
            <a:chOff x="807668" y="2848080"/>
            <a:chExt cx="1314249" cy="369160"/>
          </a:xfrm>
        </p:grpSpPr>
        <p:sp>
          <p:nvSpPr>
            <p:cNvPr id="12" name="Oval 11">
              <a:extLst>
                <a:ext uri="{FF2B5EF4-FFF2-40B4-BE49-F238E27FC236}">
                  <a16:creationId xmlns:a16="http://schemas.microsoft.com/office/drawing/2014/main" id="{F8132837-60C6-4035-B95D-E2BEB6FC437E}"/>
                </a:ext>
              </a:extLst>
            </p:cNvPr>
            <p:cNvSpPr/>
            <p:nvPr/>
          </p:nvSpPr>
          <p:spPr>
            <a:xfrm>
              <a:off x="807668" y="2848080"/>
              <a:ext cx="369160" cy="369160"/>
            </a:xfrm>
            <a:prstGeom prst="ellipse">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FFFFFF"/>
                  </a:solidFill>
                </a:rPr>
                <a:t>1</a:t>
              </a:r>
            </a:p>
          </p:txBody>
        </p:sp>
        <p:cxnSp>
          <p:nvCxnSpPr>
            <p:cNvPr id="13" name="Straight Arrow Connector 12">
              <a:extLst>
                <a:ext uri="{FF2B5EF4-FFF2-40B4-BE49-F238E27FC236}">
                  <a16:creationId xmlns:a16="http://schemas.microsoft.com/office/drawing/2014/main" id="{741149F4-48A2-4D37-A773-63730A599A4B}"/>
                </a:ext>
              </a:extLst>
            </p:cNvPr>
            <p:cNvCxnSpPr>
              <a:cxnSpLocks/>
              <a:stCxn id="12" idx="6"/>
            </p:cNvCxnSpPr>
            <p:nvPr/>
          </p:nvCxnSpPr>
          <p:spPr>
            <a:xfrm>
              <a:off x="1176828" y="3032660"/>
              <a:ext cx="945089"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3C417E2F-2FC5-4B2D-AF68-24CA60358BEE}"/>
              </a:ext>
            </a:extLst>
          </p:cNvPr>
          <p:cNvGrpSpPr/>
          <p:nvPr/>
        </p:nvGrpSpPr>
        <p:grpSpPr>
          <a:xfrm>
            <a:off x="8842917" y="2593998"/>
            <a:ext cx="2351844" cy="600511"/>
            <a:chOff x="8842917" y="2593998"/>
            <a:chExt cx="2351844" cy="600511"/>
          </a:xfrm>
        </p:grpSpPr>
        <p:cxnSp>
          <p:nvCxnSpPr>
            <p:cNvPr id="15" name="Straight Arrow Connector 14">
              <a:extLst>
                <a:ext uri="{FF2B5EF4-FFF2-40B4-BE49-F238E27FC236}">
                  <a16:creationId xmlns:a16="http://schemas.microsoft.com/office/drawing/2014/main" id="{F61A324E-58CF-4A8E-9D80-AFEB8AD0F537}"/>
                </a:ext>
              </a:extLst>
            </p:cNvPr>
            <p:cNvCxnSpPr>
              <a:cxnSpLocks/>
              <a:stCxn id="16" idx="2"/>
            </p:cNvCxnSpPr>
            <p:nvPr/>
          </p:nvCxnSpPr>
          <p:spPr>
            <a:xfrm flipH="1">
              <a:off x="9534293" y="2778578"/>
              <a:ext cx="1291308" cy="415931"/>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FF8C40BB-2AFD-4A79-8CFF-2BC1A954E64E}"/>
                </a:ext>
              </a:extLst>
            </p:cNvPr>
            <p:cNvSpPr/>
            <p:nvPr/>
          </p:nvSpPr>
          <p:spPr>
            <a:xfrm>
              <a:off x="10825601" y="2593998"/>
              <a:ext cx="369160" cy="369160"/>
            </a:xfrm>
            <a:prstGeom prst="ellipse">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FFFFFF"/>
                  </a:solidFill>
                </a:rPr>
                <a:t>2</a:t>
              </a:r>
            </a:p>
          </p:txBody>
        </p:sp>
        <p:cxnSp>
          <p:nvCxnSpPr>
            <p:cNvPr id="17" name="Straight Arrow Connector 16">
              <a:extLst>
                <a:ext uri="{FF2B5EF4-FFF2-40B4-BE49-F238E27FC236}">
                  <a16:creationId xmlns:a16="http://schemas.microsoft.com/office/drawing/2014/main" id="{43864C28-CA56-47DC-89D6-8B3452F124F0}"/>
                </a:ext>
              </a:extLst>
            </p:cNvPr>
            <p:cNvCxnSpPr>
              <a:cxnSpLocks/>
              <a:stCxn id="16" idx="2"/>
            </p:cNvCxnSpPr>
            <p:nvPr/>
          </p:nvCxnSpPr>
          <p:spPr>
            <a:xfrm flipH="1">
              <a:off x="8842917" y="2778578"/>
              <a:ext cx="1982684"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6072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D027D-05EA-8B4B-8DA7-6A378FCEB12E}"/>
              </a:ext>
            </a:extLst>
          </p:cNvPr>
          <p:cNvSpPr>
            <a:spLocks noGrp="1"/>
          </p:cNvSpPr>
          <p:nvPr>
            <p:ph type="title"/>
          </p:nvPr>
        </p:nvSpPr>
        <p:spPr/>
        <p:txBody>
          <a:bodyPr/>
          <a:lstStyle/>
          <a:p>
            <a:r>
              <a:rPr lang="en-US" dirty="0"/>
              <a:t>A case study: Maria Davis</a:t>
            </a:r>
          </a:p>
        </p:txBody>
      </p:sp>
      <p:sp>
        <p:nvSpPr>
          <p:cNvPr id="3" name="Content Placeholder 2">
            <a:extLst>
              <a:ext uri="{FF2B5EF4-FFF2-40B4-BE49-F238E27FC236}">
                <a16:creationId xmlns:a16="http://schemas.microsoft.com/office/drawing/2014/main" id="{E8B51171-637C-E344-89CE-EC9A7CCDFE22}"/>
              </a:ext>
            </a:extLst>
          </p:cNvPr>
          <p:cNvSpPr>
            <a:spLocks noGrp="1"/>
          </p:cNvSpPr>
          <p:nvPr>
            <p:ph idx="1"/>
          </p:nvPr>
        </p:nvSpPr>
        <p:spPr>
          <a:xfrm>
            <a:off x="838200" y="2684615"/>
            <a:ext cx="3429000" cy="2611780"/>
          </a:xfrm>
        </p:spPr>
        <p:txBody>
          <a:bodyPr/>
          <a:lstStyle/>
          <a:p>
            <a:r>
              <a:rPr lang="en-US" dirty="0"/>
              <a:t>Once the plan is finalized, your financial professional can provide an electronic or physical copy of the analysis for your records.</a:t>
            </a:r>
          </a:p>
        </p:txBody>
      </p:sp>
      <p:sp>
        <p:nvSpPr>
          <p:cNvPr id="4" name="Slide Number Placeholder 3">
            <a:extLst>
              <a:ext uri="{FF2B5EF4-FFF2-40B4-BE49-F238E27FC236}">
                <a16:creationId xmlns:a16="http://schemas.microsoft.com/office/drawing/2014/main" id="{22F0E0E9-B8B0-8743-8864-37A5504A563D}"/>
              </a:ext>
            </a:extLst>
          </p:cNvPr>
          <p:cNvSpPr>
            <a:spLocks noGrp="1"/>
          </p:cNvSpPr>
          <p:nvPr>
            <p:ph type="sldNum" sz="quarter" idx="4"/>
          </p:nvPr>
        </p:nvSpPr>
        <p:spPr/>
        <p:txBody>
          <a:bodyPr/>
          <a:lstStyle/>
          <a:p>
            <a:fld id="{FCA986F9-F165-2F42-8D29-0DAFF18616A6}" type="slidenum">
              <a:rPr lang="en-US" smtClean="0"/>
              <a:pPr/>
              <a:t>25</a:t>
            </a:fld>
            <a:endParaRPr lang="en-US" dirty="0"/>
          </a:p>
        </p:txBody>
      </p:sp>
      <p:pic>
        <p:nvPicPr>
          <p:cNvPr id="6" name="Picture 5" descr="A screenshot of a cell phone&#10;&#10;Description automatically generated">
            <a:extLst>
              <a:ext uri="{FF2B5EF4-FFF2-40B4-BE49-F238E27FC236}">
                <a16:creationId xmlns:a16="http://schemas.microsoft.com/office/drawing/2014/main" id="{1672A1B6-961A-2D41-8BF6-16E9ABBF2A68}"/>
              </a:ext>
            </a:extLst>
          </p:cNvPr>
          <p:cNvPicPr>
            <a:picLocks noChangeAspect="1"/>
          </p:cNvPicPr>
          <p:nvPr/>
        </p:nvPicPr>
        <p:blipFill>
          <a:blip r:embed="rId2"/>
          <a:stretch>
            <a:fillRect/>
          </a:stretch>
        </p:blipFill>
        <p:spPr>
          <a:xfrm>
            <a:off x="5514111" y="1868163"/>
            <a:ext cx="5417126" cy="417988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86021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74095-5C62-A140-AF21-DE4D6E85792F}"/>
              </a:ext>
            </a:extLst>
          </p:cNvPr>
          <p:cNvSpPr>
            <a:spLocks noGrp="1"/>
          </p:cNvSpPr>
          <p:nvPr>
            <p:ph type="title"/>
          </p:nvPr>
        </p:nvSpPr>
        <p:spPr>
          <a:xfrm>
            <a:off x="3087559" y="2664070"/>
            <a:ext cx="6016881" cy="1529860"/>
          </a:xfrm>
        </p:spPr>
        <p:txBody>
          <a:bodyPr/>
          <a:lstStyle/>
          <a:p>
            <a:r>
              <a:rPr lang="en-US" dirty="0"/>
              <a:t>Answering other </a:t>
            </a:r>
            <a:br>
              <a:rPr lang="en-US" dirty="0"/>
            </a:br>
            <a:r>
              <a:rPr lang="en-US" dirty="0"/>
              <a:t>retirement questions.</a:t>
            </a:r>
          </a:p>
        </p:txBody>
      </p:sp>
      <p:sp>
        <p:nvSpPr>
          <p:cNvPr id="3" name="Slide Number Placeholder 2">
            <a:extLst>
              <a:ext uri="{FF2B5EF4-FFF2-40B4-BE49-F238E27FC236}">
                <a16:creationId xmlns:a16="http://schemas.microsoft.com/office/drawing/2014/main" id="{42D1ABF6-FE36-4149-8024-D73ABB724C12}"/>
              </a:ext>
            </a:extLst>
          </p:cNvPr>
          <p:cNvSpPr>
            <a:spLocks noGrp="1"/>
          </p:cNvSpPr>
          <p:nvPr>
            <p:ph type="sldNum" sz="quarter" idx="12"/>
          </p:nvPr>
        </p:nvSpPr>
        <p:spPr/>
        <p:txBody>
          <a:bodyPr/>
          <a:lstStyle/>
          <a:p>
            <a:fld id="{FCA986F9-F165-2F42-8D29-0DAFF18616A6}" type="slidenum">
              <a:rPr lang="en-US" smtClean="0"/>
              <a:t>26</a:t>
            </a:fld>
            <a:endParaRPr lang="en-US"/>
          </a:p>
        </p:txBody>
      </p:sp>
    </p:spTree>
    <p:extLst>
      <p:ext uri="{BB962C8B-B14F-4D97-AF65-F5344CB8AC3E}">
        <p14:creationId xmlns:p14="http://schemas.microsoft.com/office/powerpoint/2010/main" val="3573575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1EEE8-F775-7A45-A8FE-62A872F34B2F}"/>
              </a:ext>
            </a:extLst>
          </p:cNvPr>
          <p:cNvSpPr>
            <a:spLocks noGrp="1"/>
          </p:cNvSpPr>
          <p:nvPr>
            <p:ph type="title"/>
          </p:nvPr>
        </p:nvSpPr>
        <p:spPr/>
        <p:txBody>
          <a:bodyPr/>
          <a:lstStyle/>
          <a:p>
            <a:r>
              <a:rPr lang="en-US" dirty="0"/>
              <a:t>Answering other retirement questions</a:t>
            </a:r>
          </a:p>
        </p:txBody>
      </p:sp>
      <p:sp>
        <p:nvSpPr>
          <p:cNvPr id="4" name="Slide Number Placeholder 3">
            <a:extLst>
              <a:ext uri="{FF2B5EF4-FFF2-40B4-BE49-F238E27FC236}">
                <a16:creationId xmlns:a16="http://schemas.microsoft.com/office/drawing/2014/main" id="{0736EBEC-0976-1548-BE39-ACBBABFB2CD6}"/>
              </a:ext>
            </a:extLst>
          </p:cNvPr>
          <p:cNvSpPr>
            <a:spLocks noGrp="1"/>
          </p:cNvSpPr>
          <p:nvPr>
            <p:ph type="sldNum" sz="quarter" idx="4"/>
          </p:nvPr>
        </p:nvSpPr>
        <p:spPr/>
        <p:txBody>
          <a:bodyPr/>
          <a:lstStyle/>
          <a:p>
            <a:fld id="{FCA986F9-F165-2F42-8D29-0DAFF18616A6}" type="slidenum">
              <a:rPr lang="en-US" smtClean="0"/>
              <a:pPr/>
              <a:t>27</a:t>
            </a:fld>
            <a:endParaRPr lang="en-US" dirty="0"/>
          </a:p>
        </p:txBody>
      </p:sp>
      <p:pic>
        <p:nvPicPr>
          <p:cNvPr id="8" name="Graphic 7">
            <a:extLst>
              <a:ext uri="{FF2B5EF4-FFF2-40B4-BE49-F238E27FC236}">
                <a16:creationId xmlns:a16="http://schemas.microsoft.com/office/drawing/2014/main" id="{63C727FB-EE01-4CD1-B631-CAB3360936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00376" y="2078182"/>
            <a:ext cx="1324841" cy="4779818"/>
          </a:xfrm>
          <a:prstGeom prst="rect">
            <a:avLst/>
          </a:prstGeom>
        </p:spPr>
      </p:pic>
      <p:sp>
        <p:nvSpPr>
          <p:cNvPr id="9" name="Content Placeholder 2">
            <a:extLst>
              <a:ext uri="{FF2B5EF4-FFF2-40B4-BE49-F238E27FC236}">
                <a16:creationId xmlns:a16="http://schemas.microsoft.com/office/drawing/2014/main" id="{79FA72AF-2CCB-4532-B35E-4D47804052E6}"/>
              </a:ext>
            </a:extLst>
          </p:cNvPr>
          <p:cNvSpPr txBox="1">
            <a:spLocks/>
          </p:cNvSpPr>
          <p:nvPr/>
        </p:nvSpPr>
        <p:spPr>
          <a:xfrm>
            <a:off x="838200" y="2055223"/>
            <a:ext cx="6560127" cy="4121740"/>
          </a:xfrm>
          <a:prstGeom prst="rect">
            <a:avLst/>
          </a:prstGeom>
        </p:spPr>
        <p:txBody>
          <a:bodyPr vert="horz" lIns="0" tIns="0" rIns="0" bIns="0" rtlCol="0">
            <a:noAutofit/>
          </a:bodyPr>
          <a:lstStyle>
            <a:lvl1pPr marL="0" indent="0" algn="l" defTabSz="914400" rtl="0" eaLnBrk="1" latinLnBrk="0" hangingPunct="1">
              <a:lnSpc>
                <a:spcPts val="3000"/>
              </a:lnSpc>
              <a:spcBef>
                <a:spcPts val="1000"/>
              </a:spcBef>
              <a:buFontTx/>
              <a:buNone/>
              <a:defRPr lang="en-US" sz="2400" kern="1200" dirty="0">
                <a:solidFill>
                  <a:schemeClr val="accent2"/>
                </a:solidFill>
                <a:latin typeface="+mn-lt"/>
                <a:ea typeface="+mn-ea"/>
                <a:cs typeface="+mn-cs"/>
              </a:defRPr>
            </a:lvl1pPr>
            <a:lvl2pPr marL="401638" indent="-169863"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2pPr>
            <a:lvl3pPr marL="571500" indent="-169863"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3pPr>
            <a:lvl4pPr marL="804863" indent="-233363"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4pPr>
            <a:lvl5pPr marL="1028700" indent="-223838"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1200"/>
              </a:spcAft>
            </a:pPr>
            <a:r>
              <a:rPr lang="en-US"/>
              <a:t>Additional questions Retirement Pathfinder </a:t>
            </a:r>
            <a:br>
              <a:rPr lang="en-US"/>
            </a:br>
            <a:r>
              <a:rPr lang="en-US"/>
              <a:t>can help answer include:</a:t>
            </a:r>
          </a:p>
          <a:p>
            <a:pPr>
              <a:lnSpc>
                <a:spcPts val="2400"/>
              </a:lnSpc>
              <a:spcBef>
                <a:spcPts val="1200"/>
              </a:spcBef>
              <a:spcAft>
                <a:spcPts val="1200"/>
              </a:spcAft>
            </a:pPr>
            <a:r>
              <a:rPr lang="en-US" sz="2000">
                <a:solidFill>
                  <a:schemeClr val="accent1"/>
                </a:solidFill>
              </a:rPr>
              <a:t>Is it possible to guarantee my retirement income?</a:t>
            </a:r>
          </a:p>
          <a:p>
            <a:pPr>
              <a:lnSpc>
                <a:spcPts val="2400"/>
              </a:lnSpc>
              <a:spcBef>
                <a:spcPts val="1200"/>
              </a:spcBef>
              <a:spcAft>
                <a:spcPts val="1200"/>
              </a:spcAft>
            </a:pPr>
            <a:r>
              <a:rPr lang="en-US" sz="2000">
                <a:solidFill>
                  <a:schemeClr val="accent1"/>
                </a:solidFill>
              </a:rPr>
              <a:t>How do I convert retirement savings into income?</a:t>
            </a:r>
          </a:p>
          <a:p>
            <a:pPr>
              <a:lnSpc>
                <a:spcPts val="2400"/>
              </a:lnSpc>
              <a:spcBef>
                <a:spcPts val="1200"/>
              </a:spcBef>
              <a:spcAft>
                <a:spcPts val="1200"/>
              </a:spcAft>
            </a:pPr>
            <a:r>
              <a:rPr lang="en-US" sz="2000">
                <a:solidFill>
                  <a:schemeClr val="accent1"/>
                </a:solidFill>
              </a:rPr>
              <a:t>What happens if I die prematurely?</a:t>
            </a:r>
          </a:p>
          <a:p>
            <a:endParaRPr lang="en-US"/>
          </a:p>
          <a:p>
            <a:endParaRPr lang="en-US"/>
          </a:p>
        </p:txBody>
      </p:sp>
      <p:pic>
        <p:nvPicPr>
          <p:cNvPr id="10" name="Graphic 9">
            <a:extLst>
              <a:ext uri="{FF2B5EF4-FFF2-40B4-BE49-F238E27FC236}">
                <a16:creationId xmlns:a16="http://schemas.microsoft.com/office/drawing/2014/main" id="{0C051562-0A30-49AD-A67A-1094C7D110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32499" y="3270709"/>
            <a:ext cx="771446" cy="865909"/>
          </a:xfrm>
          <a:prstGeom prst="rect">
            <a:avLst/>
          </a:prstGeom>
        </p:spPr>
      </p:pic>
    </p:spTree>
    <p:extLst>
      <p:ext uri="{BB962C8B-B14F-4D97-AF65-F5344CB8AC3E}">
        <p14:creationId xmlns:p14="http://schemas.microsoft.com/office/powerpoint/2010/main" val="188111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10"/>
                                        </p:tgtEl>
                                        <p:attrNameLst>
                                          <p:attrName>r</p:attrName>
                                        </p:attrNameLst>
                                      </p:cBhvr>
                                    </p:animRot>
                                    <p:animRot by="-240000">
                                      <p:cBhvr>
                                        <p:cTn id="14" dur="200" fill="hold">
                                          <p:stCondLst>
                                            <p:cond delay="200"/>
                                          </p:stCondLst>
                                        </p:cTn>
                                        <p:tgtEl>
                                          <p:spTgt spid="10"/>
                                        </p:tgtEl>
                                        <p:attrNameLst>
                                          <p:attrName>r</p:attrName>
                                        </p:attrNameLst>
                                      </p:cBhvr>
                                    </p:animRot>
                                    <p:animRot by="240000">
                                      <p:cBhvr>
                                        <p:cTn id="15" dur="200" fill="hold">
                                          <p:stCondLst>
                                            <p:cond delay="400"/>
                                          </p:stCondLst>
                                        </p:cTn>
                                        <p:tgtEl>
                                          <p:spTgt spid="10"/>
                                        </p:tgtEl>
                                        <p:attrNameLst>
                                          <p:attrName>r</p:attrName>
                                        </p:attrNameLst>
                                      </p:cBhvr>
                                    </p:animRot>
                                    <p:animRot by="-240000">
                                      <p:cBhvr>
                                        <p:cTn id="16" dur="200" fill="hold">
                                          <p:stCondLst>
                                            <p:cond delay="600"/>
                                          </p:stCondLst>
                                        </p:cTn>
                                        <p:tgtEl>
                                          <p:spTgt spid="10"/>
                                        </p:tgtEl>
                                        <p:attrNameLst>
                                          <p:attrName>r</p:attrName>
                                        </p:attrNameLst>
                                      </p:cBhvr>
                                    </p:animRot>
                                    <p:animRot by="120000">
                                      <p:cBhvr>
                                        <p:cTn id="17" dur="200" fill="hold">
                                          <p:stCondLst>
                                            <p:cond delay="800"/>
                                          </p:stCondLst>
                                        </p:cTn>
                                        <p:tgtEl>
                                          <p:spTgt spid="10"/>
                                        </p:tgtEl>
                                        <p:attrNameLst>
                                          <p:attrName>r</p:attrName>
                                        </p:attrNameLst>
                                      </p:cBhvr>
                                    </p:animRot>
                                  </p:childTnLst>
                                </p:cTn>
                              </p:par>
                            </p:childTnLst>
                          </p:cTn>
                        </p:par>
                        <p:par>
                          <p:cTn id="18" fill="hold">
                            <p:stCondLst>
                              <p:cond delay="2000"/>
                            </p:stCondLst>
                            <p:childTnLst>
                              <p:par>
                                <p:cTn id="19" presetID="32" presetClass="emph" presetSubtype="0" fill="hold" nodeType="afterEffect">
                                  <p:stCondLst>
                                    <p:cond delay="0"/>
                                  </p:stCondLst>
                                  <p:childTnLst>
                                    <p:animRot by="120000">
                                      <p:cBhvr>
                                        <p:cTn id="20" dur="100" fill="hold">
                                          <p:stCondLst>
                                            <p:cond delay="0"/>
                                          </p:stCondLst>
                                        </p:cTn>
                                        <p:tgtEl>
                                          <p:spTgt spid="10"/>
                                        </p:tgtEl>
                                        <p:attrNameLst>
                                          <p:attrName>r</p:attrName>
                                        </p:attrNameLst>
                                      </p:cBhvr>
                                    </p:animRot>
                                    <p:animRot by="-240000">
                                      <p:cBhvr>
                                        <p:cTn id="21" dur="200" fill="hold">
                                          <p:stCondLst>
                                            <p:cond delay="200"/>
                                          </p:stCondLst>
                                        </p:cTn>
                                        <p:tgtEl>
                                          <p:spTgt spid="10"/>
                                        </p:tgtEl>
                                        <p:attrNameLst>
                                          <p:attrName>r</p:attrName>
                                        </p:attrNameLst>
                                      </p:cBhvr>
                                    </p:animRot>
                                    <p:animRot by="240000">
                                      <p:cBhvr>
                                        <p:cTn id="22" dur="200" fill="hold">
                                          <p:stCondLst>
                                            <p:cond delay="400"/>
                                          </p:stCondLst>
                                        </p:cTn>
                                        <p:tgtEl>
                                          <p:spTgt spid="10"/>
                                        </p:tgtEl>
                                        <p:attrNameLst>
                                          <p:attrName>r</p:attrName>
                                        </p:attrNameLst>
                                      </p:cBhvr>
                                    </p:animRot>
                                    <p:animRot by="-240000">
                                      <p:cBhvr>
                                        <p:cTn id="23" dur="200" fill="hold">
                                          <p:stCondLst>
                                            <p:cond delay="600"/>
                                          </p:stCondLst>
                                        </p:cTn>
                                        <p:tgtEl>
                                          <p:spTgt spid="10"/>
                                        </p:tgtEl>
                                        <p:attrNameLst>
                                          <p:attrName>r</p:attrName>
                                        </p:attrNameLst>
                                      </p:cBhvr>
                                    </p:animRot>
                                    <p:animRot by="120000">
                                      <p:cBhvr>
                                        <p:cTn id="24" dur="200" fill="hold">
                                          <p:stCondLst>
                                            <p:cond delay="800"/>
                                          </p:stCondLst>
                                        </p:cTn>
                                        <p:tgtEl>
                                          <p:spTgt spid="10"/>
                                        </p:tgtEl>
                                        <p:attrNameLst>
                                          <p:attrName>r</p:attrName>
                                        </p:attrNameLst>
                                      </p:cBhvr>
                                    </p:animRot>
                                  </p:childTnLst>
                                </p:cTn>
                              </p:par>
                            </p:childTnLst>
                          </p:cTn>
                        </p:par>
                        <p:par>
                          <p:cTn id="25" fill="hold">
                            <p:stCondLst>
                              <p:cond delay="3000"/>
                            </p:stCondLst>
                            <p:childTnLst>
                              <p:par>
                                <p:cTn id="26" presetID="32" presetClass="emph" presetSubtype="0" fill="hold" nodeType="afterEffect">
                                  <p:stCondLst>
                                    <p:cond delay="0"/>
                                  </p:stCondLst>
                                  <p:childTnLst>
                                    <p:animRot by="120000">
                                      <p:cBhvr>
                                        <p:cTn id="27" dur="100" fill="hold">
                                          <p:stCondLst>
                                            <p:cond delay="0"/>
                                          </p:stCondLst>
                                        </p:cTn>
                                        <p:tgtEl>
                                          <p:spTgt spid="10"/>
                                        </p:tgtEl>
                                        <p:attrNameLst>
                                          <p:attrName>r</p:attrName>
                                        </p:attrNameLst>
                                      </p:cBhvr>
                                    </p:animRot>
                                    <p:animRot by="-240000">
                                      <p:cBhvr>
                                        <p:cTn id="28" dur="200" fill="hold">
                                          <p:stCondLst>
                                            <p:cond delay="200"/>
                                          </p:stCondLst>
                                        </p:cTn>
                                        <p:tgtEl>
                                          <p:spTgt spid="10"/>
                                        </p:tgtEl>
                                        <p:attrNameLst>
                                          <p:attrName>r</p:attrName>
                                        </p:attrNameLst>
                                      </p:cBhvr>
                                    </p:animRot>
                                    <p:animRot by="240000">
                                      <p:cBhvr>
                                        <p:cTn id="29" dur="200" fill="hold">
                                          <p:stCondLst>
                                            <p:cond delay="400"/>
                                          </p:stCondLst>
                                        </p:cTn>
                                        <p:tgtEl>
                                          <p:spTgt spid="10"/>
                                        </p:tgtEl>
                                        <p:attrNameLst>
                                          <p:attrName>r</p:attrName>
                                        </p:attrNameLst>
                                      </p:cBhvr>
                                    </p:animRot>
                                    <p:animRot by="-240000">
                                      <p:cBhvr>
                                        <p:cTn id="30" dur="200" fill="hold">
                                          <p:stCondLst>
                                            <p:cond delay="600"/>
                                          </p:stCondLst>
                                        </p:cTn>
                                        <p:tgtEl>
                                          <p:spTgt spid="10"/>
                                        </p:tgtEl>
                                        <p:attrNameLst>
                                          <p:attrName>r</p:attrName>
                                        </p:attrNameLst>
                                      </p:cBhvr>
                                    </p:animRot>
                                    <p:animRot by="120000">
                                      <p:cBhvr>
                                        <p:cTn id="31" dur="200" fill="hold">
                                          <p:stCondLst>
                                            <p:cond delay="800"/>
                                          </p:stCondLst>
                                        </p:cTn>
                                        <p:tgtEl>
                                          <p:spTgt spid="10"/>
                                        </p:tgtEl>
                                        <p:attrNameLst>
                                          <p:attrName>r</p:attrName>
                                        </p:attrNameLst>
                                      </p:cBhvr>
                                    </p:animRot>
                                  </p:childTnLst>
                                </p:cTn>
                              </p:par>
                            </p:childTnLst>
                          </p:cTn>
                        </p:par>
                        <p:par>
                          <p:cTn id="32" fill="hold">
                            <p:stCondLst>
                              <p:cond delay="4000"/>
                            </p:stCondLst>
                            <p:childTnLst>
                              <p:par>
                                <p:cTn id="33" presetID="32" presetClass="emph" presetSubtype="0" fill="hold" nodeType="afterEffect">
                                  <p:stCondLst>
                                    <p:cond delay="0"/>
                                  </p:stCondLst>
                                  <p:childTnLst>
                                    <p:animRot by="120000">
                                      <p:cBhvr>
                                        <p:cTn id="34" dur="100" fill="hold">
                                          <p:stCondLst>
                                            <p:cond delay="0"/>
                                          </p:stCondLst>
                                        </p:cTn>
                                        <p:tgtEl>
                                          <p:spTgt spid="10"/>
                                        </p:tgtEl>
                                        <p:attrNameLst>
                                          <p:attrName>r</p:attrName>
                                        </p:attrNameLst>
                                      </p:cBhvr>
                                    </p:animRot>
                                    <p:animRot by="-240000">
                                      <p:cBhvr>
                                        <p:cTn id="35" dur="200" fill="hold">
                                          <p:stCondLst>
                                            <p:cond delay="200"/>
                                          </p:stCondLst>
                                        </p:cTn>
                                        <p:tgtEl>
                                          <p:spTgt spid="10"/>
                                        </p:tgtEl>
                                        <p:attrNameLst>
                                          <p:attrName>r</p:attrName>
                                        </p:attrNameLst>
                                      </p:cBhvr>
                                    </p:animRot>
                                    <p:animRot by="240000">
                                      <p:cBhvr>
                                        <p:cTn id="36" dur="200" fill="hold">
                                          <p:stCondLst>
                                            <p:cond delay="400"/>
                                          </p:stCondLst>
                                        </p:cTn>
                                        <p:tgtEl>
                                          <p:spTgt spid="10"/>
                                        </p:tgtEl>
                                        <p:attrNameLst>
                                          <p:attrName>r</p:attrName>
                                        </p:attrNameLst>
                                      </p:cBhvr>
                                    </p:animRot>
                                    <p:animRot by="-240000">
                                      <p:cBhvr>
                                        <p:cTn id="37" dur="200" fill="hold">
                                          <p:stCondLst>
                                            <p:cond delay="600"/>
                                          </p:stCondLst>
                                        </p:cTn>
                                        <p:tgtEl>
                                          <p:spTgt spid="10"/>
                                        </p:tgtEl>
                                        <p:attrNameLst>
                                          <p:attrName>r</p:attrName>
                                        </p:attrNameLst>
                                      </p:cBhvr>
                                    </p:animRot>
                                    <p:animRot by="120000">
                                      <p:cBhvr>
                                        <p:cTn id="38" dur="200" fill="hold">
                                          <p:stCondLst>
                                            <p:cond delay="800"/>
                                          </p:stCondLst>
                                        </p:cTn>
                                        <p:tgtEl>
                                          <p:spTgt spid="10"/>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Effect transition="in" filter="wipe(left)">
                                      <p:cBhvr>
                                        <p:cTn id="43" dur="500"/>
                                        <p:tgtEl>
                                          <p:spTgt spid="9">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xEl>
                                              <p:pRg st="2" end="2"/>
                                            </p:txEl>
                                          </p:spTgt>
                                        </p:tgtEl>
                                        <p:attrNameLst>
                                          <p:attrName>style.visibility</p:attrName>
                                        </p:attrNameLst>
                                      </p:cBhvr>
                                      <p:to>
                                        <p:strVal val="visible"/>
                                      </p:to>
                                    </p:set>
                                    <p:animEffect transition="in" filter="wipe(left)">
                                      <p:cBhvr>
                                        <p:cTn id="48" dur="500"/>
                                        <p:tgtEl>
                                          <p:spTgt spid="9">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9">
                                            <p:txEl>
                                              <p:pRg st="3" end="3"/>
                                            </p:txEl>
                                          </p:spTgt>
                                        </p:tgtEl>
                                        <p:attrNameLst>
                                          <p:attrName>style.visibility</p:attrName>
                                        </p:attrNameLst>
                                      </p:cBhvr>
                                      <p:to>
                                        <p:strVal val="visible"/>
                                      </p:to>
                                    </p:set>
                                    <p:animEffect transition="in" filter="wipe(left)">
                                      <p:cBhvr>
                                        <p:cTn id="53"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B9AC1-A40E-B24A-A1B1-4815DFF893EB}"/>
              </a:ext>
            </a:extLst>
          </p:cNvPr>
          <p:cNvSpPr>
            <a:spLocks noGrp="1"/>
          </p:cNvSpPr>
          <p:nvPr>
            <p:ph type="title"/>
          </p:nvPr>
        </p:nvSpPr>
        <p:spPr/>
        <p:txBody>
          <a:bodyPr/>
          <a:lstStyle/>
          <a:p>
            <a:r>
              <a:rPr lang="en-US"/>
              <a:t>Answering other retirement questions</a:t>
            </a:r>
            <a:endParaRPr lang="en-US" dirty="0"/>
          </a:p>
        </p:txBody>
      </p:sp>
      <p:sp>
        <p:nvSpPr>
          <p:cNvPr id="3" name="Content Placeholder 2">
            <a:extLst>
              <a:ext uri="{FF2B5EF4-FFF2-40B4-BE49-F238E27FC236}">
                <a16:creationId xmlns:a16="http://schemas.microsoft.com/office/drawing/2014/main" id="{AF8FF74D-5548-FE44-A74A-3734EB903D1B}"/>
              </a:ext>
            </a:extLst>
          </p:cNvPr>
          <p:cNvSpPr>
            <a:spLocks noGrp="1"/>
          </p:cNvSpPr>
          <p:nvPr>
            <p:ph idx="1"/>
          </p:nvPr>
        </p:nvSpPr>
        <p:spPr>
          <a:xfrm>
            <a:off x="838200" y="2055223"/>
            <a:ext cx="3124200" cy="622663"/>
          </a:xfrm>
        </p:spPr>
        <p:txBody>
          <a:bodyPr/>
          <a:lstStyle/>
          <a:p>
            <a:r>
              <a:rPr lang="en-US" dirty="0"/>
              <a:t>Evaluation</a:t>
            </a:r>
          </a:p>
        </p:txBody>
      </p:sp>
      <p:sp>
        <p:nvSpPr>
          <p:cNvPr id="4" name="Slide Number Placeholder 3">
            <a:extLst>
              <a:ext uri="{FF2B5EF4-FFF2-40B4-BE49-F238E27FC236}">
                <a16:creationId xmlns:a16="http://schemas.microsoft.com/office/drawing/2014/main" id="{AD61B104-9B84-5548-B66A-C771F54C1A63}"/>
              </a:ext>
            </a:extLst>
          </p:cNvPr>
          <p:cNvSpPr>
            <a:spLocks noGrp="1"/>
          </p:cNvSpPr>
          <p:nvPr>
            <p:ph type="sldNum" sz="quarter" idx="4"/>
          </p:nvPr>
        </p:nvSpPr>
        <p:spPr/>
        <p:txBody>
          <a:bodyPr/>
          <a:lstStyle/>
          <a:p>
            <a:fld id="{FCA986F9-F165-2F42-8D29-0DAFF18616A6}" type="slidenum">
              <a:rPr lang="en-US" smtClean="0"/>
              <a:pPr/>
              <a:t>28</a:t>
            </a:fld>
            <a:endParaRPr lang="en-US" dirty="0"/>
          </a:p>
        </p:txBody>
      </p:sp>
      <p:pic>
        <p:nvPicPr>
          <p:cNvPr id="5" name="Picture 4">
            <a:extLst>
              <a:ext uri="{FF2B5EF4-FFF2-40B4-BE49-F238E27FC236}">
                <a16:creationId xmlns:a16="http://schemas.microsoft.com/office/drawing/2014/main" id="{68D441D3-CF30-1E44-B277-8AD3097903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76733" y="3253012"/>
            <a:ext cx="1409700" cy="1828800"/>
          </a:xfrm>
          <a:prstGeom prst="rect">
            <a:avLst/>
          </a:prstGeom>
          <a:ln>
            <a:solidFill>
              <a:schemeClr val="bg1">
                <a:lumMod val="75000"/>
              </a:schemeClr>
            </a:solidFill>
          </a:ln>
        </p:spPr>
      </p:pic>
      <p:sp>
        <p:nvSpPr>
          <p:cNvPr id="6" name="Trapezoid 5">
            <a:extLst>
              <a:ext uri="{FF2B5EF4-FFF2-40B4-BE49-F238E27FC236}">
                <a16:creationId xmlns:a16="http://schemas.microsoft.com/office/drawing/2014/main" id="{BC71D795-F8AF-8E4A-B1CC-E0B243AF3B40}"/>
              </a:ext>
            </a:extLst>
          </p:cNvPr>
          <p:cNvSpPr/>
          <p:nvPr/>
        </p:nvSpPr>
        <p:spPr bwMode="auto">
          <a:xfrm rot="16200000">
            <a:off x="1901208" y="2653666"/>
            <a:ext cx="4545718" cy="3109913"/>
          </a:xfrm>
          <a:prstGeom prst="trapezoid">
            <a:avLst>
              <a:gd name="adj" fmla="val 61029"/>
            </a:avLst>
          </a:prstGeom>
          <a:solidFill>
            <a:schemeClr val="bg2">
              <a:alpha val="25098"/>
            </a:schemeClr>
          </a:solidFill>
          <a:ln w="9525" cap="flat" cmpd="sng" algn="ctr">
            <a:noFill/>
            <a:prstDash val="solid"/>
            <a:round/>
            <a:headEnd type="none" w="med" len="med"/>
            <a:tailEnd type="none" w="med" len="med"/>
          </a:ln>
          <a:effectLst/>
        </p:spPr>
        <p:txBody>
          <a:bodyPr/>
          <a:lstStyle/>
          <a:p>
            <a:pPr>
              <a:defRPr/>
            </a:pPr>
            <a:endParaRPr lang="en-US">
              <a:solidFill>
                <a:prstClr val="black"/>
              </a:solidFill>
              <a:latin typeface="Arial" pitchFamily="-110" charset="0"/>
              <a:ea typeface="ＭＳ Ｐゴシック" pitchFamily="-110" charset="-128"/>
              <a:cs typeface="ＭＳ Ｐゴシック" pitchFamily="-110" charset="-128"/>
            </a:endParaRPr>
          </a:p>
        </p:txBody>
      </p:sp>
      <p:pic>
        <p:nvPicPr>
          <p:cNvPr id="7" name="Picture 6">
            <a:extLst>
              <a:ext uri="{FF2B5EF4-FFF2-40B4-BE49-F238E27FC236}">
                <a16:creationId xmlns:a16="http://schemas.microsoft.com/office/drawing/2014/main" id="{FCF0C9CA-C12C-4D4C-AF65-5F94BFB5FC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02128" y="1972235"/>
            <a:ext cx="3480475" cy="4504144"/>
          </a:xfrm>
          <a:prstGeom prst="rect">
            <a:avLst/>
          </a:prstGeom>
          <a:ln>
            <a:solidFill>
              <a:schemeClr val="bg1">
                <a:lumMod val="75000"/>
              </a:schemeClr>
            </a:solidFill>
          </a:ln>
        </p:spPr>
      </p:pic>
    </p:spTree>
    <p:extLst>
      <p:ext uri="{BB962C8B-B14F-4D97-AF65-F5344CB8AC3E}">
        <p14:creationId xmlns:p14="http://schemas.microsoft.com/office/powerpoint/2010/main" val="731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1EEE8-F775-7A45-A8FE-62A872F34B2F}"/>
              </a:ext>
            </a:extLst>
          </p:cNvPr>
          <p:cNvSpPr>
            <a:spLocks noGrp="1"/>
          </p:cNvSpPr>
          <p:nvPr>
            <p:ph type="title"/>
          </p:nvPr>
        </p:nvSpPr>
        <p:spPr/>
        <p:txBody>
          <a:bodyPr/>
          <a:lstStyle/>
          <a:p>
            <a:r>
              <a:rPr lang="en-US" dirty="0"/>
              <a:t>Answering other retirement questions</a:t>
            </a:r>
          </a:p>
        </p:txBody>
      </p:sp>
      <p:sp>
        <p:nvSpPr>
          <p:cNvPr id="3" name="Content Placeholder 2">
            <a:extLst>
              <a:ext uri="{FF2B5EF4-FFF2-40B4-BE49-F238E27FC236}">
                <a16:creationId xmlns:a16="http://schemas.microsoft.com/office/drawing/2014/main" id="{0124B739-E771-4842-B3DE-BDE2F99F5B5A}"/>
              </a:ext>
            </a:extLst>
          </p:cNvPr>
          <p:cNvSpPr>
            <a:spLocks noGrp="1"/>
          </p:cNvSpPr>
          <p:nvPr>
            <p:ph idx="1"/>
          </p:nvPr>
        </p:nvSpPr>
        <p:spPr>
          <a:xfrm>
            <a:off x="838201" y="2565069"/>
            <a:ext cx="4141424" cy="3611893"/>
          </a:xfrm>
        </p:spPr>
        <p:txBody>
          <a:bodyPr/>
          <a:lstStyle/>
          <a:p>
            <a:pPr>
              <a:lnSpc>
                <a:spcPts val="3000"/>
              </a:lnSpc>
              <a:spcAft>
                <a:spcPts val="1200"/>
              </a:spcAft>
            </a:pPr>
            <a:r>
              <a:rPr lang="en-US" dirty="0"/>
              <a:t>Get more control over your retirement savings strategy</a:t>
            </a:r>
          </a:p>
          <a:p>
            <a:pPr>
              <a:lnSpc>
                <a:spcPts val="2600"/>
              </a:lnSpc>
              <a:spcBef>
                <a:spcPct val="0"/>
              </a:spcBef>
              <a:spcAft>
                <a:spcPct val="0"/>
              </a:spcAft>
            </a:pPr>
            <a:r>
              <a:rPr lang="en-US" sz="1800" dirty="0">
                <a:solidFill>
                  <a:schemeClr val="accent1"/>
                </a:solidFill>
              </a:rPr>
              <a:t>Contact your financial advisor to </a:t>
            </a:r>
            <a:br>
              <a:rPr lang="en-US" sz="1800" dirty="0">
                <a:solidFill>
                  <a:schemeClr val="accent1"/>
                </a:solidFill>
              </a:rPr>
            </a:br>
            <a:r>
              <a:rPr lang="en-US" sz="1800" dirty="0">
                <a:solidFill>
                  <a:schemeClr val="accent1"/>
                </a:solidFill>
              </a:rPr>
              <a:t>make an appointment for a Retirement Pathfinder analysis and get answers to your important retirement questions.</a:t>
            </a:r>
          </a:p>
          <a:p>
            <a:endParaRPr lang="en-US" dirty="0"/>
          </a:p>
        </p:txBody>
      </p:sp>
      <p:sp>
        <p:nvSpPr>
          <p:cNvPr id="4" name="Slide Number Placeholder 3">
            <a:extLst>
              <a:ext uri="{FF2B5EF4-FFF2-40B4-BE49-F238E27FC236}">
                <a16:creationId xmlns:a16="http://schemas.microsoft.com/office/drawing/2014/main" id="{0736EBEC-0976-1548-BE39-ACBBABFB2CD6}"/>
              </a:ext>
            </a:extLst>
          </p:cNvPr>
          <p:cNvSpPr>
            <a:spLocks noGrp="1"/>
          </p:cNvSpPr>
          <p:nvPr>
            <p:ph type="sldNum" sz="quarter" idx="4"/>
          </p:nvPr>
        </p:nvSpPr>
        <p:spPr/>
        <p:txBody>
          <a:bodyPr/>
          <a:lstStyle/>
          <a:p>
            <a:fld id="{FCA986F9-F165-2F42-8D29-0DAFF18616A6}" type="slidenum">
              <a:rPr lang="en-US" smtClean="0"/>
              <a:pPr/>
              <a:t>29</a:t>
            </a:fld>
            <a:endParaRPr lang="en-US" dirty="0"/>
          </a:p>
        </p:txBody>
      </p:sp>
      <p:pic>
        <p:nvPicPr>
          <p:cNvPr id="6" name="Picture 5" descr="A screenshot of a cell phone&#10;&#10;Description automatically generated">
            <a:extLst>
              <a:ext uri="{FF2B5EF4-FFF2-40B4-BE49-F238E27FC236}">
                <a16:creationId xmlns:a16="http://schemas.microsoft.com/office/drawing/2014/main" id="{74AD5A56-94E9-414D-BC19-28A1D9AF4B3D}"/>
              </a:ext>
            </a:extLst>
          </p:cNvPr>
          <p:cNvPicPr>
            <a:picLocks noChangeAspect="1"/>
          </p:cNvPicPr>
          <p:nvPr/>
        </p:nvPicPr>
        <p:blipFill>
          <a:blip r:embed="rId3"/>
          <a:stretch>
            <a:fillRect/>
          </a:stretch>
        </p:blipFill>
        <p:spPr>
          <a:xfrm>
            <a:off x="5514111" y="1868163"/>
            <a:ext cx="5417126" cy="417988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4089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3E6C8-FBE9-4D4F-A680-D725049AAF02}"/>
              </a:ext>
            </a:extLst>
          </p:cNvPr>
          <p:cNvSpPr>
            <a:spLocks noGrp="1"/>
          </p:cNvSpPr>
          <p:nvPr>
            <p:ph type="title"/>
          </p:nvPr>
        </p:nvSpPr>
        <p:spPr>
          <a:xfrm>
            <a:off x="3987311" y="2132829"/>
            <a:ext cx="4460003" cy="2592342"/>
          </a:xfrm>
        </p:spPr>
        <p:txBody>
          <a:bodyPr/>
          <a:lstStyle/>
          <a:p>
            <a:r>
              <a:rPr lang="en-US" dirty="0"/>
              <a:t>Introducing </a:t>
            </a:r>
            <a:br>
              <a:rPr lang="en-US" dirty="0"/>
            </a:br>
            <a:r>
              <a:rPr lang="en-US" dirty="0"/>
              <a:t>Retirement Pathfinder.</a:t>
            </a:r>
            <a:r>
              <a:rPr lang="en-US" sz="4800" b="0" baseline="30000" dirty="0"/>
              <a:t>®</a:t>
            </a:r>
            <a:endParaRPr lang="en-US" b="0" baseline="30000" dirty="0"/>
          </a:p>
        </p:txBody>
      </p:sp>
      <p:sp>
        <p:nvSpPr>
          <p:cNvPr id="3" name="Slide Number Placeholder 2">
            <a:extLst>
              <a:ext uri="{FF2B5EF4-FFF2-40B4-BE49-F238E27FC236}">
                <a16:creationId xmlns:a16="http://schemas.microsoft.com/office/drawing/2014/main" id="{4FC2A3C4-8F45-D74A-8767-81CFC09B1A19}"/>
              </a:ext>
            </a:extLst>
          </p:cNvPr>
          <p:cNvSpPr>
            <a:spLocks noGrp="1"/>
          </p:cNvSpPr>
          <p:nvPr>
            <p:ph type="sldNum" sz="quarter" idx="12"/>
          </p:nvPr>
        </p:nvSpPr>
        <p:spPr/>
        <p:txBody>
          <a:bodyPr/>
          <a:lstStyle/>
          <a:p>
            <a:fld id="{FCA986F9-F165-2F42-8D29-0DAFF18616A6}" type="slidenum">
              <a:rPr lang="en-US" smtClean="0"/>
              <a:t>3</a:t>
            </a:fld>
            <a:endParaRPr lang="en-US"/>
          </a:p>
        </p:txBody>
      </p:sp>
    </p:spTree>
    <p:extLst>
      <p:ext uri="{BB962C8B-B14F-4D97-AF65-F5344CB8AC3E}">
        <p14:creationId xmlns:p14="http://schemas.microsoft.com/office/powerpoint/2010/main" val="3953019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738F0-880C-BF48-BFC4-B4BF01B63C01}"/>
              </a:ext>
            </a:extLst>
          </p:cNvPr>
          <p:cNvSpPr>
            <a:spLocks noGrp="1"/>
          </p:cNvSpPr>
          <p:nvPr>
            <p:ph type="title"/>
          </p:nvPr>
        </p:nvSpPr>
        <p:spPr/>
        <p:txBody>
          <a:bodyPr/>
          <a:lstStyle/>
          <a:p>
            <a:r>
              <a:rPr lang="en-US" dirty="0"/>
              <a:t>Answering other retirement questions</a:t>
            </a:r>
          </a:p>
        </p:txBody>
      </p:sp>
      <p:sp>
        <p:nvSpPr>
          <p:cNvPr id="3" name="Content Placeholder 2">
            <a:extLst>
              <a:ext uri="{FF2B5EF4-FFF2-40B4-BE49-F238E27FC236}">
                <a16:creationId xmlns:a16="http://schemas.microsoft.com/office/drawing/2014/main" id="{79C6E589-17A6-6F4E-9C76-5724D7E4D19C}"/>
              </a:ext>
            </a:extLst>
          </p:cNvPr>
          <p:cNvSpPr>
            <a:spLocks noGrp="1"/>
          </p:cNvSpPr>
          <p:nvPr>
            <p:ph idx="1"/>
          </p:nvPr>
        </p:nvSpPr>
        <p:spPr>
          <a:xfrm>
            <a:off x="838200" y="2055223"/>
            <a:ext cx="7729603" cy="1845658"/>
          </a:xfrm>
        </p:spPr>
        <p:txBody>
          <a:bodyPr>
            <a:noAutofit/>
          </a:bodyPr>
          <a:lstStyle/>
          <a:p>
            <a:r>
              <a:rPr lang="en-US" dirty="0"/>
              <a:t>Schedule an appointment today!</a:t>
            </a:r>
          </a:p>
          <a:p>
            <a:pPr>
              <a:lnSpc>
                <a:spcPts val="2800"/>
              </a:lnSpc>
            </a:pPr>
            <a:r>
              <a:rPr lang="en-US" sz="2000" dirty="0">
                <a:solidFill>
                  <a:schemeClr val="accent1"/>
                </a:solidFill>
              </a:rPr>
              <a:t>Sign up to benefit from personal attention and get answers to help you plan for a more secure financial future.</a:t>
            </a:r>
          </a:p>
          <a:p>
            <a:pPr>
              <a:lnSpc>
                <a:spcPts val="2800"/>
              </a:lnSpc>
            </a:pPr>
            <a:r>
              <a:rPr lang="en-US" sz="2000" dirty="0">
                <a:solidFill>
                  <a:schemeClr val="accent1"/>
                </a:solidFill>
              </a:rPr>
              <a:t>Visit our website at www.aig.com/RetirementServices</a:t>
            </a:r>
            <a:br>
              <a:rPr lang="en-US" sz="2000" dirty="0">
                <a:solidFill>
                  <a:schemeClr val="accent1"/>
                </a:solidFill>
              </a:rPr>
            </a:br>
            <a:endParaRPr lang="en-US" sz="2000" dirty="0">
              <a:solidFill>
                <a:schemeClr val="accent1"/>
              </a:solidFill>
            </a:endParaRPr>
          </a:p>
        </p:txBody>
      </p:sp>
      <p:sp>
        <p:nvSpPr>
          <p:cNvPr id="4" name="Slide Number Placeholder 3">
            <a:extLst>
              <a:ext uri="{FF2B5EF4-FFF2-40B4-BE49-F238E27FC236}">
                <a16:creationId xmlns:a16="http://schemas.microsoft.com/office/drawing/2014/main" id="{0628D9DA-4C00-974F-956D-D0E14BD81FD9}"/>
              </a:ext>
            </a:extLst>
          </p:cNvPr>
          <p:cNvSpPr>
            <a:spLocks noGrp="1"/>
          </p:cNvSpPr>
          <p:nvPr>
            <p:ph type="sldNum" sz="quarter" idx="4"/>
          </p:nvPr>
        </p:nvSpPr>
        <p:spPr/>
        <p:txBody>
          <a:bodyPr/>
          <a:lstStyle/>
          <a:p>
            <a:fld id="{FCA986F9-F165-2F42-8D29-0DAFF18616A6}" type="slidenum">
              <a:rPr lang="en-US" smtClean="0"/>
              <a:pPr/>
              <a:t>30</a:t>
            </a:fld>
            <a:endParaRPr lang="en-US" dirty="0"/>
          </a:p>
        </p:txBody>
      </p:sp>
      <p:pic>
        <p:nvPicPr>
          <p:cNvPr id="7" name="Picture 2">
            <a:extLst>
              <a:ext uri="{FF2B5EF4-FFF2-40B4-BE49-F238E27FC236}">
                <a16:creationId xmlns:a16="http://schemas.microsoft.com/office/drawing/2014/main" id="{428963CC-3633-5E46-A4C3-0E87EFF404F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53828" y="4042394"/>
            <a:ext cx="1620175" cy="162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134" y="3992180"/>
            <a:ext cx="1777068" cy="248789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2451" y="4125460"/>
            <a:ext cx="1777068" cy="2221335"/>
          </a:xfrm>
          <a:prstGeom prst="rect">
            <a:avLst/>
          </a:prstGeom>
        </p:spPr>
      </p:pic>
      <p:pic>
        <p:nvPicPr>
          <p:cNvPr id="10" name="Picture 2">
            <a:extLst>
              <a:ext uri="{FF2B5EF4-FFF2-40B4-BE49-F238E27FC236}">
                <a16:creationId xmlns:a16="http://schemas.microsoft.com/office/drawing/2014/main" id="{428963CC-3633-5E46-A4C3-0E87EFF404F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975901" y="4201851"/>
            <a:ext cx="1301259" cy="1301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a:extLst>
              <a:ext uri="{FF2B5EF4-FFF2-40B4-BE49-F238E27FC236}">
                <a16:creationId xmlns:a16="http://schemas.microsoft.com/office/drawing/2014/main" id="{DE3A8A07-2CD1-B842-BF31-8791EFB91B2C}"/>
              </a:ext>
            </a:extLst>
          </p:cNvPr>
          <p:cNvSpPr txBox="1">
            <a:spLocks/>
          </p:cNvSpPr>
          <p:nvPr/>
        </p:nvSpPr>
        <p:spPr>
          <a:xfrm>
            <a:off x="3010893" y="5588806"/>
            <a:ext cx="2954867" cy="12954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400" kern="1200">
                <a:solidFill>
                  <a:schemeClr val="accent2"/>
                </a:solidFill>
                <a:latin typeface="+mn-lt"/>
                <a:ea typeface="+mn-ea"/>
                <a:cs typeface="+mn-cs"/>
              </a:defRPr>
            </a:lvl1pPr>
            <a:lvl2pPr marL="231775" indent="0" algn="l" defTabSz="914400" rtl="0" eaLnBrk="1" latinLnBrk="0" hangingPunct="1">
              <a:lnSpc>
                <a:spcPct val="90000"/>
              </a:lnSpc>
              <a:spcBef>
                <a:spcPts val="500"/>
              </a:spcBef>
              <a:buFont typeface="Arial" panose="020B0604020202020204" pitchFamily="34" charset="0"/>
              <a:buNone/>
              <a:tabLst/>
              <a:defRPr sz="1800" kern="1200">
                <a:solidFill>
                  <a:schemeClr val="accent1"/>
                </a:solidFill>
                <a:latin typeface="+mn-lt"/>
                <a:ea typeface="+mn-ea"/>
                <a:cs typeface="+mn-cs"/>
              </a:defRPr>
            </a:lvl2pPr>
            <a:lvl3pPr marL="401637" indent="0" algn="l" defTabSz="914400" rtl="0" eaLnBrk="1" latinLnBrk="0" hangingPunct="1">
              <a:lnSpc>
                <a:spcPct val="90000"/>
              </a:lnSpc>
              <a:spcBef>
                <a:spcPts val="500"/>
              </a:spcBef>
              <a:buFont typeface="Arial" panose="020B0604020202020204" pitchFamily="34" charset="0"/>
              <a:buNone/>
              <a:tabLst/>
              <a:defRPr sz="1800" kern="1200">
                <a:solidFill>
                  <a:schemeClr val="accent1"/>
                </a:solidFill>
                <a:latin typeface="+mn-lt"/>
                <a:ea typeface="+mn-ea"/>
                <a:cs typeface="+mn-cs"/>
              </a:defRPr>
            </a:lvl3pPr>
            <a:lvl4pPr marL="571500" indent="0" algn="l" defTabSz="914400" rtl="0" eaLnBrk="1" latinLnBrk="0" hangingPunct="1">
              <a:lnSpc>
                <a:spcPct val="90000"/>
              </a:lnSpc>
              <a:spcBef>
                <a:spcPts val="500"/>
              </a:spcBef>
              <a:buFont typeface="Arial" panose="020B0604020202020204" pitchFamily="34" charset="0"/>
              <a:buNone/>
              <a:tabLst/>
              <a:defRPr sz="1800" kern="1200">
                <a:solidFill>
                  <a:schemeClr val="accent1"/>
                </a:solidFill>
                <a:latin typeface="+mn-lt"/>
                <a:ea typeface="+mn-ea"/>
                <a:cs typeface="+mn-cs"/>
              </a:defRPr>
            </a:lvl4pPr>
            <a:lvl5pPr marL="804862" indent="0" algn="l" defTabSz="914400" rtl="0" eaLnBrk="1" latinLnBrk="0" hangingPunct="1">
              <a:lnSpc>
                <a:spcPct val="90000"/>
              </a:lnSpc>
              <a:spcBef>
                <a:spcPts val="500"/>
              </a:spcBef>
              <a:buFont typeface="Arial" panose="020B0604020202020204" pitchFamily="34" charset="0"/>
              <a:buNone/>
              <a:tabLst/>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00"/>
              </a:lnSpc>
              <a:spcBef>
                <a:spcPts val="0"/>
              </a:spcBef>
              <a:spcAft>
                <a:spcPts val="1200"/>
              </a:spcAft>
            </a:pPr>
            <a:r>
              <a:rPr lang="en-US" sz="1800" b="1" dirty="0">
                <a:solidFill>
                  <a:srgbClr val="002060"/>
                </a:solidFill>
              </a:rPr>
              <a:t>Jessica</a:t>
            </a:r>
            <a:r>
              <a:rPr lang="en-US" sz="1800" b="1" dirty="0">
                <a:solidFill>
                  <a:schemeClr val="bg1"/>
                </a:solidFill>
              </a:rPr>
              <a:t> </a:t>
            </a:r>
            <a:r>
              <a:rPr lang="en-US" sz="1800" b="1" dirty="0">
                <a:solidFill>
                  <a:srgbClr val="002060"/>
                </a:solidFill>
              </a:rPr>
              <a:t>Buckner</a:t>
            </a:r>
          </a:p>
          <a:p>
            <a:pPr>
              <a:lnSpc>
                <a:spcPts val="1600"/>
              </a:lnSpc>
              <a:spcBef>
                <a:spcPts val="0"/>
              </a:spcBef>
              <a:spcAft>
                <a:spcPts val="900"/>
              </a:spcAft>
            </a:pPr>
            <a:r>
              <a:rPr lang="en-US" sz="1800" dirty="0">
                <a:solidFill>
                  <a:srgbClr val="002060"/>
                </a:solidFill>
              </a:rPr>
              <a:t>803.995.3623 </a:t>
            </a:r>
          </a:p>
          <a:p>
            <a:pPr>
              <a:lnSpc>
                <a:spcPts val="1600"/>
              </a:lnSpc>
              <a:spcBef>
                <a:spcPts val="0"/>
              </a:spcBef>
              <a:spcAft>
                <a:spcPts val="900"/>
              </a:spcAft>
            </a:pPr>
            <a:r>
              <a:rPr lang="en-US" sz="1800" dirty="0">
                <a:solidFill>
                  <a:srgbClr val="002060"/>
                </a:solidFill>
              </a:rPr>
              <a:t>jessica.buckner@aig.com</a:t>
            </a:r>
          </a:p>
          <a:p>
            <a:pPr>
              <a:lnSpc>
                <a:spcPts val="2800"/>
              </a:lnSpc>
            </a:pPr>
            <a:endParaRPr lang="en-US" sz="2000" dirty="0">
              <a:solidFill>
                <a:schemeClr val="accent1"/>
              </a:solidFill>
            </a:endParaRPr>
          </a:p>
        </p:txBody>
      </p:sp>
      <p:sp>
        <p:nvSpPr>
          <p:cNvPr id="6" name="Content Placeholder 2">
            <a:extLst>
              <a:ext uri="{FF2B5EF4-FFF2-40B4-BE49-F238E27FC236}">
                <a16:creationId xmlns:a16="http://schemas.microsoft.com/office/drawing/2014/main" id="{A73C92E4-3C70-254A-AB66-69269FEE4367}"/>
              </a:ext>
            </a:extLst>
          </p:cNvPr>
          <p:cNvSpPr txBox="1">
            <a:spLocks/>
          </p:cNvSpPr>
          <p:nvPr/>
        </p:nvSpPr>
        <p:spPr>
          <a:xfrm>
            <a:off x="7975901" y="5581064"/>
            <a:ext cx="2954867" cy="12954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400" kern="1200">
                <a:solidFill>
                  <a:schemeClr val="accent2"/>
                </a:solidFill>
                <a:latin typeface="+mn-lt"/>
                <a:ea typeface="+mn-ea"/>
                <a:cs typeface="+mn-cs"/>
              </a:defRPr>
            </a:lvl1pPr>
            <a:lvl2pPr marL="231775" indent="0" algn="l" defTabSz="914400" rtl="0" eaLnBrk="1" latinLnBrk="0" hangingPunct="1">
              <a:lnSpc>
                <a:spcPct val="90000"/>
              </a:lnSpc>
              <a:spcBef>
                <a:spcPts val="500"/>
              </a:spcBef>
              <a:buFont typeface="Arial" panose="020B0604020202020204" pitchFamily="34" charset="0"/>
              <a:buNone/>
              <a:tabLst/>
              <a:defRPr sz="1800" kern="1200">
                <a:solidFill>
                  <a:schemeClr val="accent1"/>
                </a:solidFill>
                <a:latin typeface="+mn-lt"/>
                <a:ea typeface="+mn-ea"/>
                <a:cs typeface="+mn-cs"/>
              </a:defRPr>
            </a:lvl2pPr>
            <a:lvl3pPr marL="401637" indent="0" algn="l" defTabSz="914400" rtl="0" eaLnBrk="1" latinLnBrk="0" hangingPunct="1">
              <a:lnSpc>
                <a:spcPct val="90000"/>
              </a:lnSpc>
              <a:spcBef>
                <a:spcPts val="500"/>
              </a:spcBef>
              <a:buFont typeface="Arial" panose="020B0604020202020204" pitchFamily="34" charset="0"/>
              <a:buNone/>
              <a:tabLst/>
              <a:defRPr sz="1800" kern="1200">
                <a:solidFill>
                  <a:schemeClr val="accent1"/>
                </a:solidFill>
                <a:latin typeface="+mn-lt"/>
                <a:ea typeface="+mn-ea"/>
                <a:cs typeface="+mn-cs"/>
              </a:defRPr>
            </a:lvl3pPr>
            <a:lvl4pPr marL="571500" indent="0" algn="l" defTabSz="914400" rtl="0" eaLnBrk="1" latinLnBrk="0" hangingPunct="1">
              <a:lnSpc>
                <a:spcPct val="90000"/>
              </a:lnSpc>
              <a:spcBef>
                <a:spcPts val="500"/>
              </a:spcBef>
              <a:buFont typeface="Arial" panose="020B0604020202020204" pitchFamily="34" charset="0"/>
              <a:buNone/>
              <a:tabLst/>
              <a:defRPr sz="1800" kern="1200">
                <a:solidFill>
                  <a:schemeClr val="accent1"/>
                </a:solidFill>
                <a:latin typeface="+mn-lt"/>
                <a:ea typeface="+mn-ea"/>
                <a:cs typeface="+mn-cs"/>
              </a:defRPr>
            </a:lvl4pPr>
            <a:lvl5pPr marL="804862" indent="0" algn="l" defTabSz="914400" rtl="0" eaLnBrk="1" latinLnBrk="0" hangingPunct="1">
              <a:lnSpc>
                <a:spcPct val="90000"/>
              </a:lnSpc>
              <a:spcBef>
                <a:spcPts val="500"/>
              </a:spcBef>
              <a:buFont typeface="Arial" panose="020B0604020202020204" pitchFamily="34" charset="0"/>
              <a:buNone/>
              <a:tabLst/>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00"/>
              </a:lnSpc>
              <a:spcBef>
                <a:spcPts val="0"/>
              </a:spcBef>
              <a:spcAft>
                <a:spcPts val="1200"/>
              </a:spcAft>
            </a:pPr>
            <a:r>
              <a:rPr lang="en-US" sz="1800" b="1" dirty="0">
                <a:solidFill>
                  <a:srgbClr val="002060"/>
                </a:solidFill>
              </a:rPr>
              <a:t>Mike Norris</a:t>
            </a:r>
            <a:r>
              <a:rPr lang="en-US" sz="1800" dirty="0"/>
              <a:t>	</a:t>
            </a:r>
            <a:endParaRPr lang="en-US" sz="1800" b="1" dirty="0">
              <a:solidFill>
                <a:schemeClr val="bg1"/>
              </a:solidFill>
            </a:endParaRPr>
          </a:p>
          <a:p>
            <a:pPr>
              <a:lnSpc>
                <a:spcPts val="1600"/>
              </a:lnSpc>
              <a:spcBef>
                <a:spcPts val="0"/>
              </a:spcBef>
              <a:spcAft>
                <a:spcPts val="900"/>
              </a:spcAft>
            </a:pPr>
            <a:r>
              <a:rPr lang="en-US" sz="1800" dirty="0">
                <a:solidFill>
                  <a:srgbClr val="002060"/>
                </a:solidFill>
              </a:rPr>
              <a:t>610.310.2089</a:t>
            </a:r>
          </a:p>
          <a:p>
            <a:pPr>
              <a:lnSpc>
                <a:spcPts val="1600"/>
              </a:lnSpc>
              <a:spcBef>
                <a:spcPts val="0"/>
              </a:spcBef>
              <a:spcAft>
                <a:spcPts val="900"/>
              </a:spcAft>
            </a:pPr>
            <a:r>
              <a:rPr lang="en-US" sz="1800" dirty="0">
                <a:solidFill>
                  <a:schemeClr val="tx1"/>
                </a:solidFill>
              </a:rPr>
              <a:t>michael.norris@aig.com</a:t>
            </a:r>
          </a:p>
          <a:p>
            <a:pPr>
              <a:lnSpc>
                <a:spcPts val="2800"/>
              </a:lnSpc>
            </a:pPr>
            <a:endParaRPr lang="en-US" sz="2000" dirty="0">
              <a:solidFill>
                <a:schemeClr val="accent1"/>
              </a:solidFill>
            </a:endParaRPr>
          </a:p>
        </p:txBody>
      </p:sp>
    </p:spTree>
    <p:extLst>
      <p:ext uri="{BB962C8B-B14F-4D97-AF65-F5344CB8AC3E}">
        <p14:creationId xmlns:p14="http://schemas.microsoft.com/office/powerpoint/2010/main" val="536376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ADDF83-00B0-5A45-8955-6E00FD7E6968}"/>
              </a:ext>
            </a:extLst>
          </p:cNvPr>
          <p:cNvSpPr>
            <a:spLocks noGrp="1"/>
          </p:cNvSpPr>
          <p:nvPr>
            <p:ph type="sldNum" sz="quarter" idx="12"/>
          </p:nvPr>
        </p:nvSpPr>
        <p:spPr/>
        <p:txBody>
          <a:bodyPr/>
          <a:lstStyle/>
          <a:p>
            <a:fld id="{FCA986F9-F165-2F42-8D29-0DAFF18616A6}" type="slidenum">
              <a:rPr lang="en-US" smtClean="0"/>
              <a:t>31</a:t>
            </a:fld>
            <a:endParaRPr lang="en-US"/>
          </a:p>
        </p:txBody>
      </p:sp>
      <p:sp>
        <p:nvSpPr>
          <p:cNvPr id="4" name="Text Placeholder 3">
            <a:extLst>
              <a:ext uri="{FF2B5EF4-FFF2-40B4-BE49-F238E27FC236}">
                <a16:creationId xmlns:a16="http://schemas.microsoft.com/office/drawing/2014/main" id="{DCBA1327-2B4A-AC45-BACC-CE4384EC3841}"/>
              </a:ext>
            </a:extLst>
          </p:cNvPr>
          <p:cNvSpPr>
            <a:spLocks noGrp="1"/>
          </p:cNvSpPr>
          <p:nvPr>
            <p:ph type="body" sz="quarter" idx="13"/>
          </p:nvPr>
        </p:nvSpPr>
        <p:spPr/>
        <p:txBody>
          <a:bodyPr>
            <a:normAutofit/>
          </a:bodyPr>
          <a:lstStyle/>
          <a:p>
            <a:r>
              <a:rPr lang="en-US" dirty="0"/>
              <a:t>This information is general in nature, may be subject to change, and does not constitute legal, tax or accounting advice from any company, its employees, financial professionals or other representatives. Applicable laws and regulations are complex and subject to change. For advice concerning your situation, consult your attorney, tax advisor or accountant. </a:t>
            </a:r>
          </a:p>
          <a:p>
            <a:r>
              <a:rPr lang="en-US" dirty="0"/>
              <a:t>Securities and investment advisory services offered through VALIC Financial Advisors, Inc. (VFA), member FINRA, SIPC and an SEC-registered investment adviser. </a:t>
            </a:r>
          </a:p>
          <a:p>
            <a:r>
              <a:rPr lang="en-US" dirty="0"/>
              <a:t>Annuities are issued by The Variable Annuity Life Insurance Company (VALIC), Houston, TX. Variable annuities are distributed by its affiliate, AIG Capital Services, Inc. (ACS), member FINRA. </a:t>
            </a:r>
          </a:p>
          <a:p>
            <a:r>
              <a:rPr lang="en-US" dirty="0"/>
              <a:t>AIG Retirement Services represents AIG member companies — The Variable Annuity Life Insurance Company (VALIC) and its subsidiaries, VALIC Financial Advisors, Inc. (VFA) and VALIC Retirement Services Company (VRSCO). All are members of American International Group, Inc. (AIG).</a:t>
            </a:r>
          </a:p>
          <a:p>
            <a:endParaRPr lang="en-US" dirty="0"/>
          </a:p>
        </p:txBody>
      </p:sp>
      <p:sp>
        <p:nvSpPr>
          <p:cNvPr id="7" name="Text Placeholder 6">
            <a:extLst>
              <a:ext uri="{FF2B5EF4-FFF2-40B4-BE49-F238E27FC236}">
                <a16:creationId xmlns:a16="http://schemas.microsoft.com/office/drawing/2014/main" id="{19AA752B-0212-7A4C-904C-04B4C5409684}"/>
              </a:ext>
            </a:extLst>
          </p:cNvPr>
          <p:cNvSpPr>
            <a:spLocks noGrp="1"/>
          </p:cNvSpPr>
          <p:nvPr>
            <p:ph type="body" sz="quarter" idx="15"/>
          </p:nvPr>
        </p:nvSpPr>
        <p:spPr/>
        <p:txBody>
          <a:bodyPr/>
          <a:lstStyle/>
          <a:p>
            <a:r>
              <a:rPr lang="en-US" dirty="0"/>
              <a:t>© American International Group, Inc. All rights reserved. </a:t>
            </a:r>
            <a:br>
              <a:rPr lang="en-US" dirty="0"/>
            </a:br>
            <a:r>
              <a:rPr lang="en-US" dirty="0"/>
              <a:t>VC 28513  (01/2020)  J491802   EE</a:t>
            </a:r>
          </a:p>
        </p:txBody>
      </p:sp>
    </p:spTree>
    <p:extLst>
      <p:ext uri="{BB962C8B-B14F-4D97-AF65-F5344CB8AC3E}">
        <p14:creationId xmlns:p14="http://schemas.microsoft.com/office/powerpoint/2010/main" val="1105281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B779A-D6B2-4941-8CEB-EFF6CD1050BE}"/>
              </a:ext>
            </a:extLst>
          </p:cNvPr>
          <p:cNvSpPr>
            <a:spLocks noGrp="1"/>
          </p:cNvSpPr>
          <p:nvPr>
            <p:ph type="title"/>
          </p:nvPr>
        </p:nvSpPr>
        <p:spPr/>
        <p:txBody>
          <a:bodyPr/>
          <a:lstStyle/>
          <a:p>
            <a:r>
              <a:rPr lang="en-US" dirty="0"/>
              <a:t>Questions?</a:t>
            </a:r>
          </a:p>
        </p:txBody>
      </p:sp>
      <p:pic>
        <p:nvPicPr>
          <p:cNvPr id="7" name="Picture Placeholder 6">
            <a:extLst>
              <a:ext uri="{FF2B5EF4-FFF2-40B4-BE49-F238E27FC236}">
                <a16:creationId xmlns:a16="http://schemas.microsoft.com/office/drawing/2014/main" id="{B20BA7F6-E474-264E-8488-48C4787A623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346182" y="4928290"/>
            <a:ext cx="613455" cy="858837"/>
          </a:xfrm>
        </p:spPr>
      </p:pic>
      <p:sp>
        <p:nvSpPr>
          <p:cNvPr id="4" name="Text Placeholder 3">
            <a:extLst>
              <a:ext uri="{FF2B5EF4-FFF2-40B4-BE49-F238E27FC236}">
                <a16:creationId xmlns:a16="http://schemas.microsoft.com/office/drawing/2014/main" id="{EE0195F2-B358-7A49-9444-B4B7DE451EEA}"/>
              </a:ext>
            </a:extLst>
          </p:cNvPr>
          <p:cNvSpPr>
            <a:spLocks noGrp="1"/>
          </p:cNvSpPr>
          <p:nvPr>
            <p:ph type="body" sz="quarter" idx="14"/>
          </p:nvPr>
        </p:nvSpPr>
        <p:spPr>
          <a:xfrm>
            <a:off x="2084388" y="5357708"/>
            <a:ext cx="2517774" cy="382010"/>
          </a:xfrm>
        </p:spPr>
        <p:txBody>
          <a:bodyPr/>
          <a:lstStyle/>
          <a:p>
            <a:r>
              <a:rPr lang="en-US" dirty="0"/>
              <a:t>Financial Advisor</a:t>
            </a:r>
          </a:p>
        </p:txBody>
      </p:sp>
      <p:sp>
        <p:nvSpPr>
          <p:cNvPr id="5" name="Text Placeholder 4">
            <a:extLst>
              <a:ext uri="{FF2B5EF4-FFF2-40B4-BE49-F238E27FC236}">
                <a16:creationId xmlns:a16="http://schemas.microsoft.com/office/drawing/2014/main" id="{6033F321-1E14-744F-AF76-669B12D07FF6}"/>
              </a:ext>
            </a:extLst>
          </p:cNvPr>
          <p:cNvSpPr>
            <a:spLocks noGrp="1"/>
          </p:cNvSpPr>
          <p:nvPr>
            <p:ph type="body" sz="quarter" idx="15"/>
          </p:nvPr>
        </p:nvSpPr>
        <p:spPr>
          <a:xfrm>
            <a:off x="2084388" y="5116408"/>
            <a:ext cx="2717800" cy="241300"/>
          </a:xfrm>
        </p:spPr>
        <p:txBody>
          <a:bodyPr/>
          <a:lstStyle/>
          <a:p>
            <a:r>
              <a:rPr lang="en-US" dirty="0"/>
              <a:t>Jessica Hope-Buckner</a:t>
            </a:r>
          </a:p>
        </p:txBody>
      </p:sp>
      <p:sp>
        <p:nvSpPr>
          <p:cNvPr id="3" name="Slide Number Placeholder 2">
            <a:extLst>
              <a:ext uri="{FF2B5EF4-FFF2-40B4-BE49-F238E27FC236}">
                <a16:creationId xmlns:a16="http://schemas.microsoft.com/office/drawing/2014/main" id="{FD7B405D-E4C5-464E-B690-93F71A43CE0F}"/>
              </a:ext>
            </a:extLst>
          </p:cNvPr>
          <p:cNvSpPr>
            <a:spLocks noGrp="1"/>
          </p:cNvSpPr>
          <p:nvPr>
            <p:ph type="sldNum" sz="quarter" idx="4294967295"/>
          </p:nvPr>
        </p:nvSpPr>
        <p:spPr>
          <a:xfrm>
            <a:off x="9037320" y="6356350"/>
            <a:ext cx="2743200" cy="365125"/>
          </a:xfrm>
        </p:spPr>
        <p:txBody>
          <a:bodyPr/>
          <a:lstStyle/>
          <a:p>
            <a:fld id="{FCA986F9-F165-2F42-8D29-0DAFF18616A6}" type="slidenum">
              <a:rPr lang="en-US" smtClean="0"/>
              <a:t>32</a:t>
            </a:fld>
            <a:endParaRPr lang="en-US"/>
          </a:p>
        </p:txBody>
      </p:sp>
      <p:pic>
        <p:nvPicPr>
          <p:cNvPr id="8" name="Picture Placeholder 6">
            <a:extLst>
              <a:ext uri="{FF2B5EF4-FFF2-40B4-BE49-F238E27FC236}">
                <a16:creationId xmlns:a16="http://schemas.microsoft.com/office/drawing/2014/main" id="{B20BA7F6-E474-264E-8488-48C4787A62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9375" y="5939527"/>
            <a:ext cx="687069" cy="858837"/>
          </a:xfrm>
          <a:prstGeom prst="rect">
            <a:avLst/>
          </a:prstGeom>
        </p:spPr>
      </p:pic>
      <p:sp>
        <p:nvSpPr>
          <p:cNvPr id="9" name="Text Placeholder 4">
            <a:extLst>
              <a:ext uri="{FF2B5EF4-FFF2-40B4-BE49-F238E27FC236}">
                <a16:creationId xmlns:a16="http://schemas.microsoft.com/office/drawing/2014/main" id="{6033F321-1E14-744F-AF76-669B12D07FF6}"/>
              </a:ext>
            </a:extLst>
          </p:cNvPr>
          <p:cNvSpPr txBox="1">
            <a:spLocks/>
          </p:cNvSpPr>
          <p:nvPr/>
        </p:nvSpPr>
        <p:spPr>
          <a:xfrm>
            <a:off x="2084388" y="6107183"/>
            <a:ext cx="2717800" cy="2413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15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Mike Norris</a:t>
            </a:r>
          </a:p>
        </p:txBody>
      </p:sp>
      <p:sp>
        <p:nvSpPr>
          <p:cNvPr id="10" name="Text Placeholder 3">
            <a:extLst>
              <a:ext uri="{FF2B5EF4-FFF2-40B4-BE49-F238E27FC236}">
                <a16:creationId xmlns:a16="http://schemas.microsoft.com/office/drawing/2014/main" id="{EE0195F2-B358-7A49-9444-B4B7DE451EEA}"/>
              </a:ext>
            </a:extLst>
          </p:cNvPr>
          <p:cNvSpPr txBox="1">
            <a:spLocks/>
          </p:cNvSpPr>
          <p:nvPr/>
        </p:nvSpPr>
        <p:spPr>
          <a:xfrm>
            <a:off x="2084388" y="6339465"/>
            <a:ext cx="2517774" cy="38201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12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Financial Planning Advisor</a:t>
            </a:r>
          </a:p>
        </p:txBody>
      </p:sp>
    </p:spTree>
    <p:extLst>
      <p:ext uri="{BB962C8B-B14F-4D97-AF65-F5344CB8AC3E}">
        <p14:creationId xmlns:p14="http://schemas.microsoft.com/office/powerpoint/2010/main" val="3757736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A80D-0305-254B-9CCF-B27015BDDED8}"/>
              </a:ext>
            </a:extLst>
          </p:cNvPr>
          <p:cNvSpPr>
            <a:spLocks noGrp="1"/>
          </p:cNvSpPr>
          <p:nvPr>
            <p:ph type="title"/>
          </p:nvPr>
        </p:nvSpPr>
        <p:spPr/>
        <p:txBody>
          <a:bodyPr/>
          <a:lstStyle/>
          <a:p>
            <a:r>
              <a:rPr lang="en-US" dirty="0"/>
              <a:t>Introducing Retirement Pathfinder</a:t>
            </a:r>
          </a:p>
        </p:txBody>
      </p:sp>
      <p:sp>
        <p:nvSpPr>
          <p:cNvPr id="4" name="Slide Number Placeholder 3">
            <a:extLst>
              <a:ext uri="{FF2B5EF4-FFF2-40B4-BE49-F238E27FC236}">
                <a16:creationId xmlns:a16="http://schemas.microsoft.com/office/drawing/2014/main" id="{2F1DF055-34E5-2342-82A6-3D8B68BE6542}"/>
              </a:ext>
            </a:extLst>
          </p:cNvPr>
          <p:cNvSpPr>
            <a:spLocks noGrp="1"/>
          </p:cNvSpPr>
          <p:nvPr>
            <p:ph type="sldNum" sz="quarter" idx="4"/>
          </p:nvPr>
        </p:nvSpPr>
        <p:spPr/>
        <p:txBody>
          <a:bodyPr/>
          <a:lstStyle/>
          <a:p>
            <a:fld id="{FCA986F9-F165-2F42-8D29-0DAFF18616A6}" type="slidenum">
              <a:rPr lang="en-US" smtClean="0"/>
              <a:pPr/>
              <a:t>4</a:t>
            </a:fld>
            <a:endParaRPr lang="en-US" dirty="0"/>
          </a:p>
        </p:txBody>
      </p:sp>
      <p:sp>
        <p:nvSpPr>
          <p:cNvPr id="9" name="Content Placeholder 2">
            <a:extLst>
              <a:ext uri="{FF2B5EF4-FFF2-40B4-BE49-F238E27FC236}">
                <a16:creationId xmlns:a16="http://schemas.microsoft.com/office/drawing/2014/main" id="{88EE7859-6B6D-4DC0-88E1-336AFE80FEF9}"/>
              </a:ext>
            </a:extLst>
          </p:cNvPr>
          <p:cNvSpPr txBox="1">
            <a:spLocks/>
          </p:cNvSpPr>
          <p:nvPr/>
        </p:nvSpPr>
        <p:spPr>
          <a:xfrm>
            <a:off x="838200" y="2055223"/>
            <a:ext cx="6741405" cy="4121740"/>
          </a:xfrm>
          <a:prstGeom prst="rect">
            <a:avLst/>
          </a:prstGeom>
        </p:spPr>
        <p:txBody>
          <a:bodyPr vert="horz" lIns="0" tIns="0" rIns="0" bIns="0" rtlCol="0">
            <a:noAutofit/>
          </a:bodyPr>
          <a:lstStyle>
            <a:lvl1pPr marL="0" indent="0" algn="l" defTabSz="914400" rtl="0" eaLnBrk="1" latinLnBrk="0" hangingPunct="1">
              <a:lnSpc>
                <a:spcPts val="3000"/>
              </a:lnSpc>
              <a:spcBef>
                <a:spcPts val="1000"/>
              </a:spcBef>
              <a:buFontTx/>
              <a:buNone/>
              <a:defRPr lang="en-US" sz="2400" kern="1200" dirty="0">
                <a:solidFill>
                  <a:schemeClr val="accent2"/>
                </a:solidFill>
                <a:latin typeface="+mn-lt"/>
                <a:ea typeface="+mn-ea"/>
                <a:cs typeface="+mn-cs"/>
              </a:defRPr>
            </a:lvl1pPr>
            <a:lvl2pPr marL="401638" indent="-169863"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2pPr>
            <a:lvl3pPr marL="571500" indent="-169863"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3pPr>
            <a:lvl4pPr marL="804863" indent="-233363"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4pPr>
            <a:lvl5pPr marL="1028700" indent="-223838"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dirty="0"/>
              <a:t>Write your own personalized retirement story </a:t>
            </a:r>
          </a:p>
          <a:p>
            <a:pPr>
              <a:lnSpc>
                <a:spcPts val="2400"/>
              </a:lnSpc>
              <a:spcBef>
                <a:spcPts val="1200"/>
              </a:spcBef>
              <a:spcAft>
                <a:spcPct val="0"/>
              </a:spcAft>
            </a:pPr>
            <a:r>
              <a:rPr lang="en-US" sz="1800" dirty="0">
                <a:solidFill>
                  <a:schemeClr val="bg1"/>
                </a:solidFill>
              </a:rPr>
              <a:t>Quickly and graphically model retirement scenarios </a:t>
            </a:r>
            <a:br>
              <a:rPr lang="en-US" sz="1800" dirty="0">
                <a:solidFill>
                  <a:schemeClr val="bg1"/>
                </a:solidFill>
              </a:rPr>
            </a:br>
            <a:r>
              <a:rPr lang="en-US" sz="1800" dirty="0">
                <a:solidFill>
                  <a:schemeClr val="bg1"/>
                </a:solidFill>
              </a:rPr>
              <a:t>with your financial professional</a:t>
            </a:r>
          </a:p>
          <a:p>
            <a:pPr>
              <a:lnSpc>
                <a:spcPts val="2400"/>
              </a:lnSpc>
              <a:spcBef>
                <a:spcPts val="1200"/>
              </a:spcBef>
              <a:spcAft>
                <a:spcPct val="0"/>
              </a:spcAft>
            </a:pPr>
            <a:r>
              <a:rPr lang="en-US" sz="1800" dirty="0">
                <a:solidFill>
                  <a:schemeClr val="bg1"/>
                </a:solidFill>
              </a:rPr>
              <a:t>Receive engaging new insight on your retirement plan</a:t>
            </a:r>
          </a:p>
          <a:p>
            <a:pPr>
              <a:lnSpc>
                <a:spcPts val="2400"/>
              </a:lnSpc>
              <a:spcBef>
                <a:spcPts val="1200"/>
              </a:spcBef>
              <a:spcAft>
                <a:spcPct val="0"/>
              </a:spcAft>
            </a:pPr>
            <a:r>
              <a:rPr lang="en-US" sz="1800" dirty="0">
                <a:solidFill>
                  <a:schemeClr val="bg1"/>
                </a:solidFill>
              </a:rPr>
              <a:t>Real-time answers to questions such as:</a:t>
            </a:r>
          </a:p>
          <a:p>
            <a:pPr marL="285750" indent="-285750">
              <a:lnSpc>
                <a:spcPts val="2200"/>
              </a:lnSpc>
              <a:spcBef>
                <a:spcPts val="600"/>
              </a:spcBef>
              <a:spcAft>
                <a:spcPct val="0"/>
              </a:spcAft>
              <a:buFont typeface="Arial" panose="020B0604020202020204" pitchFamily="34" charset="0"/>
              <a:buChar char="•"/>
            </a:pPr>
            <a:r>
              <a:rPr lang="en-US" sz="1700" dirty="0">
                <a:solidFill>
                  <a:schemeClr val="accent1"/>
                </a:solidFill>
              </a:rPr>
              <a:t>Can I retire when I planned?</a:t>
            </a:r>
          </a:p>
          <a:p>
            <a:pPr marL="285750" indent="-285750">
              <a:lnSpc>
                <a:spcPts val="2200"/>
              </a:lnSpc>
              <a:spcBef>
                <a:spcPts val="600"/>
              </a:spcBef>
              <a:spcAft>
                <a:spcPct val="0"/>
              </a:spcAft>
              <a:buFont typeface="Arial" panose="020B0604020202020204" pitchFamily="34" charset="0"/>
              <a:buChar char="•"/>
            </a:pPr>
            <a:r>
              <a:rPr lang="en-US" sz="1700" dirty="0">
                <a:solidFill>
                  <a:schemeClr val="accent1"/>
                </a:solidFill>
              </a:rPr>
              <a:t>Am I saving enough to achieve my retirement goals?</a:t>
            </a:r>
          </a:p>
          <a:p>
            <a:pPr marL="285750" indent="-285750">
              <a:lnSpc>
                <a:spcPts val="2200"/>
              </a:lnSpc>
              <a:spcBef>
                <a:spcPts val="600"/>
              </a:spcBef>
              <a:spcAft>
                <a:spcPct val="0"/>
              </a:spcAft>
              <a:buFont typeface="Arial" panose="020B0604020202020204" pitchFamily="34" charset="0"/>
              <a:buChar char="•"/>
            </a:pPr>
            <a:r>
              <a:rPr lang="en-US" sz="1700" dirty="0">
                <a:solidFill>
                  <a:schemeClr val="accent1"/>
                </a:solidFill>
              </a:rPr>
              <a:t>Am I in danger of outliving or depleting my </a:t>
            </a:r>
            <a:br>
              <a:rPr lang="en-US" sz="1700" dirty="0">
                <a:solidFill>
                  <a:schemeClr val="accent1"/>
                </a:solidFill>
              </a:rPr>
            </a:br>
            <a:r>
              <a:rPr lang="en-US" sz="1700" dirty="0">
                <a:solidFill>
                  <a:schemeClr val="accent1"/>
                </a:solidFill>
              </a:rPr>
              <a:t>retirement savings?</a:t>
            </a:r>
          </a:p>
        </p:txBody>
      </p:sp>
      <p:sp>
        <p:nvSpPr>
          <p:cNvPr id="10" name="TextBox 9">
            <a:extLst>
              <a:ext uri="{FF2B5EF4-FFF2-40B4-BE49-F238E27FC236}">
                <a16:creationId xmlns:a16="http://schemas.microsoft.com/office/drawing/2014/main" id="{43FA0D45-4ED6-4C4C-82C9-E09CB1983057}"/>
              </a:ext>
            </a:extLst>
          </p:cNvPr>
          <p:cNvSpPr txBox="1"/>
          <p:nvPr/>
        </p:nvSpPr>
        <p:spPr bwMode="auto">
          <a:xfrm>
            <a:off x="7493329" y="5616759"/>
            <a:ext cx="391885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rtlCol="0" anchor="ctr" anchorCtr="0" compatLnSpc="1">
            <a:prstTxWarp prst="textNoShape">
              <a:avLst/>
            </a:prstTxWarp>
            <a:spAutoFit/>
          </a:bodyPr>
          <a:lstStyle/>
          <a:p>
            <a:pPr algn="ctr"/>
            <a:r>
              <a:rPr lang="en-US" sz="1700" dirty="0">
                <a:solidFill>
                  <a:schemeClr val="tx1">
                    <a:lumMod val="75000"/>
                    <a:lumOff val="25000"/>
                  </a:schemeClr>
                </a:solidFill>
              </a:rPr>
              <a:t>Your personalized report</a:t>
            </a:r>
            <a:endParaRPr lang="en-US" sz="1700" kern="0" dirty="0">
              <a:solidFill>
                <a:schemeClr val="tx1">
                  <a:lumMod val="75000"/>
                  <a:lumOff val="25000"/>
                </a:schemeClr>
              </a:solidFill>
            </a:endParaRPr>
          </a:p>
        </p:txBody>
      </p:sp>
      <p:pic>
        <p:nvPicPr>
          <p:cNvPr id="8" name="Picture 7" descr="A screenshot of a cell phone&#10;&#10;Description automatically generated">
            <a:extLst>
              <a:ext uri="{FF2B5EF4-FFF2-40B4-BE49-F238E27FC236}">
                <a16:creationId xmlns:a16="http://schemas.microsoft.com/office/drawing/2014/main" id="{AC9E2F9E-C678-AC47-9A5B-865BD0DA81E4}"/>
              </a:ext>
            </a:extLst>
          </p:cNvPr>
          <p:cNvPicPr>
            <a:picLocks noChangeAspect="1"/>
          </p:cNvPicPr>
          <p:nvPr/>
        </p:nvPicPr>
        <p:blipFill>
          <a:blip r:embed="rId3"/>
          <a:stretch>
            <a:fillRect/>
          </a:stretch>
        </p:blipFill>
        <p:spPr>
          <a:xfrm>
            <a:off x="7505914" y="2160152"/>
            <a:ext cx="3979963" cy="30709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647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A80D-0305-254B-9CCF-B27015BDDED8}"/>
              </a:ext>
            </a:extLst>
          </p:cNvPr>
          <p:cNvSpPr>
            <a:spLocks noGrp="1"/>
          </p:cNvSpPr>
          <p:nvPr>
            <p:ph type="title"/>
          </p:nvPr>
        </p:nvSpPr>
        <p:spPr/>
        <p:txBody>
          <a:bodyPr/>
          <a:lstStyle/>
          <a:p>
            <a:r>
              <a:rPr lang="en-US" dirty="0"/>
              <a:t>Introducing Retirement Pathfinder</a:t>
            </a:r>
          </a:p>
        </p:txBody>
      </p:sp>
      <p:sp>
        <p:nvSpPr>
          <p:cNvPr id="3" name="Content Placeholder 2">
            <a:extLst>
              <a:ext uri="{FF2B5EF4-FFF2-40B4-BE49-F238E27FC236}">
                <a16:creationId xmlns:a16="http://schemas.microsoft.com/office/drawing/2014/main" id="{14807654-7951-AA4D-97DB-512E23C527BD}"/>
              </a:ext>
            </a:extLst>
          </p:cNvPr>
          <p:cNvSpPr>
            <a:spLocks noGrp="1"/>
          </p:cNvSpPr>
          <p:nvPr>
            <p:ph idx="1"/>
          </p:nvPr>
        </p:nvSpPr>
        <p:spPr>
          <a:xfrm>
            <a:off x="838200" y="2055223"/>
            <a:ext cx="6175291" cy="1137693"/>
          </a:xfrm>
        </p:spPr>
        <p:txBody>
          <a:bodyPr/>
          <a:lstStyle/>
          <a:p>
            <a:r>
              <a:rPr lang="en-US" dirty="0"/>
              <a:t>Three broad categories of retirement savers</a:t>
            </a:r>
          </a:p>
          <a:p>
            <a:pPr>
              <a:lnSpc>
                <a:spcPts val="2400"/>
              </a:lnSpc>
              <a:spcBef>
                <a:spcPts val="600"/>
              </a:spcBef>
              <a:spcAft>
                <a:spcPct val="0"/>
              </a:spcAft>
            </a:pPr>
            <a:r>
              <a:rPr lang="en-US" sz="2000" dirty="0">
                <a:solidFill>
                  <a:schemeClr val="bg1"/>
                </a:solidFill>
              </a:rPr>
              <a:t>Employees who are:</a:t>
            </a:r>
          </a:p>
        </p:txBody>
      </p:sp>
      <p:sp>
        <p:nvSpPr>
          <p:cNvPr id="4" name="Slide Number Placeholder 3">
            <a:extLst>
              <a:ext uri="{FF2B5EF4-FFF2-40B4-BE49-F238E27FC236}">
                <a16:creationId xmlns:a16="http://schemas.microsoft.com/office/drawing/2014/main" id="{2F1DF055-34E5-2342-82A6-3D8B68BE6542}"/>
              </a:ext>
            </a:extLst>
          </p:cNvPr>
          <p:cNvSpPr>
            <a:spLocks noGrp="1"/>
          </p:cNvSpPr>
          <p:nvPr>
            <p:ph type="sldNum" sz="quarter" idx="4"/>
          </p:nvPr>
        </p:nvSpPr>
        <p:spPr/>
        <p:txBody>
          <a:bodyPr/>
          <a:lstStyle/>
          <a:p>
            <a:fld id="{FCA986F9-F165-2F42-8D29-0DAFF18616A6}" type="slidenum">
              <a:rPr lang="en-US" smtClean="0"/>
              <a:pPr/>
              <a:t>5</a:t>
            </a:fld>
            <a:endParaRPr lang="en-US" dirty="0"/>
          </a:p>
        </p:txBody>
      </p:sp>
      <p:pic>
        <p:nvPicPr>
          <p:cNvPr id="5" name="Graphic 4">
            <a:extLst>
              <a:ext uri="{FF2B5EF4-FFF2-40B4-BE49-F238E27FC236}">
                <a16:creationId xmlns:a16="http://schemas.microsoft.com/office/drawing/2014/main" id="{20CFDCA2-5CEE-4668-8B9A-8EF5D7253C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66129" y="3254043"/>
            <a:ext cx="1259741" cy="904885"/>
          </a:xfrm>
          <a:prstGeom prst="rect">
            <a:avLst/>
          </a:prstGeom>
        </p:spPr>
      </p:pic>
      <p:pic>
        <p:nvPicPr>
          <p:cNvPr id="6" name="Graphic 5">
            <a:extLst>
              <a:ext uri="{FF2B5EF4-FFF2-40B4-BE49-F238E27FC236}">
                <a16:creationId xmlns:a16="http://schemas.microsoft.com/office/drawing/2014/main" id="{5B6AB2D4-0802-4E8C-8C12-8B178F6ED3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25086" y="3271787"/>
            <a:ext cx="733369" cy="887141"/>
          </a:xfrm>
          <a:prstGeom prst="rect">
            <a:avLst/>
          </a:prstGeom>
        </p:spPr>
      </p:pic>
      <p:pic>
        <p:nvPicPr>
          <p:cNvPr id="7" name="Graphic 6">
            <a:extLst>
              <a:ext uri="{FF2B5EF4-FFF2-40B4-BE49-F238E27FC236}">
                <a16:creationId xmlns:a16="http://schemas.microsoft.com/office/drawing/2014/main" id="{02B65A79-413E-4D03-8FB7-2EACB3C12A8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11034" y="3206730"/>
            <a:ext cx="952198" cy="952198"/>
          </a:xfrm>
          <a:prstGeom prst="rect">
            <a:avLst/>
          </a:prstGeom>
        </p:spPr>
      </p:pic>
      <p:sp>
        <p:nvSpPr>
          <p:cNvPr id="8" name="TextBox 7">
            <a:extLst>
              <a:ext uri="{FF2B5EF4-FFF2-40B4-BE49-F238E27FC236}">
                <a16:creationId xmlns:a16="http://schemas.microsoft.com/office/drawing/2014/main" id="{FDD335D6-B2EB-4BF2-80B4-C63AB3EC7DEC}"/>
              </a:ext>
            </a:extLst>
          </p:cNvPr>
          <p:cNvSpPr txBox="1"/>
          <p:nvPr/>
        </p:nvSpPr>
        <p:spPr>
          <a:xfrm>
            <a:off x="1836659" y="4420264"/>
            <a:ext cx="2352210" cy="893065"/>
          </a:xfrm>
          <a:prstGeom prst="rect">
            <a:avLst/>
          </a:prstGeom>
          <a:noFill/>
        </p:spPr>
        <p:txBody>
          <a:bodyPr wrap="square" lIns="0" tIns="0" rIns="0" bIns="0" rtlCol="0">
            <a:spAutoFit/>
          </a:bodyPr>
          <a:lstStyle/>
          <a:p>
            <a:pPr>
              <a:lnSpc>
                <a:spcPts val="2400"/>
              </a:lnSpc>
              <a:spcBef>
                <a:spcPct val="0"/>
              </a:spcBef>
              <a:spcAft>
                <a:spcPct val="0"/>
              </a:spcAft>
            </a:pPr>
            <a:r>
              <a:rPr lang="en-US" sz="1600" dirty="0">
                <a:solidFill>
                  <a:schemeClr val="accent1"/>
                </a:solidFill>
              </a:rPr>
              <a:t>Not currently enrolled or no longer contributing to a retirement savings plan</a:t>
            </a:r>
          </a:p>
        </p:txBody>
      </p:sp>
      <p:sp>
        <p:nvSpPr>
          <p:cNvPr id="9" name="TextBox 8">
            <a:extLst>
              <a:ext uri="{FF2B5EF4-FFF2-40B4-BE49-F238E27FC236}">
                <a16:creationId xmlns:a16="http://schemas.microsoft.com/office/drawing/2014/main" id="{141B0240-D146-4F73-932F-582F6952E589}"/>
              </a:ext>
            </a:extLst>
          </p:cNvPr>
          <p:cNvSpPr txBox="1"/>
          <p:nvPr/>
        </p:nvSpPr>
        <p:spPr>
          <a:xfrm>
            <a:off x="5167320" y="4420264"/>
            <a:ext cx="2352210" cy="1508618"/>
          </a:xfrm>
          <a:prstGeom prst="rect">
            <a:avLst/>
          </a:prstGeom>
          <a:noFill/>
        </p:spPr>
        <p:txBody>
          <a:bodyPr wrap="square" lIns="0" tIns="0" rIns="0" bIns="0" rtlCol="0">
            <a:spAutoFit/>
          </a:bodyPr>
          <a:lstStyle/>
          <a:p>
            <a:pPr>
              <a:lnSpc>
                <a:spcPts val="2400"/>
              </a:lnSpc>
              <a:spcBef>
                <a:spcPct val="0"/>
              </a:spcBef>
              <a:spcAft>
                <a:spcPct val="0"/>
              </a:spcAft>
            </a:pPr>
            <a:r>
              <a:rPr lang="en-US" sz="1600" dirty="0">
                <a:solidFill>
                  <a:schemeClr val="accent1"/>
                </a:solidFill>
              </a:rPr>
              <a:t>Currently enrolled in or saving to a retirement plan, but do not know the impact of the savings on their retirement</a:t>
            </a:r>
          </a:p>
        </p:txBody>
      </p:sp>
      <p:sp>
        <p:nvSpPr>
          <p:cNvPr id="10" name="TextBox 9">
            <a:extLst>
              <a:ext uri="{FF2B5EF4-FFF2-40B4-BE49-F238E27FC236}">
                <a16:creationId xmlns:a16="http://schemas.microsoft.com/office/drawing/2014/main" id="{2D06FE80-EAF5-4C65-9853-93458CE0D3A9}"/>
              </a:ext>
            </a:extLst>
          </p:cNvPr>
          <p:cNvSpPr txBox="1"/>
          <p:nvPr/>
        </p:nvSpPr>
        <p:spPr>
          <a:xfrm>
            <a:off x="8319850" y="4420264"/>
            <a:ext cx="2213932" cy="893065"/>
          </a:xfrm>
          <a:prstGeom prst="rect">
            <a:avLst/>
          </a:prstGeom>
          <a:noFill/>
        </p:spPr>
        <p:txBody>
          <a:bodyPr wrap="square" lIns="0" tIns="0" rIns="0" bIns="0" rtlCol="0">
            <a:spAutoFit/>
          </a:bodyPr>
          <a:lstStyle/>
          <a:p>
            <a:pPr>
              <a:lnSpc>
                <a:spcPts val="2400"/>
              </a:lnSpc>
              <a:spcBef>
                <a:spcPct val="0"/>
              </a:spcBef>
              <a:spcAft>
                <a:spcPct val="0"/>
              </a:spcAft>
            </a:pPr>
            <a:r>
              <a:rPr lang="en-US" sz="1600" dirty="0">
                <a:solidFill>
                  <a:schemeClr val="accent1"/>
                </a:solidFill>
              </a:rPr>
              <a:t>Nearing retirement and need to develop a retirement budget</a:t>
            </a:r>
          </a:p>
        </p:txBody>
      </p:sp>
    </p:spTree>
    <p:extLst>
      <p:ext uri="{BB962C8B-B14F-4D97-AF65-F5344CB8AC3E}">
        <p14:creationId xmlns:p14="http://schemas.microsoft.com/office/powerpoint/2010/main" val="341883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B5ED9-A014-524B-84B8-71942808D52F}"/>
              </a:ext>
            </a:extLst>
          </p:cNvPr>
          <p:cNvSpPr>
            <a:spLocks noGrp="1"/>
          </p:cNvSpPr>
          <p:nvPr>
            <p:ph type="title"/>
          </p:nvPr>
        </p:nvSpPr>
        <p:spPr>
          <a:xfrm>
            <a:off x="3629746" y="2743894"/>
            <a:ext cx="4932507" cy="1370212"/>
          </a:xfrm>
        </p:spPr>
        <p:txBody>
          <a:bodyPr>
            <a:normAutofit fontScale="90000"/>
          </a:bodyPr>
          <a:lstStyle/>
          <a:p>
            <a:r>
              <a:rPr lang="en-US" dirty="0"/>
              <a:t>A case study: Maria Davis.</a:t>
            </a:r>
          </a:p>
        </p:txBody>
      </p:sp>
      <p:sp>
        <p:nvSpPr>
          <p:cNvPr id="3" name="Slide Number Placeholder 2">
            <a:extLst>
              <a:ext uri="{FF2B5EF4-FFF2-40B4-BE49-F238E27FC236}">
                <a16:creationId xmlns:a16="http://schemas.microsoft.com/office/drawing/2014/main" id="{2CC83289-8311-AA45-8A0A-742DBD0AA1C8}"/>
              </a:ext>
            </a:extLst>
          </p:cNvPr>
          <p:cNvSpPr>
            <a:spLocks noGrp="1"/>
          </p:cNvSpPr>
          <p:nvPr>
            <p:ph type="sldNum" sz="quarter" idx="12"/>
          </p:nvPr>
        </p:nvSpPr>
        <p:spPr/>
        <p:txBody>
          <a:bodyPr/>
          <a:lstStyle/>
          <a:p>
            <a:fld id="{FCA986F9-F165-2F42-8D29-0DAFF18616A6}" type="slidenum">
              <a:rPr lang="en-US" smtClean="0"/>
              <a:t>6</a:t>
            </a:fld>
            <a:endParaRPr lang="en-US"/>
          </a:p>
        </p:txBody>
      </p:sp>
    </p:spTree>
    <p:extLst>
      <p:ext uri="{BB962C8B-B14F-4D97-AF65-F5344CB8AC3E}">
        <p14:creationId xmlns:p14="http://schemas.microsoft.com/office/powerpoint/2010/main" val="3360842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D027D-05EA-8B4B-8DA7-6A378FCEB12E}"/>
              </a:ext>
            </a:extLst>
          </p:cNvPr>
          <p:cNvSpPr>
            <a:spLocks noGrp="1"/>
          </p:cNvSpPr>
          <p:nvPr>
            <p:ph type="title"/>
          </p:nvPr>
        </p:nvSpPr>
        <p:spPr/>
        <p:txBody>
          <a:bodyPr/>
          <a:lstStyle/>
          <a:p>
            <a:r>
              <a:rPr lang="en-US" dirty="0"/>
              <a:t>A case study: Maria Davis</a:t>
            </a:r>
          </a:p>
        </p:txBody>
      </p:sp>
      <p:sp>
        <p:nvSpPr>
          <p:cNvPr id="3" name="Content Placeholder 2">
            <a:extLst>
              <a:ext uri="{FF2B5EF4-FFF2-40B4-BE49-F238E27FC236}">
                <a16:creationId xmlns:a16="http://schemas.microsoft.com/office/drawing/2014/main" id="{E8B51171-637C-E344-89CE-EC9A7CCDFE22}"/>
              </a:ext>
            </a:extLst>
          </p:cNvPr>
          <p:cNvSpPr>
            <a:spLocks noGrp="1"/>
          </p:cNvSpPr>
          <p:nvPr>
            <p:ph idx="1"/>
          </p:nvPr>
        </p:nvSpPr>
        <p:spPr/>
        <p:txBody>
          <a:bodyPr/>
          <a:lstStyle/>
          <a:p>
            <a:r>
              <a:rPr lang="en-US" dirty="0"/>
              <a:t>Hypothetical client: </a:t>
            </a:r>
            <a:r>
              <a:rPr lang="en-US" dirty="0">
                <a:solidFill>
                  <a:schemeClr val="bg1"/>
                </a:solidFill>
              </a:rPr>
              <a:t>“Maria Davis”</a:t>
            </a:r>
          </a:p>
          <a:p>
            <a:pPr>
              <a:lnSpc>
                <a:spcPts val="2400"/>
              </a:lnSpc>
              <a:spcBef>
                <a:spcPts val="2400"/>
              </a:spcBef>
              <a:spcAft>
                <a:spcPts val="600"/>
              </a:spcAft>
            </a:pPr>
            <a:r>
              <a:rPr lang="en-US" sz="1800" dirty="0">
                <a:solidFill>
                  <a:schemeClr val="accent1"/>
                </a:solidFill>
              </a:rPr>
              <a:t>Age: </a:t>
            </a:r>
            <a:r>
              <a:rPr lang="en-US" sz="1800" dirty="0">
                <a:solidFill>
                  <a:schemeClr val="bg1"/>
                </a:solidFill>
              </a:rPr>
              <a:t>35 </a:t>
            </a:r>
            <a:r>
              <a:rPr lang="en-US" sz="1800" dirty="0">
                <a:solidFill>
                  <a:schemeClr val="accent1"/>
                </a:solidFill>
              </a:rPr>
              <a:t>    Annual Salary: </a:t>
            </a:r>
            <a:r>
              <a:rPr lang="en-US" sz="1800" dirty="0">
                <a:solidFill>
                  <a:schemeClr val="bg1"/>
                </a:solidFill>
              </a:rPr>
              <a:t>$50,000</a:t>
            </a:r>
            <a:r>
              <a:rPr lang="en-US" sz="1800" dirty="0">
                <a:solidFill>
                  <a:schemeClr val="accent1"/>
                </a:solidFill>
              </a:rPr>
              <a:t> </a:t>
            </a:r>
            <a:r>
              <a:rPr lang="en-US" sz="1800" dirty="0">
                <a:solidFill>
                  <a:schemeClr val="bg1"/>
                </a:solidFill>
              </a:rPr>
              <a:t>(2% annual increase)</a:t>
            </a:r>
            <a:r>
              <a:rPr lang="en-US" sz="1800" dirty="0">
                <a:solidFill>
                  <a:schemeClr val="accent1"/>
                </a:solidFill>
              </a:rPr>
              <a:t>     Retirement Age: </a:t>
            </a:r>
            <a:r>
              <a:rPr lang="en-US" sz="1800" dirty="0">
                <a:solidFill>
                  <a:schemeClr val="bg1"/>
                </a:solidFill>
              </a:rPr>
              <a:t>62</a:t>
            </a:r>
          </a:p>
        </p:txBody>
      </p:sp>
      <p:sp>
        <p:nvSpPr>
          <p:cNvPr id="4" name="Slide Number Placeholder 3">
            <a:extLst>
              <a:ext uri="{FF2B5EF4-FFF2-40B4-BE49-F238E27FC236}">
                <a16:creationId xmlns:a16="http://schemas.microsoft.com/office/drawing/2014/main" id="{22F0E0E9-B8B0-8743-8864-37A5504A563D}"/>
              </a:ext>
            </a:extLst>
          </p:cNvPr>
          <p:cNvSpPr>
            <a:spLocks noGrp="1"/>
          </p:cNvSpPr>
          <p:nvPr>
            <p:ph type="sldNum" sz="quarter" idx="4"/>
          </p:nvPr>
        </p:nvSpPr>
        <p:spPr/>
        <p:txBody>
          <a:bodyPr/>
          <a:lstStyle/>
          <a:p>
            <a:fld id="{FCA986F9-F165-2F42-8D29-0DAFF18616A6}" type="slidenum">
              <a:rPr lang="en-US" smtClean="0"/>
              <a:pPr/>
              <a:t>7</a:t>
            </a:fld>
            <a:endParaRPr lang="en-US" dirty="0"/>
          </a:p>
        </p:txBody>
      </p:sp>
      <p:pic>
        <p:nvPicPr>
          <p:cNvPr id="5" name="Graphic 4">
            <a:extLst>
              <a:ext uri="{FF2B5EF4-FFF2-40B4-BE49-F238E27FC236}">
                <a16:creationId xmlns:a16="http://schemas.microsoft.com/office/drawing/2014/main" id="{FA3D8A61-FE16-4E1F-BFEC-B950695241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22628" y="2838450"/>
            <a:ext cx="1362075" cy="4019550"/>
          </a:xfrm>
          <a:prstGeom prst="rect">
            <a:avLst/>
          </a:prstGeom>
        </p:spPr>
      </p:pic>
      <p:cxnSp>
        <p:nvCxnSpPr>
          <p:cNvPr id="7" name="Straight Connector 6">
            <a:extLst>
              <a:ext uri="{FF2B5EF4-FFF2-40B4-BE49-F238E27FC236}">
                <a16:creationId xmlns:a16="http://schemas.microsoft.com/office/drawing/2014/main" id="{F6A0D5C1-BADA-EE44-895B-0CD0B05B5CE9}"/>
              </a:ext>
            </a:extLst>
          </p:cNvPr>
          <p:cNvCxnSpPr/>
          <p:nvPr/>
        </p:nvCxnSpPr>
        <p:spPr>
          <a:xfrm>
            <a:off x="819397" y="2624444"/>
            <a:ext cx="840773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DB056CB-D036-6348-9219-516D5ACA18B5}"/>
              </a:ext>
            </a:extLst>
          </p:cNvPr>
          <p:cNvCxnSpPr/>
          <p:nvPr/>
        </p:nvCxnSpPr>
        <p:spPr>
          <a:xfrm>
            <a:off x="819397" y="3149925"/>
            <a:ext cx="840773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055AE15-6C5E-9447-8563-FDC68117A326}"/>
              </a:ext>
            </a:extLst>
          </p:cNvPr>
          <p:cNvCxnSpPr/>
          <p:nvPr/>
        </p:nvCxnSpPr>
        <p:spPr>
          <a:xfrm>
            <a:off x="1793174" y="2636322"/>
            <a:ext cx="0" cy="510639"/>
          </a:xfrm>
          <a:prstGeom prst="line">
            <a:avLst/>
          </a:prstGeom>
          <a:ln>
            <a:solidFill>
              <a:srgbClr val="00A4E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52B403D-97E2-614E-BC5F-8BE56E43AC45}"/>
              </a:ext>
            </a:extLst>
          </p:cNvPr>
          <p:cNvCxnSpPr/>
          <p:nvPr/>
        </p:nvCxnSpPr>
        <p:spPr>
          <a:xfrm>
            <a:off x="6669975" y="2636322"/>
            <a:ext cx="0" cy="510639"/>
          </a:xfrm>
          <a:prstGeom prst="line">
            <a:avLst/>
          </a:prstGeom>
          <a:ln>
            <a:solidFill>
              <a:srgbClr val="00A4E4"/>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F5C78AE-51D1-4651-B0DA-C61FBED6B04E}"/>
              </a:ext>
            </a:extLst>
          </p:cNvPr>
          <p:cNvSpPr/>
          <p:nvPr/>
        </p:nvSpPr>
        <p:spPr>
          <a:xfrm>
            <a:off x="802143" y="3247003"/>
            <a:ext cx="8566141" cy="2684068"/>
          </a:xfrm>
          <a:prstGeom prst="rect">
            <a:avLst/>
          </a:prstGeom>
        </p:spPr>
        <p:txBody>
          <a:bodyPr wrap="square">
            <a:spAutoFit/>
          </a:bodyPr>
          <a:lstStyle/>
          <a:p>
            <a:pPr marL="285750" indent="-285750">
              <a:lnSpc>
                <a:spcPts val="2400"/>
              </a:lnSpc>
              <a:spcBef>
                <a:spcPts val="1800"/>
              </a:spcBef>
              <a:spcAft>
                <a:spcPct val="0"/>
              </a:spcAft>
              <a:buFont typeface="Arial" panose="020B0604020202020204" pitchFamily="34" charset="0"/>
              <a:buChar char="•"/>
            </a:pPr>
            <a:r>
              <a:rPr lang="en-US" dirty="0">
                <a:solidFill>
                  <a:schemeClr val="accent1"/>
                </a:solidFill>
              </a:rPr>
              <a:t>Estimated Retirement Expenses: </a:t>
            </a:r>
            <a:r>
              <a:rPr lang="en-US" dirty="0">
                <a:solidFill>
                  <a:schemeClr val="bg1"/>
                </a:solidFill>
              </a:rPr>
              <a:t>$50,000 (in today’s dollars with 2.5% inflation)</a:t>
            </a:r>
          </a:p>
          <a:p>
            <a:pPr marL="285750" indent="-285750">
              <a:lnSpc>
                <a:spcPts val="2400"/>
              </a:lnSpc>
              <a:spcBef>
                <a:spcPts val="1200"/>
              </a:spcBef>
              <a:spcAft>
                <a:spcPct val="0"/>
              </a:spcAft>
              <a:buFont typeface="Arial" panose="020B0604020202020204" pitchFamily="34" charset="0"/>
              <a:buChar char="•"/>
            </a:pPr>
            <a:r>
              <a:rPr lang="en-US" dirty="0">
                <a:solidFill>
                  <a:schemeClr val="accent1"/>
                </a:solidFill>
              </a:rPr>
              <a:t>Retirement Account Balance: </a:t>
            </a:r>
            <a:r>
              <a:rPr lang="en-US" dirty="0">
                <a:solidFill>
                  <a:schemeClr val="bg1"/>
                </a:solidFill>
              </a:rPr>
              <a:t>$40,000</a:t>
            </a:r>
          </a:p>
          <a:p>
            <a:pPr marL="285750" indent="-285750">
              <a:lnSpc>
                <a:spcPts val="2400"/>
              </a:lnSpc>
              <a:spcBef>
                <a:spcPts val="1200"/>
              </a:spcBef>
              <a:spcAft>
                <a:spcPct val="0"/>
              </a:spcAft>
              <a:buFont typeface="Arial" panose="020B0604020202020204" pitchFamily="34" charset="0"/>
              <a:buChar char="•"/>
            </a:pPr>
            <a:r>
              <a:rPr lang="en-US" dirty="0">
                <a:solidFill>
                  <a:schemeClr val="accent1"/>
                </a:solidFill>
              </a:rPr>
              <a:t>Retirement Contributions: </a:t>
            </a:r>
            <a:r>
              <a:rPr lang="en-US" dirty="0">
                <a:solidFill>
                  <a:schemeClr val="bg1"/>
                </a:solidFill>
              </a:rPr>
              <a:t>$2,600 annually</a:t>
            </a:r>
          </a:p>
          <a:p>
            <a:pPr marL="285750" indent="-285750">
              <a:lnSpc>
                <a:spcPts val="2400"/>
              </a:lnSpc>
              <a:spcBef>
                <a:spcPts val="1200"/>
              </a:spcBef>
              <a:spcAft>
                <a:spcPct val="0"/>
              </a:spcAft>
              <a:buFont typeface="Arial" panose="020B0604020202020204" pitchFamily="34" charset="0"/>
              <a:buChar char="•"/>
            </a:pPr>
            <a:r>
              <a:rPr lang="en-US" dirty="0">
                <a:solidFill>
                  <a:schemeClr val="accent1"/>
                </a:solidFill>
              </a:rPr>
              <a:t>Estimated Rate of Return: </a:t>
            </a:r>
            <a:r>
              <a:rPr lang="en-US" dirty="0">
                <a:solidFill>
                  <a:schemeClr val="bg1"/>
                </a:solidFill>
              </a:rPr>
              <a:t>7% before retirement; 4% after retirement</a:t>
            </a:r>
          </a:p>
          <a:p>
            <a:pPr marL="285750" indent="-285750">
              <a:lnSpc>
                <a:spcPts val="2400"/>
              </a:lnSpc>
              <a:spcBef>
                <a:spcPts val="1200"/>
              </a:spcBef>
              <a:spcAft>
                <a:spcPct val="0"/>
              </a:spcAft>
              <a:buFont typeface="Arial" panose="020B0604020202020204" pitchFamily="34" charset="0"/>
              <a:buChar char="•"/>
            </a:pPr>
            <a:r>
              <a:rPr lang="en-US" dirty="0">
                <a:solidFill>
                  <a:schemeClr val="accent1"/>
                </a:solidFill>
              </a:rPr>
              <a:t>Pension: </a:t>
            </a:r>
            <a:r>
              <a:rPr lang="en-US" dirty="0">
                <a:solidFill>
                  <a:schemeClr val="bg1"/>
                </a:solidFill>
              </a:rPr>
              <a:t>$35,000 at age 62 (2% annual increase)</a:t>
            </a:r>
          </a:p>
          <a:p>
            <a:pPr marL="285750" indent="-285750">
              <a:lnSpc>
                <a:spcPts val="2400"/>
              </a:lnSpc>
              <a:spcBef>
                <a:spcPts val="1200"/>
              </a:spcBef>
              <a:spcAft>
                <a:spcPct val="0"/>
              </a:spcAft>
              <a:buFont typeface="Arial" panose="020B0604020202020204" pitchFamily="34" charset="0"/>
              <a:buChar char="•"/>
            </a:pPr>
            <a:r>
              <a:rPr lang="en-US" dirty="0">
                <a:solidFill>
                  <a:schemeClr val="accent1"/>
                </a:solidFill>
              </a:rPr>
              <a:t>Social Security:</a:t>
            </a:r>
            <a:r>
              <a:rPr lang="en-US" dirty="0">
                <a:solidFill>
                  <a:schemeClr val="bg1"/>
                </a:solidFill>
              </a:rPr>
              <a:t> $3,505 monthly (future value at age 62; 2% annual increase)</a:t>
            </a:r>
          </a:p>
        </p:txBody>
      </p:sp>
    </p:spTree>
    <p:extLst>
      <p:ext uri="{BB962C8B-B14F-4D97-AF65-F5344CB8AC3E}">
        <p14:creationId xmlns:p14="http://schemas.microsoft.com/office/powerpoint/2010/main" val="160786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D027D-05EA-8B4B-8DA7-6A378FCEB12E}"/>
              </a:ext>
            </a:extLst>
          </p:cNvPr>
          <p:cNvSpPr>
            <a:spLocks noGrp="1"/>
          </p:cNvSpPr>
          <p:nvPr>
            <p:ph type="title"/>
          </p:nvPr>
        </p:nvSpPr>
        <p:spPr/>
        <p:txBody>
          <a:bodyPr/>
          <a:lstStyle/>
          <a:p>
            <a:r>
              <a:rPr lang="en-US" dirty="0"/>
              <a:t>A case study: Maria Davis</a:t>
            </a:r>
          </a:p>
        </p:txBody>
      </p:sp>
      <p:sp>
        <p:nvSpPr>
          <p:cNvPr id="4" name="Slide Number Placeholder 3">
            <a:extLst>
              <a:ext uri="{FF2B5EF4-FFF2-40B4-BE49-F238E27FC236}">
                <a16:creationId xmlns:a16="http://schemas.microsoft.com/office/drawing/2014/main" id="{22F0E0E9-B8B0-8743-8864-37A5504A563D}"/>
              </a:ext>
            </a:extLst>
          </p:cNvPr>
          <p:cNvSpPr>
            <a:spLocks noGrp="1"/>
          </p:cNvSpPr>
          <p:nvPr>
            <p:ph type="sldNum" sz="quarter" idx="4"/>
          </p:nvPr>
        </p:nvSpPr>
        <p:spPr/>
        <p:txBody>
          <a:bodyPr/>
          <a:lstStyle/>
          <a:p>
            <a:fld id="{FCA986F9-F165-2F42-8D29-0DAFF18616A6}" type="slidenum">
              <a:rPr lang="en-US" smtClean="0"/>
              <a:pPr/>
              <a:t>8</a:t>
            </a:fld>
            <a:endParaRPr lang="en-US" dirty="0"/>
          </a:p>
        </p:txBody>
      </p:sp>
      <p:pic>
        <p:nvPicPr>
          <p:cNvPr id="5" name="Picture 4">
            <a:extLst>
              <a:ext uri="{FF2B5EF4-FFF2-40B4-BE49-F238E27FC236}">
                <a16:creationId xmlns:a16="http://schemas.microsoft.com/office/drawing/2014/main" id="{853205D4-AFE3-7147-9C38-5B4DB889D87F}"/>
              </a:ext>
            </a:extLst>
          </p:cNvPr>
          <p:cNvPicPr>
            <a:picLocks noChangeAspect="1"/>
          </p:cNvPicPr>
          <p:nvPr/>
        </p:nvPicPr>
        <p:blipFill>
          <a:blip r:embed="rId3"/>
          <a:stretch>
            <a:fillRect/>
          </a:stretch>
        </p:blipFill>
        <p:spPr>
          <a:xfrm>
            <a:off x="2056848" y="1722303"/>
            <a:ext cx="8078304" cy="4810824"/>
          </a:xfrm>
          <a:prstGeom prst="rect">
            <a:avLst/>
          </a:prstGeom>
        </p:spPr>
      </p:pic>
      <p:cxnSp>
        <p:nvCxnSpPr>
          <p:cNvPr id="32" name="Straight Arrow Connector 31">
            <a:extLst>
              <a:ext uri="{FF2B5EF4-FFF2-40B4-BE49-F238E27FC236}">
                <a16:creationId xmlns:a16="http://schemas.microsoft.com/office/drawing/2014/main" id="{48FEF47A-CECE-4D5A-B1CE-CB73AD80EA30}"/>
              </a:ext>
            </a:extLst>
          </p:cNvPr>
          <p:cNvCxnSpPr>
            <a:cxnSpLocks/>
          </p:cNvCxnSpPr>
          <p:nvPr/>
        </p:nvCxnSpPr>
        <p:spPr>
          <a:xfrm>
            <a:off x="5467927" y="8250393"/>
            <a:ext cx="3836895"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FDD4352-2458-4C54-BC69-2A69B9F11A91}"/>
              </a:ext>
            </a:extLst>
          </p:cNvPr>
          <p:cNvGrpSpPr/>
          <p:nvPr/>
        </p:nvGrpSpPr>
        <p:grpSpPr>
          <a:xfrm>
            <a:off x="1410400" y="1827373"/>
            <a:ext cx="575154" cy="369160"/>
            <a:chOff x="1410400" y="1827373"/>
            <a:chExt cx="575154" cy="369160"/>
          </a:xfrm>
        </p:grpSpPr>
        <p:sp>
          <p:nvSpPr>
            <p:cNvPr id="12" name="Oval 11">
              <a:extLst>
                <a:ext uri="{FF2B5EF4-FFF2-40B4-BE49-F238E27FC236}">
                  <a16:creationId xmlns:a16="http://schemas.microsoft.com/office/drawing/2014/main" id="{ED64EC52-6063-42CB-84C5-EA57456A6CB7}"/>
                </a:ext>
              </a:extLst>
            </p:cNvPr>
            <p:cNvSpPr/>
            <p:nvPr/>
          </p:nvSpPr>
          <p:spPr>
            <a:xfrm>
              <a:off x="1410400" y="1827373"/>
              <a:ext cx="369160" cy="369160"/>
            </a:xfrm>
            <a:prstGeom prst="ellipse">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FFFFFF"/>
                  </a:solidFill>
                </a:rPr>
                <a:t>1</a:t>
              </a:r>
            </a:p>
          </p:txBody>
        </p:sp>
        <p:cxnSp>
          <p:nvCxnSpPr>
            <p:cNvPr id="46" name="Straight Arrow Connector 45">
              <a:extLst>
                <a:ext uri="{FF2B5EF4-FFF2-40B4-BE49-F238E27FC236}">
                  <a16:creationId xmlns:a16="http://schemas.microsoft.com/office/drawing/2014/main" id="{449FE76C-F8E6-48FB-AAA3-F642572C4B17}"/>
                </a:ext>
              </a:extLst>
            </p:cNvPr>
            <p:cNvCxnSpPr>
              <a:cxnSpLocks/>
              <a:stCxn id="12" idx="6"/>
            </p:cNvCxnSpPr>
            <p:nvPr/>
          </p:nvCxnSpPr>
          <p:spPr>
            <a:xfrm>
              <a:off x="1779560" y="2011953"/>
              <a:ext cx="205994"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D8A257BF-2C2B-40B0-B7B3-B86E54A01D88}"/>
              </a:ext>
            </a:extLst>
          </p:cNvPr>
          <p:cNvGrpSpPr/>
          <p:nvPr/>
        </p:nvGrpSpPr>
        <p:grpSpPr>
          <a:xfrm>
            <a:off x="1410400" y="4633687"/>
            <a:ext cx="3222560" cy="369160"/>
            <a:chOff x="1410400" y="4633687"/>
            <a:chExt cx="3222560" cy="369160"/>
          </a:xfrm>
        </p:grpSpPr>
        <p:sp>
          <p:nvSpPr>
            <p:cNvPr id="13" name="Oval 12">
              <a:extLst>
                <a:ext uri="{FF2B5EF4-FFF2-40B4-BE49-F238E27FC236}">
                  <a16:creationId xmlns:a16="http://schemas.microsoft.com/office/drawing/2014/main" id="{88B416CD-14F1-490E-B8CE-5403B7C200BB}"/>
                </a:ext>
              </a:extLst>
            </p:cNvPr>
            <p:cNvSpPr/>
            <p:nvPr/>
          </p:nvSpPr>
          <p:spPr>
            <a:xfrm>
              <a:off x="1410400" y="4633687"/>
              <a:ext cx="369160" cy="369160"/>
            </a:xfrm>
            <a:prstGeom prst="ellipse">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FFFFFF"/>
                  </a:solidFill>
                </a:rPr>
                <a:t>2</a:t>
              </a:r>
            </a:p>
          </p:txBody>
        </p:sp>
        <p:cxnSp>
          <p:nvCxnSpPr>
            <p:cNvPr id="47" name="Straight Arrow Connector 46">
              <a:extLst>
                <a:ext uri="{FF2B5EF4-FFF2-40B4-BE49-F238E27FC236}">
                  <a16:creationId xmlns:a16="http://schemas.microsoft.com/office/drawing/2014/main" id="{E5162E39-C211-4E97-89AF-2EA328745EF6}"/>
                </a:ext>
              </a:extLst>
            </p:cNvPr>
            <p:cNvCxnSpPr>
              <a:cxnSpLocks/>
              <a:stCxn id="13" idx="6"/>
            </p:cNvCxnSpPr>
            <p:nvPr/>
          </p:nvCxnSpPr>
          <p:spPr>
            <a:xfrm flipV="1">
              <a:off x="1779560" y="4807201"/>
              <a:ext cx="2853400" cy="11066"/>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53C5E337-4346-4BD0-8FC7-9345E11619B1}"/>
              </a:ext>
            </a:extLst>
          </p:cNvPr>
          <p:cNvGrpSpPr/>
          <p:nvPr/>
        </p:nvGrpSpPr>
        <p:grpSpPr>
          <a:xfrm>
            <a:off x="1410400" y="5983992"/>
            <a:ext cx="2673920" cy="369160"/>
            <a:chOff x="1410400" y="5983992"/>
            <a:chExt cx="2673920" cy="369160"/>
          </a:xfrm>
        </p:grpSpPr>
        <p:sp>
          <p:nvSpPr>
            <p:cNvPr id="50" name="Oval 49">
              <a:extLst>
                <a:ext uri="{FF2B5EF4-FFF2-40B4-BE49-F238E27FC236}">
                  <a16:creationId xmlns:a16="http://schemas.microsoft.com/office/drawing/2014/main" id="{E6B98191-07D4-451B-9FCD-8D715BA7306C}"/>
                </a:ext>
              </a:extLst>
            </p:cNvPr>
            <p:cNvSpPr/>
            <p:nvPr/>
          </p:nvSpPr>
          <p:spPr>
            <a:xfrm>
              <a:off x="1410400" y="5983992"/>
              <a:ext cx="369160" cy="369160"/>
            </a:xfrm>
            <a:prstGeom prst="ellipse">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FFFFFF"/>
                  </a:solidFill>
                </a:rPr>
                <a:t>3</a:t>
              </a:r>
            </a:p>
          </p:txBody>
        </p:sp>
        <p:cxnSp>
          <p:nvCxnSpPr>
            <p:cNvPr id="51" name="Straight Arrow Connector 50">
              <a:extLst>
                <a:ext uri="{FF2B5EF4-FFF2-40B4-BE49-F238E27FC236}">
                  <a16:creationId xmlns:a16="http://schemas.microsoft.com/office/drawing/2014/main" id="{618FDF0E-B813-4B1F-958A-D088C954F31D}"/>
                </a:ext>
              </a:extLst>
            </p:cNvPr>
            <p:cNvCxnSpPr>
              <a:cxnSpLocks/>
              <a:stCxn id="50" idx="6"/>
            </p:cNvCxnSpPr>
            <p:nvPr/>
          </p:nvCxnSpPr>
          <p:spPr>
            <a:xfrm flipV="1">
              <a:off x="1779560" y="6159934"/>
              <a:ext cx="2304760" cy="8638"/>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C85B3D69-5807-4110-840D-45A6A09ACD98}"/>
              </a:ext>
            </a:extLst>
          </p:cNvPr>
          <p:cNvGrpSpPr/>
          <p:nvPr/>
        </p:nvGrpSpPr>
        <p:grpSpPr>
          <a:xfrm>
            <a:off x="6374677" y="5987190"/>
            <a:ext cx="4219286" cy="369160"/>
            <a:chOff x="6374677" y="5987190"/>
            <a:chExt cx="4219286" cy="369160"/>
          </a:xfrm>
        </p:grpSpPr>
        <p:sp>
          <p:nvSpPr>
            <p:cNvPr id="15" name="Oval 14">
              <a:extLst>
                <a:ext uri="{FF2B5EF4-FFF2-40B4-BE49-F238E27FC236}">
                  <a16:creationId xmlns:a16="http://schemas.microsoft.com/office/drawing/2014/main" id="{388AC3DC-E3DA-4B4D-A26E-8551F2E5D80E}"/>
                </a:ext>
              </a:extLst>
            </p:cNvPr>
            <p:cNvSpPr/>
            <p:nvPr/>
          </p:nvSpPr>
          <p:spPr>
            <a:xfrm>
              <a:off x="10224803" y="5987190"/>
              <a:ext cx="369160" cy="369160"/>
            </a:xfrm>
            <a:prstGeom prst="ellipse">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FFFFFF"/>
                  </a:solidFill>
                </a:rPr>
                <a:t>4</a:t>
              </a:r>
            </a:p>
          </p:txBody>
        </p:sp>
        <p:cxnSp>
          <p:nvCxnSpPr>
            <p:cNvPr id="53" name="Straight Arrow Connector 52">
              <a:extLst>
                <a:ext uri="{FF2B5EF4-FFF2-40B4-BE49-F238E27FC236}">
                  <a16:creationId xmlns:a16="http://schemas.microsoft.com/office/drawing/2014/main" id="{A2AEB691-4613-4BD3-A613-EFFDA79AA89E}"/>
                </a:ext>
              </a:extLst>
            </p:cNvPr>
            <p:cNvCxnSpPr>
              <a:cxnSpLocks/>
            </p:cNvCxnSpPr>
            <p:nvPr/>
          </p:nvCxnSpPr>
          <p:spPr>
            <a:xfrm flipH="1" flipV="1">
              <a:off x="6374677" y="6159794"/>
              <a:ext cx="3902380" cy="11976"/>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6643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D027D-05EA-8B4B-8DA7-6A378FCEB12E}"/>
              </a:ext>
            </a:extLst>
          </p:cNvPr>
          <p:cNvSpPr>
            <a:spLocks noGrp="1"/>
          </p:cNvSpPr>
          <p:nvPr>
            <p:ph type="title"/>
          </p:nvPr>
        </p:nvSpPr>
        <p:spPr/>
        <p:txBody>
          <a:bodyPr/>
          <a:lstStyle/>
          <a:p>
            <a:r>
              <a:rPr lang="en-US" dirty="0"/>
              <a:t>A case study: Maria Davis</a:t>
            </a:r>
          </a:p>
        </p:txBody>
      </p:sp>
      <p:sp>
        <p:nvSpPr>
          <p:cNvPr id="3" name="Content Placeholder 2">
            <a:extLst>
              <a:ext uri="{FF2B5EF4-FFF2-40B4-BE49-F238E27FC236}">
                <a16:creationId xmlns:a16="http://schemas.microsoft.com/office/drawing/2014/main" id="{E8B51171-637C-E344-89CE-EC9A7CCDFE22}"/>
              </a:ext>
            </a:extLst>
          </p:cNvPr>
          <p:cNvSpPr>
            <a:spLocks noGrp="1"/>
          </p:cNvSpPr>
          <p:nvPr>
            <p:ph idx="1"/>
          </p:nvPr>
        </p:nvSpPr>
        <p:spPr>
          <a:xfrm>
            <a:off x="838200" y="2055223"/>
            <a:ext cx="2775333" cy="412555"/>
          </a:xfrm>
        </p:spPr>
        <p:txBody>
          <a:bodyPr/>
          <a:lstStyle/>
          <a:p>
            <a:endParaRPr lang="en-US" dirty="0"/>
          </a:p>
        </p:txBody>
      </p:sp>
      <p:sp>
        <p:nvSpPr>
          <p:cNvPr id="4" name="Slide Number Placeholder 3">
            <a:extLst>
              <a:ext uri="{FF2B5EF4-FFF2-40B4-BE49-F238E27FC236}">
                <a16:creationId xmlns:a16="http://schemas.microsoft.com/office/drawing/2014/main" id="{22F0E0E9-B8B0-8743-8864-37A5504A563D}"/>
              </a:ext>
            </a:extLst>
          </p:cNvPr>
          <p:cNvSpPr>
            <a:spLocks noGrp="1"/>
          </p:cNvSpPr>
          <p:nvPr>
            <p:ph type="sldNum" sz="quarter" idx="4"/>
          </p:nvPr>
        </p:nvSpPr>
        <p:spPr/>
        <p:txBody>
          <a:bodyPr/>
          <a:lstStyle/>
          <a:p>
            <a:fld id="{FCA986F9-F165-2F42-8D29-0DAFF18616A6}" type="slidenum">
              <a:rPr lang="en-US" smtClean="0"/>
              <a:pPr/>
              <a:t>9</a:t>
            </a:fld>
            <a:endParaRPr lang="en-US" dirty="0"/>
          </a:p>
        </p:txBody>
      </p:sp>
      <p:pic>
        <p:nvPicPr>
          <p:cNvPr id="5" name="Picture 4">
            <a:extLst>
              <a:ext uri="{FF2B5EF4-FFF2-40B4-BE49-F238E27FC236}">
                <a16:creationId xmlns:a16="http://schemas.microsoft.com/office/drawing/2014/main" id="{8E56A1DB-8089-7343-9883-6EE6E9CF55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47829" y="2060778"/>
            <a:ext cx="8153400" cy="3816096"/>
          </a:xfrm>
          <a:prstGeom prst="rect">
            <a:avLst/>
          </a:prstGeom>
        </p:spPr>
      </p:pic>
      <p:grpSp>
        <p:nvGrpSpPr>
          <p:cNvPr id="6" name="Group 5">
            <a:extLst>
              <a:ext uri="{FF2B5EF4-FFF2-40B4-BE49-F238E27FC236}">
                <a16:creationId xmlns:a16="http://schemas.microsoft.com/office/drawing/2014/main" id="{8F44CEF2-39CE-40FF-9BBB-58C9F154741B}"/>
              </a:ext>
            </a:extLst>
          </p:cNvPr>
          <p:cNvGrpSpPr/>
          <p:nvPr/>
        </p:nvGrpSpPr>
        <p:grpSpPr>
          <a:xfrm>
            <a:off x="7149737" y="3411289"/>
            <a:ext cx="3704155" cy="369160"/>
            <a:chOff x="7149737" y="3411289"/>
            <a:chExt cx="3704155" cy="369160"/>
          </a:xfrm>
        </p:grpSpPr>
        <p:sp>
          <p:nvSpPr>
            <p:cNvPr id="8" name="Oval 7">
              <a:extLst>
                <a:ext uri="{FF2B5EF4-FFF2-40B4-BE49-F238E27FC236}">
                  <a16:creationId xmlns:a16="http://schemas.microsoft.com/office/drawing/2014/main" id="{428E83D7-0C14-4E26-8AAF-A32414ACF12C}"/>
                </a:ext>
              </a:extLst>
            </p:cNvPr>
            <p:cNvSpPr/>
            <p:nvPr/>
          </p:nvSpPr>
          <p:spPr>
            <a:xfrm>
              <a:off x="10484732" y="3411289"/>
              <a:ext cx="369160" cy="369160"/>
            </a:xfrm>
            <a:prstGeom prst="ellipse">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FFFFFF"/>
                  </a:solidFill>
                </a:rPr>
                <a:t>1</a:t>
              </a:r>
            </a:p>
          </p:txBody>
        </p:sp>
        <p:cxnSp>
          <p:nvCxnSpPr>
            <p:cNvPr id="9" name="Straight Arrow Connector 8">
              <a:extLst>
                <a:ext uri="{FF2B5EF4-FFF2-40B4-BE49-F238E27FC236}">
                  <a16:creationId xmlns:a16="http://schemas.microsoft.com/office/drawing/2014/main" id="{3C7D78C2-11A8-4882-AB56-5C87E0B20394}"/>
                </a:ext>
              </a:extLst>
            </p:cNvPr>
            <p:cNvCxnSpPr>
              <a:cxnSpLocks/>
              <a:stCxn id="8" idx="2"/>
            </p:cNvCxnSpPr>
            <p:nvPr/>
          </p:nvCxnSpPr>
          <p:spPr>
            <a:xfrm flipH="1">
              <a:off x="7149737" y="3595869"/>
              <a:ext cx="3334995"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80E512A4-FB02-4B3A-880F-4AC8CF065E11}"/>
              </a:ext>
            </a:extLst>
          </p:cNvPr>
          <p:cNvGrpSpPr/>
          <p:nvPr/>
        </p:nvGrpSpPr>
        <p:grpSpPr>
          <a:xfrm>
            <a:off x="1308435" y="3883246"/>
            <a:ext cx="775451" cy="369160"/>
            <a:chOff x="1308435" y="3883246"/>
            <a:chExt cx="775451" cy="369160"/>
          </a:xfrm>
        </p:grpSpPr>
        <p:sp>
          <p:nvSpPr>
            <p:cNvPr id="13" name="Oval 12">
              <a:extLst>
                <a:ext uri="{FF2B5EF4-FFF2-40B4-BE49-F238E27FC236}">
                  <a16:creationId xmlns:a16="http://schemas.microsoft.com/office/drawing/2014/main" id="{DC4A74DB-14B3-422D-A943-CF6AE889E497}"/>
                </a:ext>
              </a:extLst>
            </p:cNvPr>
            <p:cNvSpPr/>
            <p:nvPr/>
          </p:nvSpPr>
          <p:spPr>
            <a:xfrm>
              <a:off x="1308435" y="3883246"/>
              <a:ext cx="369160" cy="369160"/>
            </a:xfrm>
            <a:prstGeom prst="ellipse">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FFFFFF"/>
                  </a:solidFill>
                </a:rPr>
                <a:t>2</a:t>
              </a:r>
            </a:p>
          </p:txBody>
        </p:sp>
        <p:cxnSp>
          <p:nvCxnSpPr>
            <p:cNvPr id="14" name="Straight Arrow Connector 13">
              <a:extLst>
                <a:ext uri="{FF2B5EF4-FFF2-40B4-BE49-F238E27FC236}">
                  <a16:creationId xmlns:a16="http://schemas.microsoft.com/office/drawing/2014/main" id="{D366783E-9F13-4246-8BDD-3439EEF561F3}"/>
                </a:ext>
              </a:extLst>
            </p:cNvPr>
            <p:cNvCxnSpPr>
              <a:cxnSpLocks/>
              <a:stCxn id="13" idx="6"/>
            </p:cNvCxnSpPr>
            <p:nvPr/>
          </p:nvCxnSpPr>
          <p:spPr>
            <a:xfrm>
              <a:off x="1677595" y="4067826"/>
              <a:ext cx="406291"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08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IG 2020">
      <a:dk1>
        <a:srgbClr val="001870"/>
      </a:dk1>
      <a:lt1>
        <a:srgbClr val="1252DE"/>
      </a:lt1>
      <a:dk2>
        <a:srgbClr val="C7DAF4"/>
      </a:dk2>
      <a:lt2>
        <a:srgbClr val="B1B1B2"/>
      </a:lt2>
      <a:accent1>
        <a:srgbClr val="333641"/>
      </a:accent1>
      <a:accent2>
        <a:srgbClr val="00BE6E"/>
      </a:accent2>
      <a:accent3>
        <a:srgbClr val="00A3E4"/>
      </a:accent3>
      <a:accent4>
        <a:srgbClr val="FFBE3E"/>
      </a:accent4>
      <a:accent5>
        <a:srgbClr val="EC1944"/>
      </a:accent5>
      <a:accent6>
        <a:srgbClr val="904FD7"/>
      </a:accent6>
      <a:hlink>
        <a:srgbClr val="00BEB2"/>
      </a:hlink>
      <a:folHlink>
        <a:srgbClr val="FF82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CE5730D02F9F46A3013E799EEF667B" ma:contentTypeVersion="10" ma:contentTypeDescription="Create a new document." ma:contentTypeScope="" ma:versionID="a0d741a0dd2952054f7d8a8a34914449">
  <xsd:schema xmlns:xsd="http://www.w3.org/2001/XMLSchema" xmlns:xs="http://www.w3.org/2001/XMLSchema" xmlns:p="http://schemas.microsoft.com/office/2006/metadata/properties" xmlns:ns3="92d730e5-01de-4e2a-85ce-b5e59a1b2628" targetNamespace="http://schemas.microsoft.com/office/2006/metadata/properties" ma:root="true" ma:fieldsID="cf70ed691014ea7f755c0dc9ea17560e" ns3:_="">
    <xsd:import namespace="92d730e5-01de-4e2a-85ce-b5e59a1b262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d730e5-01de-4e2a-85ce-b5e59a1b26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4D7BAF-0F7C-4F48-B4E7-531F01F8A7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d730e5-01de-4e2a-85ce-b5e59a1b26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314F72-F6D5-4937-9AE0-826DD797A718}">
  <ds:schemaRefs>
    <ds:schemaRef ds:uri="http://schemas.microsoft.com/sharepoint/v3/contenttype/forms"/>
  </ds:schemaRefs>
</ds:datastoreItem>
</file>

<file path=customXml/itemProps3.xml><?xml version="1.0" encoding="utf-8"?>
<ds:datastoreItem xmlns:ds="http://schemas.openxmlformats.org/officeDocument/2006/customXml" ds:itemID="{33761814-149C-4778-A93D-72D75206FCE5}">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92d730e5-01de-4e2a-85ce-b5e59a1b2628"/>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1165</TotalTime>
  <Words>3400</Words>
  <Application>Microsoft Office PowerPoint</Application>
  <PresentationFormat>Widescreen</PresentationFormat>
  <Paragraphs>293</Paragraphs>
  <Slides>32</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PowerPoint Presentation</vt:lpstr>
      <vt:lpstr>Agenda</vt:lpstr>
      <vt:lpstr>Introducing  Retirement Pathfinder.®</vt:lpstr>
      <vt:lpstr>Introducing Retirement Pathfinder</vt:lpstr>
      <vt:lpstr>Introducing Retirement Pathfinder</vt:lpstr>
      <vt:lpstr>A case study: Maria Davis.</vt:lpstr>
      <vt:lpstr>A case study: Maria Davis</vt:lpstr>
      <vt:lpstr>A case study: Maria Davis</vt:lpstr>
      <vt:lpstr>A case study: Maria Davis</vt:lpstr>
      <vt:lpstr>A case study: Maria Davis</vt:lpstr>
      <vt:lpstr>A case study: Maria Davis</vt:lpstr>
      <vt:lpstr>A case study: Maria Davis</vt:lpstr>
      <vt:lpstr>A case study: Maria Davis</vt:lpstr>
      <vt:lpstr>A case study: Maria Davis</vt:lpstr>
      <vt:lpstr>A case study: Maria Davis</vt:lpstr>
      <vt:lpstr>A case study: Maria Davis</vt:lpstr>
      <vt:lpstr>A case study: Maria Davis</vt:lpstr>
      <vt:lpstr>A case study: Maria Davis</vt:lpstr>
      <vt:lpstr>A case study: Maria Davis</vt:lpstr>
      <vt:lpstr>A case study: Maria Davis</vt:lpstr>
      <vt:lpstr>A case study: Maria Davis</vt:lpstr>
      <vt:lpstr>A case study: Maria Davis</vt:lpstr>
      <vt:lpstr>A case study: Maria Davis</vt:lpstr>
      <vt:lpstr>A case study: Maria Davis</vt:lpstr>
      <vt:lpstr>A case study: Maria Davis</vt:lpstr>
      <vt:lpstr>Answering other  retirement questions.</vt:lpstr>
      <vt:lpstr>Answering other retirement questions</vt:lpstr>
      <vt:lpstr>Answering other retirement questions</vt:lpstr>
      <vt:lpstr>Answering other retirement questions</vt:lpstr>
      <vt:lpstr>Answering other retirement questions</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JOYNER, MEGAN</cp:lastModifiedBy>
  <cp:revision>132</cp:revision>
  <dcterms:created xsi:type="dcterms:W3CDTF">2020-06-08T14:21:00Z</dcterms:created>
  <dcterms:modified xsi:type="dcterms:W3CDTF">2020-09-25T14:34:52Z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0x01010037CE5730D02F9F46A3013E799EEF667B</vt:lpwstr>
  </property>
</Properties>
</file>