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3" r:id="rId4"/>
    <p:sldId id="286" r:id="rId5"/>
    <p:sldId id="280" r:id="rId6"/>
    <p:sldId id="284" r:id="rId7"/>
    <p:sldId id="295" r:id="rId8"/>
    <p:sldId id="300" r:id="rId9"/>
    <p:sldId id="302" r:id="rId10"/>
    <p:sldId id="321" r:id="rId11"/>
    <p:sldId id="328" r:id="rId12"/>
    <p:sldId id="309" r:id="rId13"/>
    <p:sldId id="306" r:id="rId14"/>
    <p:sldId id="329" r:id="rId15"/>
    <p:sldId id="278" r:id="rId16"/>
    <p:sldId id="320" r:id="rId17"/>
    <p:sldId id="327" r:id="rId18"/>
    <p:sldId id="330" r:id="rId19"/>
    <p:sldId id="317" r:id="rId2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0B42EB-7B98-4FC1-8BE7-37102BE84C98}">
          <p14:sldIdLst>
            <p14:sldId id="256"/>
          </p14:sldIdLst>
        </p14:section>
        <p14:section name="Untitled Section" id="{D75EE55B-A943-46D8-B6F7-2FD4B1EC2FF6}">
          <p14:sldIdLst>
            <p14:sldId id="283"/>
            <p14:sldId id="286"/>
            <p14:sldId id="280"/>
            <p14:sldId id="284"/>
            <p14:sldId id="295"/>
            <p14:sldId id="300"/>
            <p14:sldId id="302"/>
            <p14:sldId id="321"/>
            <p14:sldId id="328"/>
            <p14:sldId id="309"/>
            <p14:sldId id="306"/>
            <p14:sldId id="329"/>
            <p14:sldId id="278"/>
            <p14:sldId id="320"/>
            <p14:sldId id="327"/>
            <p14:sldId id="330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ECDD96-AC75-4249-93CB-A93358217F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85EF8-DE0A-4E2B-AD0B-398671D0D0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B00840-3676-4835-8823-071FBFDA4E1E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48397-18DB-4D76-ACC8-D827172823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07426-552B-4537-8E74-BAC6F7D6B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58A4B4-F4A6-4BD5-9A90-F2D6928D7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27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77A69-06F2-47BE-A95E-C547B1A5EE82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2AE76A-16E6-4D47-BB26-BA58A380C0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55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6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59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43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47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8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73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60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12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Logo Up bar.png">
            <a:extLst>
              <a:ext uri="{FF2B5EF4-FFF2-40B4-BE49-F238E27FC236}">
                <a16:creationId xmlns:a16="http://schemas.microsoft.com/office/drawing/2014/main" id="{9E553306-0146-432D-B3E6-9C3256F75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ttom garnet ba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0"/>
            <a:ext cx="9144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hyperlink" Target="http://www.mybenefits.sc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hyperlink" Target="https://www.peba.sc.gov/oe" TargetMode="External"/><Relationship Id="rId4" Type="http://schemas.openxmlformats.org/officeDocument/2006/relationships/hyperlink" Target="http://www.peba.sc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CD59E14B-AF96-4352-A8A9-C4741510509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4221163"/>
            <a:ext cx="7772400" cy="91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2021 Virtual Benefits Fair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2F2473-F774-4892-898B-5AF1946BB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"/>
    </mc:Choice>
    <mc:Fallback xmlns="">
      <p:transition spd="slow" advTm="6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Dependent Life – Spouse Insurance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91"/>
            <a:ext cx="8564880" cy="4108119"/>
          </a:xfrm>
        </p:spPr>
        <p:txBody>
          <a:bodyPr/>
          <a:lstStyle/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To enroll in or increase Dependent Life-Spouse coverage, you must complete a full Statement of Health online. 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You will receive an email from MetLife that includes a link to the form on MetLife’s MyBenefits platform.</a:t>
            </a:r>
          </a:p>
          <a:p>
            <a:pPr marL="400050"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  <a:tabLst>
                <a:tab pos="968375" algn="l"/>
                <a:tab pos="1371600" algn="l"/>
              </a:tabLst>
              <a:defRPr/>
            </a:pPr>
            <a:endParaRPr lang="en-US" sz="24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400050"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You may make all other open enrollment changes in MyBenefits.</a:t>
            </a:r>
          </a:p>
          <a:p>
            <a:pPr marL="400050"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  <a:tabLst>
                <a:tab pos="968375" algn="l"/>
                <a:tab pos="1371600" algn="l"/>
              </a:tabLst>
              <a:defRPr/>
            </a:pPr>
            <a:endParaRPr lang="en-US" sz="24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DB82E5-51A1-4D1C-8A2A-6D4353D47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5"/>
    </mc:Choice>
    <mc:Fallback xmlns="">
      <p:transition spd="slow" advTm="17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Supplemental Long-term Disability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Apply SLTD coverage with medical evidence.</a:t>
            </a:r>
          </a:p>
          <a:p>
            <a:pPr marL="914400" lvl="2" indent="0" defTabSz="914400">
              <a:lnSpc>
                <a:spcPct val="90000"/>
              </a:lnSpc>
              <a:spcBef>
                <a:spcPts val="500"/>
              </a:spcBef>
              <a:buSzPct val="90000"/>
              <a:buNone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-As a reminder, you can apply for SLTD throughout the year with medical evidence</a:t>
            </a:r>
          </a:p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endParaRPr lang="en-US" altLang="en-US" sz="1000" dirty="0">
              <a:solidFill>
                <a:srgbClr val="000000"/>
              </a:solidFill>
              <a:ea typeface="+mn-ea"/>
            </a:endParaRPr>
          </a:p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Change your benefit waiting period from 180 days to 90 days for existing coverage with medical evidence.</a:t>
            </a:r>
          </a:p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endParaRPr lang="en-US" altLang="en-US" sz="1000" dirty="0">
              <a:solidFill>
                <a:srgbClr val="000000"/>
              </a:solidFill>
              <a:ea typeface="+mn-ea"/>
            </a:endParaRPr>
          </a:p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Change your benefit waiting period from 90 days to 180 days for existing coverage without medical evidence.</a:t>
            </a:r>
          </a:p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endParaRPr lang="en-US" altLang="en-US" sz="1000" dirty="0">
              <a:solidFill>
                <a:srgbClr val="000000"/>
              </a:solidFill>
              <a:ea typeface="+mn-ea"/>
            </a:endParaRPr>
          </a:p>
          <a:p>
            <a:pPr lvl="1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Drop coverage.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SzPct val="90000"/>
              <a:buNone/>
              <a:tabLst>
                <a:tab pos="968375" algn="l"/>
                <a:tab pos="1371600" algn="l"/>
              </a:tabLst>
            </a:pPr>
            <a:endParaRPr lang="en-US" altLang="en-US" dirty="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61E444-3885-4E2B-8396-400285FA5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6"/>
    </mc:Choice>
    <mc:Fallback xmlns="">
      <p:transition spd="slow" advTm="28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MoneyPlus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in or drop the Pretax Group Insurance Premium feature.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in or re-enroll in flexible spending accounts: ◦Medical Spending Account.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Limited-use Medical Spending Account.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Dependent Care Spending Account.</a:t>
            </a: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8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B2B2B2">
                    <a:lumMod val="10000"/>
                  </a:srgbClr>
                </a:solidFill>
                <a:ea typeface="+mn-ea"/>
              </a:rPr>
              <a:t>Remember you can carry over up to $550 of unused Medical Spending Account (MSA) and Limited-use MSA funds into the next plan year (2023). Be sure to take this into consideration when making your election.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50CB50C-5DB0-4DF6-823A-14F9EFC1D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9"/>
    </mc:Choice>
    <mc:Fallback xmlns="">
      <p:transition spd="slow" advTm="27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Health Savings Account (HSA)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If you are enrolled in the Savings Plan:</a:t>
            </a:r>
          </a:p>
          <a:p>
            <a:pPr marL="628650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in or drop a Health Savings Account (HSA).</a:t>
            </a:r>
          </a:p>
          <a:p>
            <a:pPr marL="628650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B2B2B2">
                    <a:lumMod val="10000"/>
                  </a:srgbClr>
                </a:solidFill>
                <a:ea typeface="+mn-ea"/>
              </a:rPr>
              <a:t>If you enroll in an HSA, you must open a bank account with Central Bank and enter a validation code in MyBenefits to complete your enrollment.</a:t>
            </a:r>
          </a:p>
          <a:p>
            <a:pPr marL="628650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B2B2B2">
                    <a:lumMod val="10000"/>
                  </a:srgbClr>
                </a:solidFill>
                <a:ea typeface="+mn-ea"/>
              </a:rPr>
              <a:t>Change your contribution amount for an existing HSA election.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DB2821D-8109-4082-9D9A-00700D38C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5"/>
    </mc:Choice>
    <mc:Fallback xmlns="">
      <p:transition spd="slow" advTm="1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2022 Monthly Premiums</a:t>
            </a:r>
            <a:endParaRPr lang="en-US" dirty="0">
              <a:solidFill>
                <a:srgbClr val="9E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7C1A2C-2ACC-4D93-B65B-6560AF6D03F2}"/>
              </a:ext>
            </a:extLst>
          </p:cNvPr>
          <p:cNvCxnSpPr>
            <a:cxnSpLocks/>
          </p:cNvCxnSpPr>
          <p:nvPr/>
        </p:nvCxnSpPr>
        <p:spPr>
          <a:xfrm>
            <a:off x="696085" y="1771820"/>
            <a:ext cx="7712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3DD8B9-89ED-4A3E-BFDD-693198551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96255"/>
              </p:ext>
            </p:extLst>
          </p:nvPr>
        </p:nvGraphicFramePr>
        <p:xfrm>
          <a:off x="0" y="2256841"/>
          <a:ext cx="9144000" cy="299897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17913">
                  <a:extLst>
                    <a:ext uri="{9D8B030D-6E8A-4147-A177-3AD203B41FA5}">
                      <a16:colId xmlns:a16="http://schemas.microsoft.com/office/drawing/2014/main" val="9452922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3138063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1765836149"/>
                    </a:ext>
                  </a:extLst>
                </a:gridCol>
                <a:gridCol w="1696278">
                  <a:extLst>
                    <a:ext uri="{9D8B030D-6E8A-4147-A177-3AD203B41FA5}">
                      <a16:colId xmlns:a16="http://schemas.microsoft.com/office/drawing/2014/main" val="1852214183"/>
                    </a:ext>
                  </a:extLst>
                </a:gridCol>
                <a:gridCol w="1258957">
                  <a:extLst>
                    <a:ext uri="{9D8B030D-6E8A-4147-A177-3AD203B41FA5}">
                      <a16:colId xmlns:a16="http://schemas.microsoft.com/office/drawing/2014/main" val="207181857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anchor="b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Enrollee Only</a:t>
                      </a:r>
                    </a:p>
                  </a:txBody>
                  <a:tcPr marL="91444" marR="91444" anchor="b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Enrollee/Spouse</a:t>
                      </a:r>
                    </a:p>
                  </a:txBody>
                  <a:tcPr marL="91444" marR="91444" anchor="b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Enrollee/Child</a:t>
                      </a:r>
                    </a:p>
                  </a:txBody>
                  <a:tcPr marL="91444" marR="91444" anchor="b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Full Family</a:t>
                      </a:r>
                    </a:p>
                  </a:txBody>
                  <a:tcPr marL="91444" marR="91444" anchor="b"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852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dirty="0"/>
                        <a:t>Savings Plan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$9.70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$77.40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$20.48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$113.00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15730518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dirty="0"/>
                        <a:t>Standard Plan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$97.68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$253.36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$143.86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$306.56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4243931882"/>
                  </a:ext>
                </a:extLst>
              </a:tr>
              <a:tr h="4081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dirty="0"/>
                        <a:t>TRICARE Supplement</a:t>
                      </a:r>
                    </a:p>
                  </a:txBody>
                  <a:tcPr marL="91444" marR="914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$62.50</a:t>
                      </a:r>
                    </a:p>
                  </a:txBody>
                  <a:tcPr marL="91444" marR="914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$121.50</a:t>
                      </a:r>
                    </a:p>
                  </a:txBody>
                  <a:tcPr marL="91444" marR="914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$121.50</a:t>
                      </a:r>
                    </a:p>
                  </a:txBody>
                  <a:tcPr marL="91444" marR="914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$162.50</a:t>
                      </a:r>
                    </a:p>
                  </a:txBody>
                  <a:tcPr marL="91444" marR="914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9171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Dental Plus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$26.60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$61.42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$75.76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$101.94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Basic Dental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$0.00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$7.64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$13.72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$21.34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6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State Vision Plan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$5.94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$11.88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$12.76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$18.70</a:t>
                      </a:r>
                    </a:p>
                  </a:txBody>
                  <a:tcPr marL="91444" marR="914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26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Tobacco-use premium</a:t>
                      </a:r>
                    </a:p>
                  </a:txBody>
                  <a:tcPr marL="91444" marR="914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$40.00</a:t>
                      </a:r>
                    </a:p>
                  </a:txBody>
                  <a:tcPr marL="91444" marR="914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$60.00</a:t>
                      </a:r>
                    </a:p>
                  </a:txBody>
                  <a:tcPr marL="91444" marR="914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$60.00</a:t>
                      </a:r>
                    </a:p>
                  </a:txBody>
                  <a:tcPr marL="91444" marR="914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$60.00</a:t>
                      </a:r>
                    </a:p>
                  </a:txBody>
                  <a:tcPr marL="91444" marR="914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5920457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14F9EC1-D7F5-4B3B-A89D-4F8CDA9E2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"/>
    </mc:Choice>
    <mc:Fallback xmlns="">
      <p:transition spd="slow" advTm="4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MyBenefits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4940"/>
            <a:ext cx="8564880" cy="4108119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81717"/>
                </a:solidFill>
              </a:rPr>
              <a:t>Secure, online insurance account access</a:t>
            </a:r>
          </a:p>
          <a:p>
            <a:r>
              <a:rPr lang="en-US" altLang="en-US" dirty="0">
                <a:solidFill>
                  <a:srgbClr val="181717"/>
                </a:solidFill>
              </a:rPr>
              <a:t>To register for </a:t>
            </a:r>
            <a:r>
              <a:rPr lang="en-US" altLang="en-US" dirty="0">
                <a:solidFill>
                  <a:srgbClr val="181717"/>
                </a:solidFill>
                <a:hlinkClick r:id="rId4"/>
              </a:rPr>
              <a:t>MyBenefits</a:t>
            </a:r>
            <a:r>
              <a:rPr lang="en-US" altLang="en-US" dirty="0">
                <a:solidFill>
                  <a:srgbClr val="181717"/>
                </a:solidFill>
              </a:rPr>
              <a:t>, you will need the following: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Benefits identification Number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Last 4- digits of your Social Security number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Date of birth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B2B2B2">
                  <a:lumMod val="10000"/>
                </a:srgb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400C8C6-E38F-4D6E-892C-8C4182112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3"/>
    </mc:Choice>
    <mc:Fallback xmlns="">
      <p:transition spd="slow" advTm="16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064D-FC09-4FD6-812D-F1EFC07F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Open Enrollment 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18130-7844-45FB-83CD-53B8F9DA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 the beginning of December 2021, log in to MyBenefits and select Review Benefits from the drop-down list to see your 2022 benefits.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you notice any errors, contact your campus Benefits Office immediately.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A91720-E89E-41EB-964F-3991E1F01912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4D71C8C-CF86-4696-9A2B-C247282F8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9"/>
    </mc:Choice>
    <mc:Fallback xmlns="">
      <p:transition spd="slow" advTm="1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064D-FC09-4FD6-812D-F1EFC07F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If you miss open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18130-7844-45FB-83CD-53B8F9DA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Open enrollment ends October 31, 2021, at 11:59 p.m.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Once the deadline has passed, you must wait until either the next October or until you have a special eligibility situation.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Special eligibility situations occur after life events such as getting married or having children.</a:t>
            </a:r>
          </a:p>
          <a:p>
            <a:pPr marL="914400" lvl="2" indent="0">
              <a:buNone/>
            </a:pPr>
            <a:r>
              <a:rPr lang="en-US" dirty="0"/>
              <a:t>-Insurance changes must be made within 31 days of a qualifying event.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A91720-E89E-41EB-964F-3991E1F01912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0607E4A-C1FE-42D8-9E46-D01C61C74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4"/>
    </mc:Choice>
    <mc:Fallback xmlns="">
      <p:transition spd="slow" advTm="2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Important Reminders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>
              <a:defRPr/>
            </a:pPr>
            <a:r>
              <a:rPr lang="en-US" dirty="0"/>
              <a:t>Open Enrollment is October 1-31</a:t>
            </a:r>
          </a:p>
          <a:p>
            <a:pPr lvl="1">
              <a:defRPr/>
            </a:pPr>
            <a:r>
              <a:rPr lang="en-US" dirty="0"/>
              <a:t>Changes effective January 1, 2022</a:t>
            </a:r>
          </a:p>
          <a:p>
            <a:pPr>
              <a:defRPr/>
            </a:pPr>
            <a:r>
              <a:rPr lang="en-US" dirty="0"/>
              <a:t>Must reenroll in a Medical Spending Account each year </a:t>
            </a:r>
          </a:p>
          <a:p>
            <a:pPr>
              <a:defRPr/>
            </a:pPr>
            <a:r>
              <a:rPr lang="en-US" dirty="0"/>
              <a:t>Can make changes to dental this year</a:t>
            </a:r>
          </a:p>
          <a:p>
            <a:pPr>
              <a:defRPr/>
            </a:pPr>
            <a:r>
              <a:rPr lang="en-US" dirty="0"/>
              <a:t>Review your open enrollment changes in December 2021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B2B2B2">
                  <a:lumMod val="10000"/>
                </a:srgb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60A08AC-E713-48AE-86E6-24BF9ABEB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9"/>
    </mc:Choice>
    <mc:Fallback xmlns="">
      <p:transition spd="slow" advTm="28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Open Enrollment Highlights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Active employee health insurance premiums will not increase in 2022.</a:t>
            </a: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Dental Plus monthly premiums will increase slightly.</a:t>
            </a: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State Vision Plan monthly premiums will increase slightly.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6B8530-D244-4AD9-B28C-C281A12EC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5"/>
    </mc:Choice>
    <mc:Fallback xmlns="">
      <p:transition spd="slow" advTm="15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Before You Make a Decision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en-US" dirty="0"/>
              <a:t>Visit PEBA’s website and open enrollment page to learn more information about the </a:t>
            </a:r>
            <a:r>
              <a:rPr lang="en-US" i="1" dirty="0"/>
              <a:t>Insurance Benefits </a:t>
            </a:r>
            <a:r>
              <a:rPr lang="en-US" dirty="0"/>
              <a:t>offered at UofSC</a:t>
            </a:r>
            <a:r>
              <a:rPr lang="en-US" i="1" dirty="0"/>
              <a:t>.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hlinkClick r:id="rId4"/>
              </a:rPr>
              <a:t>www.peba.sc.gov</a:t>
            </a:r>
            <a:r>
              <a:rPr lang="en-US" dirty="0"/>
              <a:t>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hlinkClick r:id="rId5"/>
              </a:rPr>
              <a:t>https://www.peba.sc.gov/oe</a:t>
            </a:r>
            <a:endParaRPr lang="en-US" dirty="0"/>
          </a:p>
          <a:p>
            <a:pPr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en-US" dirty="0"/>
              <a:t>Contact your campus Benefits Office if you have questions about enrollment or signing up for insurance.</a:t>
            </a:r>
          </a:p>
          <a:p>
            <a:pPr marL="0" indent="0" fontAlgn="auto">
              <a:spcBef>
                <a:spcPct val="30000"/>
              </a:spcBef>
              <a:spcAft>
                <a:spcPts val="0"/>
              </a:spcAft>
              <a:buSzPct val="90000"/>
              <a:buNone/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B430D25-3C36-49B3-A26C-CDAD31BF2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5"/>
    </mc:Choice>
    <mc:Fallback xmlns="">
      <p:transition spd="slow" advTm="31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3CEA5D-1610-478B-BC96-6F75BE23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2877453"/>
            <a:ext cx="6997148" cy="566738"/>
          </a:xfrm>
        </p:spPr>
        <p:txBody>
          <a:bodyPr/>
          <a:lstStyle/>
          <a:p>
            <a:pPr algn="ctr"/>
            <a:r>
              <a:rPr lang="en-US" sz="5400" dirty="0"/>
              <a:t>2021 Open Enrollment Options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024920-E745-421B-9800-1018D0A07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2"/>
    </mc:Choice>
    <mc:Fallback xmlns="">
      <p:transition spd="slow" advTm="13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Health Plans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Change from one health plan to another: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Standard Plan;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Savings Plan; or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TRICARE Supplement Plan.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yourself or any eligible dependents in health coverage.</a:t>
            </a: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Drop health coverage for yourself or any dependents.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1196E6-7EF6-4EA0-980C-0047364EF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7"/>
    </mc:Choice>
    <mc:Fallback xmlns="">
      <p:transition spd="slow" advTm="22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State Dental Plan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64880" cy="4108119"/>
          </a:xfrm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Change from one dental plan to another: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Dental Plus; or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Basic Dental.</a:t>
            </a: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yourself or any eligible dependents in dental coverage.</a:t>
            </a: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  <a:ea typeface="+mn-ea"/>
              </a:rPr>
              <a:t>Drop dental coverage for yourself or any dependents.</a:t>
            </a: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B2B2B2">
                    <a:lumMod val="10000"/>
                  </a:srgbClr>
                </a:solidFill>
                <a:ea typeface="+mn-ea"/>
              </a:rPr>
              <a:t>Changes to existing dental coverage can be made during open enrollment only in odd-numbered years. If you don't make changes this year, your next opportunity to make changes will be in October 2023.</a:t>
            </a: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3313E26-C815-4B43-98B0-C2F4E8B9F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9"/>
    </mc:Choice>
    <mc:Fallback xmlns="">
      <p:transition spd="slow" advTm="23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State Vision Plan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063"/>
            <a:ext cx="8564880" cy="4108119"/>
          </a:xfrm>
        </p:spPr>
        <p:txBody>
          <a:bodyPr/>
          <a:lstStyle/>
          <a:p>
            <a:pPr fontAlgn="auto">
              <a:spcAft>
                <a:spcPts val="0"/>
              </a:spcAft>
              <a:buSzPct val="90000"/>
              <a:defRPr/>
            </a:pPr>
            <a:r>
              <a:rPr lang="en-US" sz="2800" dirty="0"/>
              <a:t>Enroll in or drop State Vision Plan coverage for yourself and/or your eligible dependents.</a:t>
            </a:r>
          </a:p>
          <a:p>
            <a:pPr fontAlgn="auto">
              <a:spcAft>
                <a:spcPts val="0"/>
              </a:spcAft>
              <a:buSzPct val="90000"/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buSzPct val="90000"/>
              <a:defRPr/>
            </a:pPr>
            <a:endParaRPr lang="en-US" sz="2800" dirty="0"/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797623-6818-49A1-ABA9-3AEFA282A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5"/>
    </mc:Choice>
    <mc:Fallback xmlns="">
      <p:transition spd="slow" advTm="7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Employee Life Insurance Options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1" y="1221914"/>
            <a:ext cx="8862689" cy="4108119"/>
          </a:xfrm>
        </p:spPr>
        <p:txBody>
          <a:bodyPr/>
          <a:lstStyle/>
          <a:p>
            <a:pPr marL="685800"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in or increase Optional Life coverage with medical evidence.</a:t>
            </a:r>
          </a:p>
          <a:p>
            <a:pPr marL="685800"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in or increase Dependent Life-Spouse coverage with medical evidence.</a:t>
            </a:r>
          </a:p>
          <a:p>
            <a:pPr marL="685800"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Drop or decrease Optional Life and Dependent Life-Spouse coverage.</a:t>
            </a:r>
          </a:p>
          <a:p>
            <a:pPr marL="685800"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Enroll in or drop Dependent Life-Child coverage.</a:t>
            </a:r>
          </a:p>
          <a:p>
            <a:pPr marL="400050"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  <a:tabLst>
                <a:tab pos="968375" algn="l"/>
                <a:tab pos="1371600" algn="l"/>
              </a:tabLst>
              <a:defRPr/>
            </a:pPr>
            <a:endParaRPr lang="en-US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400050"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  <a:tabLst>
                <a:tab pos="968375" algn="l"/>
                <a:tab pos="1371600" algn="l"/>
              </a:tabLst>
              <a:defRPr/>
            </a:pPr>
            <a:endParaRPr lang="en-US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2D6A37-2013-45D4-BCFB-03AE44526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8"/>
    </mc:Choice>
    <mc:Fallback xmlns="">
      <p:transition spd="slow" advTm="19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Optional Life </a:t>
            </a:r>
            <a:endParaRPr lang="en-US" u="sng" dirty="0">
              <a:solidFill>
                <a:srgbClr val="9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91"/>
            <a:ext cx="8564880" cy="4108119"/>
          </a:xfrm>
        </p:spPr>
        <p:txBody>
          <a:bodyPr/>
          <a:lstStyle/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Open enrollment changes that require medical evidence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Complete a Notice of Election (NOE), sign it and return it to your campus benefits administrator by October 31, 2021. 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Your campus benefits administrator will submit the NOE to PEBA once they receives approval for coverage from MetLife.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endParaRPr lang="en-US" sz="2400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pPr marL="400050"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  <a:tabLst>
                <a:tab pos="968375" algn="l"/>
                <a:tab pos="1371600" algn="l"/>
              </a:tabLst>
              <a:defRPr/>
            </a:pPr>
            <a:r>
              <a:rPr lang="en-US" sz="2400" dirty="0">
                <a:solidFill>
                  <a:srgbClr val="B2B2B2">
                    <a:lumMod val="10000"/>
                  </a:srgbClr>
                </a:solidFill>
                <a:ea typeface="+mn-ea"/>
              </a:rPr>
              <a:t>To enroll in or increase Optional Life coverage, you must complete a shorter Supplemental Form online; unless, you answer yes to one of the questions. 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  <a:ea typeface="+mn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CA12A-542D-45D8-8AA8-2DDBC1A246FA}"/>
              </a:ext>
            </a:extLst>
          </p:cNvPr>
          <p:cNvCxnSpPr/>
          <p:nvPr/>
        </p:nvCxnSpPr>
        <p:spPr>
          <a:xfrm>
            <a:off x="703385" y="1195754"/>
            <a:ext cx="798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E802C92-C191-4DF6-AC64-C176B8CA4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04"/>
    </mc:Choice>
    <mc:Fallback xmlns="">
      <p:transition spd="slow" advTm="47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yle2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yle2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style2_title (1)</Template>
  <TotalTime>29302</TotalTime>
  <Words>882</Words>
  <Application>Microsoft Office PowerPoint</Application>
  <PresentationFormat>On-screen Show (4:3)</PresentationFormat>
  <Paragraphs>131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Style2_Title</vt:lpstr>
      <vt:lpstr>Style2_Footer</vt:lpstr>
      <vt:lpstr>2021 Virtual Benefits Fair</vt:lpstr>
      <vt:lpstr>Open Enrollment Highlights</vt:lpstr>
      <vt:lpstr>Before You Make a Decision</vt:lpstr>
      <vt:lpstr>2021 Open Enrollment Options</vt:lpstr>
      <vt:lpstr>Health Plans</vt:lpstr>
      <vt:lpstr>State Dental Plan</vt:lpstr>
      <vt:lpstr>State Vision Plan</vt:lpstr>
      <vt:lpstr>Employee Life Insurance Options</vt:lpstr>
      <vt:lpstr>Optional Life </vt:lpstr>
      <vt:lpstr>Dependent Life – Spouse Insurance</vt:lpstr>
      <vt:lpstr>Supplemental Long-term Disability</vt:lpstr>
      <vt:lpstr>MoneyPlus</vt:lpstr>
      <vt:lpstr>Health Savings Account (HSA)</vt:lpstr>
      <vt:lpstr>2022 Monthly Premiums</vt:lpstr>
      <vt:lpstr>MyBenefits</vt:lpstr>
      <vt:lpstr>Open Enrollment Follow Up </vt:lpstr>
      <vt:lpstr>If you miss open enrollment</vt:lpstr>
      <vt:lpstr>Important Reminders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– Benefits at a Glance</dc:title>
  <dc:creator>EVERSON-MACK, HELEN</dc:creator>
  <cp:lastModifiedBy>Joyner, Megan</cp:lastModifiedBy>
  <cp:revision>168</cp:revision>
  <cp:lastPrinted>2017-10-27T21:01:10Z</cp:lastPrinted>
  <dcterms:created xsi:type="dcterms:W3CDTF">2017-10-19T15:23:04Z</dcterms:created>
  <dcterms:modified xsi:type="dcterms:W3CDTF">2021-10-21T20:01:07Z</dcterms:modified>
</cp:coreProperties>
</file>