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274" r:id="rId2"/>
    <p:sldId id="271" r:id="rId3"/>
    <p:sldId id="257" r:id="rId4"/>
    <p:sldId id="259" r:id="rId5"/>
    <p:sldId id="261" r:id="rId6"/>
    <p:sldId id="262" r:id="rId7"/>
    <p:sldId id="263" r:id="rId8"/>
    <p:sldId id="264" r:id="rId9"/>
    <p:sldId id="278" r:id="rId10"/>
    <p:sldId id="268" r:id="rId11"/>
    <p:sldId id="273" r:id="rId12"/>
    <p:sldId id="269" r:id="rId13"/>
    <p:sldId id="270" r:id="rId14"/>
    <p:sldId id="27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90" autoAdjust="0"/>
    <p:restoredTop sz="58319" autoAdjust="0"/>
  </p:normalViewPr>
  <p:slideViewPr>
    <p:cSldViewPr snapToGrid="0" snapToObjects="1">
      <p:cViewPr varScale="1">
        <p:scale>
          <a:sx n="44" d="100"/>
          <a:sy n="44" d="100"/>
        </p:scale>
        <p:origin x="-185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8E976D-F473-4763-933A-3D520A5E2A7B}" type="datetimeFigureOut">
              <a:rPr lang="en-US" smtClean="0"/>
              <a:pPr/>
              <a:t>5/30/2012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DDA7F-DA25-4F21-BFE8-BE2C74E502D5}" type="slidenum">
              <a:rPr lang="en-US" smtClean="0"/>
              <a:pPr/>
              <a:t>‹#›</a:t>
            </a:fld>
            <a:endParaRPr lang="en-US"/>
          </a:p>
        </p:txBody>
      </p:sp>
    </p:spTree>
    <p:extLst>
      <p:ext uri="{BB962C8B-B14F-4D97-AF65-F5344CB8AC3E}">
        <p14:creationId xmlns:p14="http://schemas.microsoft.com/office/powerpoint/2010/main" val="2878513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merely the absence of disease, dysfunction or infirmity.</a:t>
            </a:r>
            <a:endParaRPr lang="en-US" dirty="0"/>
          </a:p>
        </p:txBody>
      </p:sp>
      <p:sp>
        <p:nvSpPr>
          <p:cNvPr id="4" name="Slide Number Placeholder 3"/>
          <p:cNvSpPr>
            <a:spLocks noGrp="1"/>
          </p:cNvSpPr>
          <p:nvPr>
            <p:ph type="sldNum" sz="quarter" idx="10"/>
          </p:nvPr>
        </p:nvSpPr>
        <p:spPr/>
        <p:txBody>
          <a:bodyPr/>
          <a:lstStyle/>
          <a:p>
            <a:fld id="{DF1DDA7F-DA25-4F21-BFE8-BE2C74E502D5}" type="slidenum">
              <a:rPr lang="en-US" smtClean="0"/>
              <a:pPr/>
              <a:t>4</a:t>
            </a:fld>
            <a:endParaRPr lang="en-US"/>
          </a:p>
        </p:txBody>
      </p:sp>
    </p:spTree>
    <p:extLst>
      <p:ext uri="{BB962C8B-B14F-4D97-AF65-F5344CB8AC3E}">
        <p14:creationId xmlns:p14="http://schemas.microsoft.com/office/powerpoint/2010/main" val="1203236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DDA7F-DA25-4F21-BFE8-BE2C74E502D5}" type="slidenum">
              <a:rPr lang="en-US" smtClean="0"/>
              <a:pPr/>
              <a:t>5</a:t>
            </a:fld>
            <a:endParaRPr lang="en-US"/>
          </a:p>
        </p:txBody>
      </p:sp>
    </p:spTree>
    <p:extLst>
      <p:ext uri="{BB962C8B-B14F-4D97-AF65-F5344CB8AC3E}">
        <p14:creationId xmlns:p14="http://schemas.microsoft.com/office/powerpoint/2010/main" val="319263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1" cap="all" dirty="0" smtClean="0"/>
              <a:t>ABSTINENCE</a:t>
            </a:r>
          </a:p>
          <a:p>
            <a:pPr fontAlgn="base">
              <a:buNone/>
            </a:pPr>
            <a:r>
              <a:rPr lang="en-US" sz="1200" dirty="0" smtClean="0"/>
              <a:t>      This is a traditional method of birth control that is simple and straightforward. Abstinence simply means refraining from having sex. This is becoming more and more popular among teens who choose not to make adult decisions before they feel they are old enough to handle it.</a:t>
            </a:r>
          </a:p>
          <a:p>
            <a:pPr fontAlgn="base"/>
            <a:r>
              <a:rPr lang="en-US" sz="1200" b="1" cap="all" dirty="0" smtClean="0"/>
              <a:t>SURGERY</a:t>
            </a:r>
          </a:p>
          <a:p>
            <a:pPr fontAlgn="base">
              <a:buNone/>
            </a:pPr>
            <a:r>
              <a:rPr lang="en-US" sz="1200" dirty="0" smtClean="0"/>
              <a:t>       A safe and in some cases drastic measure of birth control is pursuing surgery. For females, this would be a tubal ligation. The tubal ligation is a surgery wherein the fallopian tubes are severed at the end, burned and then tied off to prevent an egg from fertilizing. This is considered a permanent method although in some cases it can be reversed. A vasectomy is for men who have decided they no longer want to have children. A small area of the vas deferens is cut or burned then sealed so that sperm cannot pass through into an ejaculation. Both procedures are about 99 percent effective.</a:t>
            </a:r>
          </a:p>
          <a:p>
            <a:pPr fontAlgn="base"/>
            <a:r>
              <a:rPr lang="en-US" sz="1200" b="1" cap="all" dirty="0" smtClean="0"/>
              <a:t>BARRIER METHODS</a:t>
            </a:r>
          </a:p>
          <a:p>
            <a:pPr fontAlgn="base">
              <a:buNone/>
            </a:pPr>
            <a:r>
              <a:rPr lang="en-US" sz="1200" dirty="0" smtClean="0"/>
              <a:t>	The barrier method of birth control consists of creating a barrier or blocking the sperm from entering the birth canal and impregnating the woman. Common barrier methods include condoms for both men and women and the diaphragm. Male condoms are around 88 to 97 percent effective, female condoms are 75 to 95% effective and the diaphragm is around 82 to 94 percent effective at preventing pregnancy. It is recommended to use a spermicide or spermicidal jelly when using a barrier method, as they can break or tear during sex.</a:t>
            </a:r>
          </a:p>
          <a:p>
            <a:pPr fontAlgn="base"/>
            <a:r>
              <a:rPr lang="en-US" sz="1200" b="1" cap="all" dirty="0" smtClean="0"/>
              <a:t>IMPLANTABLE DEVICES</a:t>
            </a:r>
          </a:p>
          <a:p>
            <a:pPr fontAlgn="base">
              <a:buNone/>
            </a:pPr>
            <a:r>
              <a:rPr lang="en-US" sz="1200" dirty="0" smtClean="0"/>
              <a:t>	Implantable devices are also popular with some women. One of the most common is the IUD or intrauterine device. This plastic device is implanted into the uterus by a gynecologist. It thickens the wall of the cervix so that sperm is unable to pass through. Typically, an IUD will last between five and 10 years. They are between 95 and 99 percent effective at preventing pregnancy. The Norplant system is implanted under the skin of the arm and prevents pregnancy by up to 99.9 percent.</a:t>
            </a:r>
          </a:p>
          <a:p>
            <a:pPr fontAlgn="base"/>
            <a:r>
              <a:rPr lang="en-US" sz="1200" b="1" cap="all" dirty="0" smtClean="0"/>
              <a:t>BIRTH CONTROL PILLS</a:t>
            </a:r>
          </a:p>
          <a:p>
            <a:pPr fontAlgn="base">
              <a:buNone/>
            </a:pPr>
            <a:r>
              <a:rPr lang="en-US" sz="1200" dirty="0" smtClean="0"/>
              <a:t>	Birth control pills remain a popular option for many women. Most pills contain estrogen and progestin to prevent ovulation. They also create a cervical mucus to prevent sperm from passing through. The pill is a very effective form of birth control if taken properly---every day of the month. The pill provides a 99.9 percent pregnancy prevention rate.</a:t>
            </a:r>
          </a:p>
          <a:p>
            <a:endParaRPr lang="en-US" dirty="0"/>
          </a:p>
        </p:txBody>
      </p:sp>
      <p:sp>
        <p:nvSpPr>
          <p:cNvPr id="4" name="Slide Number Placeholder 3"/>
          <p:cNvSpPr>
            <a:spLocks noGrp="1"/>
          </p:cNvSpPr>
          <p:nvPr>
            <p:ph type="sldNum" sz="quarter" idx="10"/>
          </p:nvPr>
        </p:nvSpPr>
        <p:spPr/>
        <p:txBody>
          <a:bodyPr/>
          <a:lstStyle/>
          <a:p>
            <a:fld id="{DF1DDA7F-DA25-4F21-BFE8-BE2C74E502D5}" type="slidenum">
              <a:rPr lang="en-US" smtClean="0"/>
              <a:pPr/>
              <a:t>9</a:t>
            </a:fld>
            <a:endParaRPr lang="en-US"/>
          </a:p>
        </p:txBody>
      </p:sp>
    </p:spTree>
    <p:extLst>
      <p:ext uri="{BB962C8B-B14F-4D97-AF65-F5344CB8AC3E}">
        <p14:creationId xmlns:p14="http://schemas.microsoft.com/office/powerpoint/2010/main" val="283828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DDA7F-DA25-4F21-BFE8-BE2C74E502D5}" type="slidenum">
              <a:rPr lang="en-US" smtClean="0"/>
              <a:pPr/>
              <a:t>10</a:t>
            </a:fld>
            <a:endParaRPr lang="en-US"/>
          </a:p>
        </p:txBody>
      </p:sp>
    </p:spTree>
    <p:extLst>
      <p:ext uri="{BB962C8B-B14F-4D97-AF65-F5344CB8AC3E}">
        <p14:creationId xmlns:p14="http://schemas.microsoft.com/office/powerpoint/2010/main" val="713213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DDA7F-DA25-4F21-BFE8-BE2C74E502D5}" type="slidenum">
              <a:rPr lang="en-US" smtClean="0"/>
              <a:pPr/>
              <a:t>11</a:t>
            </a:fld>
            <a:endParaRPr lang="en-US"/>
          </a:p>
        </p:txBody>
      </p:sp>
    </p:spTree>
    <p:extLst>
      <p:ext uri="{BB962C8B-B14F-4D97-AF65-F5344CB8AC3E}">
        <p14:creationId xmlns:p14="http://schemas.microsoft.com/office/powerpoint/2010/main" val="2214648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DDA7F-DA25-4F21-BFE8-BE2C74E502D5}" type="slidenum">
              <a:rPr lang="en-US" smtClean="0"/>
              <a:pPr/>
              <a:t>12</a:t>
            </a:fld>
            <a:endParaRPr lang="en-US"/>
          </a:p>
        </p:txBody>
      </p:sp>
    </p:spTree>
    <p:extLst>
      <p:ext uri="{BB962C8B-B14F-4D97-AF65-F5344CB8AC3E}">
        <p14:creationId xmlns:p14="http://schemas.microsoft.com/office/powerpoint/2010/main" val="1395031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1DDA7F-DA25-4F21-BFE8-BE2C74E502D5}" type="slidenum">
              <a:rPr lang="en-US" smtClean="0"/>
              <a:pPr/>
              <a:t>13</a:t>
            </a:fld>
            <a:endParaRPr lang="en-US"/>
          </a:p>
        </p:txBody>
      </p:sp>
    </p:spTree>
    <p:extLst>
      <p:ext uri="{BB962C8B-B14F-4D97-AF65-F5344CB8AC3E}">
        <p14:creationId xmlns:p14="http://schemas.microsoft.com/office/powerpoint/2010/main" val="675460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dc.gov/sexualhealth/" TargetMode="External"/><Relationship Id="rId2" Type="http://schemas.openxmlformats.org/officeDocument/2006/relationships/hyperlink" Target="http://www.sexualhealth.com/" TargetMode="External"/><Relationship Id="rId1" Type="http://schemas.openxmlformats.org/officeDocument/2006/relationships/slideLayout" Target="../slideLayouts/slideLayout2.xml"/><Relationship Id="rId6" Type="http://schemas.openxmlformats.org/officeDocument/2006/relationships/hyperlink" Target="http://www.sciencedaily.com/news/health_medicine/sexual_health/" TargetMode="External"/><Relationship Id="rId5" Type="http://schemas.openxmlformats.org/officeDocument/2006/relationships/hyperlink" Target="http://health.howstuffworks.com/sexual-health/sexuality" TargetMode="External"/><Relationship Id="rId4" Type="http://schemas.openxmlformats.org/officeDocument/2006/relationships/hyperlink" Target="http://www.webmd.com/sex/default.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2" name="Title 1"/>
          <p:cNvSpPr>
            <a:spLocks noGrp="1"/>
          </p:cNvSpPr>
          <p:nvPr>
            <p:ph type="ctrTitle"/>
          </p:nvPr>
        </p:nvSpPr>
        <p:spPr>
          <a:solidFill>
            <a:srgbClr val="002060"/>
          </a:solidFill>
        </p:spPr>
        <p:txBody>
          <a:bodyPr/>
          <a:lstStyle/>
          <a:p>
            <a:r>
              <a:rPr dirty="0" smtClean="0"/>
              <a:t>Sexual Health Education for</a:t>
            </a:r>
            <a:br>
              <a:rPr dirty="0" smtClean="0"/>
            </a:br>
            <a:r>
              <a:rPr dirty="0" smtClean="0"/>
              <a:t>Upperclassmen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Unplanned Pregnancy </a:t>
            </a:r>
            <a:endParaRPr lang="en-US" dirty="0"/>
          </a:p>
        </p:txBody>
      </p:sp>
      <p:sp>
        <p:nvSpPr>
          <p:cNvPr id="3" name="Content Placeholder 2"/>
          <p:cNvSpPr>
            <a:spLocks noGrp="1"/>
          </p:cNvSpPr>
          <p:nvPr>
            <p:ph sz="quarter" idx="1"/>
          </p:nvPr>
        </p:nvSpPr>
        <p:spPr>
          <a:xfrm>
            <a:off x="914400" y="1447800"/>
            <a:ext cx="4407108" cy="4572000"/>
          </a:xfrm>
        </p:spPr>
        <p:txBody>
          <a:bodyPr>
            <a:normAutofit/>
          </a:bodyPr>
          <a:lstStyle/>
          <a:p>
            <a:r>
              <a:rPr lang="en-US" dirty="0" smtClean="0"/>
              <a:t>Can result in separation from the DON </a:t>
            </a:r>
          </a:p>
          <a:p>
            <a:r>
              <a:rPr lang="en-US" dirty="0" smtClean="0"/>
              <a:t>Effects combat readiness and result in the sailor/marine not being able to effectively complete his/her job</a:t>
            </a:r>
          </a:p>
          <a:p>
            <a:r>
              <a:rPr lang="en-US" dirty="0" smtClean="0"/>
              <a:t>The DON will work with service members to try to make planned pregnancies as easy as possible </a:t>
            </a:r>
            <a:endParaRPr lang="en-US" dirty="0"/>
          </a:p>
        </p:txBody>
      </p:sp>
      <p:pic>
        <p:nvPicPr>
          <p:cNvPr id="2050" name="Picture 2" descr="Unwanted Pregnanc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3862" y="1603611"/>
            <a:ext cx="2810052" cy="3814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367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Fear </a:t>
            </a:r>
            <a:endParaRPr lang="en-US" dirty="0"/>
          </a:p>
        </p:txBody>
      </p:sp>
      <p:sp>
        <p:nvSpPr>
          <p:cNvPr id="3" name="Content Placeholder 2"/>
          <p:cNvSpPr>
            <a:spLocks noGrp="1"/>
          </p:cNvSpPr>
          <p:nvPr>
            <p:ph sz="quarter" idx="1"/>
          </p:nvPr>
        </p:nvSpPr>
        <p:spPr/>
        <p:txBody>
          <a:bodyPr/>
          <a:lstStyle/>
          <a:p>
            <a:r>
              <a:rPr lang="en-US" dirty="0" smtClean="0"/>
              <a:t>The best way to deal with sailors and marines is to talk to them before every port call</a:t>
            </a:r>
          </a:p>
          <a:p>
            <a:r>
              <a:rPr lang="en-US" dirty="0" smtClean="0"/>
              <a:t> Show them the effects of getting an STD or having an unplanned pregnancy</a:t>
            </a:r>
          </a:p>
          <a:p>
            <a:r>
              <a:rPr lang="en-US" dirty="0" smtClean="0"/>
              <a:t> If sailors know the outcomes they are less likely to make poor sexual decisions</a:t>
            </a:r>
            <a:endParaRPr lang="en-US" dirty="0"/>
          </a:p>
        </p:txBody>
      </p:sp>
      <p:pic>
        <p:nvPicPr>
          <p:cNvPr id="4098" name="Picture 2" descr="https://encrypted-tbn0.google.com/images?q=tbn:ANd9GcQx9dfge_YYHyL5qAVWZv-u0dieHS8PuKufTi6AJaRnWTqr1H9sjw"/>
          <p:cNvPicPr>
            <a:picLocks noChangeAspect="1" noChangeArrowheads="1"/>
          </p:cNvPicPr>
          <p:nvPr/>
        </p:nvPicPr>
        <p:blipFill>
          <a:blip r:embed="rId3"/>
          <a:srcRect/>
          <a:stretch>
            <a:fillRect/>
          </a:stretch>
        </p:blipFill>
        <p:spPr bwMode="auto">
          <a:xfrm>
            <a:off x="723331" y="4267262"/>
            <a:ext cx="3772848" cy="2325744"/>
          </a:xfrm>
          <a:prstGeom prst="rect">
            <a:avLst/>
          </a:prstGeom>
          <a:noFill/>
        </p:spPr>
      </p:pic>
      <p:pic>
        <p:nvPicPr>
          <p:cNvPr id="4102" name="Picture 6" descr="http://images.medicinenet.com/images/SlideShow/stds-s3-photo-of-scabies.jpg"/>
          <p:cNvPicPr>
            <a:picLocks noChangeAspect="1" noChangeArrowheads="1"/>
          </p:cNvPicPr>
          <p:nvPr/>
        </p:nvPicPr>
        <p:blipFill>
          <a:blip r:embed="rId4"/>
          <a:srcRect/>
          <a:stretch>
            <a:fillRect/>
          </a:stretch>
        </p:blipFill>
        <p:spPr bwMode="auto">
          <a:xfrm>
            <a:off x="4950240" y="4267262"/>
            <a:ext cx="3422661" cy="2325744"/>
          </a:xfrm>
          <a:prstGeom prst="rect">
            <a:avLst/>
          </a:prstGeom>
          <a:noFill/>
        </p:spPr>
      </p:pic>
    </p:spTree>
    <p:extLst>
      <p:ext uri="{BB962C8B-B14F-4D97-AF65-F5344CB8AC3E}">
        <p14:creationId xmlns:p14="http://schemas.microsoft.com/office/powerpoint/2010/main" val="1216714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the Example</a:t>
            </a:r>
            <a:endParaRPr lang="en-US" dirty="0"/>
          </a:p>
        </p:txBody>
      </p:sp>
      <p:sp>
        <p:nvSpPr>
          <p:cNvPr id="3" name="Content Placeholder 2"/>
          <p:cNvSpPr>
            <a:spLocks noGrp="1"/>
          </p:cNvSpPr>
          <p:nvPr>
            <p:ph sz="quarter" idx="1"/>
          </p:nvPr>
        </p:nvSpPr>
        <p:spPr/>
        <p:txBody>
          <a:bodyPr/>
          <a:lstStyle/>
          <a:p>
            <a:r>
              <a:rPr lang="en-US" dirty="0" smtClean="0"/>
              <a:t>As an officer your sailors or marines will look to you as the example</a:t>
            </a:r>
          </a:p>
          <a:p>
            <a:pPr lvl="1"/>
            <a:r>
              <a:rPr lang="en-US" dirty="0" smtClean="0"/>
              <a:t>Do not make poor sexual decisions yourself</a:t>
            </a:r>
          </a:p>
          <a:p>
            <a:pPr lvl="1"/>
            <a:r>
              <a:rPr lang="en-US" dirty="0" smtClean="0"/>
              <a:t>Avoid places that have bad reputations</a:t>
            </a:r>
          </a:p>
          <a:p>
            <a:pPr lvl="1"/>
            <a:r>
              <a:rPr lang="en-US" dirty="0" smtClean="0"/>
              <a:t>Control your alcohol level</a:t>
            </a:r>
            <a:endParaRPr lang="en-US" dirty="0"/>
          </a:p>
        </p:txBody>
      </p:sp>
      <p:pic>
        <p:nvPicPr>
          <p:cNvPr id="3074" name="Picture 2" descr="https://encrypted-tbn3.google.com/images?q=tbn:ANd9GcTKhAL044SoHaCvjJW6PkZVXu9evge1fchkJMkRgsDX-5BoLEES"/>
          <p:cNvPicPr>
            <a:picLocks noChangeAspect="1" noChangeArrowheads="1"/>
          </p:cNvPicPr>
          <p:nvPr/>
        </p:nvPicPr>
        <p:blipFill>
          <a:blip r:embed="rId3"/>
          <a:srcRect/>
          <a:stretch>
            <a:fillRect/>
          </a:stretch>
        </p:blipFill>
        <p:spPr bwMode="auto">
          <a:xfrm>
            <a:off x="3408441" y="3642609"/>
            <a:ext cx="3202221" cy="3022009"/>
          </a:xfrm>
          <a:prstGeom prst="rect">
            <a:avLst/>
          </a:prstGeom>
          <a:noFill/>
        </p:spPr>
      </p:pic>
    </p:spTree>
    <p:extLst>
      <p:ext uri="{BB962C8B-B14F-4D97-AF65-F5344CB8AC3E}">
        <p14:creationId xmlns:p14="http://schemas.microsoft.com/office/powerpoint/2010/main" val="46405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sz="quarter" idx="1"/>
          </p:nvPr>
        </p:nvSpPr>
        <p:spPr/>
        <p:txBody>
          <a:bodyPr/>
          <a:lstStyle/>
          <a:p>
            <a:r>
              <a:rPr lang="en-US" dirty="0" smtClean="0"/>
              <a:t>Set the example</a:t>
            </a:r>
          </a:p>
          <a:p>
            <a:r>
              <a:rPr lang="en-US" dirty="0" smtClean="0"/>
              <a:t>Make sure you sailor or marines know the consequences</a:t>
            </a:r>
          </a:p>
          <a:p>
            <a:r>
              <a:rPr lang="en-US" dirty="0" smtClean="0"/>
              <a:t>Maintain a buddy system</a:t>
            </a:r>
          </a:p>
          <a:p>
            <a:r>
              <a:rPr lang="en-US" dirty="0" smtClean="0"/>
              <a:t>Make sure your sailors or marines are prepared</a:t>
            </a:r>
          </a:p>
          <a:p>
            <a:r>
              <a:rPr lang="en-US" dirty="0" smtClean="0"/>
              <a:t>Scare your sailors or marines with the truth </a:t>
            </a:r>
            <a:endParaRPr lang="en-US" dirty="0"/>
          </a:p>
        </p:txBody>
      </p:sp>
      <p:sp>
        <p:nvSpPr>
          <p:cNvPr id="2050" name="AutoShape 2" descr="data:image/jpeg;base64,/9j/4AAQSkZJRgABAQAAAQABAAD/2wCEAAkGBhMRERUUEhQVFBAQFBUUFRYUEBQVFhUUFBUVFBUWFhcXHCYeGBojHhQVHy8gJicpLCwsFSAxNTAqNScrLCkBCQoKDQwOFA8PFCkYFBgpKSkpKSkpKSkpKSkpKSkpKSkpKSkpKSkpKSkpKSkpKSkpKSkpKSkpKSkpKSkpKSkpKf/AABEIAMgA/QMBIgACEQEDEQH/xAAcAAEAAgIDAQAAAAAAAAAAAAAABgcEBQIDCAH/xABIEAABAwIDBgMEBgYIBAcAAAABAAIDBBEFEiEGBzFBUWETInEUMoGRI0JSgqGxFSQzYqKyCDRDc3SSs+HC0dLwJTVTY3Kjwf/EABYBAQEBAAAAAAAAAAAAAAAAAAABAv/EABcRAQEBAQAAAAAAAAAAAAAAAAABEUH/2gAMAwEAAhEDEQA/ALxREQEREBdb5bJK+yxSboOwzoJyushcC8IMptSu1sgKwA4LkCgz0WNHUdV3tddByREQERfCUH1FpMc20oqPSoqI2O+xfM//ACNuVF379MNB0Mx7iC35lBYaKF4bvfwyY28fwyTYeNG5g/zWLR8SFLqWsZK0Ojc17HcHMcHNPoRog7kREBERAREQEREBERAREQEREBERBiVDkjjXGY6rJhGiDHdFdPZFl2X1Bguo11OjIWyzL4QCg1wl6rtZJZc5qTosQ3bxQbKOW67FrmSLLbUixJIAAuSeAA1JKD5W1rIY3SSuDI4xmc5xsAB1VJ7Vb2aqvl9lwxr2teS0OYD40vdv/pt/G3EjgsPavaGpx+uFJSX9lY45eIaQ0+aeXsOQ7i2pUzmZTbPU7YaWI1OJVLfKAwukkPAvcG6tiB4NHE/Fwiorh+5kRs8fFattOw6ua17S651s6V/lzegdwXCcbMQ+X9YnI4uaZf8A9LR8guFRu1xnE5PGq3NYTqBNL7o+y2OMOyDtoux39H6rtpUU5d0IlA+eU/kg6P0Rs7U6RVM9I88PFBLPU5gR/EF8OxeKYX+s4dOKin1JdTOzAgfbh1Dvhm4clo8c3U4jSgudD4kbb3dC7xNBzyjzfgtPgG1VVQPzU8royD5mXux3ZzDofldFXVsHviiqyIasNgqToHXtHIeFhf3HdjoeR5KybqhslHtA05GspMYAJsDaKpI1P3uPcX+sBpI92O38rZf0biAc2pjJZE9/Elv9m88zb3XfWFuxJFroiKoIiICIiAiIgIiICIiAvhX1EGBUHVZNO7RY9UF9pZUGavjgvqIMGYkLpFUQtkWAroloweCDjBWArslhDgtfLAWrvpKrkUHS9haeygO9/anwKIwxuHiVLjG6x1axrWukB6EhzB6PVl1YblLibNaCSegGpK8447Ia6so2nhVO8TXpU1Mlr/cDAosWvui2XZRUTZZLNqKsB7y42LWHWOPXsbnu7tpNaamhzvkYGeI+we9ti4gCzQTxt2VY77XWw+MDQCoZYdgx9l0/0eD9FWf3kP8AK9Bb1l9Ws2hqamOBzqSJk0491j5Mg9b8z2uL9QqDx7eZjLJS2aR9M8f2Ygay2vLMCSO9yqj0a94AuSAOpNlBttt2lLiQc+MsirALiRlrPPIStHvDlm4jvwVL1+8qvqKeSnnm8WKUAOzRsDhlcHCzmgW1AUp3AO/Xp/8ADH/VjUXFfYlhs9DUGOQOinhcCLEggjVr2EcRpcEKcV9R+maI1LfLi2HNBmy6Ongba0osPfaRftY9WhWPvW2HbX0xkjA9rpml0drXe3i6I9b2uOh9SqG2Xx99DVRzt18N3nb9uM6PYb9Rf42RXofdntj+kaMPf/WIfo5u7gNHjs4a+t1LlRey9Y3C8bDGH9RxJrDEb6eHN5oT9112drlXmqyAr6sWnZkc4HgdRqspARFh4ljENM0PnlZEwnKHSPDQTYmwJ56H5IMxFxY8EAjgRcfFckBERB11EmVpPRYEHivFw6wWfPHmaR1CxKWpDIS5xsIg4u7BouT8ggCrMf7Ytaz7ZIAHqTosV+PRyuDIJo3u/clY8/wkqvdlsDOPvkrq8vdSCRzKamD3NYGt4udl1PS+hJvysFuMd3RUDsvgsdTP4CSF77tdyNnEg/ge6CU1cUzdb5uxWEzaGBps+aON/wBl8rGkH0cQtDvFxiekpKSjgeXVtYWU4l1vZoY17weILi5uvEXJ4hYMW6yihjHiR+PJ/aSSPfd55kAEZfz7lQTukxQ31IczqNdOoI4hZdbXNa2+drSdRmcBe3G1+PFVJHCcFxCnET3Ow6vOTw3uzeE8kDQnu5uvQm/C6yN6uFNnqsNhefoppJmA82h/gg/LQqqtqmqA9gcOYWviq3Svc1jwCziARcdLjkodumx14ZJQVB/WKF3h6/Wj+qR1HL0yrjsO0DHcWHaH/i/5oicO8Rvv2c3meg6rT1GMQiYNbPC6+mUTRlwPoDdRXFBJjeKTUfiPjw2gsJgw5TNIdMrj0uHDpZhPEhbuu3P4Y6ItbTBjgNHNkkzX63Ljf43Qct5OPez4XOQbPlAhZ6y6H+HMfgqlp4w3EMIPJ8FCfjmcz8wsveRSuo6Omo/FfK3xZpgXk3DBlaxh9MzuFhrwC1eKuLaHCqtvGAywuIGodDOZWC//AMXaehUVPN9n9Qj7VDf5Hrr/AKPLrR1f95D/ACyLu33PD8Phkb7sk0bgR0dG8j81h7gnWjq/7yH+WRDi5lrsb2ep6yPw6iJsrOWYatvza4atPoVnxuuFzVR553jbpnUDTUU7jJSAjMHe/FmNhc/WbcgX466jmohsvtDJQ1UdRGdWHzD7cZ99h9R+Nl6E3u/+UVPpH/qsXmVRqPWeH5ZvNmJa8B7Tfi1wu0/IqgN7Oy/sWIOyC0NQPGZ0BJs9vwdc+jgrn3cAzYVSOJs9sWUHsxzmAH4NCjG/TC3yUccrm608oGYfYlGU3+8GfNEiuKpxnwiGYE+Lh1QYD1EUw8SI/BzXN+I6K7Nmd5NFNBF4lVE2dzGF7XvDS15AzAk2HG6830eUh7XvLW5HOaAdHSNHkB+bh8VcO7LZikrMLa+anilcyWVjyWWfluHA522cCA7qhVj1FQy5e+RohDc+fOAzLzdm4W7rFh2poy4NiradznENazx2HM4mwA14klMM2SggoxTxDPAC8hslnAtkcXOYeo15qEbBYJTPxnEgYIssDonRNMbbRODnasFvKbgcOiqLSEweCD5XAa9u/oq2xnEqCevgdVV0D4aMksgDrh0xOkjng5SBYeXt3IXbvPmkq6ykwyJxYKq8k7hx8IXOX0sx5tzOVb6k3f4f4HhtpIbsFjnYHOcf3nHU36qKkXjiVjZYXh7TqC1wc1w7EaFY9TtRSxFrZp4onvFw2SRrXHW2gJ6qt8EDsIxhlLCXexYg0ubE5xPhyi9w0nu21+YcL3IXRvEwaOtxiCE6Cajl+48eKWut2IBPa6ouMFY1HikUxeIpGSGJ2R4Y8OyOHFrrcDpwUT3WbRuqKUwT6VdA7wJQTqQ3Rj+9wLX6tJ5rX7pf2+K/4+T+Z6IsZaHaSmd4FQG8JoZW+jixwC3y4vYCLHgggW5Ksa/Co2j3oZJWPHMOLi8X9Q4Kc1MOZpHXh6qva7d7V0lS+pwmZkfjG8tPKLxuNydNDzJ6WubELjUYVj9X5JZqakjOjnQBxfY6HLcm3wcFFYe8Ofw8RwmWTRkU5Y8ngDnjIPyN/uqwa+n0WuxzYWKrom0spJMbGNbLbzB7G5Q/87juVF4sM2gp2eAx9LUxtGVkkuYSBo0F9Rc+ub1QaPeBJ4stBTN1kNVcDmG3YL+nH/Kthtk7NX4Sx31amQH0JgWVs7sJLDUGrrpBNV2swNFo4gdPLoLmxI4C1zxJusvaDZySorKKeMsDaSUvkDnEOIJZ7oANz5Txsg0u3dK+gq4cRjBIYRFPb68TtGuPccPUMXfsVXh+MYlMw5mubTuFubXDiPgpzimGx1ML4ZRdkjS0/EWuFC93e7+ow6Wd0r43tkaxrCxzibMc4+YOaLaEaAlBz3XVAZieKwu/aPmErermZ5Nf/sYfvKz7qudo9h3zTsq6Kb2aujFsxF2PFrWd8NOBuNLcFxfDtHI3ITRRjgZWhxPrbUX+6ERCd/URbXRfZMFx6mR9/wAgsDZCH23Cq6jGs1OW1sI5nKMsob8Bb74WdvY2UlpKeldNM6olc+cSSuBBLn5Hgak6DKQFB9nMemo52ywPax9iwl7czMr9DmHMc/gjSYYxj3tWzsDSbyUlSyB2uuXw5DEfTLp9wrV7t9tDh9RZ/wDVpyBLpq0i4bIPS5uOYJWDtTgdRQPdDNkyVIZODESYnC7i0suBwzOHDmo+oPX9BMHAEEFpFwQbgg6gjsstU9uS23zj2GZ3nYCYCTxYOMfq3iO1+gVwrTKG73j/AOEVPpH/AKrF54wzCDNFUvbxpY2ykfu+I2N3yD7/AAV6788TEeGeHfzVEsbQOzD4jj/AB95RHcNg7ZjWmRuaJ8TIHA8HCTOXt+QHzUWLR3f0Bgw2kYdCIGOIPEF/0hHzcsXenTh+E1YP1Yw/4se14/JSmOMNAAFgAAB0A0Cju8c2wqs/w7/yVR582Pw2KVlc6ZocIKKSRl7+WUPY1jhbnc/mpHu62IfVUr54aqamqGve2MsdZjsjWnzWsRqTrf4KM0mDvZhstX4zoxJM2lEYHlmFvEfmN+DbX4clYGw2wWIT0EYFYKejqA55YyK8pa8kHz6aOAvx4FRpK91W001TRZ5zmcyV8Ln2tctDXBxtpweAbcwtdsWHfpzFi3kY7jqCSpfTbJNpqH2Wjd4Ja1wZI5of9IdS940DiTrZRjAd3OIUtW+pFfEXVD2GoHsY+ka11y0XcQwkXFwOaIxdoqtsO0VDO/SKaF0Nzplf9I0A/F7P8ysOqOR4eOejgsDa3Y+DEYTFMCCDmZI2wex3C4PPuDxUTbsTjLAI2YlG6JujXSU95QPUgkn7yqMbbCQTbQYeyIZn0zHTS2+qNXC/ezQfvDqsjHPNtFQllrupJT6/tdCpDsbsFHQF8jpHVFZP+1nk9463LWjWwvrxJNh0AH2q2MLsUgrmyAMgifGY8hJJfn1Dr2A83C3JQRLaVxwrE4sQaC2nqCIKtvQH3ZO9rA/c7rP3RPBmxQg3BrnkEcCC55BCme0WAR1tPJBKPLI0i/Np4tcO4Nj8Fod22wb8KjmY+Vsxme1wLYyy2VtrauN1VTJEREEREBERBjVVPmC00sZaVIlh1lJmGiDXRT9Vktkt6LXyRlpXOKotxQbARg6jisyFa1knRd8dWRxQR/evgXtWGTAC74bTs9Y7l3zaXj4rzIvYXtTSLHmvLu3ezpoa6WIC0ebPEesTyS35at+6pViWYCRjWGexOI/SGHgvpSTrJDoDHc/BvwZ0KrdzXMcQQQ5pLXAixBGhBC78JxWSlmZNC4tlidmafzB6ggkEcwSp9tDhUWMQmuom2rGge1U44l1tXtHM6HXmP3gQoqvaGtfDIyWNxbJG4Pa4cnNNwVdg/pAUwhaTBM6oyjO0ZGxh9tbOJJy37KE7HYFhVeRFO+ajq+FhI3wpCPs+I0lrv3SeWh5Cf0+4GhBu+apeOmaNo/hZf8VSqr2k2mq8aqmDIS73IYIwSGg8bdSdCXHpyAV+bvNkf0bRtiNjM8mSYjgZHW0B5hoAHwvzWbs9sdSUIIpoWsJ95+rnu9XuubduC3SqCie9IvOGTRxjNLUGKBjebnSysbYfAlSsqp96u86OP9WpCH1LXayt1ELi1zLMI4y2cRfXLfrwIhWP0ntFRSYTS+ZlJ9E9w1Dqh5zVEl+jbEfdPJeh6GkbDEyNgsyJjWNHRrQGj8Aq73P7vjRxmqqG/rU7bNaRrFGddb/XdxPQadVZai0REVQREQEREBERAREQEREBERAREQYlVRhy1E9OWqRLqmpw5BHWyELIZU9V3VOGkcFgvhIUVmhyhW9HY81tOHxC9TT3LRzew+8z10uO4PVSYOIXMVBQeWiFn4Jjc1HM2aB2V7fk5vNrhzBVjbxt3ReXVVIzU3dLE0cTxL2DrzLfiFVZCirLMNDjmrS2jxM8QdY5iB+J04+91DuK50+1eMYIRHUsM1MNG+IS9hH/ALcw1Hob26KsQVMtn969bStEbnNqYbWyTjNp0z8bet0FjUG/+kc36aCeN37gZI355mn8FzrN/tE1p8OKoe7oWsYPnmJ/BQt+3GDzm9RhWV/MwShoJPE2aWfjdYk21uDx6wYVncOBnqXlvxZdwKqYzcT3iYpi7jDSMMURBzCEkHLzMs5sGt6+6PVd+7yDDqOvijmeKireS0SNsaaCX6jGuP7R54ZxoCRa97iIY7t1U1TPC8kFNygp2CKPtmA1edBx6LjgmHMqaaVjBlrae9RGQTeaFoHixgX99ls4tqRm7WK9VBfVC91u2oxCkGc/rVPZkuurvsyfeA+YKmirIiIgIiICIiAiIgIiICIiAiIgIiICIiD4QumSlBXeiDXyYYF1jDey2iIMFmHqD7abqaerJkaPBnOudg0cf328/XQ+qsZcXNug8wYzu0rqcm0fjMH1ovNp3b7w+Sjc1I9hs9jmno5jmn8QvWFXh+twtbO3qpi6800OB1E5AihkeT9mNxHz4Ld4/u4q6KmbUTNbkc7K5rHZjFf3S8jSx1GhOtuqvQFdrgyWN0UrQ+KVpa5p4EHl/umGvLq2ezPtHtcJpA51S2QGMNHFw11/dte99LXuszbXZR+H1JjN3RO80L/tx/8AUOB/3WwmrDhlKIYvLXVsYfPILZoad4vHA08WucLPce4CKk1LV0mGYt40dWyJklvHp44nzNjzgGWIvZZtmu1aRe1hpprd9FWMmjbJG4PjkAc1zTcOaeBBXjtW9uO23yuNBM7yvJdTkng7i+PXr7wHW/VEq7URFUEREBERAREQEREBERAREQEREBERAREQEREBERB8IWur6G+oWyQhBE5IyDquN1va/D76haOWMtKg1u0Gz8VdEIpvqPa9jrXLSCLj0cLgj/kqL2ve91dUmW+czyXv0zHLbtltbtZeg7qvN6+y3iM9rjHnjAbKAPeZwD/VvA9vRFip12QTuY5r2EtewhzXA2IcDcEfFdaKNPUu77bBuJUjZdBMzyTNHKQDiB9lw1HqRyKky8vbuNsjhtY15J9nlsyYfu30eB1adfS45r09FIHAOaQWuAIINwQRcEHotM1zRERBERAREQEREBERAREQEREBERAREQEREBERAREQCFr6/Dw4XC2CIIjNEWldL2BwIIBa4EEEXBB0IPZSWvoA4XC0E8JaVFUFttsyaGpLR+xku+I/u31bfq06fI81H1fm2Gzja2mdHoJW+aJ3R4HD0PA/7KhpoSxxa4EOaSCDxBGhBUWOCvLcftv4sfsMzvpIQXQE/WiHFnq3l2PZUasrC8Skp5mTROyyxOD2nuOvUHgR0JVHsFFptktpY8QpY6iPTOLPbfVkg0ew+h/AhblVkREQEREBERAREQEREBERAREQEREBERAREQEREBERAWDXUAcO6zkQRCopy0qq96my9j7XGNHWbMByPBr/AI8D3t1V7V1CHBRjE8NDmuje3Mx4LXA8wdCorzQi221GAOoqh0TtW+9G77TD7p9eIPcLUqNJ5uk229gqvDldalqiGvvwZJwZJ6cj2PZejgV41Xobc3tv7ZTezyuvU0oAuTrJDwa7uRo0/A81YzVioiKoIiICIiAiIgIiICIiAiIgIiICIiAiIgIiICIiAiIgLDrqEPHdZiIKr3i7HGqgOUfTw3dH3+0z42+YCoki2h4hev62iDx3VA72tjTTTe0xt+indZ9uDZTrf0dx9QeoUWK9Wy2dx2SiqY6iI+aJ1yOTmnRzT2IuFrVlYXhr6iaOGMXkmeGNHdxtf0HE+iivXdHUiSNj2+7I1rx6OAcPzXcuiipRFGyNvuxsawX42aA0fku9aZEREBERAREQEREBERAREQEREBERAREQEREBERAREQEREBYGL4NHUxujlaHRyDK4HmD/ANg/BEQVNim4Hz3gqC1hPuyR5iB0zNIv8lL9hd2MGHHxLmWoIt4j2gZQeIY36t+BOp/JERdTgL6iIgiIg//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2" name="AutoShape 4" descr="data:image/jpeg;base64,/9j/4AAQSkZJRgABAQAAAQABAAD/2wCEAAkGBhMRERUUEhQVFBAQFBUUFRYUEBQVFhUUFBUVFBUWFhcXHCYeGBojHhQVHy8gJicpLCwsFSAxNTAqNScrLCkBCQoKDQwOFA8PFCkYFBgpKSkpKSkpKSkpKSkpKSkpKSkpKSkpKSkpKSkpKSkpKSkpKSkpKSkpKSkpKSkpKSkpKf/AABEIAMgA/QMBIgACEQEDEQH/xAAcAAEAAgIDAQAAAAAAAAAAAAAABgcEBQIDCAH/xABIEAABAwIDBgMEBgYIBAcAAAABAAIDBBEFEiEGBzFBUWETInEUMoGRI0JSgqGxFSQzYqKyCDRDc3SSs+HC0dLwJTVTY3Kjwf/EABYBAQEBAAAAAAAAAAAAAAAAAAABAv/EABcRAQEBAQAAAAAAAAAAAAAAAAABEUH/2gAMAwEAAhEDEQA/ALxREQEREBdb5bJK+yxSboOwzoJyushcC8IMptSu1sgKwA4LkCgz0WNHUdV3tddByREQERfCUH1FpMc20oqPSoqI2O+xfM//ACNuVF379MNB0Mx7iC35lBYaKF4bvfwyY28fwyTYeNG5g/zWLR8SFLqWsZK0Ojc17HcHMcHNPoRog7kREBERAREQEREBERAREQEREBERBiVDkjjXGY6rJhGiDHdFdPZFl2X1Bguo11OjIWyzL4QCg1wl6rtZJZc5qTosQ3bxQbKOW67FrmSLLbUixJIAAuSeAA1JKD5W1rIY3SSuDI4xmc5xsAB1VJ7Vb2aqvl9lwxr2teS0OYD40vdv/pt/G3EjgsPavaGpx+uFJSX9lY45eIaQ0+aeXsOQ7i2pUzmZTbPU7YaWI1OJVLfKAwukkPAvcG6tiB4NHE/Fwiorh+5kRs8fFattOw6ua17S651s6V/lzegdwXCcbMQ+X9YnI4uaZf8A9LR8guFRu1xnE5PGq3NYTqBNL7o+y2OMOyDtoux39H6rtpUU5d0IlA+eU/kg6P0Rs7U6RVM9I88PFBLPU5gR/EF8OxeKYX+s4dOKin1JdTOzAgfbh1Dvhm4clo8c3U4jSgudD4kbb3dC7xNBzyjzfgtPgG1VVQPzU8royD5mXux3ZzDofldFXVsHviiqyIasNgqToHXtHIeFhf3HdjoeR5KybqhslHtA05GspMYAJsDaKpI1P3uPcX+sBpI92O38rZf0biAc2pjJZE9/Elv9m88zb3XfWFuxJFroiKoIiICIiAiIgIiICIiAvhX1EGBUHVZNO7RY9UF9pZUGavjgvqIMGYkLpFUQtkWAroloweCDjBWArslhDgtfLAWrvpKrkUHS9haeygO9/anwKIwxuHiVLjG6x1axrWukB6EhzB6PVl1YblLibNaCSegGpK8447Ia6so2nhVO8TXpU1Mlr/cDAosWvui2XZRUTZZLNqKsB7y42LWHWOPXsbnu7tpNaamhzvkYGeI+we9ti4gCzQTxt2VY77XWw+MDQCoZYdgx9l0/0eD9FWf3kP8AK9Bb1l9Ws2hqamOBzqSJk0491j5Mg9b8z2uL9QqDx7eZjLJS2aR9M8f2Ygay2vLMCSO9yqj0a94AuSAOpNlBttt2lLiQc+MsirALiRlrPPIStHvDlm4jvwVL1+8qvqKeSnnm8WKUAOzRsDhlcHCzmgW1AUp3AO/Xp/8ADH/VjUXFfYlhs9DUGOQOinhcCLEggjVr2EcRpcEKcV9R+maI1LfLi2HNBmy6Ongba0osPfaRftY9WhWPvW2HbX0xkjA9rpml0drXe3i6I9b2uOh9SqG2Xx99DVRzt18N3nb9uM6PYb9Rf42RXofdntj+kaMPf/WIfo5u7gNHjs4a+t1LlRey9Y3C8bDGH9RxJrDEb6eHN5oT9112drlXmqyAr6sWnZkc4HgdRqspARFh4ljENM0PnlZEwnKHSPDQTYmwJ56H5IMxFxY8EAjgRcfFckBERB11EmVpPRYEHivFw6wWfPHmaR1CxKWpDIS5xsIg4u7BouT8ggCrMf7Ytaz7ZIAHqTosV+PRyuDIJo3u/clY8/wkqvdlsDOPvkrq8vdSCRzKamD3NYGt4udl1PS+hJvysFuMd3RUDsvgsdTP4CSF77tdyNnEg/ge6CU1cUzdb5uxWEzaGBps+aON/wBl8rGkH0cQtDvFxiekpKSjgeXVtYWU4l1vZoY17weILi5uvEXJ4hYMW6yihjHiR+PJ/aSSPfd55kAEZfz7lQTukxQ31IczqNdOoI4hZdbXNa2+drSdRmcBe3G1+PFVJHCcFxCnET3Ow6vOTw3uzeE8kDQnu5uvQm/C6yN6uFNnqsNhefoppJmA82h/gg/LQqqtqmqA9gcOYWviq3Svc1jwCziARcdLjkodumx14ZJQVB/WKF3h6/Wj+qR1HL0yrjsO0DHcWHaH/i/5oicO8Rvv2c3meg6rT1GMQiYNbPC6+mUTRlwPoDdRXFBJjeKTUfiPjw2gsJgw5TNIdMrj0uHDpZhPEhbuu3P4Y6ItbTBjgNHNkkzX63Ljf43Qct5OPez4XOQbPlAhZ6y6H+HMfgqlp4w3EMIPJ8FCfjmcz8wsveRSuo6Omo/FfK3xZpgXk3DBlaxh9MzuFhrwC1eKuLaHCqtvGAywuIGodDOZWC//AMXaehUVPN9n9Qj7VDf5Hrr/AKPLrR1f95D/ACyLu33PD8Phkb7sk0bgR0dG8j81h7gnWjq/7yH+WRDi5lrsb2ep6yPw6iJsrOWYatvza4atPoVnxuuFzVR553jbpnUDTUU7jJSAjMHe/FmNhc/WbcgX466jmohsvtDJQ1UdRGdWHzD7cZ99h9R+Nl6E3u/+UVPpH/qsXmVRqPWeH5ZvNmJa8B7Tfi1wu0/IqgN7Oy/sWIOyC0NQPGZ0BJs9vwdc+jgrn3cAzYVSOJs9sWUHsxzmAH4NCjG/TC3yUccrm608oGYfYlGU3+8GfNEiuKpxnwiGYE+Lh1QYD1EUw8SI/BzXN+I6K7Nmd5NFNBF4lVE2dzGF7XvDS15AzAk2HG6830eUh7XvLW5HOaAdHSNHkB+bh8VcO7LZikrMLa+anilcyWVjyWWfluHA522cCA7qhVj1FQy5e+RohDc+fOAzLzdm4W7rFh2poy4NiradznENazx2HM4mwA14klMM2SggoxTxDPAC8hslnAtkcXOYeo15qEbBYJTPxnEgYIssDonRNMbbRODnasFvKbgcOiqLSEweCD5XAa9u/oq2xnEqCevgdVV0D4aMksgDrh0xOkjng5SBYeXt3IXbvPmkq6ykwyJxYKq8k7hx8IXOX0sx5tzOVb6k3f4f4HhtpIbsFjnYHOcf3nHU36qKkXjiVjZYXh7TqC1wc1w7EaFY9TtRSxFrZp4onvFw2SRrXHW2gJ6qt8EDsIxhlLCXexYg0ubE5xPhyi9w0nu21+YcL3IXRvEwaOtxiCE6Cajl+48eKWut2IBPa6ouMFY1HikUxeIpGSGJ2R4Y8OyOHFrrcDpwUT3WbRuqKUwT6VdA7wJQTqQ3Rj+9wLX6tJ5rX7pf2+K/4+T+Z6IsZaHaSmd4FQG8JoZW+jixwC3y4vYCLHgggW5Ksa/Co2j3oZJWPHMOLi8X9Q4Kc1MOZpHXh6qva7d7V0lS+pwmZkfjG8tPKLxuNydNDzJ6WubELjUYVj9X5JZqakjOjnQBxfY6HLcm3wcFFYe8Ofw8RwmWTRkU5Y8ngDnjIPyN/uqwa+n0WuxzYWKrom0spJMbGNbLbzB7G5Q/87juVF4sM2gp2eAx9LUxtGVkkuYSBo0F9Rc+ub1QaPeBJ4stBTN1kNVcDmG3YL+nH/Kthtk7NX4Sx31amQH0JgWVs7sJLDUGrrpBNV2swNFo4gdPLoLmxI4C1zxJusvaDZySorKKeMsDaSUvkDnEOIJZ7oANz5Txsg0u3dK+gq4cRjBIYRFPb68TtGuPccPUMXfsVXh+MYlMw5mubTuFubXDiPgpzimGx1ML4ZRdkjS0/EWuFC93e7+ow6Wd0r43tkaxrCxzibMc4+YOaLaEaAlBz3XVAZieKwu/aPmErermZ5Nf/sYfvKz7qudo9h3zTsq6Kb2aujFsxF2PFrWd8NOBuNLcFxfDtHI3ITRRjgZWhxPrbUX+6ERCd/URbXRfZMFx6mR9/wAgsDZCH23Cq6jGs1OW1sI5nKMsob8Bb74WdvY2UlpKeldNM6olc+cSSuBBLn5Hgak6DKQFB9nMemo52ywPax9iwl7czMr9DmHMc/gjSYYxj3tWzsDSbyUlSyB2uuXw5DEfTLp9wrV7t9tDh9RZ/wDVpyBLpq0i4bIPS5uOYJWDtTgdRQPdDNkyVIZODESYnC7i0suBwzOHDmo+oPX9BMHAEEFpFwQbgg6gjsstU9uS23zj2GZ3nYCYCTxYOMfq3iO1+gVwrTKG73j/AOEVPpH/AKrF54wzCDNFUvbxpY2ykfu+I2N3yD7/AAV6788TEeGeHfzVEsbQOzD4jj/AB95RHcNg7ZjWmRuaJ8TIHA8HCTOXt+QHzUWLR3f0Bgw2kYdCIGOIPEF/0hHzcsXenTh+E1YP1Yw/4se14/JSmOMNAAFgAAB0A0Cju8c2wqs/w7/yVR582Pw2KVlc6ZocIKKSRl7+WUPY1jhbnc/mpHu62IfVUr54aqamqGve2MsdZjsjWnzWsRqTrf4KM0mDvZhstX4zoxJM2lEYHlmFvEfmN+DbX4clYGw2wWIT0EYFYKejqA55YyK8pa8kHz6aOAvx4FRpK91W001TRZ5zmcyV8Ln2tctDXBxtpweAbcwtdsWHfpzFi3kY7jqCSpfTbJNpqH2Wjd4Ja1wZI5of9IdS940DiTrZRjAd3OIUtW+pFfEXVD2GoHsY+ka11y0XcQwkXFwOaIxdoqtsO0VDO/SKaF0Nzplf9I0A/F7P8ysOqOR4eOejgsDa3Y+DEYTFMCCDmZI2wex3C4PPuDxUTbsTjLAI2YlG6JujXSU95QPUgkn7yqMbbCQTbQYeyIZn0zHTS2+qNXC/ezQfvDqsjHPNtFQllrupJT6/tdCpDsbsFHQF8jpHVFZP+1nk9463LWjWwvrxJNh0AH2q2MLsUgrmyAMgifGY8hJJfn1Dr2A83C3JQRLaVxwrE4sQaC2nqCIKtvQH3ZO9rA/c7rP3RPBmxQg3BrnkEcCC55BCme0WAR1tPJBKPLI0i/Np4tcO4Nj8Fod22wb8KjmY+Vsxme1wLYyy2VtrauN1VTJEREEREBERBjVVPmC00sZaVIlh1lJmGiDXRT9Vktkt6LXyRlpXOKotxQbARg6jisyFa1knRd8dWRxQR/evgXtWGTAC74bTs9Y7l3zaXj4rzIvYXtTSLHmvLu3ezpoa6WIC0ebPEesTyS35at+6pViWYCRjWGexOI/SGHgvpSTrJDoDHc/BvwZ0KrdzXMcQQQ5pLXAixBGhBC78JxWSlmZNC4tlidmafzB6ggkEcwSp9tDhUWMQmuom2rGge1U44l1tXtHM6HXmP3gQoqvaGtfDIyWNxbJG4Pa4cnNNwVdg/pAUwhaTBM6oyjO0ZGxh9tbOJJy37KE7HYFhVeRFO+ajq+FhI3wpCPs+I0lrv3SeWh5Cf0+4GhBu+apeOmaNo/hZf8VSqr2k2mq8aqmDIS73IYIwSGg8bdSdCXHpyAV+bvNkf0bRtiNjM8mSYjgZHW0B5hoAHwvzWbs9sdSUIIpoWsJ95+rnu9XuubduC3SqCie9IvOGTRxjNLUGKBjebnSysbYfAlSsqp96u86OP9WpCH1LXayt1ELi1zLMI4y2cRfXLfrwIhWP0ntFRSYTS+ZlJ9E9w1Dqh5zVEl+jbEfdPJeh6GkbDEyNgsyJjWNHRrQGj8Aq73P7vjRxmqqG/rU7bNaRrFGddb/XdxPQadVZai0REVQREQEREBERAREQEREBERAREQYlVRhy1E9OWqRLqmpw5BHWyELIZU9V3VOGkcFgvhIUVmhyhW9HY81tOHxC9TT3LRzew+8z10uO4PVSYOIXMVBQeWiFn4Jjc1HM2aB2V7fk5vNrhzBVjbxt3ReXVVIzU3dLE0cTxL2DrzLfiFVZCirLMNDjmrS2jxM8QdY5iB+J04+91DuK50+1eMYIRHUsM1MNG+IS9hH/ALcw1Hob26KsQVMtn969bStEbnNqYbWyTjNp0z8bet0FjUG/+kc36aCeN37gZI355mn8FzrN/tE1p8OKoe7oWsYPnmJ/BQt+3GDzm9RhWV/MwShoJPE2aWfjdYk21uDx6wYVncOBnqXlvxZdwKqYzcT3iYpi7jDSMMURBzCEkHLzMs5sGt6+6PVd+7yDDqOvijmeKireS0SNsaaCX6jGuP7R54ZxoCRa97iIY7t1U1TPC8kFNygp2CKPtmA1edBx6LjgmHMqaaVjBlrae9RGQTeaFoHixgX99ls4tqRm7WK9VBfVC91u2oxCkGc/rVPZkuurvsyfeA+YKmirIiIgIiICIiAiIgIiICIiAiIgIiICIiD4QumSlBXeiDXyYYF1jDey2iIMFmHqD7abqaerJkaPBnOudg0cf328/XQ+qsZcXNug8wYzu0rqcm0fjMH1ovNp3b7w+Sjc1I9hs9jmno5jmn8QvWFXh+twtbO3qpi6800OB1E5AihkeT9mNxHz4Ld4/u4q6KmbUTNbkc7K5rHZjFf3S8jSx1GhOtuqvQFdrgyWN0UrQ+KVpa5p4EHl/umGvLq2ezPtHtcJpA51S2QGMNHFw11/dte99LXuszbXZR+H1JjN3RO80L/tx/8AUOB/3WwmrDhlKIYvLXVsYfPILZoad4vHA08WucLPce4CKk1LV0mGYt40dWyJklvHp44nzNjzgGWIvZZtmu1aRe1hpprd9FWMmjbJG4PjkAc1zTcOaeBBXjtW9uO23yuNBM7yvJdTkng7i+PXr7wHW/VEq7URFUEREBERAREQEREBERAREQEREBERAREQEREBERB8IWur6G+oWyQhBE5IyDquN1va/D76haOWMtKg1u0Gz8VdEIpvqPa9jrXLSCLj0cLgj/kqL2ve91dUmW+czyXv0zHLbtltbtZeg7qvN6+y3iM9rjHnjAbKAPeZwD/VvA9vRFip12QTuY5r2EtewhzXA2IcDcEfFdaKNPUu77bBuJUjZdBMzyTNHKQDiB9lw1HqRyKky8vbuNsjhtY15J9nlsyYfu30eB1adfS45r09FIHAOaQWuAIINwQRcEHotM1zRERBERAREQEREBERAREQEREBERAREQEREBERAREQCFr6/Dw4XC2CIIjNEWldL2BwIIBa4EEEXBB0IPZSWvoA4XC0E8JaVFUFttsyaGpLR+xku+I/u31bfq06fI81H1fm2Gzja2mdHoJW+aJ3R4HD0PA/7KhpoSxxa4EOaSCDxBGhBUWOCvLcftv4sfsMzvpIQXQE/WiHFnq3l2PZUasrC8Skp5mTROyyxOD2nuOvUHgR0JVHsFFptktpY8QpY6iPTOLPbfVkg0ew+h/AhblVkREQEREBERAREQEREBERAREQEREBERAREQEREBERAWDXUAcO6zkQRCopy0qq96my9j7XGNHWbMByPBr/AI8D3t1V7V1CHBRjE8NDmuje3Mx4LXA8wdCorzQi221GAOoqh0TtW+9G77TD7p9eIPcLUqNJ5uk229gqvDldalqiGvvwZJwZJ6cj2PZejgV41Xobc3tv7ZTezyuvU0oAuTrJDwa7uRo0/A81YzVioiKoIiICIiAiIgIiICIiAiIgIiICIiAiIgIiICIiAiIgLDrqEPHdZiIKr3i7HGqgOUfTw3dH3+0z42+YCoki2h4hev62iDx3VA72tjTTTe0xt+indZ9uDZTrf0dx9QeoUWK9Wy2dx2SiqY6iI+aJ1yOTmnRzT2IuFrVlYXhr6iaOGMXkmeGNHdxtf0HE+iivXdHUiSNj2+7I1rx6OAcPzXcuiipRFGyNvuxsawX42aA0fku9aZEREBERAREQEREBERAREQEREBERAREQEREBERAREQEREBYGL4NHUxujlaHRyDK4HmD/ANg/BEQVNim4Hz3gqC1hPuyR5iB0zNIv8lL9hd2MGHHxLmWoIt4j2gZQeIY36t+BOp/JERdTgL6iIgiIg//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4" name="AutoShape 6" descr="data:image/jpeg;base64,/9j/4AAQSkZJRgABAQAAAQABAAD/2wCEAAkGBhASEBUQEBESFRQVFRQXFxIVGBgXFhUWFxsVFhYWGBgXHSYfFxklHRcYHzAgIygpLCwtFx4yNTAqNSYrLykBCQoKDgwOGg8PGiokHiQsLCwsMzU0NSorLCwyLCwuKjQpLCw0LC8sKiwsKSwsLCwvLTQpKSwsKSwsLCwsKTApLP/AABEIALcBFAMBIgACEQEDEQH/xAAcAAEAAgIDAQAAAAAAAAAAAAAABgcFCAIDBAH/xABIEAABAwIEBAMFBAYGCAcAAAABAAIDBBEFEiExBgdBURMiYSMycYGRCBRCUiRygqGxwRVDYpKy0RdTVHTC0tPxJTM1Y5Ojs//EABoBAQACAwEAAAAAAAAAAAAAAAACAwEEBQb/xAAvEQEAAgECBQEHAgcAAAAAAAAAAQIDBBEFBhMhMUESIjJRYXGRQqEVFiMzQ4Hh/9oADAMBAAIRAxEAPwC8UREBERAREQEREBERAREQEREBERAREQEREFIc6OGMWbV/0rTSPdDCxpb4bsr6bKPO7KNS0nzFwvoddGr1cS8582DwOo5o/v8APkY+Nly+I2cJHNaQbHMABf8AOCL2Vs4w9oppi8tDRFIXF1soblN730tbutSeCMLxCarY7DofEmhtILhhawjZzvE8gsdr9QLahBs1y3hxBuHxtxJxM+pu4gvyGxYHn841Bvr3UoVMcGUfFklfFNVySMgzjxWyGINMbSS5rYm6gm5AcAOmtgFc6AiIgIiICIiAiIgIiICIiAiIgIiICIiAiIgIiICIiDz4jiEcET55nBscbXPe49GtFybDU/AarX3iT7QtfJI9tE2OGK9mOcwPlsD7xzEsBPaxtfc7qZ/aJxeSPD4oGGzZ5rPPdsYzZdti7Kf2PVa5oLV4W5/4hFMPv5bUQkjNZjGSMHdmQNae9nDXuN1sJheKQ1MLKiB7ZI5Bma9uxH8iNiDqCCDqtJlb/wBnjip0dU/D3u8k7S+MG+krBd1rfmYCTf8A1Y+YbCIiICIsdxFjDaSkmqnAkRRvflG5yi4HzNggrTmxxbJU1DMAoT7WdzGzyDZjXa+GdL6DzuI2AA1uQLE4W4VpqCnZT08bRlaA59gHyOtq953LidfTYaAKnPs/UZqcQrMQmIdIxo1IuS+oc9zng9D7Nw/b+KvtAREQEREBERAREQEREBERAREQEREBERARFHOIuYeGUL/Cq6prH2ByBr3uAN7EtjaSBp19O4QSNRKfmlhjK8YcZiZi9sd2tLmCVxyiMuH4rkA9AdCRY2yPDvG2H1wP3SpZIRe7NWyAd/DeA63ray14qeGZZ+JpKVhGZ1bJIXa2azOZnG2l7N6dT9UG0aIiAiIgr/nbwu6swtzoxeSnd4wFhcsaHCRoP6pzWG+QBauLeJzQRY7HotdOa3J2WlkfWULC+mN3vjaBmgJOoDR70eulh5Re+guQqhZHh3GH0lXDVRi7opGvDfzZTq3Y2BFxf1WPIVh8isEkmxeOYR5ooGyPkcR5WlzHsj1tbNmIIH9knogtzg3nZQV8rKdzX08z7BrZMpY95/A14Op7Zg297DVWGo2eXOF/eBVijibM17ZA9t22e0hwdlaQ29wDtqd1JEBQDnnXiPBZm+a8r4YwR087Xm+uxaxw+anNRVxxjNI9jAATdxDRYak3PQKjuenH9DV0sdJSVHivbMHvyB3h5Qx4Hn912rha19jt1DN/Zwp3CgqHm1nVFh3u1jL/AOIK3FWP2eqdzcIJc0gPqZXNJ/E3LEy4/aa4fIqzkBERAXlxDFIYG555WRt7uIFz2Hc/BYPE5MWlc6Onjhp2C48WR2d7v7TWtBDQdtbnXosQOVniP8SrrJpndwLG1trvLuv/AGQdWM82423bSRF51HiSXa30IaPMde+XZZDgTjOorXyNlhYAwA+Iy4FybBhDibnc3B6bLI0XAGHRG4p2uP8A7hMnps8kfuWcpqZkbQyNjWNGzWgNA+AGgQdqIiAiIgIiICIiAiqrEealY2dwbCxjGkgRStdnHq45hZ3oNPjuexnMvEiARRtIOoIjmII6EEO1CC0UUDg48xFzQf6KldcDzDxAD6gGM2HpcrNYDxLUzyCOWgmgGUkyP9y4toLtBJJP8eyCRKvOLuSlFX1Tqt81RG99s4aWlpIAaCA5pI0HdWGsTxZgj6yimpWTOhdKzKJW7jUGxtu02ykdQ4oNd+YXB+FYc3LSYhJLVhwvEMrg1uodmfGBkd6E39NbryYBwnj9JLHiMFFUZmeYEtzOcD5SHR3zkEEgi17H5q1+AeRkNDP95qpW1EjCDE3JljYfzkEnM4dOg31NiLSsgo2k5/1sD/DxLDsvQ5c8LwRv5Jb36aXFlZ3CnMLD8RH6NOPEtcwP8kre/lPvAd23Hqs1iOFwVEZiniZKw7se0OH0P8VSnH/JZ9J+n4O6QGIh5gBJkZa5zxPvmNtPKbnQ6nZBeqKmuWfPETOZR4llbIbNZVbNedABINmuOvmGhuNBurlQERYTiHjWgoRerqY4za4jvmkI9GNu4/G1kHXivAWGVL/FnooHvO78gDnbe8W2Ljp1usnhODwUsQhpomRRi9mMFhrqT6lVbi32j6JlxTU08pGYXfliYbe6RYucQfUA/wAoHU8/8YcHBpp2Zs1sserL3tYucdR632QXlxlzGocNb+kSXlIJbAzWR3a42YPV1vS6ovinnpidUS2BwpYjcZYjeQg95SMwPq3KoGHvqJwZpvNI9odNM5xAuQM73WLrDcmxNgr64W+z3QstLVzuqgWghjLxxai98zXZnjaxBb80FI01LX4jPlYKiqmNrkl0jugu5zico0GpNtFY3Cn2equR+bEHtgjDheNjhJI8aXsW3awdLm59FfWGYPT0zPDp4Y4mfljaGgmwFzYamwGp1XsQeLB8IhpYI6aBuWONoa1u+nck7km5J9V7URAREQEREBERAREQEREBERAREQERECyWREBERAREQEREGt3O7l39zqPvtO39HncczRtFKdSN/ddqR2Nx2WE4c5pY1TtFPBM+QEgMZIzxXAnQNYSC7XTy/RbVSRtcC1wBB3BFwfiCvtkGu7OKOL6x3hRMqWXaQcsDYQL318SRoyn1Dhtpqsa3kZjkvtJGRh7iS7xJml97nVxbmBJ33O62bRBpbxDgM1FUyUs+XxIy0OynMPM1rxY9dHBY5WLz4wd8OLvlN8tQyORp6aNETm3tuCy9uzh3VdICuzkPzFyuGFVLxlN/u73HZ25huTsd2gDe46hUmu2mqXRvbIxxa5jg5rhuHNNwR8CEG7yLA8D8TtxCghqwLF7bPb+WRvleB6XBI9CFnkBERAREQfMwX1YXG+E4Kl3inPHMAA2eJxa8WJI20Iuev8goxWRY5Rf+XIKuIXtmbmeNPxC4ee+jj/JBYKKu8P5usvlqadzCL3dGc1jru11iOnUqY4JxJTVYJp5A4i2ZpBa5t+7T/HZBk0REBERAREQEREBEXmr8SigYZJpGsaOrjb5DufQaoPSihmIc1aGO4j8SU/2W5W9PxPt36A7LzUfE2LVrv0Wmjgi/10ocdNdRe2Y7HRp231QTxFi8HwmWIl89VLO8ixvlbGNvdjaLDbf1PdZRAREQEREBEXCaZrGlz3BrRu4kAD4k7IOaKJYrzTwuBxY6ozuabFsTXP1te2YDL6b7rBVHPGmy+wpKp7uzwyNux/EHO626KE5Kx6tvHotRk+CkyyHNjl5/SdKDFlFTDcxEmwcDbNGT0vYWJ2I6AlauVlHJFI6KVjmPYS1zHCzmkaEEHYq/K3nLWvbaGlgiOty97pPhYANAt63VecSRSV9QaqoEIkLQHeG0tDrbOcBu61hfsB2UJzVdGnANdf8ARt90ARS1vCsfU/S/+aO4Vj6H63/zTrVXfy3rdt9o/K0Ps2YoTT1VMSPJIyUCxv7RpY7Xa3s26fHurmWsHDE9Vh0plo5Wsc4Br2kZmvaCDYh1+o3FiLmxFzed0HOWvYCJ6aCY9HMc6I9b3BDgenb5pGaqnJwDW0j4d/suRFBMI5xUErgyYS07iQLygeHc3/rGkgDTdwA1+KmGH4tBO3NBNHK3vG5rgNxrlOmx+isi0T4cnLp8uGdslZh60RFJSIiIMLj3CFJVi8sYD+krPK8fP8Q9DdYnhzl02jqfvDah7gGuaGFrQTmAvmcDqOugHTXTWYIgIiICIl0BERAREQFAOLOX9XV1RmE8fhkNDWuzXjbsQAAQep3F7/NT9EEXwDl5SU1nOb40g/HIAQD/AGWbD46n1UoREBERARRvifj+hobtmlzSi1oI/NIb6i42Z3u4hVrifN7EJ7inZHTMOzreJJbXq7yje/u9N1XbJWrf0vDtRqp/p1XNXYhFCwyTSMjYN3PcGgfMqA4zzso2eWkikqXd7GNg07uGY66e6OuveqahrpX+JPI+aTQZ5XF5sNhr0XIBU2zTPh6rS8rRHfPb/UJTinNbFJj7LwqZunugSP6XOZ4I/cN1F8QllqH+JVTSTOuTd7jYXtfK0aNGg0GmgXTLVMb7zh8Ov0Xow3DK2qt90pJXgm2ctIZ0/GbNG4OpVUzNnYrpeHaCN5iN/r3l1Mia33QB8FyUtwrk/iUrgaiWKnZa5DfaPHpYeX55uvVSim5H0IsZZqqQg+bzta13oQG3Atpo5SjHafRr5eY9Ji7U3lVDpGjcgfErj94Z+Zv1Cu6n5S4Qy/6Lmv8AnfIfp5lWfPHDMPoI4IKSnbHNK5zy8ZzaNulrucRq49j7vTS8ujZpTzXj37Y5R9srTsQfgVyVfjEZO/1AXYzFpB2+lv4J0bJ15qwz5pKeIorgWJSy1EUGa3iyMjzC5tncG3sTra91aNbykxaLMY3QTgbAOyOcL9nAAH9r6qM47R6N3FzHo8nmZhFyO664oDG8SwvfFIDcPjJaR9F3V1PPTkNq6eWEnYvacrtATldax3Gy4Ryhwu0g/BVutF9Pq69trQmeDc4a2Dy1kbahmntGWZIPiAMrvoPirI4c48oK0AQTN8Q39i/yyC2p8p974tuPoVQy6JKJhN7WN75m6G+9/ira5bQ8/reWsOT3sE+zP7NoUWudDxPiULPDhrpQy9w11n2v0Bfcgemy5VXFuKyNyuxCYC9/JaM/Vljb0VvXj5OFPLWs39Nvu2JuvPXYnDC3PNLHG38z3BovYm2p3sCfktdhjeI9cRrP/mk/5lj30bSS55c9x3c8kk/ErE5/lC/HyvnmfftEQvnEeZ2FQszmrjfqAGxe0cfk3YepsopinO4m4o6N509+dwYL628jSSRsfeHXbdVaKiFmjbX7N1J+ak+D8B4nVWLKfwWH+snOTTTUM9499reqh1L28Nj+D8P0sb6nLu763mVi0pv47IRb3IYxbYDeTM7v16rAVWM1r7eJiFSbbXlcP+JWBhPJFxua2rcezIPKLdy5479MvT10k1Pyjwhl/wBGzX/PJIf+JZ6d7eVd+I8Lw+7iw7/VVuF8e4rAAGVfitGzZgH3Gh973ult9ipvgfOyFxDK6B0B09q28kZOu9hmaPhm6rOT8pcIdY/dstvySSN+vmXirOS2GPtl+8R2vfJKTfbfxA7b0tupRXJXxLQ1Gq4dnj+3NZ+iaUmJQysEkUrHscLhzXAg/MIsPhvL/DoI/DZTRkbkvu9xOguS74fBFd3cOYx79pn8f9SFFDuNMZxelvLSU9PPAALi0hmb3Ja1wzD9W9hvtdV9Hz1xBxsKel/+wfxkUbZIrO0tjDocuaN8e0ryXwnqqKr+auMSkZHQwAb5GB1/j4mf91tlHK2pqJzeqqZpTvZzzlGltG3sNOyhOaPSHWwcuavJ8W1V247zPw2lDrztle3TwofO4ntceUetzoq04h5n4jWXbCfukPZh9q4er9CP2cvzUYip2N90Afx+q5SSBouSAFVbJaz0ek5c0+D38s+1P7OuKkaDfVzvzO1K5yTNaLuIC78Dwypr5vAo47kWzyu0ZG0m2Z3+W5sbAq08D5LUcZbJVPfUyCxIccsV9fwjUjbQmxttrZRrSbeF2r41pdFHTx95+irsDwqrrX5KOBzwN5XeWNvxcdPlv6KbUnI+d7Qaiua03F2RRlwtpcB7nN13Hunpvsrap6dkbQyNrWtaLBrQGtA7ADQLsWxXDEeXkdVx7V557T7MIngXLDDaXK5sAke03Ek3ndfobe6Leg/epW1oAsBYDYdl9UI5v8WVGH4cZqYhsr5Y4w8gHJcOcXBrgQ42ZbX81+itiIjw4l8l8k72ndN0VN8nObdRVzuosQka+RwLoZcrWFxHvREMAadLuBt0dcnRXIsoC1w+0Wf/ABWP/dI//wBJ1seqe+0dgbHUsFZs+OTwjp7zZAXC59CzT9YoNfURZGLhysczxG0tQWaecRPLfMCW6gdQCfkgzfKumY/F6UvlZE1kgkLnua0HJdwaMxFy4gNsNdb2Nlts1wtp9VpBLE5ri1wLXA2LSLEEbgg7FevDMcqqd/iU88sTrWux7m6b2NjqNNig3QqKVkjSyRjXtIILXAOaQdCCDoVBsV5L4dK5z4TLTuO3huuwHvlcD9AQFW/CH2hKuJzY8QYJ476ytAZK0d7CzH27WafVbA0tUyRjZY3BzHta5rhqHNcAWkHsQQVGaxPlbiz5MU70tMKnn5IVAHssQa432fDlFteoe7XbSy8DuT+KgkCWjI6EukBI7kZNFdiKHRq6dON62v8AklSP+iHFvz0f9+T/AJF8dyfxc/1tIPg9/wDONXeix0apzx3Wz+tS0HJjEiPPVU7T2Ac7T45Qs1h/IyDymqqppSDdzW2Yw+mtyB6gj5Kz0WYxVhr5eLavLG1ryw2DcH0NJrT00bDYDPbM/S1vM656A77rMoisiNvDnWtNp3tO4iIsoiIiAiIgKN4xy7w2qe6WamaZHDV7S5hJ18xyEAu13IJUkRYmInynS9qTvWdley8kcPLrtmq2DSzWyNIFu2ZhP718/wBCVF/tNb/fj/6SsNFHp1+TajiGqjxkn8q8/wBCVF/tNb/fj/6S9NPyYwpuUuZK8i188jvMe7stt/SynSJ06/Ji+u1N/ivP5dNHRRxMEcTGsY3QMYA1o+AC7kRTaczuIiICq77RP/pLP96i/wAEytFU59pLE8tLS0+vtZXyHa3smhvxv7b9xQU9QcO10dK3FoGnwopgPFYQXRSMLXNcW9BcjzbXt3C2I5V8y2YpCWSAMqomjxGj3Xt28RnpfQjoSOhCi/2esaglop8PkyF7Xuf4brHxIpGta7yn3gCLEWt5m91COLsOm4fxkTUmYRO9pEDfK+Mn2kDiNwCLW3tkO9ig2bUC55QNdglQXNBLXQOaSPdPixtuOxyucPgSpRwvxHDXUsdVAfLINR1Y4aOYfUG49dDsQo9znp3PwSqDRcgROOw8rJY3OOvoCg1VijLnBrRck2AG5J0AW7dLGGsa0AABrQGgWAAAFgBsPRafcDYT95xKlg2D548xvY5WnM+xsdcrTb1stxgg6KuiilbkljY9u+V7Q4XGxs4WUG5pUmF0uFzulpacOewxxBsbGuMrgchaWi4sRmv2arAWs/PviN0+Jmmv7OlaGAf23hr5Hf4W/sIK2a0k2AuTsBuVt3y2wyenwqlhqL+I2PVpFiwOLnNYR3a0hp9QVT3Irl4Z5xiVQ0iGF14QQR4krbWeLjVrD1H4gOxWw6AiIgIiICIiAiIgIiICIiAiIgIiICIiAiIgIiICIiAoFzW5bvxZkHhSsjfC6TV9y0tkDLizRe92N/ep6iCsuW/JdmGzirmn8WYNe1rWjLGzN5b6m7jluNbDzbaAr087+EjWYaZYwTLSkytA6st7VtuugDu/ksN9bEXwhBqxyo5jOwypySkmllI8VoGYtNiGyN63HUdRfQkBXRzex+L+gppIpY3NnEbI3A5myB7mk5SNzkDz8lTvNzlw/DqkzQsP3SV12OGoicbkwntbXLfcdSQVALk6a+gQWLyEwoy4u2SwywRSyG4uLkeG2x2DrvuP1StnFWnI/gSShpXz1LMk9RlOQ+9HE0HI0/lcS4kj9W+osLLQcZHAAk2sBc30C1F4fwiTF8WDPMPvEz5ZXDUsYSXyOJta9iQDbUkd1s5x/Xthwurkdawp5RqbAl7Sxov3JcAO5IVa/ZuwVoiqawtBcXtha7S4DQJHgdRfOz6DsguHDsOigiZBCwMjjaGtYNgB09fidSvSiICIiAiIgIiICIiAiIgIiICIiAiIgIiICIiAiIgIiICIiAiIg654GPaWPa1zXCxa4AtI7EHQhYii4Iw2F4khoaVjxaz2xMBBBBBBtobgarNogIiIKK+0Fxy4uGFRaNGSSZ99SdSyK3QDR57nLtbWX8hHsODMDctxNMH2tfNmuM3rlLd+lly445L0uI1RqzNJDI5oD8ga4PLRZrtdQbAD5D51PjnC+M8PSGannd4L/KKiK2Q3OjZI3XyO063HZx1QbOIqo5Vc5DXyCirWsZPl9nK3ytmI95paT5X2100NnaCwBtdAREQEREBERAREQEREBERAREQEREBERAREQEREBERAREQEREBERAREQFh+L8GFXQ1FMWtcZInhodoM9rxknpZ4ab+i+og135R8AVdVWx1TS1kNLPG6R5OpdG4P8NrRqSbWubAA9djs+iICIiAiIgIiICIiAiIgIiICIi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6" name="AutoShape 8" descr="data:image/jpeg;base64,/9j/4AAQSkZJRgABAQAAAQABAAD/2wCEAAkGBhASEBUQEBESFRQVFRQXFxIVGBgXFhUWFxsVFhYWGBgXHSYfFxklHRcYHzAgIygpLCwtFx4yNTAqNSYrLykBCQoKDgwOGg8PGiokHiQsLCwsMzU0NSorLCwyLCwuKjQpLCw0LC8sKiwsKSwsLCwvLTQpKSwsKSwsLCwsKTApLP/AABEIALcBFAMBIgACEQEDEQH/xAAcAAEAAgIDAQAAAAAAAAAAAAAABgcFCAIDBAH/xABIEAABAwIEBAMFBAYGCAcAAAABAAIDBBEFEiExBgdBURMiYSMycYGRCBRCUiRygqGxwRVDYpKy0RdTVHTC0tPxJTM1Y5Ojs//EABoBAQACAwEAAAAAAAAAAAAAAAACAwEEBQb/xAAvEQEAAgECBQEHAgcAAAAAAAAAAQIDBBEFBhMhMUESIjJRYXGRQqEVFiMzQ4Hh/9oADAMBAAIRAxEAPwC8UREBERAREQEREBERAREQEREBERAREQEREFIc6OGMWbV/0rTSPdDCxpb4bsr6bKPO7KNS0nzFwvoddGr1cS8582DwOo5o/v8APkY+Nly+I2cJHNaQbHMABf8AOCL2Vs4w9oppi8tDRFIXF1soblN730tbutSeCMLxCarY7DofEmhtILhhawjZzvE8gsdr9QLahBs1y3hxBuHxtxJxM+pu4gvyGxYHn841Bvr3UoVMcGUfFklfFNVySMgzjxWyGINMbSS5rYm6gm5AcAOmtgFc6AiIgIiICIiAiIgIiICIiAiIgIiICIiAiIgIiICIiDz4jiEcET55nBscbXPe49GtFybDU/AarX3iT7QtfJI9tE2OGK9mOcwPlsD7xzEsBPaxtfc7qZ/aJxeSPD4oGGzZ5rPPdsYzZdti7Kf2PVa5oLV4W5/4hFMPv5bUQkjNZjGSMHdmQNae9nDXuN1sJheKQ1MLKiB7ZI5Bma9uxH8iNiDqCCDqtJlb/wBnjip0dU/D3u8k7S+MG+krBd1rfmYCTf8A1Y+YbCIiICIsdxFjDaSkmqnAkRRvflG5yi4HzNggrTmxxbJU1DMAoT7WdzGzyDZjXa+GdL6DzuI2AA1uQLE4W4VpqCnZT08bRlaA59gHyOtq953LidfTYaAKnPs/UZqcQrMQmIdIxo1IuS+oc9zng9D7Nw/b+KvtAREQEREBERAREQEREBERAREQEREBERARFHOIuYeGUL/Cq6prH2ByBr3uAN7EtjaSBp19O4QSNRKfmlhjK8YcZiZi9sd2tLmCVxyiMuH4rkA9AdCRY2yPDvG2H1wP3SpZIRe7NWyAd/DeA63ray14qeGZZ+JpKVhGZ1bJIXa2azOZnG2l7N6dT9UG0aIiAiIgr/nbwu6swtzoxeSnd4wFhcsaHCRoP6pzWG+QBauLeJzQRY7HotdOa3J2WlkfWULC+mN3vjaBmgJOoDR70eulh5Re+guQqhZHh3GH0lXDVRi7opGvDfzZTq3Y2BFxf1WPIVh8isEkmxeOYR5ooGyPkcR5WlzHsj1tbNmIIH9knogtzg3nZQV8rKdzX08z7BrZMpY95/A14Op7Zg297DVWGo2eXOF/eBVijibM17ZA9t22e0hwdlaQ29wDtqd1JEBQDnnXiPBZm+a8r4YwR087Xm+uxaxw+anNRVxxjNI9jAATdxDRYak3PQKjuenH9DV0sdJSVHivbMHvyB3h5Qx4Hn912rha19jt1DN/Zwp3CgqHm1nVFh3u1jL/AOIK3FWP2eqdzcIJc0gPqZXNJ/E3LEy4/aa4fIqzkBERAXlxDFIYG555WRt7uIFz2Hc/BYPE5MWlc6Onjhp2C48WR2d7v7TWtBDQdtbnXosQOVniP8SrrJpndwLG1trvLuv/AGQdWM82423bSRF51HiSXa30IaPMde+XZZDgTjOorXyNlhYAwA+Iy4FybBhDibnc3B6bLI0XAGHRG4p2uP8A7hMnps8kfuWcpqZkbQyNjWNGzWgNA+AGgQdqIiAiIgIiICIiAiqrEealY2dwbCxjGkgRStdnHq45hZ3oNPjuexnMvEiARRtIOoIjmII6EEO1CC0UUDg48xFzQf6KldcDzDxAD6gGM2HpcrNYDxLUzyCOWgmgGUkyP9y4toLtBJJP8eyCRKvOLuSlFX1Tqt81RG99s4aWlpIAaCA5pI0HdWGsTxZgj6yimpWTOhdKzKJW7jUGxtu02ykdQ4oNd+YXB+FYc3LSYhJLVhwvEMrg1uodmfGBkd6E39NbryYBwnj9JLHiMFFUZmeYEtzOcD5SHR3zkEEgi17H5q1+AeRkNDP95qpW1EjCDE3JljYfzkEnM4dOg31NiLSsgo2k5/1sD/DxLDsvQ5c8LwRv5Jb36aXFlZ3CnMLD8RH6NOPEtcwP8kre/lPvAd23Hqs1iOFwVEZiniZKw7se0OH0P8VSnH/JZ9J+n4O6QGIh5gBJkZa5zxPvmNtPKbnQ6nZBeqKmuWfPETOZR4llbIbNZVbNedABINmuOvmGhuNBurlQERYTiHjWgoRerqY4za4jvmkI9GNu4/G1kHXivAWGVL/FnooHvO78gDnbe8W2Ljp1usnhODwUsQhpomRRi9mMFhrqT6lVbi32j6JlxTU08pGYXfliYbe6RYucQfUA/wAoHU8/8YcHBpp2Zs1sserL3tYucdR632QXlxlzGocNb+kSXlIJbAzWR3a42YPV1vS6ovinnpidUS2BwpYjcZYjeQg95SMwPq3KoGHvqJwZpvNI9odNM5xAuQM73WLrDcmxNgr64W+z3QstLVzuqgWghjLxxai98zXZnjaxBb80FI01LX4jPlYKiqmNrkl0jugu5zico0GpNtFY3Cn2equR+bEHtgjDheNjhJI8aXsW3awdLm59FfWGYPT0zPDp4Y4mfljaGgmwFzYamwGp1XsQeLB8IhpYI6aBuWONoa1u+nck7km5J9V7URAREQEREBERAREQEREBERAREQERECyWREBERAREQEREGt3O7l39zqPvtO39HncczRtFKdSN/ddqR2Nx2WE4c5pY1TtFPBM+QEgMZIzxXAnQNYSC7XTy/RbVSRtcC1wBB3BFwfiCvtkGu7OKOL6x3hRMqWXaQcsDYQL318SRoyn1Dhtpqsa3kZjkvtJGRh7iS7xJml97nVxbmBJ33O62bRBpbxDgM1FUyUs+XxIy0OynMPM1rxY9dHBY5WLz4wd8OLvlN8tQyORp6aNETm3tuCy9uzh3VdICuzkPzFyuGFVLxlN/u73HZ25huTsd2gDe46hUmu2mqXRvbIxxa5jg5rhuHNNwR8CEG7yLA8D8TtxCghqwLF7bPb+WRvleB6XBI9CFnkBERAREQfMwX1YXG+E4Kl3inPHMAA2eJxa8WJI20Iuev8goxWRY5Rf+XIKuIXtmbmeNPxC4ee+jj/JBYKKu8P5usvlqadzCL3dGc1jru11iOnUqY4JxJTVYJp5A4i2ZpBa5t+7T/HZBk0REBERAREQEREBEXmr8SigYZJpGsaOrjb5DufQaoPSihmIc1aGO4j8SU/2W5W9PxPt36A7LzUfE2LVrv0Wmjgi/10ocdNdRe2Y7HRp231QTxFi8HwmWIl89VLO8ixvlbGNvdjaLDbf1PdZRAREQEREBEXCaZrGlz3BrRu4kAD4k7IOaKJYrzTwuBxY6ozuabFsTXP1te2YDL6b7rBVHPGmy+wpKp7uzwyNux/EHO626KE5Kx6tvHotRk+CkyyHNjl5/SdKDFlFTDcxEmwcDbNGT0vYWJ2I6AlauVlHJFI6KVjmPYS1zHCzmkaEEHYq/K3nLWvbaGlgiOty97pPhYANAt63VecSRSV9QaqoEIkLQHeG0tDrbOcBu61hfsB2UJzVdGnANdf8ARt90ARS1vCsfU/S/+aO4Vj6H63/zTrVXfy3rdt9o/K0Ps2YoTT1VMSPJIyUCxv7RpY7Xa3s26fHurmWsHDE9Vh0plo5Wsc4Br2kZmvaCDYh1+o3FiLmxFzed0HOWvYCJ6aCY9HMc6I9b3BDgenb5pGaqnJwDW0j4d/suRFBMI5xUErgyYS07iQLygeHc3/rGkgDTdwA1+KmGH4tBO3NBNHK3vG5rgNxrlOmx+isi0T4cnLp8uGdslZh60RFJSIiIMLj3CFJVi8sYD+krPK8fP8Q9DdYnhzl02jqfvDah7gGuaGFrQTmAvmcDqOugHTXTWYIgIiICIl0BERAREQFAOLOX9XV1RmE8fhkNDWuzXjbsQAAQep3F7/NT9EEXwDl5SU1nOb40g/HIAQD/AGWbD46n1UoREBERARRvifj+hobtmlzSi1oI/NIb6i42Z3u4hVrifN7EJ7inZHTMOzreJJbXq7yje/u9N1XbJWrf0vDtRqp/p1XNXYhFCwyTSMjYN3PcGgfMqA4zzso2eWkikqXd7GNg07uGY66e6OuveqahrpX+JPI+aTQZ5XF5sNhr0XIBU2zTPh6rS8rRHfPb/UJTinNbFJj7LwqZunugSP6XOZ4I/cN1F8QllqH+JVTSTOuTd7jYXtfK0aNGg0GmgXTLVMb7zh8Ov0Xow3DK2qt90pJXgm2ctIZ0/GbNG4OpVUzNnYrpeHaCN5iN/r3l1Mia33QB8FyUtwrk/iUrgaiWKnZa5DfaPHpYeX55uvVSim5H0IsZZqqQg+bzta13oQG3Atpo5SjHafRr5eY9Ji7U3lVDpGjcgfErj94Z+Zv1Cu6n5S4Qy/6Lmv8AnfIfp5lWfPHDMPoI4IKSnbHNK5zy8ZzaNulrucRq49j7vTS8ujZpTzXj37Y5R9srTsQfgVyVfjEZO/1AXYzFpB2+lv4J0bJ15qwz5pKeIorgWJSy1EUGa3iyMjzC5tncG3sTra91aNbykxaLMY3QTgbAOyOcL9nAAH9r6qM47R6N3FzHo8nmZhFyO664oDG8SwvfFIDcPjJaR9F3V1PPTkNq6eWEnYvacrtATldax3Gy4Ryhwu0g/BVutF9Pq69trQmeDc4a2Dy1kbahmntGWZIPiAMrvoPirI4c48oK0AQTN8Q39i/yyC2p8p974tuPoVQy6JKJhN7WN75m6G+9/ira5bQ8/reWsOT3sE+zP7NoUWudDxPiULPDhrpQy9w11n2v0Bfcgemy5VXFuKyNyuxCYC9/JaM/Vljb0VvXj5OFPLWs39Nvu2JuvPXYnDC3PNLHG38z3BovYm2p3sCfktdhjeI9cRrP/mk/5lj30bSS55c9x3c8kk/ErE5/lC/HyvnmfftEQvnEeZ2FQszmrjfqAGxe0cfk3YepsopinO4m4o6N509+dwYL628jSSRsfeHXbdVaKiFmjbX7N1J+ak+D8B4nVWLKfwWH+snOTTTUM9499reqh1L28Nj+D8P0sb6nLu763mVi0pv47IRb3IYxbYDeTM7v16rAVWM1r7eJiFSbbXlcP+JWBhPJFxua2rcezIPKLdy5479MvT10k1Pyjwhl/wBGzX/PJIf+JZ6d7eVd+I8Lw+7iw7/VVuF8e4rAAGVfitGzZgH3Gh973ult9ipvgfOyFxDK6B0B09q28kZOu9hmaPhm6rOT8pcIdY/dstvySSN+vmXirOS2GPtl+8R2vfJKTfbfxA7b0tupRXJXxLQ1Gq4dnj+3NZ+iaUmJQysEkUrHscLhzXAg/MIsPhvL/DoI/DZTRkbkvu9xOguS74fBFd3cOYx79pn8f9SFFDuNMZxelvLSU9PPAALi0hmb3Ja1wzD9W9hvtdV9Hz1xBxsKel/+wfxkUbZIrO0tjDocuaN8e0ryXwnqqKr+auMSkZHQwAb5GB1/j4mf91tlHK2pqJzeqqZpTvZzzlGltG3sNOyhOaPSHWwcuavJ8W1V247zPw2lDrztle3TwofO4ntceUetzoq04h5n4jWXbCfukPZh9q4er9CP2cvzUYip2N90Afx+q5SSBouSAFVbJaz0ek5c0+D38s+1P7OuKkaDfVzvzO1K5yTNaLuIC78Dwypr5vAo47kWzyu0ZG0m2Z3+W5sbAq08D5LUcZbJVPfUyCxIccsV9fwjUjbQmxttrZRrSbeF2r41pdFHTx95+irsDwqrrX5KOBzwN5XeWNvxcdPlv6KbUnI+d7Qaiua03F2RRlwtpcB7nN13Hunpvsrap6dkbQyNrWtaLBrQGtA7ADQLsWxXDEeXkdVx7V557T7MIngXLDDaXK5sAke03Ek3ndfobe6Leg/epW1oAsBYDYdl9UI5v8WVGH4cZqYhsr5Y4w8gHJcOcXBrgQ42ZbX81+itiIjw4l8l8k72ndN0VN8nObdRVzuosQka+RwLoZcrWFxHvREMAadLuBt0dcnRXIsoC1w+0Wf/ABWP/dI//wBJ1seqe+0dgbHUsFZs+OTwjp7zZAXC59CzT9YoNfURZGLhysczxG0tQWaecRPLfMCW6gdQCfkgzfKumY/F6UvlZE1kgkLnua0HJdwaMxFy4gNsNdb2Nlts1wtp9VpBLE5ri1wLXA2LSLEEbgg7FevDMcqqd/iU88sTrWux7m6b2NjqNNig3QqKVkjSyRjXtIILXAOaQdCCDoVBsV5L4dK5z4TLTuO3huuwHvlcD9AQFW/CH2hKuJzY8QYJ476ytAZK0d7CzH27WafVbA0tUyRjZY3BzHta5rhqHNcAWkHsQQVGaxPlbiz5MU70tMKnn5IVAHssQa432fDlFteoe7XbSy8DuT+KgkCWjI6EukBI7kZNFdiKHRq6dON62v8AklSP+iHFvz0f9+T/AJF8dyfxc/1tIPg9/wDONXeix0apzx3Wz+tS0HJjEiPPVU7T2Ac7T45Qs1h/IyDymqqppSDdzW2Yw+mtyB6gj5Kz0WYxVhr5eLavLG1ryw2DcH0NJrT00bDYDPbM/S1vM656A77rMoisiNvDnWtNp3tO4iIsoiIiAiIgKN4xy7w2qe6WamaZHDV7S5hJ18xyEAu13IJUkRYmInynS9qTvWdley8kcPLrtmq2DSzWyNIFu2ZhP718/wBCVF/tNb/fj/6SsNFHp1+TajiGqjxkn8q8/wBCVF/tNb/fj/6S9NPyYwpuUuZK8i188jvMe7stt/SynSJ06/Ji+u1N/ivP5dNHRRxMEcTGsY3QMYA1o+AC7kRTaczuIiICq77RP/pLP96i/wAEytFU59pLE8tLS0+vtZXyHa3smhvxv7b9xQU9QcO10dK3FoGnwopgPFYQXRSMLXNcW9BcjzbXt3C2I5V8y2YpCWSAMqomjxGj3Xt28RnpfQjoSOhCi/2esaglop8PkyF7Xuf4brHxIpGta7yn3gCLEWt5m91COLsOm4fxkTUmYRO9pEDfK+Mn2kDiNwCLW3tkO9ig2bUC55QNdglQXNBLXQOaSPdPixtuOxyucPgSpRwvxHDXUsdVAfLINR1Y4aOYfUG49dDsQo9znp3PwSqDRcgROOw8rJY3OOvoCg1VijLnBrRck2AG5J0AW7dLGGsa0AABrQGgWAAAFgBsPRafcDYT95xKlg2D548xvY5WnM+xsdcrTb1stxgg6KuiilbkljY9u+V7Q4XGxs4WUG5pUmF0uFzulpacOewxxBsbGuMrgchaWi4sRmv2arAWs/PviN0+Jmmv7OlaGAf23hr5Hf4W/sIK2a0k2AuTsBuVt3y2wyenwqlhqL+I2PVpFiwOLnNYR3a0hp9QVT3Irl4Z5xiVQ0iGF14QQR4krbWeLjVrD1H4gOxWw6AiIgIiICIiAiIgIiICIiAiIgIiICIiAiIgIiICIiAoFzW5bvxZkHhSsjfC6TV9y0tkDLizRe92N/ep6iCsuW/JdmGzirmn8WYNe1rWjLGzN5b6m7jluNbDzbaAr087+EjWYaZYwTLSkytA6st7VtuugDu/ksN9bEXwhBqxyo5jOwypySkmllI8VoGYtNiGyN63HUdRfQkBXRzex+L+gppIpY3NnEbI3A5myB7mk5SNzkDz8lTvNzlw/DqkzQsP3SV12OGoicbkwntbXLfcdSQVALk6a+gQWLyEwoy4u2SwywRSyG4uLkeG2x2DrvuP1StnFWnI/gSShpXz1LMk9RlOQ+9HE0HI0/lcS4kj9W+osLLQcZHAAk2sBc30C1F4fwiTF8WDPMPvEz5ZXDUsYSXyOJta9iQDbUkd1s5x/Xthwurkdawp5RqbAl7Sxov3JcAO5IVa/ZuwVoiqawtBcXtha7S4DQJHgdRfOz6DsguHDsOigiZBCwMjjaGtYNgB09fidSvSiICIiAiIgIiICIiAiIgIiICIiAiIgIiICIiAiIgIiICIiAiIg654GPaWPa1zXCxa4AtI7EHQhYii4Iw2F4khoaVjxaz2xMBBBBBBtobgarNogIiIKK+0Fxy4uGFRaNGSSZ99SdSyK3QDR57nLtbWX8hHsODMDctxNMH2tfNmuM3rlLd+lly445L0uI1RqzNJDI5oD8ga4PLRZrtdQbAD5D51PjnC+M8PSGannd4L/KKiK2Q3OjZI3XyO063HZx1QbOIqo5Vc5DXyCirWsZPl9nK3ytmI95paT5X2100NnaCwBtdAREQEREBERAREQEREBERAREQEREBERAREQEREBERAREQEREBERAREQFh+L8GFXQ1FMWtcZInhodoM9rxknpZ4ab+i+og135R8AVdVWx1TS1kNLPG6R5OpdG4P8NrRqSbWubAA9djs+iICIiAiIgIiICIiAiIgIiICIi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058" name="Picture 10" descr="http://ted.coe.wayne.edu/sse/wq/Wichers/ImageFiles/conclusion.gif"/>
          <p:cNvPicPr>
            <a:picLocks noChangeAspect="1" noChangeArrowheads="1"/>
          </p:cNvPicPr>
          <p:nvPr/>
        </p:nvPicPr>
        <p:blipFill>
          <a:blip r:embed="rId3"/>
          <a:srcRect/>
          <a:stretch>
            <a:fillRect/>
          </a:stretch>
        </p:blipFill>
        <p:spPr bwMode="auto">
          <a:xfrm>
            <a:off x="3888126" y="3702128"/>
            <a:ext cx="4343400" cy="2886076"/>
          </a:xfrm>
          <a:prstGeom prst="rect">
            <a:avLst/>
          </a:prstGeom>
          <a:noFill/>
        </p:spPr>
      </p:pic>
    </p:spTree>
    <p:extLst>
      <p:ext uri="{BB962C8B-B14F-4D97-AF65-F5344CB8AC3E}">
        <p14:creationId xmlns:p14="http://schemas.microsoft.com/office/powerpoint/2010/main" val="3989595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OPNAVINST 6100.2A</a:t>
            </a:r>
          </a:p>
          <a:p>
            <a:r>
              <a:rPr lang="en-US" dirty="0" smtClean="0"/>
              <a:t>Sexual </a:t>
            </a:r>
            <a:r>
              <a:rPr lang="en-US" dirty="0" smtClean="0"/>
              <a:t>Health</a:t>
            </a:r>
            <a:endParaRPr lang="en-US" dirty="0" smtClean="0">
              <a:hlinkClick r:id="rId2"/>
            </a:endParaRPr>
          </a:p>
          <a:p>
            <a:pPr>
              <a:buNone/>
            </a:pPr>
            <a:r>
              <a:rPr lang="en-US" dirty="0" smtClean="0"/>
              <a:t>	</a:t>
            </a:r>
            <a:r>
              <a:rPr lang="en-US" dirty="0" smtClean="0">
                <a:hlinkClick r:id="rId2"/>
              </a:rPr>
              <a:t>http://www.sexualhealth.com/</a:t>
            </a:r>
            <a:endParaRPr lang="en-US" dirty="0" smtClean="0"/>
          </a:p>
          <a:p>
            <a:r>
              <a:rPr lang="en-US" dirty="0" smtClean="0"/>
              <a:t>Center for Disease Control</a:t>
            </a:r>
          </a:p>
          <a:p>
            <a:pPr>
              <a:buNone/>
            </a:pPr>
            <a:r>
              <a:rPr lang="en-US" dirty="0" smtClean="0"/>
              <a:t>	</a:t>
            </a:r>
            <a:r>
              <a:rPr lang="en-US" dirty="0" smtClean="0">
                <a:hlinkClick r:id="rId3"/>
              </a:rPr>
              <a:t>http://www.cdc.gov/sexualhealth/</a:t>
            </a:r>
            <a:endParaRPr lang="en-US" dirty="0" smtClean="0"/>
          </a:p>
          <a:p>
            <a:r>
              <a:rPr lang="en-US" dirty="0" smtClean="0"/>
              <a:t>WebMD</a:t>
            </a:r>
          </a:p>
          <a:p>
            <a:pPr>
              <a:buNone/>
            </a:pPr>
            <a:r>
              <a:rPr lang="en-US" dirty="0" smtClean="0"/>
              <a:t>	</a:t>
            </a:r>
            <a:r>
              <a:rPr lang="en-US" dirty="0" smtClean="0">
                <a:hlinkClick r:id="rId4"/>
              </a:rPr>
              <a:t>http://www.webmd.com/sex/default.htm</a:t>
            </a:r>
            <a:endParaRPr lang="en-US" dirty="0" smtClean="0"/>
          </a:p>
          <a:p>
            <a:r>
              <a:rPr lang="en-US" dirty="0" smtClean="0"/>
              <a:t>How Stuff Works</a:t>
            </a:r>
          </a:p>
          <a:p>
            <a:pPr>
              <a:buNone/>
            </a:pPr>
            <a:r>
              <a:rPr lang="en-US" dirty="0" smtClean="0"/>
              <a:t>	</a:t>
            </a:r>
            <a:r>
              <a:rPr lang="en-US" dirty="0" smtClean="0">
                <a:hlinkClick r:id="rId5"/>
              </a:rPr>
              <a:t>http://health.howstuffworks.com/sexual-health/sexuality</a:t>
            </a:r>
            <a:endParaRPr lang="en-US" dirty="0" smtClean="0"/>
          </a:p>
          <a:p>
            <a:r>
              <a:rPr lang="en-US" dirty="0" smtClean="0"/>
              <a:t>Science Daily </a:t>
            </a:r>
          </a:p>
          <a:p>
            <a:pPr>
              <a:buNone/>
            </a:pPr>
            <a:r>
              <a:rPr lang="en-US" dirty="0" smtClean="0"/>
              <a:t>	</a:t>
            </a:r>
            <a:r>
              <a:rPr lang="en-US" dirty="0" smtClean="0">
                <a:hlinkClick r:id="rId6"/>
              </a:rPr>
              <a:t>http://</a:t>
            </a:r>
            <a:r>
              <a:rPr lang="en-US" dirty="0" smtClean="0">
                <a:hlinkClick r:id="rId6"/>
              </a:rPr>
              <a:t>www.sciencedaily.com/news/health_medicine/sexual_health/</a:t>
            </a:r>
            <a:endParaRPr lang="en-US" dirty="0" smtClean="0"/>
          </a:p>
        </p:txBody>
      </p:sp>
    </p:spTree>
    <p:extLst>
      <p:ext uri="{BB962C8B-B14F-4D97-AF65-F5344CB8AC3E}">
        <p14:creationId xmlns:p14="http://schemas.microsoft.com/office/powerpoint/2010/main" val="2643931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Sexual Health</a:t>
            </a:r>
            <a:endParaRPr lang="en-US" dirty="0"/>
          </a:p>
        </p:txBody>
      </p:sp>
      <p:sp>
        <p:nvSpPr>
          <p:cNvPr id="3" name="Content Placeholder 2"/>
          <p:cNvSpPr>
            <a:spLocks noGrp="1"/>
          </p:cNvSpPr>
          <p:nvPr>
            <p:ph sz="quarter" idx="1"/>
          </p:nvPr>
        </p:nvSpPr>
        <p:spPr/>
        <p:txBody>
          <a:bodyPr/>
          <a:lstStyle/>
          <a:p>
            <a:pPr>
              <a:spcBef>
                <a:spcPts val="0"/>
              </a:spcBef>
            </a:pPr>
            <a:r>
              <a:rPr lang="en-US" dirty="0" smtClean="0"/>
              <a:t>Can affect the ability of a unit to be combat ready </a:t>
            </a:r>
          </a:p>
          <a:p>
            <a:pPr>
              <a:spcBef>
                <a:spcPts val="0"/>
              </a:spcBef>
              <a:buNone/>
            </a:pPr>
            <a:endParaRPr lang="en-US" dirty="0" smtClean="0"/>
          </a:p>
          <a:p>
            <a:pPr>
              <a:spcBef>
                <a:spcPts val="0"/>
              </a:spcBef>
            </a:pPr>
            <a:r>
              <a:rPr lang="en-US" dirty="0"/>
              <a:t>C</a:t>
            </a:r>
            <a:r>
              <a:rPr lang="en-US" dirty="0" smtClean="0"/>
              <a:t>an result in immediate termination from the DON</a:t>
            </a:r>
          </a:p>
          <a:p>
            <a:pPr>
              <a:spcBef>
                <a:spcPts val="0"/>
              </a:spcBef>
              <a:buNone/>
            </a:pPr>
            <a:endParaRPr lang="en-US" dirty="0" smtClean="0"/>
          </a:p>
          <a:p>
            <a:pPr>
              <a:spcBef>
                <a:spcPts val="0"/>
              </a:spcBef>
            </a:pPr>
            <a:r>
              <a:rPr lang="en-US" dirty="0" smtClean="0"/>
              <a:t>Port calls with high STD incident rates throughout the DON</a:t>
            </a:r>
          </a:p>
          <a:p>
            <a:pPr>
              <a:spcBef>
                <a:spcPts val="0"/>
              </a:spcBef>
              <a:buNone/>
            </a:pPr>
            <a:endParaRPr lang="en-US" dirty="0" smtClean="0"/>
          </a:p>
          <a:p>
            <a:pPr>
              <a:spcBef>
                <a:spcPts val="0"/>
              </a:spcBef>
            </a:pPr>
            <a:r>
              <a:rPr lang="en-US" dirty="0" smtClean="0"/>
              <a:t>Service members need to be aware of the consequences that can come from making poor sexual decisions </a:t>
            </a:r>
            <a:endParaRPr lang="en-US" dirty="0"/>
          </a:p>
        </p:txBody>
      </p:sp>
      <p:sp>
        <p:nvSpPr>
          <p:cNvPr id="21506" name="AutoShape 2" descr="data:image/jpeg;base64,/9j/4AAQSkZJRgABAQAAAQABAAD/2wBDAAkGBwgHBgkIBwgKCgkLDRYPDQwMDRsUFRAWIB0iIiAdHx8kKDQsJCYxJx8fLT0tMTU3Ojo6Iys/RD84QzQ5Ojf/2wBDAQoKCg0MDRoPDxo3JR8lNzc3Nzc3Nzc3Nzc3Nzc3Nzc3Nzc3Nzc3Nzc3Nzc3Nzc3Nzc3Nzc3Nzc3Nzc3Nzc3Nzf/wAARCACPALYDASIAAhEBAxEB/8QAGwABAAIDAQEAAAAAAAAAAAAAAAUGAQMEAgf/xAA+EAABAwMCAwUGBAQDCQAAAAABAAIDBAURBhIhMUETFFFhcSIyQoGRoRVSscEzYoLRByPwFiQ0NUNTcuHx/8QAGQEBAQEBAQEAAAAAAAAAAAAAAAMCAQQF/8QAKBEAAgIBAwMDBAMAAAAAAAAAAAECEQMSITEiMkEEE1EjYXGBM6Hw/9oADAMBAAIRAxEAPwD7iiIgCIiAIiIAiLCAyiwiAyiwiAyiws5QBEXNX1kVDSyVFQ7bGzmf0QHQio82sKmR+Y4xG3oNufutTdVVbnYyforL082rM60X5Fx2uoNTRsldzK7FJqnRoIiLgCIiAIiIAiIgCIvDntbkuOAOZKA9FeS4DmQPUqrXzVsVLvZSFp285nnDR6eKh4oL/ezvEcwiPEPqXdk0+jef2+aFlhdXJ0Xw1lMDg1EIPm8La2RrxljmuHkcqkjSFxxxqaUZ6AOOPmueax3i3f5sTHODfjppDn6cD+qGlixviR9Ayio1t1VV0rxHcQaiEHBkaMSM9R8X2Pqpe6aqpKaFpo3NqZHt3NLXeyARwJK1GLk6RHJB43uWHOFrdUwMOHzRNPm8BfP21F91A4mmEr4j8QPZxfXr8srpZo65yAOknpWOPTc533wqPFGPdInqfwXpkrJBmN7XD+U5R4a5pDmhw8CqBLpq80Ti+ANkI+KGQh33x9itDr9dooJKSeZ+TwPaNxI0evP6rqw6u12ccq5OzVd4bUymjpcdhGfac34nKDhp5nQmqEbu7skDDJ0Lj0C92ygludeykhO0uBc9/wCRvU+vQDxKvtdZmS2X8Po2sia3HZ54gYOcnxyrzyLDUEYUdW50WD/l0akVooqdtLTRwNJcGDGTzPmt68UnbbKrgIiLh0IiIAiIgCIiAwTgKk611A2mZJTseRFH/FLckuPRoA59OHUq318/dqSaY/AwlfNbBSm9azhbMd0FvZ3ydv8A3JHEtjz4gEOd6hqF8SSTm/BYNKaXLWx3K9Qg1bsPip3cRTAj6F/ienIeJuAaByz9UaMBZQlKTk7YWC0HmsrBPBDJUNatoYTE5sYFY45JBxlo8fFVO0yU0lypZrnFvt737NpB5kgNe4dW56eYJ4LtuQdqDUsVLkmKon2Px0hYMu+oG3+pTetLZE1sc7YwI5W9jIB4Y4fZXk/biorlm8VZJVP9FxYxjWBrWhoHAADGF7woTSFfJX2CmkmcXTRZglcRxc5hLSfnjPzU4oGWqdGMBR13s9Lc4S2ZmJB7krfeb/68lJIV1NrdHOT5kx9Xpm9do5hc5rdsjGn+LGfDz4ZHnkdV9HpZo6mnjnheHxyNDmObyIPIqD1hbxUW7vDR/mQHdnxb1H7rl0DWF9BPQvcSaaTLP/B3HHyO4emFWb1wU/PkytnRbERFE0EREAREQBERAEREBGajJFonweYA+6qX+GGH3DUch95tTDED/KIw4fdxVwv0ZktVS0cwzd9OKoug6wUesLhQSENFfSsnhH5nRktd9nNQst8L/J9JROiIRC1VJLaeUjmGE/ZbV4lbvY5p5EEJ5B830Vh+sIy74aCVwz4l8YKuGrWh1mkJ5tcCPqqRbJhZ9W0Ek5LWPkfRPcTgNL8bc/1NaP6lcNY1AitrIs+1I/l5Dj/ZWz99mvTrrRx/4eucaW5Nd7ra32fnGw/qSrcFWtBwbLK6dw/4md8g82g7Wn6NBVlCidyd7MoiIYOava19FO1wyDG4fZUzQRcLtUtHI04J+TuH6lWy+VIpbVUyk4IYQPU8Aq3oGA9tXVJGG4bEP1P6hWj/ABSsy+4uayiKJoIiIAiIgCIiAIiIDxI0PaWuAIIwvlmprbVW25Qz0Ja2so5u8Ujn8GvByC0+RaXNJ88r6soy9WqK502x3syN4xv/ACn+yFcU1F0+Ga9OXylvttZWU2Wu92aF2N8L+rHDoRlSwOV8sqKC4WO6d6o5TR1eNrnBm6Kob0D28j5HgQrPbdZxPbsulHNTSADMkQ7WNx8iPaHzA9UNTwSW8d0WxCopmorQ8Ai4QemeK0VOprfE07HPldjgGtwPqUJqEnskV3XVl3yuna13Z1OGuc3mx/Qg9DyIPiFwvluF8mo6KaVj6wxhkkkYw0Ae+8Dj6+pC7q243C+1BpqWNxbn+G3k3zcVH3fTtdbZGVXayGRnGOrpvZMJ++B65B6+CqvqJR+CqSwRbfc/6PpFJBHTUsMELQ2OJgYxo6ADAW9Ua06yqIWNiu9P22OVRTAZPm5hPD+kn0CnodU2eVu7vmzPR8bmn7hZeOa5R5tSZNZWCeeeihKjVFsjbmOV8x6BjDx+vBV26aiq7m7u9HG9rH8BGwZe76f/ABajhnL7I45I2arupr6hlDR7pGB2PZ+N6tNitzbZbYacEF49qRw6uPEqL01p7uJ71W4dUkHa3ORGD+/mrK0YCZJKtMeEEt7ZlERSNBERAEREAREQBERAFg81lYPNAaKumhqouyqImSMPwuCgKzSVK8OdSzPhOOAPtD+6n62cUtLLO4EiNpcQOqo9RqS5ySE9uyNmeDGRDPoSc/sh6MEcsn0MhpZHRteee0E8T4Kf0jZae8WG33WsdJmrgbMYWuw1u4ZxnmVAvw8EPGQea82ae52GhZRWu6SNpYhiKKpiErYx4A8HY8soe3NHLJLQ/wAn1GjpIKOIRU0TI2DkGhbnNDhtIyDzCgNE3mqvdodUV0cbKiKeSF/ZZ2u2nAcM8sjHBWFD5bu9yCrtLW2qc57I3QSHrEcD6clGv0Sf+lcS0fzRZ/dW/qmFRZZrhmHFFVp9GQNINTWSyeLWNDR+6nbfa6O3N20kDWE83c3H1K7cLKzKcpcs6kkYAwsoiydCIiAIiIAiIgCIiAIixlAZWF5MjN4ZuG49M8VgysacF7QfAkIctHmphZUQvhkBLHgggKtVOkIQxzoKuVpHJrwHBWgSNOcEHHPB5LG5jhkEEeKFIZJQ4Z8plzG1xIOGgk/JT2lrDBerBQXSomlYayBs3ZMxhu4ZxnH3U1Jpi1Tvd7TyHZywSDBB6eKmqYQQxMgpwxjGNDWsZjDQOQwEovl9U5JaWarXbqa10jKWiiEcTSTgdSTkknqSSV2LzvbnGeJ6JubkjIyOYQ8tnoc1laxIwuLQ4bh0zxWe0ZuDdwyeQyhy0e0Wsyx/nb9VkSNJwCCcZ4FBZ7Ra+1Zv2FzQ78ueKzvbkDcMnkMpTOntF5DhuIBGRzGV6QBERAEREAREQBeXL0vLuSAoMxFoucn+0NLLJBNVb4K1jzhhzwB48PT1WyHbUanvMZoH1wZIzg14HZ5Hmeq7pNOQy1DW11ZcpqNs/aMhleCwOznGeeFmawNF2r6ujrbjBJUOBlEGzbwGAOK9WqP7o8+mRE6xrDYbqZKCYMNXSlssWSdgGAH/ALK2UlNDR6c7Knf2jBTFwkB98luc/NcUdiojW3GatfNPLVQiJ5mxgR45Nx/rK7LLbWUViZQNlnkiaxzGulxuDT6KcpJxSXg1FStkBohsdRQUc5oHuOHOFZvG04J6Z+XJcFoo6Wr0ZUXF8jmVEDpXsmY8ggt5BTen7F+HCmZS1ty7tHnETyzszz544rjpdK0UNH3R9Vc328vJdCXNDCSeOccSqOcbe5lRlXB4tNwkrb9Ypp3ZkmoHOJ/NjIz/AK8Vrulxko73qaaCQh8NHHtOfcyGjP3ypm+WKjq3UMkElRTVNK3FPJSkAhuOXHhhZtdht8MVx7cTTzVjQKt9Scue3GMcOQ9FnXHn/cndMuDzYbNRSW6217i91QGNn7beckkZOfEKrVd6iN1lvYq2jsa0RMg38TCBguwp2g022mjEFPcLsKNuTDGXjazw+XkeC7ItO2lmmzbtmY+yLTI5re19c+OV1Tim297OOMmqSojqylo26vtVFEz/AHapp3yOYHHDsBxB+wWusqfwy+Xs0x291trSwc9vAcVLUlhpYrjZ6rtql01FSmKLeRhzcEe154K6PwejN8r62XtHvqaYRSsdjZs8uqz7i8/B3TIgpLbSv0WLm98nehT947xvO7dz5qLr6msrq+gqIJD3qK1MrAOPt7X8eHoVLx6WpW0vdHVlzfat2RTukG0eWeeFNx2ikZqKK4x9o2RlF3drBjswzdn1yt+5GP35M6JMitJ3SG7aiuNVA8FklNC7aD7pxgj6gq4qt6bsFvtNyr6i39sO3IBY7G1oyThv1KsijlcXLp4LY1JR6uQiIpmwiIgCIiAIiIDW6LeRvJIHRBEA9zgSN3NbEQUapIWyHJ54wtgaMYWUQUa44uzaGg8B0RsQazYORWxEFGtsLWlpHwjAR0IcXk/EMFbEQUeWsDWgDkBhanU0Zz7LeeeS3rBQUc8ktOyb25Y2vjj3kF4BDfE+XmsydkDIXvaCWZOTjDR19FH1djiqpppZKicPma5jsO9naW7cY+/rxW0UNR2jJDXyFzQWnMTPaaccMY8vugo6Zp6aGPZUSxxtwB7TgOfL9CvDp6WNjZDPE1uwAOLxjB5deq52WlsDGmnme2VrvYe4B21uMBnoBy68/E5R2mOLsjBK9j4sFrsDwcDwxjjuQUdMdTRse1raiDc5oLQJBlw6ELdBUwVDSYJY5AOZY8Ox9FxfhhFR23eHFzowx+WNO4DPTGOOVtt9AKJzsSvfuDRtPBoxniAOAPH7IDuRByRAER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508" name="AutoShape 4" descr="data:image/jpeg;base64,/9j/4AAQSkZJRgABAQAAAQABAAD/2wBDAAkGBwgHBgkIBwgKCgkLDRYPDQwMDRsUFRAWIB0iIiAdHx8kKDQsJCYxJx8fLT0tMTU3Ojo6Iys/RD84QzQ5Ojf/2wBDAQoKCg0MDRoPDxo3JR8lNzc3Nzc3Nzc3Nzc3Nzc3Nzc3Nzc3Nzc3Nzc3Nzc3Nzc3Nzc3Nzc3Nzc3Nzc3Nzc3Nzf/wAARCACPALYDASIAAhEBAxEB/8QAGwABAAIDAQEAAAAAAAAAAAAAAAUGAQMEAgf/xAA+EAABAwMCAwUGBAQDCQAAAAABAAIDBAURBhIhMUETFFFhcSIyQoGRoRVSscEzYoLRByPwFiQ0NUNTcuHx/8QAGQEBAQEBAQEAAAAAAAAAAAAAAAMCAQQF/8QAKBEAAgIBAwMDBAMAAAAAAAAAAAECEQMSITEiMkEEE1EjYXGBM6Hw/9oADAMBAAIRAxEAPwD7iiIgCIiAIiIAiLCAyiwiAyiwiAyiws5QBEXNX1kVDSyVFQ7bGzmf0QHQio82sKmR+Y4xG3oNufutTdVVbnYyforL082rM60X5Fx2uoNTRsldzK7FJqnRoIiLgCIiAIiIAiIgCIvDntbkuOAOZKA9FeS4DmQPUqrXzVsVLvZSFp285nnDR6eKh4oL/ezvEcwiPEPqXdk0+jef2+aFlhdXJ0Xw1lMDg1EIPm8La2RrxljmuHkcqkjSFxxxqaUZ6AOOPmueax3i3f5sTHODfjppDn6cD+qGlixviR9Ayio1t1VV0rxHcQaiEHBkaMSM9R8X2Pqpe6aqpKaFpo3NqZHt3NLXeyARwJK1GLk6RHJB43uWHOFrdUwMOHzRNPm8BfP21F91A4mmEr4j8QPZxfXr8srpZo65yAOknpWOPTc533wqPFGPdInqfwXpkrJBmN7XD+U5R4a5pDmhw8CqBLpq80Ti+ANkI+KGQh33x9itDr9dooJKSeZ+TwPaNxI0evP6rqw6u12ccq5OzVd4bUymjpcdhGfac34nKDhp5nQmqEbu7skDDJ0Lj0C92ygludeykhO0uBc9/wCRvU+vQDxKvtdZmS2X8Po2sia3HZ54gYOcnxyrzyLDUEYUdW50WD/l0akVooqdtLTRwNJcGDGTzPmt68UnbbKrgIiLh0IiIAiIgCIiAwTgKk611A2mZJTseRFH/FLckuPRoA59OHUq318/dqSaY/AwlfNbBSm9azhbMd0FvZ3ydv8A3JHEtjz4gEOd6hqF8SSTm/BYNKaXLWx3K9Qg1bsPip3cRTAj6F/ienIeJuAaByz9UaMBZQlKTk7YWC0HmsrBPBDJUNatoYTE5sYFY45JBxlo8fFVO0yU0lypZrnFvt737NpB5kgNe4dW56eYJ4LtuQdqDUsVLkmKon2Px0hYMu+oG3+pTetLZE1sc7YwI5W9jIB4Y4fZXk/biorlm8VZJVP9FxYxjWBrWhoHAADGF7woTSFfJX2CmkmcXTRZglcRxc5hLSfnjPzU4oGWqdGMBR13s9Lc4S2ZmJB7krfeb/68lJIV1NrdHOT5kx9Xpm9do5hc5rdsjGn+LGfDz4ZHnkdV9HpZo6mnjnheHxyNDmObyIPIqD1hbxUW7vDR/mQHdnxb1H7rl0DWF9BPQvcSaaTLP/B3HHyO4emFWb1wU/PkytnRbERFE0EREAREQBERAEREBGajJFonweYA+6qX+GGH3DUch95tTDED/KIw4fdxVwv0ZktVS0cwzd9OKoug6wUesLhQSENFfSsnhH5nRktd9nNQst8L/J9JROiIRC1VJLaeUjmGE/ZbV4lbvY5p5EEJ5B830Vh+sIy74aCVwz4l8YKuGrWh1mkJ5tcCPqqRbJhZ9W0Ek5LWPkfRPcTgNL8bc/1NaP6lcNY1AitrIs+1I/l5Dj/ZWz99mvTrrRx/4eucaW5Nd7ra32fnGw/qSrcFWtBwbLK6dw/4md8g82g7Wn6NBVlCidyd7MoiIYOava19FO1wyDG4fZUzQRcLtUtHI04J+TuH6lWy+VIpbVUyk4IYQPU8Aq3oGA9tXVJGG4bEP1P6hWj/ABSsy+4uayiKJoIiIAiIgCIiAIiIDxI0PaWuAIIwvlmprbVW25Qz0Ja2so5u8Ujn8GvByC0+RaXNJ88r6soy9WqK502x3syN4xv/ACn+yFcU1F0+Ga9OXylvttZWU2Wu92aF2N8L+rHDoRlSwOV8sqKC4WO6d6o5TR1eNrnBm6Kob0D28j5HgQrPbdZxPbsulHNTSADMkQ7WNx8iPaHzA9UNTwSW8d0WxCopmorQ8Ai4QemeK0VOprfE07HPldjgGtwPqUJqEnskV3XVl3yuna13Z1OGuc3mx/Qg9DyIPiFwvluF8mo6KaVj6wxhkkkYw0Ae+8Dj6+pC7q243C+1BpqWNxbn+G3k3zcVH3fTtdbZGVXayGRnGOrpvZMJ++B65B6+CqvqJR+CqSwRbfc/6PpFJBHTUsMELQ2OJgYxo6ADAW9Ua06yqIWNiu9P22OVRTAZPm5hPD+kn0CnodU2eVu7vmzPR8bmn7hZeOa5R5tSZNZWCeeeihKjVFsjbmOV8x6BjDx+vBV26aiq7m7u9HG9rH8BGwZe76f/ABajhnL7I45I2arupr6hlDR7pGB2PZ+N6tNitzbZbYacEF49qRw6uPEqL01p7uJ71W4dUkHa3ORGD+/mrK0YCZJKtMeEEt7ZlERSNBERAEREAREQBERAFg81lYPNAaKumhqouyqImSMPwuCgKzSVK8OdSzPhOOAPtD+6n62cUtLLO4EiNpcQOqo9RqS5ySE9uyNmeDGRDPoSc/sh6MEcsn0MhpZHRteee0E8T4Kf0jZae8WG33WsdJmrgbMYWuw1u4ZxnmVAvw8EPGQea82ae52GhZRWu6SNpYhiKKpiErYx4A8HY8soe3NHLJLQ/wAn1GjpIKOIRU0TI2DkGhbnNDhtIyDzCgNE3mqvdodUV0cbKiKeSF/ZZ2u2nAcM8sjHBWFD5bu9yCrtLW2qc57I3QSHrEcD6clGv0Sf+lcS0fzRZ/dW/qmFRZZrhmHFFVp9GQNINTWSyeLWNDR+6nbfa6O3N20kDWE83c3H1K7cLKzKcpcs6kkYAwsoiydCIiAIiIAiIgCIiAIixlAZWF5MjN4ZuG49M8VgysacF7QfAkIctHmphZUQvhkBLHgggKtVOkIQxzoKuVpHJrwHBWgSNOcEHHPB5LG5jhkEEeKFIZJQ4Z8plzG1xIOGgk/JT2lrDBerBQXSomlYayBs3ZMxhu4ZxnH3U1Jpi1Tvd7TyHZywSDBB6eKmqYQQxMgpwxjGNDWsZjDQOQwEovl9U5JaWarXbqa10jKWiiEcTSTgdSTkknqSSV2LzvbnGeJ6JubkjIyOYQ8tnoc1laxIwuLQ4bh0zxWe0ZuDdwyeQyhy0e0Wsyx/nb9VkSNJwCCcZ4FBZ7Ra+1Zv2FzQ78ueKzvbkDcMnkMpTOntF5DhuIBGRzGV6QBERAEREAREQBeXL0vLuSAoMxFoucn+0NLLJBNVb4K1jzhhzwB48PT1WyHbUanvMZoH1wZIzg14HZ5Hmeq7pNOQy1DW11ZcpqNs/aMhleCwOznGeeFmawNF2r6ujrbjBJUOBlEGzbwGAOK9WqP7o8+mRE6xrDYbqZKCYMNXSlssWSdgGAH/ALK2UlNDR6c7Knf2jBTFwkB98luc/NcUdiojW3GatfNPLVQiJ5mxgR45Nx/rK7LLbWUViZQNlnkiaxzGulxuDT6KcpJxSXg1FStkBohsdRQUc5oHuOHOFZvG04J6Z+XJcFoo6Wr0ZUXF8jmVEDpXsmY8ggt5BTen7F+HCmZS1ty7tHnETyzszz544rjpdK0UNH3R9Vc328vJdCXNDCSeOccSqOcbe5lRlXB4tNwkrb9Ypp3ZkmoHOJ/NjIz/AK8Vrulxko73qaaCQh8NHHtOfcyGjP3ypm+WKjq3UMkElRTVNK3FPJSkAhuOXHhhZtdht8MVx7cTTzVjQKt9Scue3GMcOQ9FnXHn/cndMuDzYbNRSW6217i91QGNn7beckkZOfEKrVd6iN1lvYq2jsa0RMg38TCBguwp2g022mjEFPcLsKNuTDGXjazw+XkeC7ItO2lmmzbtmY+yLTI5re19c+OV1Tim297OOMmqSojqylo26vtVFEz/AHapp3yOYHHDsBxB+wWusqfwy+Xs0x291trSwc9vAcVLUlhpYrjZ6rtql01FSmKLeRhzcEe154K6PwejN8r62XtHvqaYRSsdjZs8uqz7i8/B3TIgpLbSv0WLm98nehT947xvO7dz5qLr6msrq+gqIJD3qK1MrAOPt7X8eHoVLx6WpW0vdHVlzfat2RTukG0eWeeFNx2ikZqKK4x9o2RlF3drBjswzdn1yt+5GP35M6JMitJ3SG7aiuNVA8FklNC7aD7pxgj6gq4qt6bsFvtNyr6i39sO3IBY7G1oyThv1KsijlcXLp4LY1JR6uQiIpmwiIgCIiAIiIDW6LeRvJIHRBEA9zgSN3NbEQUapIWyHJ54wtgaMYWUQUa44uzaGg8B0RsQazYORWxEFGtsLWlpHwjAR0IcXk/EMFbEQUeWsDWgDkBhanU0Zz7LeeeS3rBQUc8ktOyb25Y2vjj3kF4BDfE+XmsydkDIXvaCWZOTjDR19FH1djiqpppZKicPma5jsO9naW7cY+/rxW0UNR2jJDXyFzQWnMTPaaccMY8vugo6Zp6aGPZUSxxtwB7TgOfL9CvDp6WNjZDPE1uwAOLxjB5deq52WlsDGmnme2VrvYe4B21uMBnoBy68/E5R2mOLsjBK9j4sFrsDwcDwxjjuQUdMdTRse1raiDc5oLQJBlw6ELdBUwVDSYJY5AOZY8Ox9FxfhhFR23eHFzowx+WNO4DPTGOOVtt9AKJzsSvfuDRtPBoxniAOAPH7IDuRByRAER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510" name="AutoShape 6" descr="data:image/jpeg;base64,/9j/4AAQSkZJRgABAQAAAQABAAD/2wBDAAkGBwgHBgkIBwgKCgkLDRYPDQwMDRsUFRAWIB0iIiAdHx8kKDQsJCYxJx8fLT0tMTU3Ojo6Iys/RD84QzQ5Ojf/2wBDAQoKCg0MDRoPDxo3JR8lNzc3Nzc3Nzc3Nzc3Nzc3Nzc3Nzc3Nzc3Nzc3Nzc3Nzc3Nzc3Nzc3Nzc3Nzc3Nzc3Nzf/wAARCACPALYDASIAAhEBAxEB/8QAGwABAAIDAQEAAAAAAAAAAAAAAAUGAQMEAgf/xAA+EAABAwMCAwUGBAQDCQAAAAABAAIDBAURBhIhMUETFFFhcSIyQoGRoRVSscEzYoLRByPwFiQ0NUNTcuHx/8QAGQEBAQEBAQEAAAAAAAAAAAAAAAMCAQQF/8QAKBEAAgIBAwMDBAMAAAAAAAAAAAECEQMSITEiMkEEE1EjYXGBM6Hw/9oADAMBAAIRAxEAPwD7iiIgCIiAIiIAiLCAyiwiAyiwiAyiws5QBEXNX1kVDSyVFQ7bGzmf0QHQio82sKmR+Y4xG3oNufutTdVVbnYyforL082rM60X5Fx2uoNTRsldzK7FJqnRoIiLgCIiAIiIAiIgCIvDntbkuOAOZKA9FeS4DmQPUqrXzVsVLvZSFp285nnDR6eKh4oL/ezvEcwiPEPqXdk0+jef2+aFlhdXJ0Xw1lMDg1EIPm8La2RrxljmuHkcqkjSFxxxqaUZ6AOOPmueax3i3f5sTHODfjppDn6cD+qGlixviR9Ayio1t1VV0rxHcQaiEHBkaMSM9R8X2Pqpe6aqpKaFpo3NqZHt3NLXeyARwJK1GLk6RHJB43uWHOFrdUwMOHzRNPm8BfP21F91A4mmEr4j8QPZxfXr8srpZo65yAOknpWOPTc533wqPFGPdInqfwXpkrJBmN7XD+U5R4a5pDmhw8CqBLpq80Ti+ANkI+KGQh33x9itDr9dooJKSeZ+TwPaNxI0evP6rqw6u12ccq5OzVd4bUymjpcdhGfac34nKDhp5nQmqEbu7skDDJ0Lj0C92ygludeykhO0uBc9/wCRvU+vQDxKvtdZmS2X8Po2sia3HZ54gYOcnxyrzyLDUEYUdW50WD/l0akVooqdtLTRwNJcGDGTzPmt68UnbbKrgIiLh0IiIAiIgCIiAwTgKk611A2mZJTseRFH/FLckuPRoA59OHUq318/dqSaY/AwlfNbBSm9azhbMd0FvZ3ydv8A3JHEtjz4gEOd6hqF8SSTm/BYNKaXLWx3K9Qg1bsPip3cRTAj6F/ienIeJuAaByz9UaMBZQlKTk7YWC0HmsrBPBDJUNatoYTE5sYFY45JBxlo8fFVO0yU0lypZrnFvt737NpB5kgNe4dW56eYJ4LtuQdqDUsVLkmKon2Px0hYMu+oG3+pTetLZE1sc7YwI5W9jIB4Y4fZXk/biorlm8VZJVP9FxYxjWBrWhoHAADGF7woTSFfJX2CmkmcXTRZglcRxc5hLSfnjPzU4oGWqdGMBR13s9Lc4S2ZmJB7krfeb/68lJIV1NrdHOT5kx9Xpm9do5hc5rdsjGn+LGfDz4ZHnkdV9HpZo6mnjnheHxyNDmObyIPIqD1hbxUW7vDR/mQHdnxb1H7rl0DWF9BPQvcSaaTLP/B3HHyO4emFWb1wU/PkytnRbERFE0EREAREQBERAEREBGajJFonweYA+6qX+GGH3DUch95tTDED/KIw4fdxVwv0ZktVS0cwzd9OKoug6wUesLhQSENFfSsnhH5nRktd9nNQst8L/J9JROiIRC1VJLaeUjmGE/ZbV4lbvY5p5EEJ5B830Vh+sIy74aCVwz4l8YKuGrWh1mkJ5tcCPqqRbJhZ9W0Ek5LWPkfRPcTgNL8bc/1NaP6lcNY1AitrIs+1I/l5Dj/ZWz99mvTrrRx/4eucaW5Nd7ra32fnGw/qSrcFWtBwbLK6dw/4md8g82g7Wn6NBVlCidyd7MoiIYOava19FO1wyDG4fZUzQRcLtUtHI04J+TuH6lWy+VIpbVUyk4IYQPU8Aq3oGA9tXVJGG4bEP1P6hWj/ABSsy+4uayiKJoIiIAiIgCIiAIiIDxI0PaWuAIIwvlmprbVW25Qz0Ja2so5u8Ujn8GvByC0+RaXNJ88r6soy9WqK502x3syN4xv/ACn+yFcU1F0+Ga9OXylvttZWU2Wu92aF2N8L+rHDoRlSwOV8sqKC4WO6d6o5TR1eNrnBm6Kob0D28j5HgQrPbdZxPbsulHNTSADMkQ7WNx8iPaHzA9UNTwSW8d0WxCopmorQ8Ai4QemeK0VOprfE07HPldjgGtwPqUJqEnskV3XVl3yuna13Z1OGuc3mx/Qg9DyIPiFwvluF8mo6KaVj6wxhkkkYw0Ae+8Dj6+pC7q243C+1BpqWNxbn+G3k3zcVH3fTtdbZGVXayGRnGOrpvZMJ++B65B6+CqvqJR+CqSwRbfc/6PpFJBHTUsMELQ2OJgYxo6ADAW9Ua06yqIWNiu9P22OVRTAZPm5hPD+kn0CnodU2eVu7vmzPR8bmn7hZeOa5R5tSZNZWCeeeihKjVFsjbmOV8x6BjDx+vBV26aiq7m7u9HG9rH8BGwZe76f/ABajhnL7I45I2arupr6hlDR7pGB2PZ+N6tNitzbZbYacEF49qRw6uPEqL01p7uJ71W4dUkHa3ORGD+/mrK0YCZJKtMeEEt7ZlERSNBERAEREAREQBERAFg81lYPNAaKumhqouyqImSMPwuCgKzSVK8OdSzPhOOAPtD+6n62cUtLLO4EiNpcQOqo9RqS5ySE9uyNmeDGRDPoSc/sh6MEcsn0MhpZHRteee0E8T4Kf0jZae8WG33WsdJmrgbMYWuw1u4ZxnmVAvw8EPGQea82ae52GhZRWu6SNpYhiKKpiErYx4A8HY8soe3NHLJLQ/wAn1GjpIKOIRU0TI2DkGhbnNDhtIyDzCgNE3mqvdodUV0cbKiKeSF/ZZ2u2nAcM8sjHBWFD5bu9yCrtLW2qc57I3QSHrEcD6clGv0Sf+lcS0fzRZ/dW/qmFRZZrhmHFFVp9GQNINTWSyeLWNDR+6nbfa6O3N20kDWE83c3H1K7cLKzKcpcs6kkYAwsoiydCIiAIiIAiIgCIiAIixlAZWF5MjN4ZuG49M8VgysacF7QfAkIctHmphZUQvhkBLHgggKtVOkIQxzoKuVpHJrwHBWgSNOcEHHPB5LG5jhkEEeKFIZJQ4Z8plzG1xIOGgk/JT2lrDBerBQXSomlYayBs3ZMxhu4ZxnH3U1Jpi1Tvd7TyHZywSDBB6eKmqYQQxMgpwxjGNDWsZjDQOQwEovl9U5JaWarXbqa10jKWiiEcTSTgdSTkknqSSV2LzvbnGeJ6JubkjIyOYQ8tnoc1laxIwuLQ4bh0zxWe0ZuDdwyeQyhy0e0Wsyx/nb9VkSNJwCCcZ4FBZ7Ra+1Zv2FzQ78ueKzvbkDcMnkMpTOntF5DhuIBGRzGV6QBERAEREAREQBeXL0vLuSAoMxFoucn+0NLLJBNVb4K1jzhhzwB48PT1WyHbUanvMZoH1wZIzg14HZ5Hmeq7pNOQy1DW11ZcpqNs/aMhleCwOznGeeFmawNF2r6ujrbjBJUOBlEGzbwGAOK9WqP7o8+mRE6xrDYbqZKCYMNXSlssWSdgGAH/ALK2UlNDR6c7Knf2jBTFwkB98luc/NcUdiojW3GatfNPLVQiJ5mxgR45Nx/rK7LLbWUViZQNlnkiaxzGulxuDT6KcpJxSXg1FStkBohsdRQUc5oHuOHOFZvG04J6Z+XJcFoo6Wr0ZUXF8jmVEDpXsmY8ggt5BTen7F+HCmZS1ty7tHnETyzszz544rjpdK0UNH3R9Vc328vJdCXNDCSeOccSqOcbe5lRlXB4tNwkrb9Ypp3ZkmoHOJ/NjIz/AK8Vrulxko73qaaCQh8NHHtOfcyGjP3ypm+WKjq3UMkElRTVNK3FPJSkAhuOXHhhZtdht8MVx7cTTzVjQKt9Scue3GMcOQ9FnXHn/cndMuDzYbNRSW6217i91QGNn7beckkZOfEKrVd6iN1lvYq2jsa0RMg38TCBguwp2g022mjEFPcLsKNuTDGXjazw+XkeC7ItO2lmmzbtmY+yLTI5re19c+OV1Tim297OOMmqSojqylo26vtVFEz/AHapp3yOYHHDsBxB+wWusqfwy+Xs0x291trSwc9vAcVLUlhpYrjZ6rtql01FSmKLeRhzcEe154K6PwejN8r62XtHvqaYRSsdjZs8uqz7i8/B3TIgpLbSv0WLm98nehT947xvO7dz5qLr6msrq+gqIJD3qK1MrAOPt7X8eHoVLx6WpW0vdHVlzfat2RTukG0eWeeFNx2ikZqKK4x9o2RlF3drBjswzdn1yt+5GP35M6JMitJ3SG7aiuNVA8FklNC7aD7pxgj6gq4qt6bsFvtNyr6i39sO3IBY7G1oyThv1KsijlcXLp4LY1JR6uQiIpmwiIgCIiAIiIDW6LeRvJIHRBEA9zgSN3NbEQUapIWyHJ54wtgaMYWUQUa44uzaGg8B0RsQazYORWxEFGtsLWlpHwjAR0IcXk/EMFbEQUeWsDWgDkBhanU0Zz7LeeeS3rBQUc8ktOyb25Y2vjj3kF4BDfE+XmsydkDIXvaCWZOTjDR19FH1djiqpppZKicPma5jsO9naW7cY+/rxW0UNR2jJDXyFzQWnMTPaaccMY8vugo6Zp6aGPZUSxxtwB7TgOfL9CvDp6WNjZDPE1uwAOLxjB5deq52WlsDGmnme2VrvYe4B21uMBnoBy68/E5R2mOLsjBK9j4sFrsDwcDwxjjuQUdMdTRse1raiDc5oLQJBlw6ELdBUwVDSYJY5AOZY8Ox9FxfhhFR23eHFzowx+WNO4DPTGOOVtt9AKJzsSvfuDRtPBoxniAOAPH7IDuRByRAER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512" name="AutoShape 8" descr="data:image/jpeg;base64,/9j/4AAQSkZJRgABAQAAAQABAAD/2wBDAAkGBwgHBgkIBwgKCgkLDRYPDQwMDRsUFRAWIB0iIiAdHx8kKDQsJCYxJx8fLT0tMTU3Ojo6Iys/RD84QzQ5Ojf/2wBDAQoKCg0MDRoPDxo3JR8lNzc3Nzc3Nzc3Nzc3Nzc3Nzc3Nzc3Nzc3Nzc3Nzc3Nzc3Nzc3Nzc3Nzc3Nzc3Nzc3Nzf/wAARCACPALYDASIAAhEBAxEB/8QAGwABAAIDAQEAAAAAAAAAAAAAAAUGAQMEAgf/xAA+EAABAwMCAwUGBAQDCQAAAAABAAIDBAURBhIhMUETFFFhcSIyQoGRoRVSscEzYoLRByPwFiQ0NUNTcuHx/8QAGQEBAQEBAQEAAAAAAAAAAAAAAAMCAQQF/8QAKBEAAgIBAwMDBAMAAAAAAAAAAAECEQMSITEiMkEEE1EjYXGBM6Hw/9oADAMBAAIRAxEAPwD7iiIgCIiAIiIAiLCAyiwiAyiwiAyiws5QBEXNX1kVDSyVFQ7bGzmf0QHQio82sKmR+Y4xG3oNufutTdVVbnYyforL082rM60X5Fx2uoNTRsldzK7FJqnRoIiLgCIiAIiIAiIgCIvDntbkuOAOZKA9FeS4DmQPUqrXzVsVLvZSFp285nnDR6eKh4oL/ezvEcwiPEPqXdk0+jef2+aFlhdXJ0Xw1lMDg1EIPm8La2RrxljmuHkcqkjSFxxxqaUZ6AOOPmueax3i3f5sTHODfjppDn6cD+qGlixviR9Ayio1t1VV0rxHcQaiEHBkaMSM9R8X2Pqpe6aqpKaFpo3NqZHt3NLXeyARwJK1GLk6RHJB43uWHOFrdUwMOHzRNPm8BfP21F91A4mmEr4j8QPZxfXr8srpZo65yAOknpWOPTc533wqPFGPdInqfwXpkrJBmN7XD+U5R4a5pDmhw8CqBLpq80Ti+ANkI+KGQh33x9itDr9dooJKSeZ+TwPaNxI0evP6rqw6u12ccq5OzVd4bUymjpcdhGfac34nKDhp5nQmqEbu7skDDJ0Lj0C92ygludeykhO0uBc9/wCRvU+vQDxKvtdZmS2X8Po2sia3HZ54gYOcnxyrzyLDUEYUdW50WD/l0akVooqdtLTRwNJcGDGTzPmt68UnbbKrgIiLh0IiIAiIgCIiAwTgKk611A2mZJTseRFH/FLckuPRoA59OHUq318/dqSaY/AwlfNbBSm9azhbMd0FvZ3ydv8A3JHEtjz4gEOd6hqF8SSTm/BYNKaXLWx3K9Qg1bsPip3cRTAj6F/ienIeJuAaByz9UaMBZQlKTk7YWC0HmsrBPBDJUNatoYTE5sYFY45JBxlo8fFVO0yU0lypZrnFvt737NpB5kgNe4dW56eYJ4LtuQdqDUsVLkmKon2Px0hYMu+oG3+pTetLZE1sc7YwI5W9jIB4Y4fZXk/biorlm8VZJVP9FxYxjWBrWhoHAADGF7woTSFfJX2CmkmcXTRZglcRxc5hLSfnjPzU4oGWqdGMBR13s9Lc4S2ZmJB7krfeb/68lJIV1NrdHOT5kx9Xpm9do5hc5rdsjGn+LGfDz4ZHnkdV9HpZo6mnjnheHxyNDmObyIPIqD1hbxUW7vDR/mQHdnxb1H7rl0DWF9BPQvcSaaTLP/B3HHyO4emFWb1wU/PkytnRbERFE0EREAREQBERAEREBGajJFonweYA+6qX+GGH3DUch95tTDED/KIw4fdxVwv0ZktVS0cwzd9OKoug6wUesLhQSENFfSsnhH5nRktd9nNQst8L/J9JROiIRC1VJLaeUjmGE/ZbV4lbvY5p5EEJ5B830Vh+sIy74aCVwz4l8YKuGrWh1mkJ5tcCPqqRbJhZ9W0Ek5LWPkfRPcTgNL8bc/1NaP6lcNY1AitrIs+1I/l5Dj/ZWz99mvTrrRx/4eucaW5Nd7ra32fnGw/qSrcFWtBwbLK6dw/4md8g82g7Wn6NBVlCidyd7MoiIYOava19FO1wyDG4fZUzQRcLtUtHI04J+TuH6lWy+VIpbVUyk4IYQPU8Aq3oGA9tXVJGG4bEP1P6hWj/ABSsy+4uayiKJoIiIAiIgCIiAIiIDxI0PaWuAIIwvlmprbVW25Qz0Ja2so5u8Ujn8GvByC0+RaXNJ88r6soy9WqK502x3syN4xv/ACn+yFcU1F0+Ga9OXylvttZWU2Wu92aF2N8L+rHDoRlSwOV8sqKC4WO6d6o5TR1eNrnBm6Kob0D28j5HgQrPbdZxPbsulHNTSADMkQ7WNx8iPaHzA9UNTwSW8d0WxCopmorQ8Ai4QemeK0VOprfE07HPldjgGtwPqUJqEnskV3XVl3yuna13Z1OGuc3mx/Qg9DyIPiFwvluF8mo6KaVj6wxhkkkYw0Ae+8Dj6+pC7q243C+1BpqWNxbn+G3k3zcVH3fTtdbZGVXayGRnGOrpvZMJ++B65B6+CqvqJR+CqSwRbfc/6PpFJBHTUsMELQ2OJgYxo6ADAW9Ua06yqIWNiu9P22OVRTAZPm5hPD+kn0CnodU2eVu7vmzPR8bmn7hZeOa5R5tSZNZWCeeeihKjVFsjbmOV8x6BjDx+vBV26aiq7m7u9HG9rH8BGwZe76f/ABajhnL7I45I2arupr6hlDR7pGB2PZ+N6tNitzbZbYacEF49qRw6uPEqL01p7uJ71W4dUkHa3ORGD+/mrK0YCZJKtMeEEt7ZlERSNBERAEREAREQBERAFg81lYPNAaKumhqouyqImSMPwuCgKzSVK8OdSzPhOOAPtD+6n62cUtLLO4EiNpcQOqo9RqS5ySE9uyNmeDGRDPoSc/sh6MEcsn0MhpZHRteee0E8T4Kf0jZae8WG33WsdJmrgbMYWuw1u4ZxnmVAvw8EPGQea82ae52GhZRWu6SNpYhiKKpiErYx4A8HY8soe3NHLJLQ/wAn1GjpIKOIRU0TI2DkGhbnNDhtIyDzCgNE3mqvdodUV0cbKiKeSF/ZZ2u2nAcM8sjHBWFD5bu9yCrtLW2qc57I3QSHrEcD6clGv0Sf+lcS0fzRZ/dW/qmFRZZrhmHFFVp9GQNINTWSyeLWNDR+6nbfa6O3N20kDWE83c3H1K7cLKzKcpcs6kkYAwsoiydCIiAIiIAiIgCIiAIixlAZWF5MjN4ZuG49M8VgysacF7QfAkIctHmphZUQvhkBLHgggKtVOkIQxzoKuVpHJrwHBWgSNOcEHHPB5LG5jhkEEeKFIZJQ4Z8plzG1xIOGgk/JT2lrDBerBQXSomlYayBs3ZMxhu4ZxnH3U1Jpi1Tvd7TyHZywSDBB6eKmqYQQxMgpwxjGNDWsZjDQOQwEovl9U5JaWarXbqa10jKWiiEcTSTgdSTkknqSSV2LzvbnGeJ6JubkjIyOYQ8tnoc1laxIwuLQ4bh0zxWe0ZuDdwyeQyhy0e0Wsyx/nb9VkSNJwCCcZ4FBZ7Ra+1Zv2FzQ78ueKzvbkDcMnkMpTOntF5DhuIBGRzGV6QBERAEREAREQBeXL0vLuSAoMxFoucn+0NLLJBNVb4K1jzhhzwB48PT1WyHbUanvMZoH1wZIzg14HZ5Hmeq7pNOQy1DW11ZcpqNs/aMhleCwOznGeeFmawNF2r6ujrbjBJUOBlEGzbwGAOK9WqP7o8+mRE6xrDYbqZKCYMNXSlssWSdgGAH/ALK2UlNDR6c7Knf2jBTFwkB98luc/NcUdiojW3GatfNPLVQiJ5mxgR45Nx/rK7LLbWUViZQNlnkiaxzGulxuDT6KcpJxSXg1FStkBohsdRQUc5oHuOHOFZvG04J6Z+XJcFoo6Wr0ZUXF8jmVEDpXsmY8ggt5BTen7F+HCmZS1ty7tHnETyzszz544rjpdK0UNH3R9Vc328vJdCXNDCSeOccSqOcbe5lRlXB4tNwkrb9Ypp3ZkmoHOJ/NjIz/AK8Vrulxko73qaaCQh8NHHtOfcyGjP3ypm+WKjq3UMkElRTVNK3FPJSkAhuOXHhhZtdht8MVx7cTTzVjQKt9Scue3GMcOQ9FnXHn/cndMuDzYbNRSW6217i91QGNn7beckkZOfEKrVd6iN1lvYq2jsa0RMg38TCBguwp2g022mjEFPcLsKNuTDGXjazw+XkeC7ItO2lmmzbtmY+yLTI5re19c+OV1Tim297OOMmqSojqylo26vtVFEz/AHapp3yOYHHDsBxB+wWusqfwy+Xs0x291trSwc9vAcVLUlhpYrjZ6rtql01FSmKLeRhzcEe154K6PwejN8r62XtHvqaYRSsdjZs8uqz7i8/B3TIgpLbSv0WLm98nehT947xvO7dz5qLr6msrq+gqIJD3qK1MrAOPt7X8eHoVLx6WpW0vdHVlzfat2RTukG0eWeeFNx2ikZqKK4x9o2RlF3drBjswzdn1yt+5GP35M6JMitJ3SG7aiuNVA8FklNC7aD7pxgj6gq4qt6bsFvtNyr6i39sO3IBY7G1oyThv1KsijlcXLp4LY1JR6uQiIpmwiIgCIiAIiIDW6LeRvJIHRBEA9zgSN3NbEQUapIWyHJ54wtgaMYWUQUa44uzaGg8B0RsQazYORWxEFGtsLWlpHwjAR0IcXk/EMFbEQUeWsDWgDkBhanU0Zz7LeeeS3rBQUc8ktOyb25Y2vjj3kF4BDfE+XmsydkDIXvaCWZOTjDR19FH1djiqpppZKicPma5jsO9naW7cY+/rxW0UNR2jJDXyFzQWnMTPaaccMY8vugo6Zp6aGPZUSxxtwB7TgOfL9CvDp6WNjZDPE1uwAOLxjB5deq52WlsDGmnme2VrvYe4B21uMBnoBy68/E5R2mOLsjBK9j4sFrsDwcDwxjjuQUdMdTRse1raiDc5oLQJBlw6ELdBUwVDSYJY5AOZY8Ox9FxfhhFR23eHFzowx+WNO4DPTGOOVtt9AKJzsSvfuDRtPBoxniAOAPH7IDuRByRAEREB/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6" name="Picture 2" descr="http://1.bp.blogspot.com/_6x2zd3_NEuY/St8C2QpC4dI/AAAAAAAAAAM/HONDLaviCVc/S1600-R/CSADD+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3382" y="4995511"/>
            <a:ext cx="4464257" cy="167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0123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Topics</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Definition</a:t>
            </a:r>
          </a:p>
          <a:p>
            <a:r>
              <a:rPr lang="en-US" dirty="0" smtClean="0"/>
              <a:t>Sexually transmitted diseases</a:t>
            </a:r>
          </a:p>
          <a:p>
            <a:r>
              <a:rPr lang="en-US" dirty="0" smtClean="0"/>
              <a:t>Birth Control</a:t>
            </a:r>
          </a:p>
          <a:p>
            <a:r>
              <a:rPr lang="en-US" dirty="0" smtClean="0"/>
              <a:t>Abstinence</a:t>
            </a:r>
          </a:p>
          <a:p>
            <a:r>
              <a:rPr lang="en-US" dirty="0" smtClean="0"/>
              <a:t>Preparing for cases</a:t>
            </a:r>
          </a:p>
          <a:p>
            <a:r>
              <a:rPr lang="en-US" dirty="0" smtClean="0"/>
              <a:t>Dealing with cases</a:t>
            </a:r>
          </a:p>
          <a:p>
            <a:pPr>
              <a:buNone/>
            </a:pPr>
            <a:endParaRPr lang="en-US" dirty="0"/>
          </a:p>
        </p:txBody>
      </p:sp>
      <p:pic>
        <p:nvPicPr>
          <p:cNvPr id="20482" name="Picture 2" descr="https://encrypted-tbn2.google.com/images?q=tbn:ANd9GcRyxjfO20238KouSTaMypWOWOb6fwG8iar5sOVeiW1K726Z2OSy"/>
          <p:cNvPicPr>
            <a:picLocks noChangeAspect="1" noChangeArrowheads="1"/>
          </p:cNvPicPr>
          <p:nvPr/>
        </p:nvPicPr>
        <p:blipFill>
          <a:blip r:embed="rId2"/>
          <a:srcRect/>
          <a:stretch>
            <a:fillRect/>
          </a:stretch>
        </p:blipFill>
        <p:spPr bwMode="auto">
          <a:xfrm>
            <a:off x="4937437" y="3283028"/>
            <a:ext cx="3653730" cy="2736772"/>
          </a:xfrm>
          <a:prstGeom prst="rect">
            <a:avLst/>
          </a:prstGeom>
          <a:noFill/>
        </p:spPr>
      </p:pic>
    </p:spTree>
    <p:extLst>
      <p:ext uri="{BB962C8B-B14F-4D97-AF65-F5344CB8AC3E}">
        <p14:creationId xmlns:p14="http://schemas.microsoft.com/office/powerpoint/2010/main" val="3543487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Sexual Health</a:t>
            </a:r>
            <a:endParaRPr lang="en-US" dirty="0"/>
          </a:p>
        </p:txBody>
      </p:sp>
      <p:sp>
        <p:nvSpPr>
          <p:cNvPr id="3" name="Content Placeholder 2"/>
          <p:cNvSpPr>
            <a:spLocks noGrp="1"/>
          </p:cNvSpPr>
          <p:nvPr>
            <p:ph sz="quarter" idx="1"/>
          </p:nvPr>
        </p:nvSpPr>
        <p:spPr/>
        <p:txBody>
          <a:bodyPr/>
          <a:lstStyle/>
          <a:p>
            <a:r>
              <a:rPr lang="en-US" dirty="0" smtClean="0"/>
              <a:t>A</a:t>
            </a:r>
            <a:r>
              <a:rPr lang="en-US" i="1" dirty="0" smtClean="0"/>
              <a:t> </a:t>
            </a:r>
            <a:r>
              <a:rPr lang="en-US" dirty="0" smtClean="0"/>
              <a:t>state of physical, emotional, mental and social well-being in relation to sexuality</a:t>
            </a:r>
          </a:p>
          <a:p>
            <a:endParaRPr lang="en-US" dirty="0" smtClean="0"/>
          </a:p>
          <a:p>
            <a:r>
              <a:rPr lang="en-US" dirty="0"/>
              <a:t>R</a:t>
            </a:r>
            <a:r>
              <a:rPr lang="en-US" dirty="0" smtClean="0"/>
              <a:t>equires a positive and respectful approach to sexuality and sexual relationships</a:t>
            </a:r>
          </a:p>
          <a:p>
            <a:endParaRPr lang="en-US" dirty="0" smtClean="0"/>
          </a:p>
          <a:p>
            <a:r>
              <a:rPr lang="en-US" dirty="0"/>
              <a:t>F</a:t>
            </a:r>
            <a:r>
              <a:rPr lang="en-US" dirty="0" smtClean="0"/>
              <a:t>ree of coercion, discrimination and violence</a:t>
            </a:r>
          </a:p>
          <a:p>
            <a:endParaRPr lang="en-US" dirty="0"/>
          </a:p>
        </p:txBody>
      </p:sp>
      <p:pic>
        <p:nvPicPr>
          <p:cNvPr id="18434" name="Picture 2" descr="https://encrypted-tbn3.google.com/images?q=tbn:ANd9GcRLI0POUfsuT-_oHNAnz_fGNscoc0eJhgK-o-5stQFlIQcwU6lF"/>
          <p:cNvPicPr>
            <a:picLocks noChangeAspect="1" noChangeArrowheads="1"/>
          </p:cNvPicPr>
          <p:nvPr/>
        </p:nvPicPr>
        <p:blipFill>
          <a:blip r:embed="rId3"/>
          <a:srcRect/>
          <a:stretch>
            <a:fillRect/>
          </a:stretch>
        </p:blipFill>
        <p:spPr bwMode="auto">
          <a:xfrm>
            <a:off x="6444982" y="4707796"/>
            <a:ext cx="2419350" cy="1885950"/>
          </a:xfrm>
          <a:prstGeom prst="rect">
            <a:avLst/>
          </a:prstGeom>
          <a:noFill/>
        </p:spPr>
      </p:pic>
    </p:spTree>
    <p:extLst>
      <p:ext uri="{BB962C8B-B14F-4D97-AF65-F5344CB8AC3E}">
        <p14:creationId xmlns:p14="http://schemas.microsoft.com/office/powerpoint/2010/main" val="979221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Reality</a:t>
            </a:r>
            <a:endParaRPr lang="en-US" dirty="0"/>
          </a:p>
        </p:txBody>
      </p:sp>
      <p:sp>
        <p:nvSpPr>
          <p:cNvPr id="3" name="Content Placeholder 2"/>
          <p:cNvSpPr>
            <a:spLocks noGrp="1"/>
          </p:cNvSpPr>
          <p:nvPr>
            <p:ph sz="quarter" idx="1"/>
          </p:nvPr>
        </p:nvSpPr>
        <p:spPr>
          <a:xfrm>
            <a:off x="914400" y="1447800"/>
            <a:ext cx="4052581" cy="4572000"/>
          </a:xfrm>
        </p:spPr>
        <p:txBody>
          <a:bodyPr>
            <a:normAutofit/>
          </a:bodyPr>
          <a:lstStyle/>
          <a:p>
            <a:r>
              <a:rPr lang="en-US" dirty="0" smtClean="0"/>
              <a:t>Sailors and Marines will visit places where they will have ample opportunity to engage in high risk sexual behavior</a:t>
            </a:r>
          </a:p>
          <a:p>
            <a:endParaRPr lang="en-US" dirty="0" smtClean="0"/>
          </a:p>
          <a:p>
            <a:r>
              <a:rPr lang="en-US" dirty="0" smtClean="0"/>
              <a:t>As a newly appoint Ensign/ 2</a:t>
            </a:r>
            <a:r>
              <a:rPr lang="en-US" baseline="30000" dirty="0" smtClean="0"/>
              <a:t>nd</a:t>
            </a:r>
            <a:r>
              <a:rPr lang="en-US" dirty="0" smtClean="0"/>
              <a:t> LT,  how do you keep them out of trouble?</a:t>
            </a:r>
            <a:endParaRPr lang="en-US" dirty="0"/>
          </a:p>
        </p:txBody>
      </p:sp>
      <p:sp>
        <p:nvSpPr>
          <p:cNvPr id="16386" name="AutoShape 2" descr="data:image/jpeg;base64,/9j/4AAQSkZJRgABAQAAAQABAAD/2wCEAAkGBhQSERUUExQUFBQUGBUVGBQXGBcXGhcXFRYVGBQXFhcYHCYeGBokGhcUHy8gIycqLCwsFx4xNTAqNSYrLCkBCQoKDgwOFw8PGikcHBwpKSwsLCkpLCkpKSkpKSwpLCkpLCwsKSwpKSksLCwsLCkpLCksKSwsLCwsLCwsLCwsKf/AABEIAL4BCgMBIgACEQEDEQH/xAAbAAABBQEBAAAAAAAAAAAAAAADAAECBAUGB//EAEQQAAEDAgMEBwUECQMDBQAAAAEAAhEDIQQSMQVBUWETInGBkaHwBhQysdFCUsHhFSNTYnKSwtLxFjOTQ4KiBzRUc+P/xAAXAQEBAQEAAAAAAAAAAAAAAAAAAQID/8QAIBEBAQEAAwEAAgMBAAAAAAAAABEBAhIhMUFRImGBE//aAAwDAQACEQMRAD8A7F2GIQxSJ3LqquHaRoq4wwCVzYPuzgptpFb/ALqEF9CFUY8FPBWh0A1Uw4Koyy4pdIrdamCgDCSVAPOlnVkYHkjU9nzuQU21EVtZX27HtKans4TdBWZiEduNjVaDdkNcmGwhN5RVCvjQQqrq60cZskC40VB+FjXTirCpsx3VUBjEE4QxI0Q+gSFW24m6u0KkrJ6Eq9hnERKhWk1ii50b0OnXQ69UKKcvnRPlIvKzTUI5K5h8QMsFBYp1JWlg6YhZDaolaWFroL3RBBODEyjtfKkjcwA0ANEImFYcVVqlVjUm1U0jgEPMoZ1azFvoGu3AoP6PZ935qFOpBsj9L2+aXTcxhnGKTK6qUYIhNVpkaaJCtJtdRq1xCyXVyN6E6sU6rVypXQ+kKqGUmvKsRcYFZY1UWPVhlZZGjTYrVJ8LNp1VYp1eajTVBlU67C0yEza8JPryEFijjLfDbtRDic2io4Y2KC6qQZVReqlpEOkrLdRva4mw/FWm1Qe1Bq1vJVFykBTYQ4DjxmfksivEyrAxfequIqDRXASiAiuaFmtr5TyVhuLkKbi4sgwma26pmupsrqC2+iCgPwnBNTxCtNryoqs2mVcoucE4KLmKB6eKMq4zG8VUY6ddVPogd8KAtXEoIrSgVcK4aEFMxhVFqlG9EJaqZplVnV0GmXDdCCaqzHYkhN7+UFOk4I5r2WV0wRKGJK3uMrZupdCoCp2JOxIClBA2AhNIU3YgEKqawVFrMpseFTGJG5EbVHFQX2vSc+NFTZXHFEOKCgsiqUumKp+9IfvcKjUpYmER2JlY52gFA7SSK0X1Y3qLa97rMdjuSBUxpKsRp1qw1Q82ZZdTFkqbNowFVWXtjeg9KQq9TGzyQvegqi97wVJtVZ/vITjEjiitmiStGjpdcx+kMu9RG2TxKx10rshi2xCFU2k0LkhtYc0WhtSnPWDh2QfonUroxtQKxT2g03lZNBtF7cweIGpJiO2dFbbgmRxnePwUKM/aYkpDHc0H9GBQxDKdIZnuAG6TryA1PcoVojGiFl4mpcwVQPtNRj4HzwgX75VLE+1E/DSaOZJPkIWuulaT6xQ+lXO1NqPJnN4W+Sh+kn/eK11S41A9TY/mhN2rSiTM/di/jom/1BTj4DPaPn+SrOLYJQ3grKrbYc42ho4D8SgnaJ4wrFrYlyjlKxztI8U4xruJSJWwAQlcrI99dxPimOKI1PmkK1w8jek7EneViuxnMeKTq6QrXGLG90dyTsa0falYpxA4hQOJCRa2nbTG4SojbJH2W+axDikH34c0mJdblTbTzplHYPrKG7azzvjsAH5rHOMCicdyPerMLrYZtR40PiAfmh1doPdq75DyCyTj1A7S5BJh61OmPFLpFljaJ5ef1UzjuSDRFVP0iynYw8Uz8UeKDXzpGqsQ4g8/FSG0HcfIFQjYNdOK6xxtA8R4JOxh4/JCNg4gKVLa5ZZtQt7HEfIrnjWveTzKj0iDq3e1VX9se7J+AVHEbXzmXvLjpJJNuF9ywDVS6VIrZOPbx+agcc3j5FZBqJg9VI2Riwd6XvbeKxs6fOefn9UItPx5Kh756lVc3P8AFLpAr4LBxRUfeXcSq/SBNnQWunPEpe8O4nzVUd6nTYXEDjaTp3oLbcc8b/H81B+KLtT3KONwJpkQ5r2nRzc0SAJEPAcIkbkANUwFLk/TRvKgG80/RndJ7AqogxJ5qJxB3T4phQdplcTpoZngpupkj4YgTPJS4RDpUxqHipOw50Mzwgz8kzcKT6PhzPJLgQqKLj2owwJGpA8fXop24Xme5S4QEPSlWxhWi589+7SbbvNM0AaQO1TtixWDFNtIogOvwieQHZaNE1Nk6jTfr8tym8yGFE8R67k5pcz3KUGbDfa+78E8gG9is91gfRA8VA0jy8laFURoPLinc8jUevFZ/wCmrFQsPEKJondfst81bbfSezVDfSINiR2g+ir3SBsoH7vnJ8kX3WBMDxPyhRNSAN91IvHK+4X/AMaqby1Yi7Dix9eag7C/vBENYWiTpa8eJtr81GNToeZjw49yZy1IA6nH+EgAjCpY38JPr80MmdPXkFvtpDZE2Uc/JEay1jB4GPmoFp4+vBKkWX02n7ojdItz18roNSlF+rF9eR4zfTzUcsXM30EiR2gHXkmOt48QePqJS6sSy9kHkT+HZwUct4kRvMG2s/CJhKo/Md3bPqE76vVNxEWAdNzyIAHddO2pD5GbnE9zvxAVrDYRhMh56snTcInvvos1juz0VpYB0yOIf4nKrvwz6NjaPUG+HOiOxvbwVYUtRGmonQ8xrGqPtEwwET8Z0sbtG9Z7cSRe+a0S61uUSfELOb41q/TqTHwt4GXWjXfAv9FNplsHLI6wNr3EidBaLEbja6qNx7t1m2sOIBHZfM7TipMxMtDcxDZnUb41IEkWFtFneQKMUGzJEWFjeN/2pN/XBxUbcZmk3E2ItpEvkDTfI4WSrOPERqOG/wA7lVy9s5pvos96DF5JIIEjv4HXMR4FKlS4m4EXvblOm+yE2uPx0OnOPmptxoI4nla27WCpvLkFUwx1sRy+nrVMwW3+KOyqHaWFt2/z5KlWx1+qPHs5X8UnL8ngsAXNuZUBWE2II9aeCpmsT93vuE4JP2hHctwaQw5sQ6RPLhvufmhV4G/T1e/Z9Sqxo9WcwOoieXAFPUY0NYYEkSdYmQDvUzBZbiQIgA8ZdJ9aqQxrXECBew3jcB8V953qnWxROsCxbIAsO4dunE8UEZcwJcTcHQ/ieKdcHY0tk0zTmXyS5o3gOawPJifhMgATI1k6LJ2rRDKTXsLoLzTIcG6hmaZG46RFuK3sI79W3/7XedJn0WHtx04UT+3b50XeAsrvHKMRuPcOEToCIlDfWmSSTpcnjb8R4KBqfu8d6LUMgEAEEE2zWy6668in+AbagB+1E6b7HjHaJUzX1Nx67J0VqlRb0YqODpzQWiBInmJ7+eij01Il0MqDQgZmGJiOtlE79yADHgCLyd8njpCNh2Bxga8BPEcSNTHiovpxax4neOINtfFNhA1rgQ8ai0H7w81M9Fv3DMcrIkGCTEZpjXNpbdwRWbOdbMGzYfFlmTwy7pCWz6rCXENmQSZc74s4vaNzh4dqLUxbc43fC7Xi8A35Qr1Ff3WHbgIm5DrjcBMHjuTPwgk3A5ZtPAwh1MdcjQAuA4HWEV2PZJ63zV64VS6LXX5x28EqdI2ILf5hz8ramyONluqZi0OcSTENbrBGma2vBXKnsziS0dRxgyIDbTExlfM3+axVjLYQRMc4IjXmOXyUuoQfvBpIgsHbmk2jgJJvpClX2XkeabiGPDS45n5YtqSZg743jTUKnicJkIBdTdJI6hcSII1mNZtxuhBaJnjv/BaOBb1uNj/TwVFtEtklzW2uMkmd0gkcBp+KtYKsJcS53CzGTfTWYMgfKVveebjOYsY3FNIyXLgQ6JAsKfYqdB7XST1GjiZ7oMCfUKxs/C0C8GtWe1+YEHo5BEGQQHhw0AtzWhjaGGey2IJNg2mKbRcmG5nNeQBY9gcJ5877G458YwhxDB1Tb4RJkX4/PwRaVaNdx0FiYIm9iLTxM7grlHZbHB368BrJBJbUAtMCYdAgTy5p6my6JY0sqh4vMNdrvAzBp3Te+touqkU3bRLRAym41AJixOpm5AkEGwQnYubwW2G6bjU8pue9INpi/SOcBNsgAB3Qc+kfJWaeFYWMcHOJuIDY0iCTJEa8NOaQDa5pJBcCLSS2QZ4d2bVVxiQDYWB1AB0PYr9PZw+8RNg05X8NDl4+t6JX2eBHWuZ6sAQNx0HFazglDwNSR4fJV27REACXAgAg9pneNOrC18BgKbJziGuiCHCxymftCTPBU/0VlPXcLi8l2k8vn2BOX8iRUqY4AyGtBB3hxjWd4i8qFXHOPWygk2zDNIHAQe3xWizA04JLnOO7I390XzOMtEmN+nBA93oE5WvOYuDQ1wbYSb5ssTos9VZ4qEnXtkm+g5QreILDTYM0PbIy9WC03DgZndERvlGqbOpMaHVKgcTrkGbSCYBLTvbewgG5iEKiWOLmguLW5QIaJJJl1y+xMERP2Tv11mkUqgt3n5D6odOmXHXTlOkk6d628TQbTAytqgkgQcuZxIIEMBkk8p0VHGYlzADlfBEyfhiQLFpO8EX3reepro9m7Vb0fXIaRWBgn7OUiee5Usc4Pwzmgy4VaboFzHRPaSBrYmO8LnPfZ16p4FP+kABYg3HgJ/JNzP2lWjg3C0F1jcA72ugaa6KeHeMlxIyGx7O5VaO1Gi51BbDQLnjfQaeaNX9oGZpbSpxpGU2voDnJM7zblCzvyNYJVxTRRA0Mmw3RGoBMKrSqC/8ACz5tUqe025RNG95IcADwgZSWDvPcnq7UkQKeWwA6xIBkEmAL9+k9imbMguMdSiSHG8yCADOaNT6tzWbSqAubfefkPzVapUc47rmd2vehElp1g6pxmJroNnVPh/gPzaU2NqGWwRGW4gHe643ns5LIw1Z2nledwMHdpz7FKvXeZLnkxY2uPP5c1N5fgWSGuiBaTfs7uY3oZa37w8Hf2qmXRq6e7j/jyTg/vOHj9Uo6PYHtQaFQlv2uoXODnAAuaSerwjRW3+0gbVqvFSpUa8uhsOygZswsagcbyQLalXv0e39lQ/42f2p/cG/s6H/Gz+xXeN9Tswdo41uJxBc+oKZOQZoltmtEun4YAgwTMSqm0sO11Vw6dr20wAyrmY1j4iQJPVEZtd4iF1nujfu0v5G/2ogpAaZB2NA+SnU7OPwe3qbBDznBaWkBxBNzcuDoGp46doVaptZmY9GQGmLPFKoQYuQXCNSdwMLuuh7P5U/Rc/Afmr0Xs4OhiQRMz2ltzOuvqyi3EUwTBqG5kENE8ovvPkvQA0/eKRcR9s+Kdf7Ts4CptUj4BUBvplHZOVguO1NgAHvDXMqta6AcgkjS8RfTT5Lv+mA1qf8AkoPxDN9Qd7h9VZhXGVi+i97aLK0A5Q8tcMzRMy1rYvbeYiLoLauJ0FOp/wAb58cq7U4+iP8Aqs/mb9VB216A1rM/mH1VmFcf7viSQegrSNDkqAhaIw2IIJ6Iz+82oXC2gLhH5lbR27hv2zO6/wCCk/bFEAHpDDhIIaTIBIOjdxHdI4iZ1wrEZh67iC+gakA5Q+W5SYuMrhcQDrB5oGL2fXd8OFAsBOZrjaNAXwOyFvnbdLcap7Kbz/SoVdu0mkAisM1hNNwncYBEm6swrnKWz8S02w53fKD9venqYLEi4oPaQQQ5gkiOwk6rpf0oN1HEfyR5kqvi9uNa3rUqoBtGZrSf4YfI7RpZIVzlUPc5vTNrO6xBZBDnGAWgTeDmmANL21VzD7BbXpFzatPI4uyONRoI62SHMe4HNlvMRYaSlRNM03AxIrNLKZdLiCx7T1pnVsTvJGmp16+IxdmZRSDw57aVM6QJBlpBbBAMCNLqa1jmsVgw5z+idmqNcXHK4OLxLTLMjiDBJNr68L0jsur+zq/8b/ouu2Xsz3YfrGQ+o52mcuytZncXEOc0gWAETJPCxnbfow4ggvBLW05ILhDYeZb1Wzn5wJgSFcZ1xjdk1f2Vb+Rw/BS/Q9cj/aq/yH6LrcL7R0S9rXOhjiZqQbdY3ykglrWxe07tLsz2lpuIDWOMm13acTDSBcHfu5GKjmmez9Yj/aee6E/+na+6k/uyj+pdR+miWhzaFVx+6G1CfNgB7jvCkNrPJAGGrXF5a8EXAAu0Az2xdRXL/wCnq9v1T/Fg/qT0vZ6tr0TiNR1qY/qXTs2hVLmA0cocGucZLy0ZS4tjqgu0GsDfvg3v7W722BMEmQGicxyhwIgEnttMKTD1zR9na7olkH+On9SmHszWiDT789OfFdCdqMEZnstYgva0uJ+EkOAI10A7UqW2aJt0jXAkXacxjhLXceR1i8qeL6yWez9QAQ1gN9XtOvcVN3s+52opN7y7yyj5rUq4lznmnSIzNyS4gPbDg4m7ARIIE3gSE7sDiD/1qY7Kf5qdOP1N3WafZkGAaje5p3f93NP/AKTb+1P8v5q1V2LXdriSOxkf1Kp/pOr/APLqfyf/AKLeccSo0tq1y7rZwL/BSLjIiJmmI7NUat706OjdUF4IdSAED7TXRB7PmunFN3DzH1S6M8vFYm363c/TFwWza9WwfiQfuxQBvO5pJ9BGrbArM+Opim/xPDP6FR2zhqvTHJS6RpDOtmgCAQRBaZ424qeya+Kab06tNvKpY8i1jhbfru5rpPPrCWB2LUyEVaz3u/cqvaBcbspKKdhM3l/fXqf2hHxWMxMQKb3TIPWHCPtVR29vnhVmYkO/9u5372dv0mUzDdaVT2KqsPSOLxSf8IcHkXkiHkjNZFdsGiAS5lON5d0kd5NRdBU23XqBlCpSyUctGKuZpLSyjDiQ3MbuJEEAjeqm0RTbReXPb8IEkAAEwCS59nAHRuS+hWa1uOdx+AwmXWlYtJ6Iy9wm7QekOu/6olOrg2lo6KWjXNTozviXZjcgTw00m3mOLqAOgBsWOka8hp2KLhA0beNx3gaX4GVZpMesDaOEBH6h+UzJDcOPKLmL/FBPDRHwFbCMktpPpsZ1nAmmJmS6xBcQ2fvAQBfReRkZgD1er1YAgwBIcbX1ImZt2K9gq7gCAeqRlM7wdWibgX3QpuL49Mo+2+EEHJUFrZoa1xOs2NhJvJtGtlKj7VNzBzW0c7SZI6V8F+Ulwy029cw1t7ERIK8yrPLgBPwmRyiTAJmBJJVanjCDmLi5+kieQgHWOz8FB6nittVC9xzU6e8Z2us7MXF0vewEfuxFgsOp7UOo1ZqPLnjM0u6Fo63RNaCAXEZS0MuLZST1pXB1jui++w8LBXsLjqjGgGn0sTlDwDkkXylwtusPImUV1eM2+2oAXYmqAWgZP1LYk6GCDESIMRpuhZFfEUAw9epUJOjXN3yTpT7yZ4rlRRIMHXetHD4fqjr5ZPW1mBYCw3yVfcRt4TE0qbCGTLjSqS8EgOp5uoCx0ukuibQW75t0o/8AUGmC7NSeSZk5zNx9nquhsnSAuFa2pJIeeQgkAk/w336qzWa4gQXN0BJESRGgkQp9V0e0vbXD1Wjp6BOvR9I3pSw5WA9YtaHCQD5FYWI9raQzCnQpgEyHCnSaSLETLXQQRqNVl4nCh+XM9ziAL2vN9/ySo7HLnQ0xpE3njcBMwadL2jqOOVgbSMC5DdL/AHWideG8o2K9q67Gx08xaACHfEJOaNbGeN1XfgnACQDluInUG3Yqz8JLpcxm8y5w+RKovUfaypUjNTzloEkveZP8LYEb4T16jq4jKynBmWAiTzJcTHgo7PfTYzK5zZknUHU8p+a2MHUokFzjLWj4QDLv3Raw5+hnZiVh4qhUDC7PUJNwczusZ1iddB3ck+y+na5rnOnKIyOEtgAgBw03mIuIGkBab9qNe+XNLR3AADQNHgBZaB2nRc2MjhAhoZ1uZJMCZ4dvcuJWRipe7MWtBiIY0MHc0WC0tlbHysNat/tfZYPide51Ft8C5ue2DiSW5aTyBGYGBOkxHw79ZVjaOFqYh9OoOkoOpiAWRxlsCYEch8hFxK6xuHyAAMyCA4NIywHAEdXQWKUdiqU61d7GtrYitULdC7o9TrYMVqVrGdn4Ijs9d6UdibMlnVQulT9KUE4Z/GFIYU/eWWk+kS6Uofu/FzvJV8dgHPbFOq6m6R1sua28QXBFGr4sMbmdMDv8hf8AwrWz8FiK1LpBQgS6OsS5zRlh2SBAMgg8ONlzFf2Sc8frK5qkTGdhgTwHSQPBaLdn1SWl+KxHUy5crg0NyxGW1ojyHBTVxabjgRMiNby06kCzoO4+Cp7SNKrTcyoWFupGa4yzcZbyL6eeiuUsNDnOe99VziCXVXZ3WEABzpMRu0RKjrWt2Jia8d2iKeY9E4uYNC4QdN9u3w3KrTqX3ev8L0baXss2u6Xuc7lNh3KmPYOjz8lqnbHIUKobq4REbkb3qnpn+QXWt9iqQ0ny+iI32RpjefGESuOGJp8SfXIKYrs4P8HLs2+y1Pn4orfZil93zRK4M5cwIDhHLWeMuCk4gmcrvFo/Er0Fvs/SH2Gozdj0x9keAUi9tef0a5BkM11kjhyCse8PP2B/5fRd23ZzR9keCd2CbwSJdcIa9TgB/wBp/EpyKrv8N/ELtHbPbwCTNnt4BSaXXI0tl1naOI8vkFaZ7LVjq8+Lvquuo4cBWW00h645vsaTq7yn5o1P2Kbx8h9F1oYnyqzBztH2TpjefEo7fZul93x/ytwJBPEZDdg0howeCt0dntboAO5XAkIVIF0Kl0aJb0EpCLEA1OpEpsyIbxSUiVFUCFUp854IYfzTFZaFzlLMUPMI9FPPqFA5PYnTH13JeCIeOaRCaU/regYMShL12+SdA2RPCUJwOP4qhgE8JAJgEDwlCRCeEEYS9b1LJ60SLEA4TAImVINCBgpQkB67FKEDT6hOB6hOkEDQnhIFPmCKUJgnnklKBu5KU4PqyRKBkksyRKIQUvFRBTdLy+f0VFbN6umaeyN1vzUGmfXBPMaqAub1CWf169XQ55JmPnTzP5ICk/RSzqDhCZ4jysoqYdCWfd9PUobHD13pZhcgadyII0+HYE+YevXJCdUAJEeCkKnrsVBc3glKEan4ps/y+iA2b/NtyWfn+Xh3IAq6fVM+tAnuQWDU9R+SbN69d6GKtv8AH0SzoCZ/U/klnQy4+vXNOXoJh3oJAm6GCmD+1AbNKQcgtrdqcG3h5oDByUoIqQd/D1fkpiUEx6sQnntUIO5Rzdngiih6QKYO9X9bkKpiIMcfQUINmSlQPrsTl3qyol60SlCzi4G71+IS6REFcUs/q31Q834Je8dqQ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388" name="AutoShape 4" descr="data:image/jpeg;base64,/9j/4AAQSkZJRgABAQAAAQABAAD/2wCEAAkGBhQSERUUExQUFBQUGBUVGBQXGBcXGhcXFRYVGBQXFhcYHCYeGBokGhcUHy8gIycqLCwsFx4xNTAqNSYrLCkBCQoKDgwOFw8PGikcHBwpKSwsLCkpLCkpKSkpKSwpLCkpLCwsKSwpKSksLCwsLCkpLCksKSwsLCwsLCwsLCwsKf/AABEIAL4BCgMBIgACEQEDEQH/xAAbAAABBQEBAAAAAAAAAAAAAAADAAECBAUGB//EAEQQAAEDAgMEBwUECQMDBQAAAAEAAhEDIQQSMQVBUWETInGBkaHwBhQysdFCUsHhFSNTYnKSwtLxFjOTQ4KiBzRUc+P/xAAXAQEBAQEAAAAAAAAAAAAAAAAAAQID/8QAIBEBAQEAAwEAAgMBAAAAAAAAABEBAhIhMUFRImGBE//aAAwDAQACEQMRAD8A7F2GIQxSJ3LqquHaRoq4wwCVzYPuzgptpFb/ALqEF9CFUY8FPBWh0A1Uw4Koyy4pdIrdamCgDCSVAPOlnVkYHkjU9nzuQU21EVtZX27HtKans4TdBWZiEduNjVaDdkNcmGwhN5RVCvjQQqrq60cZskC40VB+FjXTirCpsx3VUBjEE4QxI0Q+gSFW24m6u0KkrJ6Eq9hnERKhWk1ii50b0OnXQ69UKKcvnRPlIvKzTUI5K5h8QMsFBYp1JWlg6YhZDaolaWFroL3RBBODEyjtfKkjcwA0ANEImFYcVVqlVjUm1U0jgEPMoZ1azFvoGu3AoP6PZ935qFOpBsj9L2+aXTcxhnGKTK6qUYIhNVpkaaJCtJtdRq1xCyXVyN6E6sU6rVypXQ+kKqGUmvKsRcYFZY1UWPVhlZZGjTYrVJ8LNp1VYp1eajTVBlU67C0yEza8JPryEFijjLfDbtRDic2io4Y2KC6qQZVReqlpEOkrLdRva4mw/FWm1Qe1Bq1vJVFykBTYQ4DjxmfksivEyrAxfequIqDRXASiAiuaFmtr5TyVhuLkKbi4sgwma26pmupsrqC2+iCgPwnBNTxCtNryoqs2mVcoucE4KLmKB6eKMq4zG8VUY6ddVPogd8KAtXEoIrSgVcK4aEFMxhVFqlG9EJaqZplVnV0GmXDdCCaqzHYkhN7+UFOk4I5r2WV0wRKGJK3uMrZupdCoCp2JOxIClBA2AhNIU3YgEKqawVFrMpseFTGJG5EbVHFQX2vSc+NFTZXHFEOKCgsiqUumKp+9IfvcKjUpYmER2JlY52gFA7SSK0X1Y3qLa97rMdjuSBUxpKsRp1qw1Q82ZZdTFkqbNowFVWXtjeg9KQq9TGzyQvegqi97wVJtVZ/vITjEjiitmiStGjpdcx+kMu9RG2TxKx10rshi2xCFU2k0LkhtYc0WhtSnPWDh2QfonUroxtQKxT2g03lZNBtF7cweIGpJiO2dFbbgmRxnePwUKM/aYkpDHc0H9GBQxDKdIZnuAG6TryA1PcoVojGiFl4mpcwVQPtNRj4HzwgX75VLE+1E/DSaOZJPkIWuulaT6xQ+lXO1NqPJnN4W+Sh+kn/eK11S41A9TY/mhN2rSiTM/di/jom/1BTj4DPaPn+SrOLYJQ3grKrbYc42ho4D8SgnaJ4wrFrYlyjlKxztI8U4xruJSJWwAQlcrI99dxPimOKI1PmkK1w8jek7EneViuxnMeKTq6QrXGLG90dyTsa0falYpxA4hQOJCRa2nbTG4SojbJH2W+axDikH34c0mJdblTbTzplHYPrKG7azzvjsAH5rHOMCicdyPerMLrYZtR40PiAfmh1doPdq75DyCyTj1A7S5BJh61OmPFLpFljaJ5ef1UzjuSDRFVP0iynYw8Uz8UeKDXzpGqsQ4g8/FSG0HcfIFQjYNdOK6xxtA8R4JOxh4/JCNg4gKVLa5ZZtQt7HEfIrnjWveTzKj0iDq3e1VX9se7J+AVHEbXzmXvLjpJJNuF9ywDVS6VIrZOPbx+agcc3j5FZBqJg9VI2Riwd6XvbeKxs6fOefn9UItPx5Kh756lVc3P8AFLpAr4LBxRUfeXcSq/SBNnQWunPEpe8O4nzVUd6nTYXEDjaTp3oLbcc8b/H81B+KLtT3KONwJpkQ5r2nRzc0SAJEPAcIkbkANUwFLk/TRvKgG80/RndJ7AqogxJ5qJxB3T4phQdplcTpoZngpupkj4YgTPJS4RDpUxqHipOw50Mzwgz8kzcKT6PhzPJLgQqKLj2owwJGpA8fXop24Xme5S4QEPSlWxhWi589+7SbbvNM0AaQO1TtixWDFNtIogOvwieQHZaNE1Nk6jTfr8tym8yGFE8R67k5pcz3KUGbDfa+78E8gG9is91gfRA8VA0jy8laFURoPLinc8jUevFZ/wCmrFQsPEKJondfst81bbfSezVDfSINiR2g+ir3SBsoH7vnJ8kX3WBMDxPyhRNSAN91IvHK+4X/AMaqby1Yi7Dix9eag7C/vBENYWiTpa8eJtr81GNToeZjw49yZy1IA6nH+EgAjCpY38JPr80MmdPXkFvtpDZE2Uc/JEay1jB4GPmoFp4+vBKkWX02n7ojdItz18roNSlF+rF9eR4zfTzUcsXM30EiR2gHXkmOt48QePqJS6sSy9kHkT+HZwUct4kRvMG2s/CJhKo/Md3bPqE76vVNxEWAdNzyIAHddO2pD5GbnE9zvxAVrDYRhMh56snTcInvvos1juz0VpYB0yOIf4nKrvwz6NjaPUG+HOiOxvbwVYUtRGmonQ8xrGqPtEwwET8Z0sbtG9Z7cSRe+a0S61uUSfELOb41q/TqTHwt4GXWjXfAv9FNplsHLI6wNr3EidBaLEbja6qNx7t1m2sOIBHZfM7TipMxMtDcxDZnUb41IEkWFtFneQKMUGzJEWFjeN/2pN/XBxUbcZmk3E2ItpEvkDTfI4WSrOPERqOG/wA7lVy9s5pvos96DF5JIIEjv4HXMR4FKlS4m4EXvblOm+yE2uPx0OnOPmptxoI4nla27WCpvLkFUwx1sRy+nrVMwW3+KOyqHaWFt2/z5KlWx1+qPHs5X8UnL8ngsAXNuZUBWE2II9aeCpmsT93vuE4JP2hHctwaQw5sQ6RPLhvufmhV4G/T1e/Z9Sqxo9WcwOoieXAFPUY0NYYEkSdYmQDvUzBZbiQIgA8ZdJ9aqQxrXECBew3jcB8V953qnWxROsCxbIAsO4dunE8UEZcwJcTcHQ/ieKdcHY0tk0zTmXyS5o3gOawPJifhMgATI1k6LJ2rRDKTXsLoLzTIcG6hmaZG46RFuK3sI79W3/7XedJn0WHtx04UT+3b50XeAsrvHKMRuPcOEToCIlDfWmSSTpcnjb8R4KBqfu8d6LUMgEAEEE2zWy6668in+AbagB+1E6b7HjHaJUzX1Nx67J0VqlRb0YqODpzQWiBInmJ7+eij01Il0MqDQgZmGJiOtlE79yADHgCLyd8njpCNh2Bxga8BPEcSNTHiovpxax4neOINtfFNhA1rgQ8ai0H7w81M9Fv3DMcrIkGCTEZpjXNpbdwRWbOdbMGzYfFlmTwy7pCWz6rCXENmQSZc74s4vaNzh4dqLUxbc43fC7Xi8A35Qr1Ff3WHbgIm5DrjcBMHjuTPwgk3A5ZtPAwh1MdcjQAuA4HWEV2PZJ63zV64VS6LXX5x28EqdI2ILf5hz8ramyONluqZi0OcSTENbrBGma2vBXKnsziS0dRxgyIDbTExlfM3+axVjLYQRMc4IjXmOXyUuoQfvBpIgsHbmk2jgJJvpClX2XkeabiGPDS45n5YtqSZg743jTUKnicJkIBdTdJI6hcSII1mNZtxuhBaJnjv/BaOBb1uNj/TwVFtEtklzW2uMkmd0gkcBp+KtYKsJcS53CzGTfTWYMgfKVveebjOYsY3FNIyXLgQ6JAsKfYqdB7XST1GjiZ7oMCfUKxs/C0C8GtWe1+YEHo5BEGQQHhw0AtzWhjaGGey2IJNg2mKbRcmG5nNeQBY9gcJ5877G458YwhxDB1Tb4RJkX4/PwRaVaNdx0FiYIm9iLTxM7grlHZbHB368BrJBJbUAtMCYdAgTy5p6my6JY0sqh4vMNdrvAzBp3Te+touqkU3bRLRAym41AJixOpm5AkEGwQnYubwW2G6bjU8pue9INpi/SOcBNsgAB3Qc+kfJWaeFYWMcHOJuIDY0iCTJEa8NOaQDa5pJBcCLSS2QZ4d2bVVxiQDYWB1AB0PYr9PZw+8RNg05X8NDl4+t6JX2eBHWuZ6sAQNx0HFazglDwNSR4fJV27REACXAgAg9pneNOrC18BgKbJziGuiCHCxymftCTPBU/0VlPXcLi8l2k8vn2BOX8iRUqY4AyGtBB3hxjWd4i8qFXHOPWygk2zDNIHAQe3xWizA04JLnOO7I390XzOMtEmN+nBA93oE5WvOYuDQ1wbYSb5ssTos9VZ4qEnXtkm+g5QreILDTYM0PbIy9WC03DgZndERvlGqbOpMaHVKgcTrkGbSCYBLTvbewgG5iEKiWOLmguLW5QIaJJJl1y+xMERP2Tv11mkUqgt3n5D6odOmXHXTlOkk6d628TQbTAytqgkgQcuZxIIEMBkk8p0VHGYlzADlfBEyfhiQLFpO8EX3reepro9m7Vb0fXIaRWBgn7OUiee5Usc4Pwzmgy4VaboFzHRPaSBrYmO8LnPfZ16p4FP+kABYg3HgJ/JNzP2lWjg3C0F1jcA72ugaa6KeHeMlxIyGx7O5VaO1Gi51BbDQLnjfQaeaNX9oGZpbSpxpGU2voDnJM7zblCzvyNYJVxTRRA0Mmw3RGoBMKrSqC/8ACz5tUqe025RNG95IcADwgZSWDvPcnq7UkQKeWwA6xIBkEmAL9+k9imbMguMdSiSHG8yCADOaNT6tzWbSqAubfefkPzVapUc47rmd2vehElp1g6pxmJroNnVPh/gPzaU2NqGWwRGW4gHe643ns5LIw1Z2nledwMHdpz7FKvXeZLnkxY2uPP5c1N5fgWSGuiBaTfs7uY3oZa37w8Hf2qmXRq6e7j/jyTg/vOHj9Uo6PYHtQaFQlv2uoXODnAAuaSerwjRW3+0gbVqvFSpUa8uhsOygZswsagcbyQLalXv0e39lQ/42f2p/cG/s6H/Gz+xXeN9Tswdo41uJxBc+oKZOQZoltmtEun4YAgwTMSqm0sO11Vw6dr20wAyrmY1j4iQJPVEZtd4iF1nujfu0v5G/2ogpAaZB2NA+SnU7OPwe3qbBDznBaWkBxBNzcuDoGp46doVaptZmY9GQGmLPFKoQYuQXCNSdwMLuuh7P5U/Rc/Afmr0Xs4OhiQRMz2ltzOuvqyi3EUwTBqG5kENE8ovvPkvQA0/eKRcR9s+Kdf7Ts4CptUj4BUBvplHZOVguO1NgAHvDXMqta6AcgkjS8RfTT5Lv+mA1qf8AkoPxDN9Qd7h9VZhXGVi+i97aLK0A5Q8tcMzRMy1rYvbeYiLoLauJ0FOp/wAb58cq7U4+iP8Aqs/mb9VB216A1rM/mH1VmFcf7viSQegrSNDkqAhaIw2IIJ6Iz+82oXC2gLhH5lbR27hv2zO6/wCCk/bFEAHpDDhIIaTIBIOjdxHdI4iZ1wrEZh67iC+gakA5Q+W5SYuMrhcQDrB5oGL2fXd8OFAsBOZrjaNAXwOyFvnbdLcap7Kbz/SoVdu0mkAisM1hNNwncYBEm6swrnKWz8S02w53fKD9venqYLEi4oPaQQQ5gkiOwk6rpf0oN1HEfyR5kqvi9uNa3rUqoBtGZrSf4YfI7RpZIVzlUPc5vTNrO6xBZBDnGAWgTeDmmANL21VzD7BbXpFzatPI4uyONRoI62SHMe4HNlvMRYaSlRNM03AxIrNLKZdLiCx7T1pnVsTvJGmp16+IxdmZRSDw57aVM6QJBlpBbBAMCNLqa1jmsVgw5z+idmqNcXHK4OLxLTLMjiDBJNr68L0jsur+zq/8b/ouu2Xsz3YfrGQ+o52mcuytZncXEOc0gWAETJPCxnbfow4ggvBLW05ILhDYeZb1Wzn5wJgSFcZ1xjdk1f2Vb+Rw/BS/Q9cj/aq/yH6LrcL7R0S9rXOhjiZqQbdY3ykglrWxe07tLsz2lpuIDWOMm13acTDSBcHfu5GKjmmez9Yj/aee6E/+na+6k/uyj+pdR+miWhzaFVx+6G1CfNgB7jvCkNrPJAGGrXF5a8EXAAu0Az2xdRXL/wCnq9v1T/Fg/qT0vZ6tr0TiNR1qY/qXTs2hVLmA0cocGucZLy0ZS4tjqgu0GsDfvg3v7W722BMEmQGicxyhwIgEnttMKTD1zR9na7olkH+On9SmHszWiDT789OfFdCdqMEZnstYgva0uJ+EkOAI10A7UqW2aJt0jXAkXacxjhLXceR1i8qeL6yWez9QAQ1gN9XtOvcVN3s+52opN7y7yyj5rUq4lznmnSIzNyS4gPbDg4m7ARIIE3gSE7sDiD/1qY7Kf5qdOP1N3WafZkGAaje5p3f93NP/AKTb+1P8v5q1V2LXdriSOxkf1Kp/pOr/APLqfyf/AKLeccSo0tq1y7rZwL/BSLjIiJmmI7NUat706OjdUF4IdSAED7TXRB7PmunFN3DzH1S6M8vFYm363c/TFwWza9WwfiQfuxQBvO5pJ9BGrbArM+Opim/xPDP6FR2zhqvTHJS6RpDOtmgCAQRBaZ424qeya+Kab06tNvKpY8i1jhbfru5rpPPrCWB2LUyEVaz3u/cqvaBcbspKKdhM3l/fXqf2hHxWMxMQKb3TIPWHCPtVR29vnhVmYkO/9u5372dv0mUzDdaVT2KqsPSOLxSf8IcHkXkiHkjNZFdsGiAS5lON5d0kd5NRdBU23XqBlCpSyUctGKuZpLSyjDiQ3MbuJEEAjeqm0RTbReXPb8IEkAAEwCS59nAHRuS+hWa1uOdx+AwmXWlYtJ6Iy9wm7QekOu/6olOrg2lo6KWjXNTozviXZjcgTw00m3mOLqAOgBsWOka8hp2KLhA0beNx3gaX4GVZpMesDaOEBH6h+UzJDcOPKLmL/FBPDRHwFbCMktpPpsZ1nAmmJmS6xBcQ2fvAQBfReRkZgD1er1YAgwBIcbX1ImZt2K9gq7gCAeqRlM7wdWibgX3QpuL49Mo+2+EEHJUFrZoa1xOs2NhJvJtGtlKj7VNzBzW0c7SZI6V8F+Ulwy029cw1t7ERIK8yrPLgBPwmRyiTAJmBJJVanjCDmLi5+kieQgHWOz8FB6nittVC9xzU6e8Z2us7MXF0vewEfuxFgsOp7UOo1ZqPLnjM0u6Fo63RNaCAXEZS0MuLZST1pXB1jui++w8LBXsLjqjGgGn0sTlDwDkkXylwtusPImUV1eM2+2oAXYmqAWgZP1LYk6GCDESIMRpuhZFfEUAw9epUJOjXN3yTpT7yZ4rlRRIMHXetHD4fqjr5ZPW1mBYCw3yVfcRt4TE0qbCGTLjSqS8EgOp5uoCx0ukuibQW75t0o/8AUGmC7NSeSZk5zNx9nquhsnSAuFa2pJIeeQgkAk/w336qzWa4gQXN0BJESRGgkQp9V0e0vbXD1Wjp6BOvR9I3pSw5WA9YtaHCQD5FYWI9raQzCnQpgEyHCnSaSLETLXQQRqNVl4nCh+XM9ziAL2vN9/ySo7HLnQ0xpE3njcBMwadL2jqOOVgbSMC5DdL/AHWideG8o2K9q67Gx08xaACHfEJOaNbGeN1XfgnACQDluInUG3Yqz8JLpcxm8y5w+RKovUfaypUjNTzloEkveZP8LYEb4T16jq4jKynBmWAiTzJcTHgo7PfTYzK5zZknUHU8p+a2MHUokFzjLWj4QDLv3Raw5+hnZiVh4qhUDC7PUJNwczusZ1iddB3ck+y+na5rnOnKIyOEtgAgBw03mIuIGkBab9qNe+XNLR3AADQNHgBZaB2nRc2MjhAhoZ1uZJMCZ4dvcuJWRipe7MWtBiIY0MHc0WC0tlbHysNat/tfZYPide51Ft8C5ue2DiSW5aTyBGYGBOkxHw79ZVjaOFqYh9OoOkoOpiAWRxlsCYEch8hFxK6xuHyAAMyCA4NIywHAEdXQWKUdiqU61d7GtrYitULdC7o9TrYMVqVrGdn4Ijs9d6UdibMlnVQulT9KUE4Z/GFIYU/eWWk+kS6Uofu/FzvJV8dgHPbFOq6m6R1sua28QXBFGr4sMbmdMDv8hf8AwrWz8FiK1LpBQgS6OsS5zRlh2SBAMgg8ONlzFf2Sc8frK5qkTGdhgTwHSQPBaLdn1SWl+KxHUy5crg0NyxGW1ojyHBTVxabjgRMiNby06kCzoO4+Cp7SNKrTcyoWFupGa4yzcZbyL6eeiuUsNDnOe99VziCXVXZ3WEABzpMRu0RKjrWt2Jia8d2iKeY9E4uYNC4QdN9u3w3KrTqX3ev8L0baXss2u6Xuc7lNh3KmPYOjz8lqnbHIUKobq4REbkb3qnpn+QXWt9iqQ0ny+iI32RpjefGESuOGJp8SfXIKYrs4P8HLs2+y1Pn4orfZil93zRK4M5cwIDhHLWeMuCk4gmcrvFo/Er0Fvs/SH2Gozdj0x9keAUi9tef0a5BkM11kjhyCse8PP2B/5fRd23ZzR9keCd2CbwSJdcIa9TgB/wBp/EpyKrv8N/ELtHbPbwCTNnt4BSaXXI0tl1naOI8vkFaZ7LVjq8+Lvquuo4cBWW00h645vsaTq7yn5o1P2Kbx8h9F1oYnyqzBztH2TpjefEo7fZul93x/ytwJBPEZDdg0howeCt0dntboAO5XAkIVIF0Kl0aJb0EpCLEA1OpEpsyIbxSUiVFUCFUp854IYfzTFZaFzlLMUPMI9FPPqFA5PYnTH13JeCIeOaRCaU/regYMShL12+SdA2RPCUJwOP4qhgE8JAJgEDwlCRCeEEYS9b1LJ60SLEA4TAImVINCBgpQkB67FKEDT6hOB6hOkEDQnhIFPmCKUJgnnklKBu5KU4PqyRKBkksyRKIQUvFRBTdLy+f0VFbN6umaeyN1vzUGmfXBPMaqAub1CWf169XQ55JmPnTzP5ICk/RSzqDhCZ4jysoqYdCWfd9PUobHD13pZhcgadyII0+HYE+YevXJCdUAJEeCkKnrsVBc3glKEan4ps/y+iA2b/NtyWfn+Xh3IAq6fVM+tAnuQWDU9R+SbN69d6GKtv8AH0SzoCZ/U/klnQy4+vXNOXoJh3oJAm6GCmD+1AbNKQcgtrdqcG3h5oDByUoIqQd/D1fkpiUEx6sQnntUIO5Rzdngiih6QKYO9X9bkKpiIMcfQUINmSlQPrsTl3qyol60SlCzi4G71+IS6REFcUs/q31Q834Je8dqQ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6390" name="Picture 6" descr="https://encrypted-tbn2.google.com/images?q=tbn:ANd9GcSkPfhErtxWg45-Q8sFweIDTIqTOckKwQj6uC93wJu13HfUZ--Veg"/>
          <p:cNvPicPr>
            <a:picLocks noChangeAspect="1" noChangeArrowheads="1"/>
          </p:cNvPicPr>
          <p:nvPr/>
        </p:nvPicPr>
        <p:blipFill>
          <a:blip r:embed="rId3"/>
          <a:srcRect/>
          <a:stretch>
            <a:fillRect/>
          </a:stretch>
        </p:blipFill>
        <p:spPr bwMode="auto">
          <a:xfrm>
            <a:off x="4966981" y="683120"/>
            <a:ext cx="3719819" cy="2599726"/>
          </a:xfrm>
          <a:prstGeom prst="rect">
            <a:avLst/>
          </a:prstGeom>
          <a:noFill/>
        </p:spPr>
      </p:pic>
      <p:pic>
        <p:nvPicPr>
          <p:cNvPr id="16392" name="Picture 8" descr="https://encrypted-tbn3.google.com/images?q=tbn:ANd9GcQi_fQgnJ0w0EuXWcqDkkIAGVmA4by1-Xxa11y5g0pFsTLGASSuiw"/>
          <p:cNvPicPr>
            <a:picLocks noChangeAspect="1" noChangeArrowheads="1"/>
          </p:cNvPicPr>
          <p:nvPr/>
        </p:nvPicPr>
        <p:blipFill>
          <a:blip r:embed="rId4"/>
          <a:srcRect/>
          <a:stretch>
            <a:fillRect/>
          </a:stretch>
        </p:blipFill>
        <p:spPr bwMode="auto">
          <a:xfrm>
            <a:off x="4966981" y="3466712"/>
            <a:ext cx="3719819" cy="2553088"/>
          </a:xfrm>
          <a:prstGeom prst="rect">
            <a:avLst/>
          </a:prstGeom>
          <a:noFill/>
        </p:spPr>
      </p:pic>
    </p:spTree>
    <p:extLst>
      <p:ext uri="{BB962C8B-B14F-4D97-AF65-F5344CB8AC3E}">
        <p14:creationId xmlns:p14="http://schemas.microsoft.com/office/powerpoint/2010/main" val="2734073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Dealing with Sailors and Marines</a:t>
            </a:r>
            <a:endParaRPr lang="en-US" dirty="0"/>
          </a:p>
        </p:txBody>
      </p:sp>
      <p:sp>
        <p:nvSpPr>
          <p:cNvPr id="3" name="Content Placeholder 2"/>
          <p:cNvSpPr>
            <a:spLocks noGrp="1"/>
          </p:cNvSpPr>
          <p:nvPr>
            <p:ph sz="quarter" idx="1"/>
          </p:nvPr>
        </p:nvSpPr>
        <p:spPr/>
        <p:txBody>
          <a:bodyPr>
            <a:normAutofit/>
          </a:bodyPr>
          <a:lstStyle/>
          <a:p>
            <a:r>
              <a:rPr lang="en-US" dirty="0" smtClean="0"/>
              <a:t>The best way to deal with sailors and marines regarding good sexual health is through fear of consequences</a:t>
            </a:r>
          </a:p>
          <a:p>
            <a:pPr marL="0" indent="0">
              <a:buNone/>
            </a:pPr>
            <a:endParaRPr lang="en-US" dirty="0" smtClean="0"/>
          </a:p>
          <a:p>
            <a:r>
              <a:rPr lang="en-US" dirty="0" smtClean="0"/>
              <a:t>Before every port call make sure you let your sailors and marines know the consequences if they make bad sexual decisions</a:t>
            </a:r>
          </a:p>
          <a:p>
            <a:pPr marL="0" indent="0">
              <a:buNone/>
            </a:pPr>
            <a:endParaRPr lang="en-US" dirty="0" smtClean="0"/>
          </a:p>
          <a:p>
            <a:r>
              <a:rPr lang="en-US" dirty="0" smtClean="0"/>
              <a:t>Maintain a buddy system and make sure sailors and marines follow it (no one leaves the ship without condoms)</a:t>
            </a:r>
            <a:endParaRPr lang="en-US" dirty="0"/>
          </a:p>
        </p:txBody>
      </p:sp>
    </p:spTree>
    <p:extLst>
      <p:ext uri="{BB962C8B-B14F-4D97-AF65-F5344CB8AC3E}">
        <p14:creationId xmlns:p14="http://schemas.microsoft.com/office/powerpoint/2010/main" val="81376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Sexually Transmitted Diseases</a:t>
            </a:r>
            <a:endParaRPr lang="en-US" dirty="0"/>
          </a:p>
        </p:txBody>
      </p:sp>
      <p:sp>
        <p:nvSpPr>
          <p:cNvPr id="3" name="Content Placeholder 2"/>
          <p:cNvSpPr>
            <a:spLocks noGrp="1"/>
          </p:cNvSpPr>
          <p:nvPr>
            <p:ph sz="quarter" idx="1"/>
          </p:nvPr>
        </p:nvSpPr>
        <p:spPr>
          <a:xfrm>
            <a:off x="914400" y="1447800"/>
            <a:ext cx="3732551" cy="4572000"/>
          </a:xfrm>
        </p:spPr>
        <p:txBody>
          <a:bodyPr/>
          <a:lstStyle/>
          <a:p>
            <a:r>
              <a:rPr lang="en-US" dirty="0" smtClean="0"/>
              <a:t>STDs can be a major problem and prevent sailors and marines from doing their jobs</a:t>
            </a:r>
            <a:endParaRPr lang="en-US" dirty="0"/>
          </a:p>
          <a:p>
            <a:endParaRPr lang="en-US" dirty="0" smtClean="0"/>
          </a:p>
          <a:p>
            <a:r>
              <a:rPr lang="en-US" dirty="0" smtClean="0"/>
              <a:t>If a sailor or marine does contract an STD it can result in his/her separation from the DON</a:t>
            </a:r>
          </a:p>
        </p:txBody>
      </p:sp>
      <p:sp>
        <p:nvSpPr>
          <p:cNvPr id="4" name="Content Placeholder 2"/>
          <p:cNvSpPr txBox="1">
            <a:spLocks/>
          </p:cNvSpPr>
          <p:nvPr/>
        </p:nvSpPr>
        <p:spPr>
          <a:xfrm>
            <a:off x="4954249" y="1600200"/>
            <a:ext cx="3732551" cy="45720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Types of STDs</a:t>
            </a:r>
          </a:p>
          <a:p>
            <a:pPr marL="1188720" lvl="2" indent="-274320" defTabSz="914400">
              <a:spcBef>
                <a:spcPts val="580"/>
              </a:spcBef>
              <a:buClr>
                <a:schemeClr val="accent1"/>
              </a:buClr>
              <a:buSzPct val="125000"/>
              <a:buFont typeface="Arial" pitchFamily="34" charset="0"/>
              <a:buChar char="•"/>
            </a:pPr>
            <a:r>
              <a:rPr lang="en-US" sz="2400" dirty="0" smtClean="0"/>
              <a:t>Syphilis</a:t>
            </a:r>
          </a:p>
          <a:p>
            <a:pPr marL="1188720" lvl="2" indent="-274320" defTabSz="914400">
              <a:spcBef>
                <a:spcPts val="580"/>
              </a:spcBef>
              <a:buClr>
                <a:schemeClr val="accent1"/>
              </a:buClr>
              <a:buSzPct val="125000"/>
              <a:buFont typeface="Arial" pitchFamily="34" charset="0"/>
              <a:buChar char="•"/>
            </a:pPr>
            <a:r>
              <a:rPr lang="en-US" sz="2400" dirty="0" smtClean="0"/>
              <a:t>Herpes</a:t>
            </a:r>
          </a:p>
          <a:p>
            <a:pPr marL="1188720" lvl="2" indent="-274320" defTabSz="914400">
              <a:spcBef>
                <a:spcPts val="580"/>
              </a:spcBef>
              <a:buClr>
                <a:schemeClr val="accent1"/>
              </a:buClr>
              <a:buSzPct val="125000"/>
              <a:buFont typeface="Arial" pitchFamily="34" charset="0"/>
              <a:buChar char="•"/>
            </a:pPr>
            <a:r>
              <a:rPr lang="en-US" sz="2400" dirty="0" smtClean="0"/>
              <a:t>Hepatitis B</a:t>
            </a:r>
          </a:p>
          <a:p>
            <a:pPr marL="1188720" lvl="2" indent="-274320" defTabSz="914400">
              <a:spcBef>
                <a:spcPts val="580"/>
              </a:spcBef>
              <a:buClr>
                <a:schemeClr val="accent1"/>
              </a:buClr>
              <a:buSzPct val="125000"/>
              <a:buFont typeface="Arial" pitchFamily="34" charset="0"/>
              <a:buChar char="•"/>
            </a:pPr>
            <a:r>
              <a:rPr lang="en-US" sz="2400" dirty="0" smtClean="0"/>
              <a:t>Crabs &amp; Scabies</a:t>
            </a:r>
          </a:p>
          <a:p>
            <a:pPr marL="1188720" lvl="2" indent="-274320" defTabSz="914400">
              <a:spcBef>
                <a:spcPts val="580"/>
              </a:spcBef>
              <a:buClr>
                <a:schemeClr val="accent1"/>
              </a:buClr>
              <a:buSzPct val="125000"/>
              <a:buFont typeface="Arial" pitchFamily="34" charset="0"/>
              <a:buChar cha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HIV</a:t>
            </a:r>
          </a:p>
          <a:p>
            <a:pPr marL="1188720" lvl="2" indent="-274320" defTabSz="914400">
              <a:spcBef>
                <a:spcPts val="580"/>
              </a:spcBef>
              <a:buClr>
                <a:schemeClr val="accent1"/>
              </a:buClr>
              <a:buSzPct val="125000"/>
              <a:buFont typeface="Arial" pitchFamily="34" charset="0"/>
              <a:buChar char="•"/>
            </a:pPr>
            <a:r>
              <a:rPr lang="en-US" sz="2400" dirty="0" smtClean="0"/>
              <a:t>Gonorrhea</a:t>
            </a:r>
          </a:p>
          <a:p>
            <a:pPr marL="1188720" lvl="2" indent="-274320" defTabSz="914400">
              <a:spcBef>
                <a:spcPts val="580"/>
              </a:spcBef>
              <a:buClr>
                <a:schemeClr val="accent1"/>
              </a:buClr>
              <a:buSzPct val="125000"/>
              <a:buFont typeface="Arial" pitchFamily="34" charset="0"/>
              <a:buChar cha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Chlamydia</a:t>
            </a:r>
          </a:p>
          <a:p>
            <a:pPr marL="274320" lvl="0" indent="-274320" defTabSz="914400">
              <a:spcBef>
                <a:spcPts val="580"/>
              </a:spcBef>
              <a:buClr>
                <a:schemeClr val="accent1"/>
              </a:buClr>
              <a:buSzPct val="85000"/>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lvl="0" indent="-274320" defTabSz="914400">
              <a:spcBef>
                <a:spcPts val="580"/>
              </a:spcBef>
              <a:buClr>
                <a:schemeClr val="accent1"/>
              </a:buClr>
              <a:buSzPct val="85000"/>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0013202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Abstinence</a:t>
            </a:r>
            <a:endParaRPr lang="en-US" dirty="0"/>
          </a:p>
        </p:txBody>
      </p:sp>
      <p:sp>
        <p:nvSpPr>
          <p:cNvPr id="3" name="Content Placeholder 2"/>
          <p:cNvSpPr>
            <a:spLocks noGrp="1"/>
          </p:cNvSpPr>
          <p:nvPr>
            <p:ph sz="quarter" idx="1"/>
          </p:nvPr>
        </p:nvSpPr>
        <p:spPr/>
        <p:txBody>
          <a:bodyPr/>
          <a:lstStyle/>
          <a:p>
            <a:r>
              <a:rPr lang="en-US" b="1" dirty="0" smtClean="0"/>
              <a:t>100% Effectiveness:</a:t>
            </a:r>
          </a:p>
          <a:p>
            <a:r>
              <a:rPr lang="en-US" u="sng" dirty="0" smtClean="0"/>
              <a:t>Abstinence</a:t>
            </a:r>
            <a:r>
              <a:rPr lang="en-US" dirty="0" smtClean="0"/>
              <a:t> is the only 100% effective method of preventing both pregnancy and sexually transmitted diseases. All other birth control options carry some risk of failure.</a:t>
            </a:r>
          </a:p>
          <a:p>
            <a:endParaRPr lang="en-US" dirty="0"/>
          </a:p>
        </p:txBody>
      </p:sp>
      <p:pic>
        <p:nvPicPr>
          <p:cNvPr id="13314" name="Picture 2" descr="https://encrypted-tbn1.google.com/images?q=tbn:ANd9GcT_KMRCQd3DAkTGoI5iH0Tm1h2BhYZJOhu-zYbfJZTb5avOolzLOg"/>
          <p:cNvPicPr>
            <a:picLocks noChangeAspect="1" noChangeArrowheads="1"/>
          </p:cNvPicPr>
          <p:nvPr/>
        </p:nvPicPr>
        <p:blipFill>
          <a:blip r:embed="rId2"/>
          <a:srcRect/>
          <a:stretch>
            <a:fillRect/>
          </a:stretch>
        </p:blipFill>
        <p:spPr bwMode="auto">
          <a:xfrm>
            <a:off x="2938072" y="3688916"/>
            <a:ext cx="3719539" cy="2978595"/>
          </a:xfrm>
          <a:prstGeom prst="rect">
            <a:avLst/>
          </a:prstGeom>
          <a:noFill/>
        </p:spPr>
      </p:pic>
    </p:spTree>
    <p:extLst>
      <p:ext uri="{BB962C8B-B14F-4D97-AF65-F5344CB8AC3E}">
        <p14:creationId xmlns:p14="http://schemas.microsoft.com/office/powerpoint/2010/main" val="190472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Birth Control Options and Effectiveness</a:t>
            </a:r>
            <a:endParaRPr lang="en-US" dirty="0"/>
          </a:p>
        </p:txBody>
      </p:sp>
      <p:sp>
        <p:nvSpPr>
          <p:cNvPr id="3" name="Content Placeholder 2"/>
          <p:cNvSpPr>
            <a:spLocks noGrp="1"/>
          </p:cNvSpPr>
          <p:nvPr>
            <p:ph sz="quarter" idx="1"/>
          </p:nvPr>
        </p:nvSpPr>
        <p:spPr>
          <a:xfrm>
            <a:off x="667264" y="1447800"/>
            <a:ext cx="8476736" cy="4572000"/>
          </a:xfrm>
        </p:spPr>
        <p:txBody>
          <a:bodyPr>
            <a:normAutofit fontScale="92500"/>
          </a:bodyPr>
          <a:lstStyle/>
          <a:p>
            <a:pPr fontAlgn="base"/>
            <a:r>
              <a:rPr lang="en-US" sz="4300" b="1" cap="all" dirty="0" smtClean="0"/>
              <a:t>ABSTINENCE — 100%</a:t>
            </a:r>
          </a:p>
          <a:p>
            <a:pPr fontAlgn="base"/>
            <a:r>
              <a:rPr lang="en-US" sz="4300" cap="all" dirty="0" smtClean="0"/>
              <a:t>Surgery — 99%</a:t>
            </a:r>
          </a:p>
          <a:p>
            <a:pPr fontAlgn="base"/>
            <a:r>
              <a:rPr lang="en-US" sz="4300" cap="all" dirty="0" smtClean="0"/>
              <a:t>BARRIER METHODS — 75-95%</a:t>
            </a:r>
          </a:p>
          <a:p>
            <a:pPr fontAlgn="base"/>
            <a:r>
              <a:rPr lang="en-US" sz="4300" cap="all" dirty="0" smtClean="0"/>
              <a:t>IMPLANTABLE DEVICES — 95%-99%</a:t>
            </a:r>
          </a:p>
          <a:p>
            <a:pPr fontAlgn="base"/>
            <a:r>
              <a:rPr lang="en-US" sz="4300" cap="all" dirty="0" smtClean="0"/>
              <a:t>BIRTH CONTROL PILLs — 99.9%</a:t>
            </a:r>
          </a:p>
          <a:p>
            <a:pPr fontAlgn="base">
              <a:buNone/>
            </a:pPr>
            <a:r>
              <a:rPr lang="en-US" sz="4800" dirty="0" smtClean="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TotalTime>
  <Words>646</Words>
  <Application>Microsoft Office PowerPoint</Application>
  <PresentationFormat>On-screen Show (4:3)</PresentationFormat>
  <Paragraphs>104</Paragraphs>
  <Slides>14</Slides>
  <Notes>7</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Equity</vt:lpstr>
      <vt:lpstr>Sexual Health Education for Upperclassmen</vt:lpstr>
      <vt:lpstr>Importance of Sexual Health</vt:lpstr>
      <vt:lpstr>Learning Topics</vt:lpstr>
      <vt:lpstr>What is Sexual Health</vt:lpstr>
      <vt:lpstr>Reality</vt:lpstr>
      <vt:lpstr>Dealing with Sailors and Marines</vt:lpstr>
      <vt:lpstr>Sexually Transmitted Diseases</vt:lpstr>
      <vt:lpstr>Abstinence</vt:lpstr>
      <vt:lpstr>Birth Control Options and Effectiveness</vt:lpstr>
      <vt:lpstr>Unplanned Pregnancy </vt:lpstr>
      <vt:lpstr>Fear </vt:lpstr>
      <vt:lpstr>Setting the Example</vt:lpstr>
      <vt:lpstr>Conclusion </vt:lpstr>
      <vt:lpstr>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Health Education</dc:title>
  <dc:creator>Anna Bennett</dc:creator>
  <cp:lastModifiedBy>Peters, Eliott Thomas</cp:lastModifiedBy>
  <cp:revision>39</cp:revision>
  <dcterms:created xsi:type="dcterms:W3CDTF">2011-11-27T20:35:55Z</dcterms:created>
  <dcterms:modified xsi:type="dcterms:W3CDTF">2012-05-30T20:25:46Z</dcterms:modified>
</cp:coreProperties>
</file>