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274" r:id="rId2"/>
    <p:sldId id="257" r:id="rId3"/>
    <p:sldId id="275" r:id="rId4"/>
    <p:sldId id="258" r:id="rId5"/>
    <p:sldId id="259" r:id="rId6"/>
    <p:sldId id="261" r:id="rId7"/>
    <p:sldId id="262" r:id="rId8"/>
    <p:sldId id="268" r:id="rId9"/>
    <p:sldId id="263" r:id="rId10"/>
    <p:sldId id="264" r:id="rId11"/>
    <p:sldId id="265" r:id="rId12"/>
    <p:sldId id="276" r:id="rId13"/>
    <p:sldId id="266" r:id="rId14"/>
    <p:sldId id="270" r:id="rId15"/>
    <p:sldId id="27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19" autoAdjust="0"/>
    <p:restoredTop sz="81176" autoAdjust="0"/>
  </p:normalViewPr>
  <p:slideViewPr>
    <p:cSldViewPr snapToGrid="0" snapToObjects="1">
      <p:cViewPr varScale="1">
        <p:scale>
          <a:sx n="63" d="100"/>
          <a:sy n="63" d="100"/>
        </p:scale>
        <p:origin x="-136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7E84C4-69C2-6140-8CD3-8E555048F963}" type="datetimeFigureOut">
              <a:rPr lang="en-US" smtClean="0"/>
              <a:pPr/>
              <a:t>5/30/2012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D50801-CFA3-F14F-9EFE-495976942006}" type="slidenum">
              <a:rPr lang="en-US" smtClean="0"/>
              <a:pPr/>
              <a:t>‹#›</a:t>
            </a:fld>
            <a:endParaRPr lang="en-US"/>
          </a:p>
        </p:txBody>
      </p:sp>
    </p:spTree>
    <p:extLst>
      <p:ext uri="{BB962C8B-B14F-4D97-AF65-F5344CB8AC3E}">
        <p14:creationId xmlns:p14="http://schemas.microsoft.com/office/powerpoint/2010/main" val="174940316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PCC IV A.11</a:t>
            </a:r>
            <a:endParaRPr lang="en-US" dirty="0"/>
          </a:p>
        </p:txBody>
      </p:sp>
      <p:sp>
        <p:nvSpPr>
          <p:cNvPr id="4" name="Slide Number Placeholder 3"/>
          <p:cNvSpPr>
            <a:spLocks noGrp="1"/>
          </p:cNvSpPr>
          <p:nvPr>
            <p:ph type="sldNum" sz="quarter" idx="10"/>
          </p:nvPr>
        </p:nvSpPr>
        <p:spPr/>
        <p:txBody>
          <a:bodyPr/>
          <a:lstStyle/>
          <a:p>
            <a:fld id="{A8D50801-CFA3-F14F-9EFE-495976942006}" type="slidenum">
              <a:rPr lang="en-US" smtClean="0"/>
              <a:pPr/>
              <a:t>1</a:t>
            </a:fld>
            <a:endParaRPr lang="en-US"/>
          </a:p>
        </p:txBody>
      </p:sp>
    </p:spTree>
    <p:extLst>
      <p:ext uri="{BB962C8B-B14F-4D97-AF65-F5344CB8AC3E}">
        <p14:creationId xmlns:p14="http://schemas.microsoft.com/office/powerpoint/2010/main" val="2970949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8D50801-CFA3-F14F-9EFE-495976942006}"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8D50801-CFA3-F14F-9EFE-495976942006}"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i</a:t>
            </a:r>
            <a:endParaRPr lang="en-US" dirty="0"/>
          </a:p>
        </p:txBody>
      </p:sp>
      <p:sp>
        <p:nvSpPr>
          <p:cNvPr id="4" name="Slide Number Placeholder 3"/>
          <p:cNvSpPr>
            <a:spLocks noGrp="1"/>
          </p:cNvSpPr>
          <p:nvPr>
            <p:ph type="sldNum" sz="quarter" idx="10"/>
          </p:nvPr>
        </p:nvSpPr>
        <p:spPr/>
        <p:txBody>
          <a:bodyPr/>
          <a:lstStyle/>
          <a:p>
            <a:fld id="{A8D50801-CFA3-F14F-9EFE-495976942006}" type="slidenum">
              <a:rPr lang="en-US" smtClean="0"/>
              <a:pPr/>
              <a:t>11</a:t>
            </a:fld>
            <a:endParaRPr lang="en-US"/>
          </a:p>
        </p:txBody>
      </p:sp>
    </p:spTree>
    <p:extLst>
      <p:ext uri="{BB962C8B-B14F-4D97-AF65-F5344CB8AC3E}">
        <p14:creationId xmlns:p14="http://schemas.microsoft.com/office/powerpoint/2010/main" val="1285615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8D50801-CFA3-F14F-9EFE-495976942006}" type="slidenum">
              <a:rPr lang="en-US" smtClean="0"/>
              <a:pPr/>
              <a:t>14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BMR</a:t>
            </a:r>
          </a:p>
          <a:p>
            <a:r>
              <a:rPr lang="en-US" smtClean="0"/>
              <a:t>OPNAV</a:t>
            </a:r>
            <a:r>
              <a:rPr lang="en-US" baseline="0" smtClean="0"/>
              <a:t>INST 3100.7B</a:t>
            </a:r>
            <a:endParaRPr lang="en-US" dirty="0"/>
          </a:p>
        </p:txBody>
      </p:sp>
      <p:sp>
        <p:nvSpPr>
          <p:cNvPr id="4" name="Slide Number Placeholder 3"/>
          <p:cNvSpPr>
            <a:spLocks noGrp="1"/>
          </p:cNvSpPr>
          <p:nvPr>
            <p:ph type="sldNum" sz="quarter" idx="10"/>
          </p:nvPr>
        </p:nvSpPr>
        <p:spPr/>
        <p:txBody>
          <a:bodyPr/>
          <a:lstStyle/>
          <a:p>
            <a:fld id="{A8D50801-CFA3-F14F-9EFE-495976942006}"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88829D1-61B8-4254-A018-B7E720796D71}" type="datetimeFigureOut">
              <a:rPr lang="en-US" smtClean="0"/>
              <a:pPr/>
              <a:t>5/30/2012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B42A6D9-7892-445A-B2F2-992E85B4F6C7}"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88829D1-61B8-4254-A018-B7E720796D71}" type="datetimeFigureOut">
              <a:rPr lang="en-US" smtClean="0"/>
              <a:pPr/>
              <a:t>5/30/2012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8829D1-61B8-4254-A018-B7E720796D71}" type="datetimeFigureOut">
              <a:rPr lang="en-US" smtClean="0"/>
              <a:pPr/>
              <a:t>5/30/2012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8829D1-61B8-4254-A018-B7E720796D71}" type="datetimeFigureOut">
              <a:rPr lang="en-US" smtClean="0"/>
              <a:pPr/>
              <a:t>5/30/2012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88829D1-61B8-4254-A018-B7E720796D71}" type="datetimeFigureOut">
              <a:rPr lang="en-US" smtClean="0"/>
              <a:pPr/>
              <a:t>5/30/2012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B42A6D9-7892-445A-B2F2-992E85B4F6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a:solidFill>
            <a:srgbClr val="002060"/>
          </a:solidFill>
        </p:spPr>
        <p:txBody>
          <a:bodyPr/>
          <a:lstStyle/>
          <a:p>
            <a:r>
              <a:rPr smtClean="0"/>
              <a:t>Navy/Marine Corps Watch Standing</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Watches</a:t>
            </a:r>
            <a:endParaRPr lang="en-US" dirty="0"/>
          </a:p>
        </p:txBody>
      </p:sp>
      <p:sp>
        <p:nvSpPr>
          <p:cNvPr id="3" name="Content Placeholder 2"/>
          <p:cNvSpPr>
            <a:spLocks noGrp="1"/>
          </p:cNvSpPr>
          <p:nvPr>
            <p:ph sz="quarter" idx="1"/>
          </p:nvPr>
        </p:nvSpPr>
        <p:spPr>
          <a:xfrm>
            <a:off x="914400" y="1447800"/>
            <a:ext cx="3782860" cy="4572000"/>
          </a:xfrm>
        </p:spPr>
        <p:txBody>
          <a:bodyPr>
            <a:normAutofit/>
          </a:bodyPr>
          <a:lstStyle/>
          <a:p>
            <a:pPr lvl="0">
              <a:defRPr/>
            </a:pPr>
            <a:r>
              <a:rPr lang="en-US" sz="2000" b="1" dirty="0" smtClean="0"/>
              <a:t>Naval</a:t>
            </a:r>
          </a:p>
          <a:p>
            <a:pPr lvl="1">
              <a:defRPr/>
            </a:pPr>
            <a:r>
              <a:rPr lang="en-US" sz="2000" dirty="0" smtClean="0"/>
              <a:t>Petty Officer of the Watch</a:t>
            </a:r>
          </a:p>
          <a:p>
            <a:pPr lvl="1">
              <a:defRPr/>
            </a:pPr>
            <a:r>
              <a:rPr lang="en-US" sz="2000" dirty="0" smtClean="0"/>
              <a:t>Officer of the Deck (In-port)</a:t>
            </a:r>
          </a:p>
          <a:p>
            <a:pPr lvl="1">
              <a:defRPr/>
            </a:pPr>
            <a:r>
              <a:rPr lang="en-US" sz="2000" dirty="0" smtClean="0"/>
              <a:t>Roving patrol</a:t>
            </a:r>
          </a:p>
          <a:p>
            <a:pPr lvl="1">
              <a:defRPr/>
            </a:pPr>
            <a:r>
              <a:rPr lang="en-US" sz="2000" dirty="0" smtClean="0"/>
              <a:t>Sounding and security</a:t>
            </a:r>
          </a:p>
          <a:p>
            <a:pPr lvl="1">
              <a:defRPr/>
            </a:pPr>
            <a:r>
              <a:rPr lang="en-US" sz="2000" dirty="0" smtClean="0"/>
              <a:t>Pier sentry</a:t>
            </a:r>
          </a:p>
          <a:p>
            <a:pPr lvl="1">
              <a:defRPr/>
            </a:pPr>
            <a:r>
              <a:rPr lang="en-US" sz="2000" dirty="0" smtClean="0"/>
              <a:t>Radio watches</a:t>
            </a:r>
          </a:p>
          <a:p>
            <a:pPr lvl="1">
              <a:defRPr/>
            </a:pPr>
            <a:r>
              <a:rPr lang="en-US" sz="2000" dirty="0" smtClean="0"/>
              <a:t>Message center</a:t>
            </a:r>
          </a:p>
          <a:p>
            <a:pPr lvl="1">
              <a:defRPr/>
            </a:pPr>
            <a:r>
              <a:rPr lang="en-US" sz="2000" dirty="0" smtClean="0"/>
              <a:t>Signal bridge watches</a:t>
            </a:r>
            <a:endParaRPr lang="en-US" sz="2000" baseline="30000" dirty="0" smtClean="0"/>
          </a:p>
          <a:p>
            <a:pPr lvl="1">
              <a:defRPr/>
            </a:pPr>
            <a:r>
              <a:rPr lang="en-US" sz="2000" dirty="0" smtClean="0"/>
              <a:t>Anchor watch</a:t>
            </a:r>
          </a:p>
          <a:p>
            <a:pPr lvl="1">
              <a:defRPr/>
            </a:pPr>
            <a:endParaRPr lang="en-US" sz="2000" dirty="0" smtClean="0"/>
          </a:p>
          <a:p>
            <a:endParaRPr lang="en-US" dirty="0"/>
          </a:p>
        </p:txBody>
      </p:sp>
      <p:sp>
        <p:nvSpPr>
          <p:cNvPr id="4" name="Content Placeholder 2"/>
          <p:cNvSpPr txBox="1">
            <a:spLocks/>
          </p:cNvSpPr>
          <p:nvPr/>
        </p:nvSpPr>
        <p:spPr>
          <a:xfrm>
            <a:off x="4903940" y="1600200"/>
            <a:ext cx="3782860" cy="45720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Content Placeholder 2"/>
          <p:cNvSpPr txBox="1">
            <a:spLocks/>
          </p:cNvSpPr>
          <p:nvPr/>
        </p:nvSpPr>
        <p:spPr>
          <a:xfrm>
            <a:off x="4849660" y="1600200"/>
            <a:ext cx="3782860" cy="4572000"/>
          </a:xfrm>
          <a:prstGeom prst="rect">
            <a:avLst/>
          </a:prstGeom>
        </p:spPr>
        <p:txBody>
          <a:bodyPr vert="horz">
            <a:normAutofit/>
          </a:bodyPr>
          <a:lstStyle/>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In-port Boat Officer</a:t>
            </a:r>
          </a:p>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Department Duty Officer</a:t>
            </a:r>
          </a:p>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Communications Watch Officer</a:t>
            </a:r>
          </a:p>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Tactical Action Officer</a:t>
            </a:r>
          </a:p>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Command Duty Officer</a:t>
            </a:r>
          </a:p>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Combat Information Center Watches</a:t>
            </a:r>
          </a:p>
          <a:p>
            <a:pPr marL="822960" marR="0" lvl="2" indent="-228600" algn="l" defTabSz="914400" rtl="0" eaLnBrk="1" fontAlgn="auto" latinLnBrk="0" hangingPunct="1">
              <a:lnSpc>
                <a:spcPct val="100000"/>
              </a:lnSpc>
              <a:spcBef>
                <a:spcPts val="370"/>
              </a:spcBef>
              <a:spcAft>
                <a:spcPts val="0"/>
              </a:spcAft>
              <a:buClr>
                <a:schemeClr val="accent1">
                  <a:tint val="60000"/>
                </a:schemeClr>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Combat Information Center Watch Officer</a:t>
            </a:r>
          </a:p>
          <a:p>
            <a:pPr marL="822960" marR="0" lvl="2" indent="-228600" algn="l" defTabSz="914400" rtl="0" eaLnBrk="1" fontAlgn="auto" latinLnBrk="0" hangingPunct="1">
              <a:lnSpc>
                <a:spcPct val="100000"/>
              </a:lnSpc>
              <a:spcBef>
                <a:spcPts val="370"/>
              </a:spcBef>
              <a:spcAft>
                <a:spcPts val="0"/>
              </a:spcAft>
              <a:buClr>
                <a:schemeClr val="accent1">
                  <a:tint val="60000"/>
                </a:schemeClr>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Other CIC Watches</a:t>
            </a:r>
          </a:p>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10789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Deck Log</a:t>
            </a:r>
            <a:endParaRPr lang="en-US" dirty="0"/>
          </a:p>
        </p:txBody>
      </p:sp>
      <p:sp>
        <p:nvSpPr>
          <p:cNvPr id="3" name="Content Placeholder 2"/>
          <p:cNvSpPr>
            <a:spLocks noGrp="1"/>
          </p:cNvSpPr>
          <p:nvPr>
            <p:ph sz="quarter" idx="1"/>
          </p:nvPr>
        </p:nvSpPr>
        <p:spPr>
          <a:xfrm>
            <a:off x="736271" y="1417638"/>
            <a:ext cx="3782860" cy="4572000"/>
          </a:xfrm>
        </p:spPr>
        <p:txBody>
          <a:bodyPr>
            <a:noAutofit/>
          </a:bodyPr>
          <a:lstStyle/>
          <a:p>
            <a:pPr marL="0" indent="0">
              <a:buNone/>
            </a:pPr>
            <a:r>
              <a:rPr lang="en-US" sz="1800" dirty="0" smtClean="0"/>
              <a:t>A Navy ship's deck log is a daily chronology of certain events for administrative and legal purposes This specifies the kinds of events to be entered:</a:t>
            </a:r>
          </a:p>
          <a:p>
            <a:pPr>
              <a:spcBef>
                <a:spcPts val="0"/>
              </a:spcBef>
            </a:pPr>
            <a:r>
              <a:rPr lang="en-US" sz="1800" dirty="0" smtClean="0"/>
              <a:t>Absentees</a:t>
            </a:r>
          </a:p>
          <a:p>
            <a:pPr>
              <a:spcBef>
                <a:spcPts val="0"/>
              </a:spcBef>
            </a:pPr>
            <a:r>
              <a:rPr lang="en-US" sz="1800" dirty="0" smtClean="0"/>
              <a:t>Accidents [material]</a:t>
            </a:r>
          </a:p>
          <a:p>
            <a:pPr>
              <a:spcBef>
                <a:spcPts val="0"/>
              </a:spcBef>
            </a:pPr>
            <a:r>
              <a:rPr lang="en-US" sz="1800" dirty="0" smtClean="0"/>
              <a:t>Accidents/Injuries [personnel]</a:t>
            </a:r>
          </a:p>
          <a:p>
            <a:pPr>
              <a:spcBef>
                <a:spcPts val="0"/>
              </a:spcBef>
            </a:pPr>
            <a:r>
              <a:rPr lang="en-US" sz="1800" dirty="0" smtClean="0"/>
              <a:t>Actions [combat]</a:t>
            </a:r>
          </a:p>
          <a:p>
            <a:pPr>
              <a:spcBef>
                <a:spcPts val="0"/>
              </a:spcBef>
            </a:pPr>
            <a:r>
              <a:rPr lang="en-US" sz="1800" dirty="0" smtClean="0"/>
              <a:t>Appearances of Sea/Atmosphere/Unusual Objects</a:t>
            </a:r>
          </a:p>
          <a:p>
            <a:pPr>
              <a:spcBef>
                <a:spcPts val="0"/>
              </a:spcBef>
            </a:pPr>
            <a:r>
              <a:rPr lang="en-US" sz="1800" dirty="0" smtClean="0"/>
              <a:t>Arrests/Suspensions</a:t>
            </a:r>
          </a:p>
          <a:p>
            <a:pPr>
              <a:spcBef>
                <a:spcPts val="0"/>
              </a:spcBef>
            </a:pPr>
            <a:r>
              <a:rPr lang="en-US" sz="1800" dirty="0" smtClean="0"/>
              <a:t>Arrival/Departure of Commanding Officer</a:t>
            </a:r>
          </a:p>
          <a:p>
            <a:pPr>
              <a:spcBef>
                <a:spcPts val="0"/>
              </a:spcBef>
            </a:pPr>
            <a:r>
              <a:rPr lang="en-US" sz="1800" dirty="0" smtClean="0"/>
              <a:t>Bearings [navigational]</a:t>
            </a:r>
          </a:p>
          <a:p>
            <a:pPr>
              <a:spcBef>
                <a:spcPts val="0"/>
              </a:spcBef>
            </a:pPr>
            <a:r>
              <a:rPr lang="en-US" sz="1800" dirty="0" smtClean="0"/>
              <a:t>Cable/Anchor Chain Strain</a:t>
            </a:r>
          </a:p>
          <a:p>
            <a:pPr>
              <a:spcBef>
                <a:spcPts val="0"/>
              </a:spcBef>
            </a:pPr>
            <a:r>
              <a:rPr lang="en-US" sz="1800" dirty="0" smtClean="0"/>
              <a:t>Collisions/Groundings</a:t>
            </a:r>
          </a:p>
          <a:p>
            <a:pPr>
              <a:spcBef>
                <a:spcPts val="0"/>
              </a:spcBef>
            </a:pPr>
            <a:r>
              <a:rPr lang="en-US" sz="1800" dirty="0" smtClean="0"/>
              <a:t>Many more</a:t>
            </a:r>
          </a:p>
        </p:txBody>
      </p:sp>
      <p:sp>
        <p:nvSpPr>
          <p:cNvPr id="4" name="Content Placeholder 2"/>
          <p:cNvSpPr txBox="1">
            <a:spLocks/>
          </p:cNvSpPr>
          <p:nvPr/>
        </p:nvSpPr>
        <p:spPr>
          <a:xfrm>
            <a:off x="4697261" y="1417638"/>
            <a:ext cx="3782860" cy="4572000"/>
          </a:xfrm>
          <a:prstGeom prst="rect">
            <a:avLst/>
          </a:prstGeom>
        </p:spPr>
        <p:txBody>
          <a:bodyPr vert="horz">
            <a:noAutofit/>
          </a:bodyPr>
          <a:lstStyle/>
          <a:p>
            <a:endParaRPr lang="en-US" sz="1400" dirty="0"/>
          </a:p>
        </p:txBody>
      </p:sp>
      <p:pic>
        <p:nvPicPr>
          <p:cNvPr id="12290" name="Picture 2" descr="https://encrypted-tbn0.google.com/images?q=tbn:ANd9GcRVv9ynsbrGsGFhNvJjHnyzAMurNynrjVR2WCOGvPYRgBpibrcs"/>
          <p:cNvPicPr>
            <a:picLocks noChangeAspect="1" noChangeArrowheads="1"/>
          </p:cNvPicPr>
          <p:nvPr/>
        </p:nvPicPr>
        <p:blipFill>
          <a:blip r:embed="rId3"/>
          <a:srcRect/>
          <a:stretch>
            <a:fillRect/>
          </a:stretch>
        </p:blipFill>
        <p:spPr bwMode="auto">
          <a:xfrm>
            <a:off x="4935254" y="1417638"/>
            <a:ext cx="3573443" cy="4602162"/>
          </a:xfrm>
          <a:prstGeom prst="rect">
            <a:avLst/>
          </a:prstGeom>
          <a:noFill/>
        </p:spPr>
      </p:pic>
    </p:spTree>
    <p:extLst>
      <p:ext uri="{BB962C8B-B14F-4D97-AF65-F5344CB8AC3E}">
        <p14:creationId xmlns:p14="http://schemas.microsoft.com/office/powerpoint/2010/main" val="27732050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information is not in deck log?</a:t>
            </a:r>
            <a:endParaRPr lang="en-US" dirty="0"/>
          </a:p>
        </p:txBody>
      </p:sp>
      <p:sp>
        <p:nvSpPr>
          <p:cNvPr id="3" name="Content Placeholder 2"/>
          <p:cNvSpPr>
            <a:spLocks noGrp="1"/>
          </p:cNvSpPr>
          <p:nvPr>
            <p:ph sz="quarter" idx="1"/>
          </p:nvPr>
        </p:nvSpPr>
        <p:spPr>
          <a:xfrm>
            <a:off x="914400" y="1447800"/>
            <a:ext cx="4283901" cy="4572000"/>
          </a:xfrm>
        </p:spPr>
        <p:txBody>
          <a:bodyPr>
            <a:normAutofit/>
          </a:bodyPr>
          <a:lstStyle/>
          <a:p>
            <a:r>
              <a:rPr lang="en-US" dirty="0" smtClean="0"/>
              <a:t>Shipyard work</a:t>
            </a:r>
          </a:p>
          <a:p>
            <a:r>
              <a:rPr lang="en-US" dirty="0" smtClean="0"/>
              <a:t>Individual work assignments</a:t>
            </a:r>
          </a:p>
          <a:p>
            <a:r>
              <a:rPr lang="en-US" dirty="0" smtClean="0"/>
              <a:t>Events occurring elsewhere</a:t>
            </a:r>
          </a:p>
          <a:p>
            <a:r>
              <a:rPr lang="en-US" dirty="0" smtClean="0"/>
              <a:t>Deaths</a:t>
            </a:r>
          </a:p>
          <a:p>
            <a:r>
              <a:rPr lang="en-US" dirty="0" smtClean="0"/>
              <a:t>Injuries</a:t>
            </a:r>
          </a:p>
          <a:p>
            <a:r>
              <a:rPr lang="en-US" dirty="0" smtClean="0"/>
              <a:t>Medical records</a:t>
            </a:r>
          </a:p>
          <a:p>
            <a:endParaRPr lang="en-US" dirty="0" smtClean="0"/>
          </a:p>
          <a:p>
            <a:pPr>
              <a:buNone/>
            </a:pPr>
            <a:r>
              <a:rPr lang="en-US" dirty="0" smtClean="0"/>
              <a:t>**Deck Logs are not Captain Logs</a:t>
            </a:r>
            <a:endParaRPr lang="en-US" dirty="0"/>
          </a:p>
        </p:txBody>
      </p:sp>
      <p:pic>
        <p:nvPicPr>
          <p:cNvPr id="37890" name="Picture 2" descr="https://encrypted-tbn1.google.com/images?q=tbn:ANd9GcQ5db_vZClZngxexG5zGW9MDjKtpMFw1pMA9MSPTHE8vQ77fWQz9A"/>
          <p:cNvPicPr>
            <a:picLocks noChangeAspect="1" noChangeArrowheads="1"/>
          </p:cNvPicPr>
          <p:nvPr/>
        </p:nvPicPr>
        <p:blipFill>
          <a:blip r:embed="rId2"/>
          <a:srcRect/>
          <a:stretch>
            <a:fillRect/>
          </a:stretch>
        </p:blipFill>
        <p:spPr bwMode="auto">
          <a:xfrm>
            <a:off x="4682799" y="2225566"/>
            <a:ext cx="4004001" cy="2860002"/>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Watch, Quarter, and Station Bill </a:t>
            </a:r>
            <a:endParaRPr lang="en-US" dirty="0"/>
          </a:p>
        </p:txBody>
      </p:sp>
      <p:sp>
        <p:nvSpPr>
          <p:cNvPr id="3" name="Content Placeholder 2"/>
          <p:cNvSpPr>
            <a:spLocks noGrp="1"/>
          </p:cNvSpPr>
          <p:nvPr>
            <p:ph sz="quarter" idx="1"/>
          </p:nvPr>
        </p:nvSpPr>
        <p:spPr/>
        <p:txBody>
          <a:bodyPr>
            <a:normAutofit lnSpcReduction="10000"/>
          </a:bodyPr>
          <a:lstStyle/>
          <a:p>
            <a:pPr indent="0">
              <a:buNone/>
            </a:pPr>
            <a:r>
              <a:rPr lang="en-US" dirty="0" smtClean="0"/>
              <a:t>It shows the personnel duty assignments for a division as specified in the ship's battle organization and regulation's manual. </a:t>
            </a:r>
          </a:p>
          <a:p>
            <a:pPr lvl="2"/>
            <a:r>
              <a:rPr lang="en-US" dirty="0" smtClean="0"/>
              <a:t> Its purpose is to inform division personnel of their assignment</a:t>
            </a:r>
          </a:p>
          <a:p>
            <a:pPr lvl="2"/>
            <a:r>
              <a:rPr lang="en-US" dirty="0" smtClean="0"/>
              <a:t>The ship’s organized plan for action is contained in the </a:t>
            </a:r>
            <a:r>
              <a:rPr lang="en-US" b="1" dirty="0" smtClean="0"/>
              <a:t>battle bill</a:t>
            </a:r>
            <a:r>
              <a:rPr lang="en-US" dirty="0" smtClean="0"/>
              <a:t>. </a:t>
            </a:r>
          </a:p>
          <a:p>
            <a:pPr lvl="3"/>
            <a:r>
              <a:rPr lang="en-US" dirty="0" smtClean="0"/>
              <a:t>Based on the organization manual and other publications and directives. </a:t>
            </a:r>
          </a:p>
          <a:p>
            <a:pPr lvl="3"/>
            <a:r>
              <a:rPr lang="en-US" dirty="0" smtClean="0"/>
              <a:t>Contains lists of stations that must be manned during battle and at other specified times. </a:t>
            </a:r>
          </a:p>
          <a:p>
            <a:pPr lvl="3"/>
            <a:r>
              <a:rPr lang="en-US" dirty="0" smtClean="0"/>
              <a:t>Using the organization manual and the battle bill as references, each division officer and division chief assigns qualified personnel in the division to the stations and enters their names on the watch, quarter, and station bill</a:t>
            </a:r>
            <a:endParaRPr lang="en-US" dirty="0"/>
          </a:p>
        </p:txBody>
      </p:sp>
    </p:spTree>
    <p:extLst>
      <p:ext uri="{BB962C8B-B14F-4D97-AF65-F5344CB8AC3E}">
        <p14:creationId xmlns:p14="http://schemas.microsoft.com/office/powerpoint/2010/main" val="19031667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pPr>
              <a:buNone/>
            </a:pPr>
            <a:r>
              <a:rPr lang="en-US" dirty="0" smtClean="0"/>
              <a:t>Know the general orders of the sentry</a:t>
            </a:r>
          </a:p>
          <a:p>
            <a:pPr>
              <a:buNone/>
            </a:pPr>
            <a:r>
              <a:rPr lang="en-US" dirty="0" smtClean="0"/>
              <a:t>Never leave a post unless properly relieved</a:t>
            </a:r>
          </a:p>
          <a:p>
            <a:pPr>
              <a:buNone/>
            </a:pPr>
            <a:r>
              <a:rPr lang="en-US" dirty="0" smtClean="0"/>
              <a:t>Get used to standing watch now</a:t>
            </a:r>
          </a:p>
          <a:p>
            <a:pPr lvl="2"/>
            <a:r>
              <a:rPr lang="en-US" dirty="0" smtClean="0"/>
              <a:t>You signed up for a career in the navy and you will be standing watch as long as you're still a member. </a:t>
            </a:r>
            <a:endParaRPr lang="en-US" dirty="0"/>
          </a:p>
        </p:txBody>
      </p:sp>
    </p:spTree>
    <p:extLst>
      <p:ext uri="{BB962C8B-B14F-4D97-AF65-F5344CB8AC3E}">
        <p14:creationId xmlns:p14="http://schemas.microsoft.com/office/powerpoint/2010/main" val="3982405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sz="quarter" idx="1"/>
          </p:nvPr>
        </p:nvSpPr>
        <p:spPr/>
        <p:txBody>
          <a:bodyPr/>
          <a:lstStyle/>
          <a:p>
            <a:r>
              <a:rPr lang="en-US" dirty="0"/>
              <a:t>OPNAVINST </a:t>
            </a:r>
            <a:r>
              <a:rPr lang="en-US" dirty="0" smtClean="0"/>
              <a:t>3100.7B</a:t>
            </a:r>
            <a:endParaRPr lang="en-US" dirty="0" smtClean="0"/>
          </a:p>
          <a:p>
            <a:r>
              <a:rPr lang="en-US" dirty="0" smtClean="0"/>
              <a:t>Watch </a:t>
            </a:r>
            <a:r>
              <a:rPr lang="en-US" dirty="0" smtClean="0"/>
              <a:t>Standing</a:t>
            </a:r>
          </a:p>
          <a:p>
            <a:pPr>
              <a:buNone/>
            </a:pPr>
            <a:r>
              <a:rPr lang="en-US" dirty="0" smtClean="0"/>
              <a:t>	(BMR</a:t>
            </a:r>
            <a:r>
              <a:rPr lang="en-US" dirty="0" smtClean="0"/>
              <a:t>)</a:t>
            </a:r>
          </a:p>
          <a:p>
            <a:pPr>
              <a:buNone/>
            </a:pPr>
            <a:endParaRPr lang="en-US" dirty="0"/>
          </a:p>
        </p:txBody>
      </p:sp>
    </p:spTree>
    <p:extLst>
      <p:ext uri="{BB962C8B-B14F-4D97-AF65-F5344CB8AC3E}">
        <p14:creationId xmlns:p14="http://schemas.microsoft.com/office/powerpoint/2010/main" val="3010619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Learning Topics</a:t>
            </a:r>
            <a:endParaRPr lang="en-US" dirty="0"/>
          </a:p>
        </p:txBody>
      </p:sp>
      <p:sp>
        <p:nvSpPr>
          <p:cNvPr id="3" name="Content Placeholder 2"/>
          <p:cNvSpPr>
            <a:spLocks noGrp="1"/>
          </p:cNvSpPr>
          <p:nvPr>
            <p:ph sz="quarter" idx="1"/>
          </p:nvPr>
        </p:nvSpPr>
        <p:spPr/>
        <p:txBody>
          <a:bodyPr/>
          <a:lstStyle/>
          <a:p>
            <a:r>
              <a:rPr lang="en-US" dirty="0" smtClean="0"/>
              <a:t>Introduction</a:t>
            </a:r>
          </a:p>
          <a:p>
            <a:r>
              <a:rPr lang="en-US" dirty="0" smtClean="0"/>
              <a:t>General Orders</a:t>
            </a:r>
          </a:p>
          <a:p>
            <a:r>
              <a:rPr lang="en-US" dirty="0" smtClean="0"/>
              <a:t>Reasons we stand watch</a:t>
            </a:r>
          </a:p>
          <a:p>
            <a:r>
              <a:rPr lang="en-US" dirty="0" smtClean="0"/>
              <a:t>Types of watches</a:t>
            </a:r>
          </a:p>
          <a:p>
            <a:r>
              <a:rPr lang="en-US" dirty="0" smtClean="0"/>
              <a:t>Scenario</a:t>
            </a:r>
          </a:p>
          <a:p>
            <a:r>
              <a:rPr lang="en-US" dirty="0" smtClean="0"/>
              <a:t>Deck Log</a:t>
            </a:r>
          </a:p>
          <a:p>
            <a:r>
              <a:rPr lang="en-US" dirty="0" smtClean="0"/>
              <a:t>Watch terms</a:t>
            </a:r>
          </a:p>
          <a:p>
            <a:r>
              <a:rPr lang="en-US" dirty="0" smtClean="0"/>
              <a:t>Watch stations</a:t>
            </a:r>
            <a:endParaRPr lang="en-US" dirty="0"/>
          </a:p>
        </p:txBody>
      </p:sp>
    </p:spTree>
    <p:extLst>
      <p:ext uri="{BB962C8B-B14F-4D97-AF65-F5344CB8AC3E}">
        <p14:creationId xmlns:p14="http://schemas.microsoft.com/office/powerpoint/2010/main" val="21385435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a watch</a:t>
            </a:r>
            <a:endParaRPr lang="en-US" dirty="0"/>
          </a:p>
        </p:txBody>
      </p:sp>
      <p:sp>
        <p:nvSpPr>
          <p:cNvPr id="3" name="Content Placeholder 2"/>
          <p:cNvSpPr>
            <a:spLocks noGrp="1"/>
          </p:cNvSpPr>
          <p:nvPr>
            <p:ph sz="quarter" idx="1"/>
          </p:nvPr>
        </p:nvSpPr>
        <p:spPr/>
        <p:txBody>
          <a:bodyPr/>
          <a:lstStyle/>
          <a:p>
            <a:r>
              <a:rPr lang="en-US" dirty="0" smtClean="0"/>
              <a:t>Watch: Any period of time during which an individual is assigned specific, detailed responsibilities on a recurring basis </a:t>
            </a:r>
            <a:endParaRPr lang="en-US" dirty="0"/>
          </a:p>
        </p:txBody>
      </p:sp>
      <p:pic>
        <p:nvPicPr>
          <p:cNvPr id="35842" name="Picture 2" descr="https://encrypted-tbn3.google.com/images?q=tbn:ANd9GcTCJnaeFNJAS9RfqA_GG_lmVpOoqi8rKsfeZenw6VGjO2xWbTw0"/>
          <p:cNvPicPr>
            <a:picLocks noChangeAspect="1" noChangeArrowheads="1"/>
          </p:cNvPicPr>
          <p:nvPr/>
        </p:nvPicPr>
        <p:blipFill>
          <a:blip r:embed="rId2"/>
          <a:srcRect/>
          <a:stretch>
            <a:fillRect/>
          </a:stretch>
        </p:blipFill>
        <p:spPr bwMode="auto">
          <a:xfrm>
            <a:off x="1859113" y="2986522"/>
            <a:ext cx="4955045" cy="322612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normAutofit/>
          </a:bodyPr>
          <a:lstStyle/>
          <a:p>
            <a:r>
              <a:rPr lang="en-US" dirty="0" smtClean="0"/>
              <a:t> </a:t>
            </a:r>
            <a:r>
              <a:rPr lang="en-US" b="1" dirty="0" smtClean="0"/>
              <a:t>Watch standing</a:t>
            </a:r>
            <a:r>
              <a:rPr lang="en-US" dirty="0" smtClean="0"/>
              <a:t>, or </a:t>
            </a:r>
            <a:r>
              <a:rPr lang="en-US" b="1" dirty="0" smtClean="0"/>
              <a:t>watch keeping</a:t>
            </a:r>
            <a:r>
              <a:rPr lang="en-US" dirty="0" smtClean="0"/>
              <a:t>, in nautical terms concerns the division of qualified personnel to operate a ship continuously around the clock. On a typical sea going vessel, be it naval or merchant, personnel keep watch on the bridge and over the running machinery. </a:t>
            </a:r>
          </a:p>
        </p:txBody>
      </p:sp>
      <p:pic>
        <p:nvPicPr>
          <p:cNvPr id="19458" name="Picture 2" descr="http://upload.wikimedia.org/wikipedia/commons/thumb/d/d1/JD_Estes_fsac_1a34896.jpg/250px-JD_Estes_fsac_1a34896.jpg"/>
          <p:cNvPicPr>
            <a:picLocks noChangeAspect="1" noChangeArrowheads="1"/>
          </p:cNvPicPr>
          <p:nvPr/>
        </p:nvPicPr>
        <p:blipFill>
          <a:blip r:embed="rId3"/>
          <a:srcRect/>
          <a:stretch>
            <a:fillRect/>
          </a:stretch>
        </p:blipFill>
        <p:spPr bwMode="auto">
          <a:xfrm>
            <a:off x="5103354" y="3947155"/>
            <a:ext cx="3314135" cy="2545256"/>
          </a:xfrm>
          <a:prstGeom prst="rect">
            <a:avLst/>
          </a:prstGeom>
          <a:noFill/>
        </p:spPr>
      </p:pic>
    </p:spTree>
    <p:extLst>
      <p:ext uri="{BB962C8B-B14F-4D97-AF65-F5344CB8AC3E}">
        <p14:creationId xmlns:p14="http://schemas.microsoft.com/office/powerpoint/2010/main" val="51572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Orders of the Sentry </a:t>
            </a:r>
            <a:endParaRPr lang="en-US" dirty="0"/>
          </a:p>
        </p:txBody>
      </p:sp>
      <p:sp>
        <p:nvSpPr>
          <p:cNvPr id="3" name="Content Placeholder 2"/>
          <p:cNvSpPr>
            <a:spLocks noGrp="1"/>
          </p:cNvSpPr>
          <p:nvPr>
            <p:ph sz="quarter" idx="1"/>
          </p:nvPr>
        </p:nvSpPr>
        <p:spPr/>
        <p:txBody>
          <a:bodyPr>
            <a:normAutofit fontScale="70000" lnSpcReduction="20000"/>
          </a:bodyPr>
          <a:lstStyle/>
          <a:p>
            <a:pPr>
              <a:buNone/>
            </a:pPr>
            <a:r>
              <a:rPr lang="en-US" dirty="0" smtClean="0"/>
              <a:t>1. To take charge of this post and all government property in view.</a:t>
            </a:r>
          </a:p>
          <a:p>
            <a:pPr>
              <a:buNone/>
            </a:pPr>
            <a:r>
              <a:rPr lang="en-US" dirty="0" smtClean="0"/>
              <a:t>2. To walk my post in a military manner, keeping always on the alert, and observing everything that takes place within sight or hearing.</a:t>
            </a:r>
          </a:p>
          <a:p>
            <a:pPr>
              <a:buNone/>
            </a:pPr>
            <a:r>
              <a:rPr lang="en-US" dirty="0" smtClean="0"/>
              <a:t>3. To report all violations of orders I am instructed to enforce.</a:t>
            </a:r>
          </a:p>
          <a:p>
            <a:pPr>
              <a:buNone/>
            </a:pPr>
            <a:r>
              <a:rPr lang="en-US" dirty="0" smtClean="0"/>
              <a:t>4. To repeat all calls from posts more distant from the guard house than my own.</a:t>
            </a:r>
          </a:p>
          <a:p>
            <a:pPr>
              <a:buNone/>
            </a:pPr>
            <a:r>
              <a:rPr lang="en-US" dirty="0" smtClean="0"/>
              <a:t>5. To quit my post only when properly relieved.</a:t>
            </a:r>
          </a:p>
          <a:p>
            <a:pPr>
              <a:buNone/>
            </a:pPr>
            <a:r>
              <a:rPr lang="en-US" dirty="0" smtClean="0"/>
              <a:t> 6. To receive, obey and pass on to the sentry who relieves me, all orders from the Commanding Officer, Command Duty Officer, Officer of the Deck, and Officers and Petty Officers of the Watch only.</a:t>
            </a:r>
          </a:p>
          <a:p>
            <a:pPr>
              <a:buNone/>
            </a:pPr>
            <a:r>
              <a:rPr lang="en-US" dirty="0" smtClean="0"/>
              <a:t>7. To talk to no one except in the line of duty.</a:t>
            </a:r>
          </a:p>
          <a:p>
            <a:pPr>
              <a:buNone/>
            </a:pPr>
            <a:r>
              <a:rPr lang="en-US" dirty="0" smtClean="0"/>
              <a:t>8. To give the alarm in case of fire or disorder.</a:t>
            </a:r>
          </a:p>
          <a:p>
            <a:pPr>
              <a:buNone/>
            </a:pPr>
            <a:r>
              <a:rPr lang="en-US" dirty="0" smtClean="0"/>
              <a:t>9. To call the Officer of the Deck in any case not covered by instructions.</a:t>
            </a:r>
          </a:p>
          <a:p>
            <a:pPr>
              <a:buNone/>
            </a:pPr>
            <a:r>
              <a:rPr lang="en-US" dirty="0" smtClean="0"/>
              <a:t>10. To salute all officers and all colors and standards not cased.</a:t>
            </a:r>
          </a:p>
          <a:p>
            <a:pPr>
              <a:buNone/>
            </a:pPr>
            <a:r>
              <a:rPr lang="en-US" dirty="0" smtClean="0"/>
              <a:t>11. To be especially watchful at night, and, during the time for challenging, to challenge all persons on or near my post and to allow no one to pass without proper authority.</a:t>
            </a:r>
            <a:endParaRPr lang="en-US" dirty="0"/>
          </a:p>
        </p:txBody>
      </p:sp>
      <p:pic>
        <p:nvPicPr>
          <p:cNvPr id="17410" name="Picture 2" descr="https://encrypted-tbn0.google.com/images?q=tbn:ANd9GcQ3zfEtaj0tEx-sOIo5j-IGbxh2a1o9YI_F6iKkWPoT-B4DeEZs4lcu12Po"/>
          <p:cNvPicPr>
            <a:picLocks noChangeAspect="1" noChangeArrowheads="1"/>
          </p:cNvPicPr>
          <p:nvPr/>
        </p:nvPicPr>
        <p:blipFill>
          <a:blip r:embed="rId2"/>
          <a:srcRect/>
          <a:stretch>
            <a:fillRect/>
          </a:stretch>
        </p:blipFill>
        <p:spPr bwMode="auto">
          <a:xfrm>
            <a:off x="3365003" y="5677456"/>
            <a:ext cx="3464447" cy="1019176"/>
          </a:xfrm>
          <a:prstGeom prst="rect">
            <a:avLst/>
          </a:prstGeom>
          <a:noFill/>
        </p:spPr>
      </p:pic>
    </p:spTree>
    <p:extLst>
      <p:ext uri="{BB962C8B-B14F-4D97-AF65-F5344CB8AC3E}">
        <p14:creationId xmlns:p14="http://schemas.microsoft.com/office/powerpoint/2010/main" val="38526721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We Stand Watch</a:t>
            </a:r>
            <a:endParaRPr lang="en-US" dirty="0"/>
          </a:p>
        </p:txBody>
      </p:sp>
      <p:sp>
        <p:nvSpPr>
          <p:cNvPr id="3" name="Content Placeholder 2"/>
          <p:cNvSpPr>
            <a:spLocks noGrp="1"/>
          </p:cNvSpPr>
          <p:nvPr>
            <p:ph sz="quarter" idx="1"/>
          </p:nvPr>
        </p:nvSpPr>
        <p:spPr>
          <a:xfrm>
            <a:off x="914400" y="1447800"/>
            <a:ext cx="6708618" cy="3830370"/>
          </a:xfrm>
        </p:spPr>
        <p:txBody>
          <a:bodyPr>
            <a:normAutofit fontScale="85000" lnSpcReduction="10000"/>
          </a:bodyPr>
          <a:lstStyle/>
          <a:p>
            <a:r>
              <a:rPr lang="en-US" dirty="0" smtClean="0"/>
              <a:t>The generic bridge watch standers are lookouts and an officer or mate who is responsible for the safe navigation of the ship. </a:t>
            </a:r>
          </a:p>
          <a:p>
            <a:pPr lvl="1"/>
            <a:r>
              <a:rPr lang="en-US" dirty="0" smtClean="0"/>
              <a:t>Safe navigation means keeping the vessel on course and away from dangers as well as collision avoidance from other shipping. </a:t>
            </a:r>
          </a:p>
          <a:p>
            <a:r>
              <a:rPr lang="en-US" dirty="0" smtClean="0"/>
              <a:t>An engineering specialist ensures that running machinery continues to operate within tolerances </a:t>
            </a:r>
          </a:p>
          <a:p>
            <a:pPr lvl="1"/>
            <a:r>
              <a:rPr lang="en-US" dirty="0" smtClean="0"/>
              <a:t>depending on the vessel, this can also be accomplished from the bridge. </a:t>
            </a:r>
          </a:p>
          <a:p>
            <a:r>
              <a:rPr lang="en-US" dirty="0" smtClean="0"/>
              <a:t>A secondary function of watch keeping is the ability to respond to emergencies, be it on your own ship or involving other ships.</a:t>
            </a:r>
          </a:p>
          <a:p>
            <a:endParaRPr lang="en-US" dirty="0"/>
          </a:p>
        </p:txBody>
      </p:sp>
      <p:pic>
        <p:nvPicPr>
          <p:cNvPr id="14338" name="Picture 2" descr="https://encrypted-tbn2.google.com/images?q=tbn:ANd9GcTcxNDb26WoffLoVDsRqmlBHYfl00t_S-ieeXbeUnjFrKqJ-WFvng"/>
          <p:cNvPicPr>
            <a:picLocks noChangeAspect="1" noChangeArrowheads="1"/>
          </p:cNvPicPr>
          <p:nvPr/>
        </p:nvPicPr>
        <p:blipFill>
          <a:blip r:embed="rId2"/>
          <a:srcRect/>
          <a:stretch>
            <a:fillRect/>
          </a:stretch>
        </p:blipFill>
        <p:spPr bwMode="auto">
          <a:xfrm>
            <a:off x="4771177" y="4840224"/>
            <a:ext cx="3263774" cy="1800225"/>
          </a:xfrm>
          <a:prstGeom prst="rect">
            <a:avLst/>
          </a:prstGeom>
          <a:noFill/>
        </p:spPr>
      </p:pic>
    </p:spTree>
    <p:extLst>
      <p:ext uri="{BB962C8B-B14F-4D97-AF65-F5344CB8AC3E}">
        <p14:creationId xmlns:p14="http://schemas.microsoft.com/office/powerpoint/2010/main" val="18110589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We Stand Watch</a:t>
            </a:r>
            <a:endParaRPr lang="en-US" dirty="0"/>
          </a:p>
        </p:txBody>
      </p:sp>
      <p:sp>
        <p:nvSpPr>
          <p:cNvPr id="3" name="Content Placeholder 2"/>
          <p:cNvSpPr>
            <a:spLocks noGrp="1"/>
          </p:cNvSpPr>
          <p:nvPr>
            <p:ph sz="quarter" idx="1"/>
          </p:nvPr>
        </p:nvSpPr>
        <p:spPr/>
        <p:txBody>
          <a:bodyPr>
            <a:normAutofit/>
          </a:bodyPr>
          <a:lstStyle/>
          <a:p>
            <a:r>
              <a:rPr lang="en-US" dirty="0" smtClean="0"/>
              <a:t>Anywhere and Everywhere</a:t>
            </a:r>
          </a:p>
          <a:p>
            <a:pPr lvl="1"/>
            <a:r>
              <a:rPr lang="en-US" dirty="0" smtClean="0"/>
              <a:t>The bridge</a:t>
            </a:r>
          </a:p>
          <a:p>
            <a:pPr lvl="1"/>
            <a:r>
              <a:rPr lang="en-US" dirty="0" smtClean="0"/>
              <a:t>Engineering quarters</a:t>
            </a:r>
          </a:p>
          <a:p>
            <a:pPr lvl="1"/>
            <a:r>
              <a:rPr lang="en-US" dirty="0" smtClean="0"/>
              <a:t>Security checkpoints</a:t>
            </a:r>
          </a:p>
          <a:p>
            <a:pPr lvl="1"/>
            <a:r>
              <a:rPr lang="en-US" dirty="0" smtClean="0"/>
              <a:t>Communication </a:t>
            </a:r>
          </a:p>
          <a:p>
            <a:pPr lvl="1"/>
            <a:endParaRPr lang="en-US" dirty="0"/>
          </a:p>
        </p:txBody>
      </p:sp>
      <p:pic>
        <p:nvPicPr>
          <p:cNvPr id="15362" name="Picture 2" descr="https://encrypted-tbn1.google.com/images?q=tbn:ANd9GcSeydLceHPjea1mlDH8KGXtke1kq5XKyhHn2LgH60kYosZN1dvjjg"/>
          <p:cNvPicPr>
            <a:picLocks noChangeAspect="1" noChangeArrowheads="1"/>
          </p:cNvPicPr>
          <p:nvPr/>
        </p:nvPicPr>
        <p:blipFill>
          <a:blip r:embed="rId3"/>
          <a:srcRect/>
          <a:stretch>
            <a:fillRect/>
          </a:stretch>
        </p:blipFill>
        <p:spPr bwMode="auto">
          <a:xfrm>
            <a:off x="4354718" y="1809264"/>
            <a:ext cx="4789282" cy="4829900"/>
          </a:xfrm>
          <a:prstGeom prst="rect">
            <a:avLst/>
          </a:prstGeom>
          <a:noFill/>
        </p:spPr>
      </p:pic>
    </p:spTree>
    <p:extLst>
      <p:ext uri="{BB962C8B-B14F-4D97-AF65-F5344CB8AC3E}">
        <p14:creationId xmlns:p14="http://schemas.microsoft.com/office/powerpoint/2010/main" val="4044387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Traditional way a Watch rotation works</a:t>
            </a:r>
            <a:endParaRPr lang="en-US" dirty="0"/>
          </a:p>
        </p:txBody>
      </p:sp>
      <p:sp>
        <p:nvSpPr>
          <p:cNvPr id="3" name="Content Placeholder 2"/>
          <p:cNvSpPr>
            <a:spLocks noGrp="1"/>
          </p:cNvSpPr>
          <p:nvPr>
            <p:ph sz="quarter" idx="1"/>
          </p:nvPr>
        </p:nvSpPr>
        <p:spPr/>
        <p:txBody>
          <a:bodyPr/>
          <a:lstStyle/>
          <a:p>
            <a:endParaRPr lang="en-US" dirty="0"/>
          </a:p>
        </p:txBody>
      </p:sp>
      <p:pic>
        <p:nvPicPr>
          <p:cNvPr id="8193" name="Picture 1"/>
          <p:cNvPicPr>
            <a:picLocks noChangeAspect="1" noChangeArrowheads="1"/>
          </p:cNvPicPr>
          <p:nvPr/>
        </p:nvPicPr>
        <p:blipFill>
          <a:blip r:embed="rId2"/>
          <a:srcRect/>
          <a:stretch>
            <a:fillRect/>
          </a:stretch>
        </p:blipFill>
        <p:spPr bwMode="auto">
          <a:xfrm>
            <a:off x="2624071" y="1447800"/>
            <a:ext cx="4114931" cy="5222797"/>
          </a:xfrm>
          <a:prstGeom prst="rect">
            <a:avLst/>
          </a:prstGeom>
          <a:noFill/>
          <a:ln w="9525">
            <a:noFill/>
            <a:miter lim="800000"/>
            <a:headEnd/>
            <a:tailEnd/>
          </a:ln>
        </p:spPr>
      </p:pic>
    </p:spTree>
    <p:extLst>
      <p:ext uri="{BB962C8B-B14F-4D97-AF65-F5344CB8AC3E}">
        <p14:creationId xmlns:p14="http://schemas.microsoft.com/office/powerpoint/2010/main" val="2457036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Watches </a:t>
            </a:r>
            <a:endParaRPr lang="en-US" dirty="0"/>
          </a:p>
        </p:txBody>
      </p:sp>
      <p:sp>
        <p:nvSpPr>
          <p:cNvPr id="3" name="Content Placeholder 2"/>
          <p:cNvSpPr>
            <a:spLocks noGrp="1"/>
          </p:cNvSpPr>
          <p:nvPr>
            <p:ph sz="quarter" idx="1"/>
          </p:nvPr>
        </p:nvSpPr>
        <p:spPr>
          <a:xfrm>
            <a:off x="5012499" y="1600200"/>
            <a:ext cx="3945699" cy="4572000"/>
          </a:xfrm>
        </p:spPr>
        <p:txBody>
          <a:bodyPr>
            <a:noAutofit/>
          </a:bodyPr>
          <a:lstStyle/>
          <a:p>
            <a:pPr>
              <a:buNone/>
            </a:pPr>
            <a:r>
              <a:rPr lang="en-US" sz="2000" b="1" dirty="0" smtClean="0"/>
              <a:t>Naval (Bridge)</a:t>
            </a:r>
          </a:p>
          <a:p>
            <a:pPr lvl="1"/>
            <a:r>
              <a:rPr lang="en-US" sz="2000" dirty="0" smtClean="0"/>
              <a:t>Officer of the Deck</a:t>
            </a:r>
          </a:p>
          <a:p>
            <a:pPr lvl="1"/>
            <a:r>
              <a:rPr lang="en-US" sz="2000" dirty="0" smtClean="0"/>
              <a:t>Junior Officer of the Deck</a:t>
            </a:r>
          </a:p>
          <a:p>
            <a:pPr lvl="1"/>
            <a:r>
              <a:rPr lang="en-US" sz="2000" dirty="0" smtClean="0"/>
              <a:t>Junior Officer of the Watch</a:t>
            </a:r>
          </a:p>
          <a:p>
            <a:pPr lvl="1"/>
            <a:r>
              <a:rPr lang="en-US" sz="2000" dirty="0" smtClean="0"/>
              <a:t>Conning Officer</a:t>
            </a:r>
          </a:p>
          <a:p>
            <a:pPr lvl="1"/>
            <a:r>
              <a:rPr lang="en-US" sz="2000" dirty="0" smtClean="0"/>
              <a:t>Quartermaster of the Watch</a:t>
            </a:r>
          </a:p>
          <a:p>
            <a:pPr lvl="1"/>
            <a:r>
              <a:rPr lang="en-US" sz="2000" dirty="0" smtClean="0"/>
              <a:t>Boatswain's Mate of the Watch</a:t>
            </a:r>
          </a:p>
          <a:p>
            <a:pPr lvl="1"/>
            <a:r>
              <a:rPr lang="en-US" sz="2000" dirty="0" smtClean="0"/>
              <a:t>Helmsman/Lee Helmsman</a:t>
            </a:r>
          </a:p>
          <a:p>
            <a:pPr lvl="1"/>
            <a:r>
              <a:rPr lang="en-US" sz="2000" dirty="0" smtClean="0"/>
              <a:t>Lookout</a:t>
            </a:r>
          </a:p>
          <a:p>
            <a:pPr lvl="1"/>
            <a:r>
              <a:rPr lang="en-US" sz="2000" dirty="0" smtClean="0"/>
              <a:t>Low-visibility detail</a:t>
            </a:r>
          </a:p>
        </p:txBody>
      </p:sp>
      <p:sp>
        <p:nvSpPr>
          <p:cNvPr id="4" name="Content Placeholder 2"/>
          <p:cNvSpPr txBox="1">
            <a:spLocks/>
          </p:cNvSpPr>
          <p:nvPr/>
        </p:nvSpPr>
        <p:spPr>
          <a:xfrm>
            <a:off x="914400" y="1600200"/>
            <a:ext cx="3945699" cy="4572000"/>
          </a:xfrm>
          <a:prstGeom prst="rect">
            <a:avLst/>
          </a:prstGeom>
        </p:spPr>
        <p:txBody>
          <a:bodyPr vert="horz">
            <a:no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en-US" sz="2000" b="1" i="0" u="none" strike="noStrike" kern="1200" cap="none" spc="0" normalizeH="0" baseline="0" noProof="0" dirty="0" smtClean="0">
                <a:ln>
                  <a:noFill/>
                </a:ln>
                <a:solidFill>
                  <a:schemeClr val="tx1"/>
                </a:solidFill>
                <a:effectLst/>
                <a:uLnTx/>
                <a:uFillTx/>
                <a:latin typeface="+mn-lt"/>
                <a:ea typeface="+mn-ea"/>
                <a:cs typeface="+mn-cs"/>
              </a:rPr>
              <a:t>Engineering watches</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Engineering Officer of the Watch</a:t>
            </a:r>
          </a:p>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Damage Control Watch Officer</a:t>
            </a:r>
          </a:p>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Boiler watches</a:t>
            </a:r>
          </a:p>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Electrical, intercom, and auxiliary watches</a:t>
            </a:r>
          </a:p>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Main engine and auxiliary watches</a:t>
            </a:r>
          </a:p>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r>
              <a:rPr lang="en-US" sz="2000" dirty="0" smtClean="0"/>
              <a:t>Roving watches</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1627665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596</TotalTime>
  <Words>663</Words>
  <Application>Microsoft Office PowerPoint</Application>
  <PresentationFormat>On-screen Show (4:3)</PresentationFormat>
  <Paragraphs>124</Paragraphs>
  <Slides>15</Slides>
  <Notes>6</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Equity</vt:lpstr>
      <vt:lpstr>Navy/Marine Corps Watch Standing</vt:lpstr>
      <vt:lpstr>Learning Topics</vt:lpstr>
      <vt:lpstr>Definition of a watch</vt:lpstr>
      <vt:lpstr>Introduction</vt:lpstr>
      <vt:lpstr>General Orders of the Sentry </vt:lpstr>
      <vt:lpstr>Reasons We Stand Watch</vt:lpstr>
      <vt:lpstr>Where We Stand Watch</vt:lpstr>
      <vt:lpstr>Traditional way a Watch rotation works</vt:lpstr>
      <vt:lpstr>Types of Watches </vt:lpstr>
      <vt:lpstr>More Watches</vt:lpstr>
      <vt:lpstr>Deck Log</vt:lpstr>
      <vt:lpstr>What information is not in deck log?</vt:lpstr>
      <vt:lpstr>Watch, Quarter, and Station Bill </vt:lpstr>
      <vt:lpstr>Conclusion</vt:lpstr>
      <vt:lpstr>Resources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Navy/Marine Corps Watch Standing</dc:title>
  <dc:creator>Anna Bennett</dc:creator>
  <cp:lastModifiedBy>Peters, Eliott Thomas</cp:lastModifiedBy>
  <cp:revision>67</cp:revision>
  <dcterms:created xsi:type="dcterms:W3CDTF">2011-11-27T21:22:16Z</dcterms:created>
  <dcterms:modified xsi:type="dcterms:W3CDTF">2012-05-30T20:24:07Z</dcterms:modified>
</cp:coreProperties>
</file>