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76" r:id="rId2"/>
    <p:sldId id="257" r:id="rId3"/>
    <p:sldId id="274" r:id="rId4"/>
    <p:sldId id="259" r:id="rId5"/>
    <p:sldId id="275" r:id="rId6"/>
    <p:sldId id="260" r:id="rId7"/>
    <p:sldId id="261" r:id="rId8"/>
    <p:sldId id="262" r:id="rId9"/>
    <p:sldId id="263" r:id="rId10"/>
    <p:sldId id="264" r:id="rId11"/>
    <p:sldId id="265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647" autoAdjust="0"/>
  </p:normalViewPr>
  <p:slideViewPr>
    <p:cSldViewPr snapToGrid="0" snapToObjects="1">
      <p:cViewPr varScale="1">
        <p:scale>
          <a:sx n="60" d="100"/>
          <a:sy n="60" d="100"/>
        </p:scale>
        <p:origin x="-14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6B7A9-AD6B-4591-94F9-0532F0160923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BFF9D-006C-4492-B8E5-1D3D682996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1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PCC. </a:t>
            </a:r>
            <a:r>
              <a:rPr lang="en-US" smtClean="0"/>
              <a:t>III-K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</a:t>
            </a:r>
            <a:r>
              <a:rPr lang="en-US" dirty="0" smtClean="0"/>
              <a:t>usually</a:t>
            </a:r>
            <a:r>
              <a:rPr lang="en-US" baseline="0" dirty="0" smtClean="0"/>
              <a:t> for</a:t>
            </a:r>
            <a:r>
              <a:rPr lang="en-US" dirty="0" smtClean="0"/>
              <a:t> Department of Defense personnel (including, but not limited to, family members and chaplains), resources, facilities, and critical information.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opposed to DEFCON, which assesses the amount of military forces needed to be deployed in a situation with a certain likelihood of attack against the civilian population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security can be as simple as requiring proper credentials to get inside a building and can become as stringent as inspecting every single vehicle to pass through a gate.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http://www.dtic.mil/whs/directives/corres/pdf/200016p.pdf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 FPCON level may also be designated as "+", meaning the facility shall institute extra security measures beyond those specified for the FPCON Level. Generally this is used to provide an extra layer of security for FPCON Alpha.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example is the September 11, 2001 Attacks. (Army or Air Force Bases are Restricted to only Military Personnel)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key significant differences between FPCON Charlie, and FPCON Delta, is that FPCON Delta references a specific, known threat, whereas FPCON Charlie is used to prepare for imminent threats of a general, non-targeted nature. FPCON Charlie can also be maintained for a significant length of time, several weeks, while FPCON Delta is generally only maintainable for several days.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BFF9D-006C-4492-B8E5-1D3D682996B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8829D1-61B8-4254-A018-B7E720796D71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pa.mil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smtClean="0"/>
              <a:t>Force Protection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FPCON DELTA</a:t>
            </a:r>
            <a:r>
              <a:rPr lang="en-US" dirty="0" smtClean="0"/>
              <a:t> </a:t>
            </a:r>
            <a:r>
              <a:rPr lang="en-US" dirty="0"/>
              <a:t> describes a situation when a terrorist attack is taking place or has just occurred in the immediate area. FPCON Delta usually occurs only in the areas that are most vulnerable to or have been attacked.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59933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Bio Terrorism</a:t>
            </a:r>
            <a:r>
              <a:rPr lang="en-US" dirty="0" smtClean="0"/>
              <a:t> – the release of germs or viruses, such as anthrax</a:t>
            </a:r>
          </a:p>
          <a:p>
            <a:r>
              <a:rPr lang="en-US" b="1" dirty="0" smtClean="0"/>
              <a:t>Chemical Terrorism</a:t>
            </a:r>
            <a:r>
              <a:rPr lang="en-US" dirty="0" smtClean="0"/>
              <a:t> – the release of poisonous chemicals</a:t>
            </a:r>
          </a:p>
          <a:p>
            <a:r>
              <a:rPr lang="en-US" b="1" dirty="0" smtClean="0"/>
              <a:t>Cyber Terrorism</a:t>
            </a:r>
            <a:r>
              <a:rPr lang="en-US" dirty="0" smtClean="0"/>
              <a:t> – the electronic attack on critical computer infrastructure</a:t>
            </a:r>
          </a:p>
          <a:p>
            <a:r>
              <a:rPr lang="en-US" b="1" dirty="0" smtClean="0"/>
              <a:t>Nuclear Terrorism</a:t>
            </a:r>
            <a:r>
              <a:rPr lang="en-US" dirty="0" smtClean="0"/>
              <a:t> – the use of nuclear materials in a terrorist attack, either a nuclear bomb or a "dirty bomb" (highly radioactive chemicals spread by an ordinary explosive)</a:t>
            </a:r>
          </a:p>
          <a:p>
            <a:r>
              <a:rPr lang="en-US" b="1" dirty="0" smtClean="0"/>
              <a:t>Eco Terrorism</a:t>
            </a:r>
            <a:r>
              <a:rPr lang="en-US" dirty="0" smtClean="0"/>
              <a:t> - the use of acts of violence, sabotage, vandalism, property damage and intimidation committed in the name of environmentalism</a:t>
            </a:r>
          </a:p>
          <a:p>
            <a:r>
              <a:rPr lang="en-US" b="1" dirty="0" smtClean="0"/>
              <a:t>Religious Terrorism</a:t>
            </a:r>
            <a:r>
              <a:rPr lang="en-US" dirty="0" smtClean="0"/>
              <a:t> - terrorism motivated by religion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543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Pay attention to the level of threat at your base</a:t>
            </a:r>
          </a:p>
          <a:p>
            <a:r>
              <a:rPr lang="en-US" dirty="0" smtClean="0"/>
              <a:t>Keep a look out for anything suspicious that might be related to that threat</a:t>
            </a:r>
          </a:p>
          <a:p>
            <a:r>
              <a:rPr lang="en-US" dirty="0" smtClean="0"/>
              <a:t>Make sure you are able to provide more than one idea for any of the elevated threat levels</a:t>
            </a:r>
          </a:p>
          <a:p>
            <a:r>
              <a:rPr lang="en-US" dirty="0" smtClean="0"/>
              <a:t>Be familiar with the FPCON instruction specific to your command</a:t>
            </a:r>
          </a:p>
        </p:txBody>
      </p:sp>
    </p:spTree>
    <p:extLst>
      <p:ext uri="{BB962C8B-B14F-4D97-AF65-F5344CB8AC3E}">
        <p14:creationId xmlns:p14="http://schemas.microsoft.com/office/powerpoint/2010/main" val="3658202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Force Protection Agency</a:t>
            </a:r>
          </a:p>
          <a:p>
            <a:r>
              <a:rPr lang="en-US" dirty="0" smtClean="0">
                <a:hlinkClick r:id="rId3"/>
              </a:rPr>
              <a:t>http://www.pfpa.mil/</a:t>
            </a:r>
            <a:endParaRPr lang="en-US" dirty="0" smtClean="0"/>
          </a:p>
          <a:p>
            <a:r>
              <a:rPr lang="en-US" dirty="0" err="1" smtClean="0"/>
              <a:t>DoD</a:t>
            </a:r>
            <a:r>
              <a:rPr lang="en-US" dirty="0" smtClean="0"/>
              <a:t> Antiterrorism Standards</a:t>
            </a:r>
          </a:p>
          <a:p>
            <a:r>
              <a:rPr lang="en-US" u="sng" dirty="0"/>
              <a:t>http://</a:t>
            </a:r>
            <a:r>
              <a:rPr lang="en-US" u="sng" dirty="0" smtClean="0"/>
              <a:t>www.dtic.mil/whs/directives/corres/pdf/200016p.pdf</a:t>
            </a:r>
          </a:p>
        </p:txBody>
      </p:sp>
    </p:spTree>
    <p:extLst>
      <p:ext uri="{BB962C8B-B14F-4D97-AF65-F5344CB8AC3E}">
        <p14:creationId xmlns:p14="http://schemas.microsoft.com/office/powerpoint/2010/main" val="974180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Force Protection?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Force protection (FP) is a term used by the US military to describe </a:t>
            </a:r>
            <a:r>
              <a:rPr lang="en-US" b="1" dirty="0" smtClean="0"/>
              <a:t>preventive measures taken to mitigate hostile actions in specific areas or against a specific population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545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is the target?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All</a:t>
            </a:r>
            <a:r>
              <a:rPr lang="en-US" b="1" dirty="0" smtClean="0"/>
              <a:t> </a:t>
            </a:r>
            <a:r>
              <a:rPr lang="en-US" b="1" dirty="0" smtClean="0"/>
              <a:t>military units in the United States. </a:t>
            </a:r>
            <a:r>
              <a:rPr lang="en-US" dirty="0" smtClean="0"/>
              <a:t>When force protection condition is applied it is to raise the level of awareness and thereby protect our country</a:t>
            </a:r>
            <a:endParaRPr lang="en-US" dirty="0"/>
          </a:p>
        </p:txBody>
      </p:sp>
      <p:sp>
        <p:nvSpPr>
          <p:cNvPr id="19458" name="AutoShape 2" descr="data:image/jpeg;base64,/9j/4AAQSkZJRgABAQAAAQABAAD/2wBDAAkGBwgHBgkIBwgKCgkLDRYPDQwMDRsUFRAWIB0iIiAdHx8kKDQsJCYxJx8fLT0tMTU3Ojo6Iys/RD84QzQ5Ojf/2wBDAQoKCg0MDRoPDxo3JR8lNzc3Nzc3Nzc3Nzc3Nzc3Nzc3Nzc3Nzc3Nzc3Nzc3Nzc3Nzc3Nzc3Nzc3Nzc3Nzc3Nzf/wAARCACMAIwDASIAAhEBAxEB/8QAHAAAAQUBAQEAAAAAAAAAAAAABQADBAYHAgEI/8QASRAAAQMDAgMGBAAKBgcJAAAAAQIDBAAFEQYhEjFBBxMUUWFxIjKBkRUjQlJicoKhscEWJJKy0vAIM1NzlcLRFzRDRVZjk5Si/8QAGAEAAwEBAAAAAAAAAAAAAAAAAAECAwT/xAAlEQACAgICAQQCAwAAAAAAAAAAAQIRITEDEkETIlHwMkJhoeH/2gAMAwEAAhEDEQA/ANxpUqVACpGvCcVUdZ67gaazGQPF3JQ+CMg/KTy4z0z0HM9KBOSirZaZMliKwt+S6200gZUtxQSlI9Saod67VLXGfESyxXrpJVsgtjhQo+QPzK+iSPWhUPSeotZyE3DWE12JCJ4mYSPhUB+rjCfc5Vv0o5qCfp7svsAkxLckOOKDbaUbuOq/SUd/XnStmdzlrAI8T2m6gBMdhizsk7FeEEj6hSv3Cux2eX+WA5e9XSN/mQ0pZSD7lQB/s1QZfbTq4utS24cZiC4o8CVMkpcAO4Czz/lWo3y5tat7KZtxjLLPfwlOeZQocx9xRQekvLbBR7J7ar4nNQSlHzwiu09lRZTx23Us1lfRQGB/+VCsEtMVdwjXKQ7clR1Q4/fpStZ/GnIHCN+ZrWP9Ha63KTIusKTIeehttoWgOKKghRJGxPmOlFIPSj8FhVpntDtKkm16jbmNI/IeWeJXphaVf3q5/wC0HUWnzw6u0+pLQOO/Y+HPluSUn+0KrvaD2rXyLql2z6bDYQw4GclvjU64cbD6nFENDdrb1yuibFquEluQ4vuQ4hG3HyKVp6UUHSvxZo2ntXWXUCeG3zE9/jKo7nwuD9k8/cZFHQc1RNR9mlouKzItSja54VxJUz8hV58PQ+qcGg1v1ff9HTEW3Wkdx+KrZqc2OI49DgcYHkcK96V1sO7j+RqtKo8CbGuMRqXCfbfjujiQ42rIUKkVRqKlSpUAKlSqo9omq/6N2sNxCFXKXlEZGMlPmvHXGRgdSQKLFJqKtg7X2tXochNh02kyLy+QgqbTxdxnlgcirrvsBudqg2qz2bQUBd/1TKbeui8rU4tXFwqPMIB3UrzVzNT9AaV/Acc3G5jvbzKBU6tZ4lNA78OfM7FR89ulStdaRgawtojyyW32slh5I3Qcfw5VJmk37pGPar7S9SaintyLM3Ji22M+kNJbbKuNefhCyBzP5vr1q7dqcSdqPsvjXSZCXHnROB9xkqBwMYUfbBJrHJBvGlbhNs65L0IqXwPlOcKTnZY6/Ub9K+kNLRWZOi40B+5C6MuRg2ZGPmSR7/x3pmjMAtg/DHZ/cYPETItLwmMj/wBpQwsew3NWvsxv6U9nmqbVJcIRHYU82SM8IUMEfcE1HX2OamjXB5qBOYTDcy33veqSpbZ6KAG/tnFaFpLs2tWn7JOiXF8y1z0cElw/iwUfmjfYUxM+f7HbY9wYuannHEOxYapDQTjCikjIO3LBrRexTUqrXbtRofdHcRYZktNhAyCOIqOeZ6c6vrOitBQVOhoRmy80plweM+ZCsZHP0qfZ9HaQh+KFrZjkSWVMOhD/AB8SFcwRmlYdkYX2flmRqqRfrsCqJBS5NklO5KjnAHrkkj2rT9Gaa0VeNTs6h05cn3HYy1PPRXCThSgd1Z3G5J+lAL32LXJhyQNPXVBjPH/UPKKDw88KIzxDPLI/60Pmu3Hss02/aUthV2uhy5MQDwMowAAlWPiPP25+4Mldr3aBKkaojxNOXB1tFuUeJbJGFO8vrjlj1qz6R7SLTqyIbBrNhliWr4F96OFDiht13SrP18qyCwWa5LbjXqI7DD4lhMdqStOXlDcnCttvvzxvitWi9kiXdVs3a4yUyIa/6w+yd8unfhyeac70CdaJEli69mN0EyCpydp2SsBbWclBPmeQV5K5K5HfFalaLpEvNvan290Ox3RlKhzB6gjoQdiKakMsSYrkWQyl2O4jgW2oZSU+WKym1XJ7s71dIgPB38CSXeTis92DycB9OR8x6ilozv03/BtFKuW1pWhKkKCkqGQQcgiuqo2GZUhqLGdkSFhtppBWtZOyQBkmsp0m05q7VMvVVyQTEjuBEJhecBQwU7fojc/pK9KNdsV2djWSPaIY45Nyd4CgHdSBzA91FA9iaI2a3t2m3xbTGwRHRhSvzlblaifcn7CpZjJ9pV8Bguknc153tQZUhMWGqSpEhbSQTxttDGPTfJqHbLxFukfv4bnGjkc8x7/56UFX4Kr2uaNd1JEjzbVHQq5MLCFb4LjZOME+mc/fzoloLTo0PYXRcLmVlZ7x0E4abPkkf5zR+RNajMLfeWEtoGVGsi1bqeRfZSkIUUQ0EhDYOx9TSbInydUaANUztQruMXSqUB+Kx3iVO83jnHCnok++fpVJkSYNyAVdNXXFuTj8awq1Oktq6p+bodvpRLsjStM67PYPdpjNo4unEV5A+wNW2/xLm42qVpyf4GSpwLloTHQsPpwAV4KSStIA2HzAedBCuUbZm3gNN5z/AErmf8Hd/wAVdIi6faPE3q6ak+YtDv8Ajo6i/SVjKO0cqHmNOrP/AC0Tsq73d3Q5C1sqXDZcAlKTaAwUjGeFJWnBUfLpnJ6ZRPWL19/sh6fu12jtzZsS7uzbHDaBMmTEUguO/wCzQgnPllQOBmjsK9WHXFvMC4MNlah8TDv8Umn9TobTpaZFhtBDSGsNtp6bgk+53JPWsWYecYcS6ysoWnBCgcUaG5vjYcvXY9Oavsdu1vd7bZDuFuL+eOnmc+fofb3rbLbGbt0BiG0pakMoCApaypRx5k86rGh9Qu3u2u+IKS/FKUub7kHkcc+h3qxF7HM1V2bqfZE7vKreurGi+2hRQn+tMAqbIG58x/n+dGxxBRBQ6taRkobTkjPnkgChTF/hvXN23pU4iS3zbdTgnr5npQxSpqmQOyHUK5kByxzVkyoAy1xHdTWcY/ZO3sU1otYddlq0lryJdWMIiuOAudB3ajhY+gyR+qK29CgpIIOxGRREOJ4p+DKrs8Lx2uAKOWLNHKykjZSkjP8AfcR/Zqderq5AgLeQQQVoDueZbKhxAepoFpp3v7pqu7LwVOygw2rrgrUr+CU/aiUgtSWFsvpC2ljCknqKlsyTxZBud+u2pX1tQQWYqD8TihwpQKZ0kyIN6nssqUpCGkpeUTzXxHG3Q4z/AJFPNQnI/wD3a4PN4+RRAKkex9OmRUq3sx7ewWo4PxKK1qUcqWonJJPU0hK7thiU3EmsKYmsd80rmnvFJ/ukUN/o3ps/+To/+w5/irvxA86XiPWnZTaYQhoiQY3hrfFZiMcXGW2U4ClcsqPMnbmaeD5SQQSCDkEUK8R60vEetFhZH1Ki7RWF3LTs+VFaSrvJ8KKEZIJ+J1sEc8cxyzv55JWu7xbjBQ5AwljiKuDO/EoklSvNROST1OaYamKacS42rC0nIPlQG7RTaJC75Zkf1FZzOiD/AMAnA40j8w9fzT6YwWF1lFvU6FJKVAFKhgg8iKCN6XsPfOuvwQ9x4ISpxQCfbBH7813FuDcphLzK8pUPOnfEetAWmSbVbrRaJJk263pZdKCgnvnCCk9CCrBqYmQUkEbkHIzvQvxI86XiPWix2CjrG4PQG4MRpTk1xay6pIOFHiO+fLGKDvwJUa5wHZDxcuLslvhCT8oCwVZ9AMZ9xRpy2s9+p6M6Y5WoqWhIBQonrjofrTsaI21L8ZIfckSQju0LXyaR+akdOvmd6Rm03sZ7QoyZdmD+PiYVnl06/wAKvfZ1cjdNG215ZJcbb7hzPPiQeHP1xn61TruoSLbIaJ5tmmOzC/ot1gkRnnQjhlqKR6FKD/HNUtlxdTA2knSnTM5Z5ruaM/8AxE/zoh4gmhdnHhrJeYx+eNdUFY8hwuI/iKrF+1jKtd0mQUW+MosuFLa1rWcjoSARzBG1JJsmEXJYL2HyeW9dKdUg4WCk+RGKytWoNV3VpZiIkBhQORCi4AA5/EkZ/fVm0jPVI01GLjinHGnXWlKUSTzChv8At0NUipQcVZbfEetLxHrQjxHrXviPWpszsLeI9a98R60I8QK98QPOiwsLeI9acjzlx3Q42QTghSVDIUDzBHUGgviB5029LWC2zHbU9JeVwMso3U4r0osLJDSG4uqU26yEKiSme/7njyIxworQT5DhyPcUSEj1qE2G7Iw9FadS9cXxifKQcp/3Tf6I6n8ojyGKj+IpvAXQW8RS8R5mhPiPWl4g9OdKwsMB4kkAgkAEgHJAIzv5V54j1H3rNtVwSjUEy5R9Q26MoEJShEhfep4UhPCQhJwdvOg7Osb/ABglIuSnkpO3fNpcyPdQzV9Tb0rWGa+6/wATSxnYpI/dVAEhxhbiEHA4yaOafusm6WVuZNaZQ466tKS0CAUgAciTvni5V5pzT716jSJLYylMhSP3JP8AzUjGad0GZ8dUPVusbWlHCiRHVLbH5ykFLox9FOfUVXT4GS88ZESOlcpssvSCjiWAU8HECc4IGDtjl61fu09CbHquyamKcsZ7iQBvkDORjrlCl/as+ukFNruFyjyH+7YgKyXAkrKkHBQQBzyCk+Qzzp+Ry7RlS++StswNXxWXLVETOTECicsqwyrPMhzYYPvR6wwfwPbXLbIlMG4lZlOxUK4lNICQNyNs75Izyqv3DVASktWZpbROxlPAd7nzQBsj3BJ9ajIjz7S1C1EuQ0pbz+UNqd43HRg8RUPI8jnfeqq0dFOUaZcvEetLxGeRH3ppp1kSmu7WGo0xCFtuODPdJXyKufynIPsTXFyNxtk52HNAQ80rf4EkKHQg43BG4NZnG8bJPiPWl4j1riMhM6z3CQQUy4SmlnAHC40pXCRjooEg58jUeA2ZTyUqWltsqCStagACTgDJoFkm9/wo7xSVKGeFKEjKlq6JAHM0TK12BLiHCk3uQgofWhWRCbI/1SDy4yPmI5cueTRGFZVR0pEiHpyU62vibeN9W0pG+2AlPMEZzQe/2mQwFTFO24uOuKPcQ5gfOPm6jO3n1p0W4tKyF4j1peI9aHxl968lBJCTkk+gGTXKp73F+LCUJ6JCQcffnSIQT8RtnNSbc6VzmBwlQSsKUAM7A9fSvLY6u3W03i4JbWt4Fu3R3G04dVyU6Rj5E5281Yqq6glLQ3b7Qh9LDcsIefkKUcBKiUpSr9EAcR8yfSmlZpCPZ0My9E3UqVIdmQHVOqKuMPnDhO5IUUgfTOabjxL3YI6nDZYkhGch9cdEjg/aGcfWvJEK/wCknC60rjgrOe8Rhxh4bY4hyHlvv5HrRe13hq4MOyIYXElsgF5pLhwUkgcSTzxnAIPmNzVvB0zlKOdoMrnPO29h6QG0u+DDi0tp4UoKhkADJxspP1Fad2RW1CNGtvut4VJkOODbmAeAH7JrIXXHpTLaOJTkmY6ltHGclRyAMn1UQPpX0bZICbVZ4Vva3TGZQ3nzwMZqY7sx4vdJsH60sQ1BpyVAAT3+ONhR/JcTun78vYmsYCjcLKzMeaK5VtHgbgyr5nI5yEE+26D6gGvoQjNZN2hWlWmr+nUsSP30Cblm4MY2UFYCh6BWBv0UB502Xyx/YyS8uxtOokWm2RO9VJaT3k6UkFakKHJsDkPM7kkHlXtu0ap5uOqdKXHeeyoxe4y4E9DnIAyN/ixgb1cbhEix5Ed2Olia0hPewJShlSEKOeXLiBHUbHPnVV1dcHYoTaonF30pCVyXE5KnArdLY9DzPmSB0oscZuWEdzL5YWpLcRpMxbEdtLCZDZSRhPUAgFW+TnIznpVijyIU23R4N1e7yIEH8H3NlBUWU/mqHNTeeaOaTy9KpMgRNMWRxm4MMyL1ObwG1pCkxGz1/X8j5j037ssg2LSi5dxjqeblyh4Rkr4CcJPeLB8vlHI7gUNClxJq1suMGxy7Za78qZweEditd1LaUFtOpDyN0kfwOD6VNs9rnJgpzp6zz47mHGVS56ErSCkcwF8+vnviq/YNSx/jRabl4dTpwuHNCQHffOUKzy6Gp0mPY3yU3Kx+Cfx89uc7oY/3awpP2pGXXrtB/wDBcj/0Tpr/AIgj/HXqbbKQoKRovTiVDcEXBAP9+qyLPphQBD95R+vHYV+8Krtu1aZDo7ti8y152aUWWkr/ALIUr7YNKxdk/v8AgzLt70a5LZfZabmd2pRZYWHAsKBwUlJPtjnXUeysWhKZOo0lT+ymrWlQC3PIun8hPp8x8hvRNMmVb2XPwZbmLHHCfxkhLZSsJ/SeXv8AbFUe5apjx1KFnT376iSuW+nYE7koSeufylfamlY4w7PAV1HdHY6Rdbm0l6ZITwRGS1hlCE8tuQQAfhR15nzMN6Pb9V2xmWlfhJkZoNu92CpDe5I4kc+A52UM4zg8hTemfFu3Hwl0bTcol2Y8QtxRLgQRkcZP5JByknbHnsKHT4MzTE1q4211SoqjwocUASM5y24OR2B9CNx6OqN1FRwtnrEvUGkXOBWFw15wlwd7HcGemDj+B86I6etbsaC66+2GpVwICUFOO7ZB4icdMqA28k+tFLPcRPty5sAPQx3obda4yUFWM5Seo5bHcZFdrakSpTUGIlT1wmKCMEkk58z+8nyFJt6MuTkddayWfsus34Y1MbipGYNsA7vI5ufk/wA1e/DW1gUH0nYWdO2SPb2TxKSCp1zq4s8z/IegFGapKkbccOsaFUefDj3CG9EmNB2O8gocQrkoGpFKmaGAaksMnR12Md9KnbZIUTHfA/cf0gOY6gZHkBN6sgu6I8yFIQzcGAnunirCHEg5AJ6EHkfoa+iLxa4d5gOwbiyl6O6MFJ6HoQehHQisW1Npe6aNkKfZC5loUSQ4Bu36LHT9bkcb4qGmso5nF8buOilW7Slwk3NU7UqgU8fGtBdS4t9XkSkkBPmfIYHoev0SE+23dLkXAm2t8aWU47pfxbJKcbZPCnY8gB0ojBlRpqAWVDixuk8xQjW9su86Awza2u9jjK5Dbavxi1b426gDfYnc8tqE22OM3KVlHiW924w7rc30vLSwniJaTzdUrrtgJxxE8sbUXkv3TT+mrO5GuL7S5ZccLQWSEp+ApwDsNjn9qrfpG3O23T8RtTamn3SXnQchQUrlny+EJ2qt9qDwLlsZKwpwIcdUOo4ikD+5Tu2aKdyohz7xqmDBhTZMtK2ZjfeNqUw2vbJGDlOx2qXre6To82Pbm3jEjORmXHlNDh70qSOJR4eg3HDy2NPWS527S5ZQ7cZ8l2VDQS3HKVoYUSCU7LG/w4+tLtRiKSq3yiCpX41hbhBO4OU5/tK+xp+R47VRza9J3Gz6mSFJQ7bAru3nXFhCXmlDChw5ydidvMU4xo5YZucMyGDHfIXBJJKwsbpKvzQQopPr7VEvmrJAhWtdpuIQ6qIBLQltPElxO2eIjO/v0q8MlUqOxKU0W1vsodUgj5VKSCR9yaTbRE5SjkoGjbsYLr9kuC1MtvO5QVbBt4bEK9DgD0IHLc1cHYiHGXocpnvGXBwOtnY7b7HoQd6bf0zaV3V66y2y8t08amXFfikr6qxzOTvgnG/WvX5z8+YIdoYXKluHYNpzn2/67AVL3aM+SSbtbGZkhqI21HjNBJSAiOw2CQgE7DHUkn3JNah2a6MVZWVXW7IH4VkJPwk57hB6frHbP29StB9n7dlWi53dSZN0O6QDlDGfLzV+l9uub7VJfJfHxu+0hClSpVRuKlSpUAKuVoStCkrSFJUMEEZBFdUqAM61N2XRJji5mn3Rb5RJPdHPdKPp1R9NvSqNORqHTa+7vVucLI379KeJsj9cDH0OK36uFJSoEKSCPIipcUYy4U9YMJjagt8jBcX3ZP51N3SyWG/OokS1FTqUBsLQ/wAOEjPTl1NavddB6Zuiip+1tNuE5LkclpRPrw4z9ao+pezy0W1DjsSTORwjZJcSR+9Of30qaM2p8ZUWNBWRmQ2+1NlfAsLCVOoUDg5x8oqxXGNAnR3I88MusuHKkKV16HIOQfUVRpYUw4UIdcIz1VRvTVhYvT6W5UmSlJ/2ak/zBpNkPlkxxi3aVtDwfYjsd8nkVuKdI9go4H2zXr+og893VvjPSX1ZwlKSpSvUAAk/atGtXZfppDbbr7UqSob4dkEA+4TjNW+22i22pvu7bBjxknmGmwnPvjnTUX5NFCU8tmS2ns/1Ff1pdvLv4OiK3KFDLh9AnkP2vtWn6c01a9OR+6tscJUr/WPLPEtfuf5Db0owBivapJI1hxxiLFKlSpmgqVKl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0" name="AutoShape 4" descr="data:image/jpeg;base64,/9j/4AAQSkZJRgABAQAAAQABAAD/2wBDAAkGBwgHBgkIBwgKCgkLDRYPDQwMDRsUFRAWIB0iIiAdHx8kKDQsJCYxJx8fLT0tMTU3Ojo6Iys/RD84QzQ5Ojf/2wBDAQoKCg0MDRoPDxo3JR8lNzc3Nzc3Nzc3Nzc3Nzc3Nzc3Nzc3Nzc3Nzc3Nzc3Nzc3Nzc3Nzc3Nzc3Nzc3Nzc3Nzf/wAARCACMAIwDASIAAhEBAxEB/8QAHAAAAQUBAQEAAAAAAAAAAAAABQADBAYHAgEI/8QASRAAAQMDAgMGBAAKBgcJAAAAAQIDBAAFEQYhEjFBBxMUUWFxIjKBkRUjQlJicoKhscEWJJKy0vAIM1NzlcLRFzRDRVZjk5Si/8QAGAEAAwEBAAAAAAAAAAAAAAAAAAECAwT/xAAlEQACAgICAQQCAwAAAAAAAAAAAQIRITEDEkETIlHwMkJhoeH/2gAMAwEAAhEDEQA/ANxpUqVACpGvCcVUdZ67gaazGQPF3JQ+CMg/KTy4z0z0HM9KBOSirZaZMliKwt+S6200gZUtxQSlI9Saod67VLXGfESyxXrpJVsgtjhQo+QPzK+iSPWhUPSeotZyE3DWE12JCJ4mYSPhUB+rjCfc5Vv0o5qCfp7svsAkxLckOOKDbaUbuOq/SUd/XnStmdzlrAI8T2m6gBMdhizsk7FeEEj6hSv3Cux2eX+WA5e9XSN/mQ0pZSD7lQB/s1QZfbTq4utS24cZiC4o8CVMkpcAO4Czz/lWo3y5tat7KZtxjLLPfwlOeZQocx9xRQekvLbBR7J7ar4nNQSlHzwiu09lRZTx23Us1lfRQGB/+VCsEtMVdwjXKQ7clR1Q4/fpStZ/GnIHCN+ZrWP9Ha63KTIusKTIeehttoWgOKKghRJGxPmOlFIPSj8FhVpntDtKkm16jbmNI/IeWeJXphaVf3q5/wC0HUWnzw6u0+pLQOO/Y+HPluSUn+0KrvaD2rXyLql2z6bDYQw4GclvjU64cbD6nFENDdrb1yuibFquEluQ4vuQ4hG3HyKVp6UUHSvxZo2ntXWXUCeG3zE9/jKo7nwuD9k8/cZFHQc1RNR9mlouKzItSja54VxJUz8hV58PQ+qcGg1v1ff9HTEW3Wkdx+KrZqc2OI49DgcYHkcK96V1sO7j+RqtKo8CbGuMRqXCfbfjujiQ42rIUKkVRqKlSpUAKlSqo9omq/6N2sNxCFXKXlEZGMlPmvHXGRgdSQKLFJqKtg7X2tXochNh02kyLy+QgqbTxdxnlgcirrvsBudqg2qz2bQUBd/1TKbeui8rU4tXFwqPMIB3UrzVzNT9AaV/Acc3G5jvbzKBU6tZ4lNA78OfM7FR89ulStdaRgawtojyyW32slh5I3Qcfw5VJmk37pGPar7S9SaintyLM3Ji22M+kNJbbKuNefhCyBzP5vr1q7dqcSdqPsvjXSZCXHnROB9xkqBwMYUfbBJrHJBvGlbhNs65L0IqXwPlOcKTnZY6/Ub9K+kNLRWZOi40B+5C6MuRg2ZGPmSR7/x3pmjMAtg/DHZ/cYPETItLwmMj/wBpQwsew3NWvsxv6U9nmqbVJcIRHYU82SM8IUMEfcE1HX2OamjXB5qBOYTDcy33veqSpbZ6KAG/tnFaFpLs2tWn7JOiXF8y1z0cElw/iwUfmjfYUxM+f7HbY9wYuannHEOxYapDQTjCikjIO3LBrRexTUqrXbtRofdHcRYZktNhAyCOIqOeZ6c6vrOitBQVOhoRmy80plweM+ZCsZHP0qfZ9HaQh+KFrZjkSWVMOhD/AB8SFcwRmlYdkYX2flmRqqRfrsCqJBS5NklO5KjnAHrkkj2rT9Gaa0VeNTs6h05cn3HYy1PPRXCThSgd1Z3G5J+lAL32LXJhyQNPXVBjPH/UPKKDw88KIzxDPLI/60Pmu3Hss02/aUthV2uhy5MQDwMowAAlWPiPP25+4Mldr3aBKkaojxNOXB1tFuUeJbJGFO8vrjlj1qz6R7SLTqyIbBrNhliWr4F96OFDiht13SrP18qyCwWa5LbjXqI7DD4lhMdqStOXlDcnCttvvzxvitWi9kiXdVs3a4yUyIa/6w+yd8unfhyeac70CdaJEli69mN0EyCpydp2SsBbWclBPmeQV5K5K5HfFalaLpEvNvan290Ox3RlKhzB6gjoQdiKakMsSYrkWQyl2O4jgW2oZSU+WKym1XJ7s71dIgPB38CSXeTis92DycB9OR8x6ilozv03/BtFKuW1pWhKkKCkqGQQcgiuqo2GZUhqLGdkSFhtppBWtZOyQBkmsp0m05q7VMvVVyQTEjuBEJhecBQwU7fojc/pK9KNdsV2djWSPaIY45Nyd4CgHdSBzA91FA9iaI2a3t2m3xbTGwRHRhSvzlblaifcn7CpZjJ9pV8Bguknc153tQZUhMWGqSpEhbSQTxttDGPTfJqHbLxFukfv4bnGjkc8x7/56UFX4Kr2uaNd1JEjzbVHQq5MLCFb4LjZOME+mc/fzoloLTo0PYXRcLmVlZ7x0E4abPkkf5zR+RNajMLfeWEtoGVGsi1bqeRfZSkIUUQ0EhDYOx9TSbInydUaANUztQruMXSqUB+Kx3iVO83jnHCnok++fpVJkSYNyAVdNXXFuTj8awq1Oktq6p+bodvpRLsjStM67PYPdpjNo4unEV5A+wNW2/xLm42qVpyf4GSpwLloTHQsPpwAV4KSStIA2HzAedBCuUbZm3gNN5z/AErmf8Hd/wAVdIi6faPE3q6ak+YtDv8Ajo6i/SVjKO0cqHmNOrP/AC0Tsq73d3Q5C1sqXDZcAlKTaAwUjGeFJWnBUfLpnJ6ZRPWL19/sh6fu12jtzZsS7uzbHDaBMmTEUguO/wCzQgnPllQOBmjsK9WHXFvMC4MNlah8TDv8Umn9TobTpaZFhtBDSGsNtp6bgk+53JPWsWYecYcS6ysoWnBCgcUaG5vjYcvXY9Oavsdu1vd7bZDuFuL+eOnmc+fofb3rbLbGbt0BiG0pakMoCApaypRx5k86rGh9Qu3u2u+IKS/FKUub7kHkcc+h3qxF7HM1V2bqfZE7vKreurGi+2hRQn+tMAqbIG58x/n+dGxxBRBQ6taRkobTkjPnkgChTF/hvXN23pU4iS3zbdTgnr5npQxSpqmQOyHUK5kByxzVkyoAy1xHdTWcY/ZO3sU1otYddlq0lryJdWMIiuOAudB3ajhY+gyR+qK29CgpIIOxGRREOJ4p+DKrs8Lx2uAKOWLNHKykjZSkjP8AfcR/Zqderq5AgLeQQQVoDueZbKhxAepoFpp3v7pqu7LwVOygw2rrgrUr+CU/aiUgtSWFsvpC2ljCknqKlsyTxZBud+u2pX1tQQWYqD8TihwpQKZ0kyIN6nssqUpCGkpeUTzXxHG3Q4z/AJFPNQnI/wD3a4PN4+RRAKkex9OmRUq3sx7ewWo4PxKK1qUcqWonJJPU0hK7thiU3EmsKYmsd80rmnvFJ/ukUN/o3ps/+To/+w5/irvxA86XiPWnZTaYQhoiQY3hrfFZiMcXGW2U4ClcsqPMnbmaeD5SQQSCDkEUK8R60vEetFhZH1Ki7RWF3LTs+VFaSrvJ8KKEZIJ+J1sEc8cxyzv55JWu7xbjBQ5AwljiKuDO/EoklSvNROST1OaYamKacS42rC0nIPlQG7RTaJC75Zkf1FZzOiD/AMAnA40j8w9fzT6YwWF1lFvU6FJKVAFKhgg8iKCN6XsPfOuvwQ9x4ISpxQCfbBH7813FuDcphLzK8pUPOnfEetAWmSbVbrRaJJk263pZdKCgnvnCCk9CCrBqYmQUkEbkHIzvQvxI86XiPWix2CjrG4PQG4MRpTk1xay6pIOFHiO+fLGKDvwJUa5wHZDxcuLslvhCT8oCwVZ9AMZ9xRpy2s9+p6M6Y5WoqWhIBQonrjofrTsaI21L8ZIfckSQju0LXyaR+akdOvmd6Rm03sZ7QoyZdmD+PiYVnl06/wAKvfZ1cjdNG215ZJcbb7hzPPiQeHP1xn61TruoSLbIaJ5tmmOzC/ot1gkRnnQjhlqKR6FKD/HNUtlxdTA2knSnTM5Z5ruaM/8AxE/zoh4gmhdnHhrJeYx+eNdUFY8hwuI/iKrF+1jKtd0mQUW+MosuFLa1rWcjoSARzBG1JJsmEXJYL2HyeW9dKdUg4WCk+RGKytWoNV3VpZiIkBhQORCi4AA5/EkZ/fVm0jPVI01GLjinHGnXWlKUSTzChv8At0NUipQcVZbfEetLxHrQjxHrXviPWpszsLeI9a98R60I8QK98QPOiwsLeI9acjzlx3Q42QTghSVDIUDzBHUGgviB5029LWC2zHbU9JeVwMso3U4r0osLJDSG4uqU26yEKiSme/7njyIxworQT5DhyPcUSEj1qE2G7Iw9FadS9cXxifKQcp/3Tf6I6n8ojyGKj+IpvAXQW8RS8R5mhPiPWl4g9OdKwsMB4kkAgkAEgHJAIzv5V54j1H3rNtVwSjUEy5R9Q26MoEJShEhfep4UhPCQhJwdvOg7Osb/ABglIuSnkpO3fNpcyPdQzV9Tb0rWGa+6/wATSxnYpI/dVAEhxhbiEHA4yaOafusm6WVuZNaZQ466tKS0CAUgAciTvni5V5pzT716jSJLYylMhSP3JP8AzUjGad0GZ8dUPVusbWlHCiRHVLbH5ykFLox9FOfUVXT4GS88ZESOlcpssvSCjiWAU8HECc4IGDtjl61fu09CbHquyamKcsZ7iQBvkDORjrlCl/as+ukFNruFyjyH+7YgKyXAkrKkHBQQBzyCk+Qzzp+Ry7RlS++StswNXxWXLVETOTECicsqwyrPMhzYYPvR6wwfwPbXLbIlMG4lZlOxUK4lNICQNyNs75Izyqv3DVASktWZpbROxlPAd7nzQBsj3BJ9ajIjz7S1C1EuQ0pbz+UNqd43HRg8RUPI8jnfeqq0dFOUaZcvEetLxGeRH3ppp1kSmu7WGo0xCFtuODPdJXyKufynIPsTXFyNxtk52HNAQ80rf4EkKHQg43BG4NZnG8bJPiPWl4j1riMhM6z3CQQUy4SmlnAHC40pXCRjooEg58jUeA2ZTyUqWltsqCStagACTgDJoFkm9/wo7xSVKGeFKEjKlq6JAHM0TK12BLiHCk3uQgofWhWRCbI/1SDy4yPmI5cueTRGFZVR0pEiHpyU62vibeN9W0pG+2AlPMEZzQe/2mQwFTFO24uOuKPcQ5gfOPm6jO3n1p0W4tKyF4j1peI9aHxl968lBJCTkk+gGTXKp73F+LCUJ6JCQcffnSIQT8RtnNSbc6VzmBwlQSsKUAM7A9fSvLY6u3W03i4JbWt4Fu3R3G04dVyU6Rj5E5281Yqq6glLQ3b7Qh9LDcsIefkKUcBKiUpSr9EAcR8yfSmlZpCPZ0My9E3UqVIdmQHVOqKuMPnDhO5IUUgfTOabjxL3YI6nDZYkhGch9cdEjg/aGcfWvJEK/wCknC60rjgrOe8Rhxh4bY4hyHlvv5HrRe13hq4MOyIYXElsgF5pLhwUkgcSTzxnAIPmNzVvB0zlKOdoMrnPO29h6QG0u+DDi0tp4UoKhkADJxspP1Fad2RW1CNGtvut4VJkOODbmAeAH7JrIXXHpTLaOJTkmY6ltHGclRyAMn1UQPpX0bZICbVZ4Vva3TGZQ3nzwMZqY7sx4vdJsH60sQ1BpyVAAT3+ONhR/JcTun78vYmsYCjcLKzMeaK5VtHgbgyr5nI5yEE+26D6gGvoQjNZN2hWlWmr+nUsSP30Cblm4MY2UFYCh6BWBv0UB502Xyx/YyS8uxtOokWm2RO9VJaT3k6UkFakKHJsDkPM7kkHlXtu0ap5uOqdKXHeeyoxe4y4E9DnIAyN/ixgb1cbhEix5Ed2Olia0hPewJShlSEKOeXLiBHUbHPnVV1dcHYoTaonF30pCVyXE5KnArdLY9DzPmSB0oscZuWEdzL5YWpLcRpMxbEdtLCZDZSRhPUAgFW+TnIznpVijyIU23R4N1e7yIEH8H3NlBUWU/mqHNTeeaOaTy9KpMgRNMWRxm4MMyL1ObwG1pCkxGz1/X8j5j037ssg2LSi5dxjqeblyh4Rkr4CcJPeLB8vlHI7gUNClxJq1suMGxy7Za78qZweEditd1LaUFtOpDyN0kfwOD6VNs9rnJgpzp6zz47mHGVS56ErSCkcwF8+vnviq/YNSx/jRabl4dTpwuHNCQHffOUKzy6Gp0mPY3yU3Kx+Cfx89uc7oY/3awpP2pGXXrtB/wDBcj/0Tpr/AIgj/HXqbbKQoKRovTiVDcEXBAP9+qyLPphQBD95R+vHYV+8Krtu1aZDo7ti8y152aUWWkr/ALIUr7YNKxdk/v8AgzLt70a5LZfZabmd2pRZYWHAsKBwUlJPtjnXUeysWhKZOo0lT+ymrWlQC3PIun8hPp8x8hvRNMmVb2XPwZbmLHHCfxkhLZSsJ/SeXv8AbFUe5apjx1KFnT376iSuW+nYE7koSeufylfamlY4w7PAV1HdHY6Rdbm0l6ZITwRGS1hlCE8tuQQAfhR15nzMN6Pb9V2xmWlfhJkZoNu92CpDe5I4kc+A52UM4zg8hTemfFu3Hwl0bTcol2Y8QtxRLgQRkcZP5JByknbHnsKHT4MzTE1q4211SoqjwocUASM5y24OR2B9CNx6OqN1FRwtnrEvUGkXOBWFw15wlwd7HcGemDj+B86I6etbsaC66+2GpVwICUFOO7ZB4icdMqA28k+tFLPcRPty5sAPQx3obda4yUFWM5Seo5bHcZFdrakSpTUGIlT1wmKCMEkk58z+8nyFJt6MuTkddayWfsus34Y1MbipGYNsA7vI5ufk/wA1e/DW1gUH0nYWdO2SPb2TxKSCp1zq4s8z/IegFGapKkbccOsaFUefDj3CG9EmNB2O8gocQrkoGpFKmaGAaksMnR12Md9KnbZIUTHfA/cf0gOY6gZHkBN6sgu6I8yFIQzcGAnunirCHEg5AJ6EHkfoa+iLxa4d5gOwbiyl6O6MFJ6HoQehHQisW1Npe6aNkKfZC5loUSQ4Bu36LHT9bkcb4qGmso5nF8buOilW7Slwk3NU7UqgU8fGtBdS4t9XkSkkBPmfIYHoev0SE+23dLkXAm2t8aWU47pfxbJKcbZPCnY8gB0ojBlRpqAWVDixuk8xQjW9su86Awza2u9jjK5Dbavxi1b426gDfYnc8tqE22OM3KVlHiW924w7rc30vLSwniJaTzdUrrtgJxxE8sbUXkv3TT+mrO5GuL7S5ZccLQWSEp+ApwDsNjn9qrfpG3O23T8RtTamn3SXnQchQUrlny+EJ2qt9qDwLlsZKwpwIcdUOo4ikD+5Tu2aKdyohz7xqmDBhTZMtK2ZjfeNqUw2vbJGDlOx2qXre6To82Pbm3jEjORmXHlNDh70qSOJR4eg3HDy2NPWS527S5ZQ7cZ8l2VDQS3HKVoYUSCU7LG/w4+tLtRiKSq3yiCpX41hbhBO4OU5/tK+xp+R47VRza9J3Gz6mSFJQ7bAru3nXFhCXmlDChw5ydidvMU4xo5YZucMyGDHfIXBJJKwsbpKvzQQopPr7VEvmrJAhWtdpuIQ6qIBLQltPElxO2eIjO/v0q8MlUqOxKU0W1vsodUgj5VKSCR9yaTbRE5SjkoGjbsYLr9kuC1MtvO5QVbBt4bEK9DgD0IHLc1cHYiHGXocpnvGXBwOtnY7b7HoQd6bf0zaV3V66y2y8t08amXFfikr6qxzOTvgnG/WvX5z8+YIdoYXKluHYNpzn2/67AVL3aM+SSbtbGZkhqI21HjNBJSAiOw2CQgE7DHUkn3JNah2a6MVZWVXW7IH4VkJPwk57hB6frHbP29StB9n7dlWi53dSZN0O6QDlDGfLzV+l9uub7VJfJfHxu+0hClSpVRuKlSpUAKuVoStCkrSFJUMEEZBFdUqAM61N2XRJji5mn3Rb5RJPdHPdKPp1R9NvSqNORqHTa+7vVucLI379KeJsj9cDH0OK36uFJSoEKSCPIipcUYy4U9YMJjagt8jBcX3ZP51N3SyWG/OokS1FTqUBsLQ/wAOEjPTl1NavddB6Zuiip+1tNuE5LkclpRPrw4z9ao+pezy0W1DjsSTORwjZJcSR+9Of30qaM2p8ZUWNBWRmQ2+1NlfAsLCVOoUDg5x8oqxXGNAnR3I88MusuHKkKV16HIOQfUVRpYUw4UIdcIz1VRvTVhYvT6W5UmSlJ/2ak/zBpNkPlkxxi3aVtDwfYjsd8nkVuKdI9go4H2zXr+og893VvjPSX1ZwlKSpSvUAAk/atGtXZfppDbbr7UqSob4dkEA+4TjNW+22i22pvu7bBjxknmGmwnPvjnTUX5NFCU8tmS2ns/1Ff1pdvLv4OiK3KFDLh9AnkP2vtWn6c01a9OR+6tscJUr/WPLPEtfuf5Db0owBivapJI1hxxiLFKlSpmgqVKl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2" name="AutoShape 6" descr="data:image/jpeg;base64,/9j/4AAQSkZJRgABAQAAAQABAAD/2wBDAAkGBwgHBgkIBwgKCgkLDRYPDQwMDRsUFRAWIB0iIiAdHx8kKDQsJCYxJx8fLT0tMTU3Ojo6Iys/RD84QzQ5Ojf/2wBDAQoKCg0MDRoPDxo3JR8lNzc3Nzc3Nzc3Nzc3Nzc3Nzc3Nzc3Nzc3Nzc3Nzc3Nzc3Nzc3Nzc3Nzc3Nzc3Nzc3Nzf/wAARCACMAIwDASIAAhEBAxEB/8QAHAAAAQUBAQEAAAAAAAAAAAAABQADBAYHAgEI/8QASRAAAQMDAgMGBAAKBgcJAAAAAQIDBAAFEQYhEjFBBxMUUWFxIjKBkRUjQlJicoKhscEWJJKy0vAIM1NzlcLRFzRDRVZjk5Si/8QAGAEAAwEBAAAAAAAAAAAAAAAAAAECAwT/xAAlEQACAgICAQQCAwAAAAAAAAAAAQIRITEDEkETIlHwMkJhoeH/2gAMAwEAAhEDEQA/ANxpUqVACpGvCcVUdZ67gaazGQPF3JQ+CMg/KTy4z0z0HM9KBOSirZaZMliKwt+S6200gZUtxQSlI9Saod67VLXGfESyxXrpJVsgtjhQo+QPzK+iSPWhUPSeotZyE3DWE12JCJ4mYSPhUB+rjCfc5Vv0o5qCfp7svsAkxLckOOKDbaUbuOq/SUd/XnStmdzlrAI8T2m6gBMdhizsk7FeEEj6hSv3Cux2eX+WA5e9XSN/mQ0pZSD7lQB/s1QZfbTq4utS24cZiC4o8CVMkpcAO4Czz/lWo3y5tat7KZtxjLLPfwlOeZQocx9xRQekvLbBR7J7ar4nNQSlHzwiu09lRZTx23Us1lfRQGB/+VCsEtMVdwjXKQ7clR1Q4/fpStZ/GnIHCN+ZrWP9Ha63KTIusKTIeehttoWgOKKghRJGxPmOlFIPSj8FhVpntDtKkm16jbmNI/IeWeJXphaVf3q5/wC0HUWnzw6u0+pLQOO/Y+HPluSUn+0KrvaD2rXyLql2z6bDYQw4GclvjU64cbD6nFENDdrb1yuibFquEluQ4vuQ4hG3HyKVp6UUHSvxZo2ntXWXUCeG3zE9/jKo7nwuD9k8/cZFHQc1RNR9mlouKzItSja54VxJUz8hV58PQ+qcGg1v1ff9HTEW3Wkdx+KrZqc2OI49DgcYHkcK96V1sO7j+RqtKo8CbGuMRqXCfbfjujiQ42rIUKkVRqKlSpUAKlSqo9omq/6N2sNxCFXKXlEZGMlPmvHXGRgdSQKLFJqKtg7X2tXochNh02kyLy+QgqbTxdxnlgcirrvsBudqg2qz2bQUBd/1TKbeui8rU4tXFwqPMIB3UrzVzNT9AaV/Acc3G5jvbzKBU6tZ4lNA78OfM7FR89ulStdaRgawtojyyW32slh5I3Qcfw5VJmk37pGPar7S9SaintyLM3Ji22M+kNJbbKuNefhCyBzP5vr1q7dqcSdqPsvjXSZCXHnROB9xkqBwMYUfbBJrHJBvGlbhNs65L0IqXwPlOcKTnZY6/Ub9K+kNLRWZOi40B+5C6MuRg2ZGPmSR7/x3pmjMAtg/DHZ/cYPETItLwmMj/wBpQwsew3NWvsxv6U9nmqbVJcIRHYU82SM8IUMEfcE1HX2OamjXB5qBOYTDcy33veqSpbZ6KAG/tnFaFpLs2tWn7JOiXF8y1z0cElw/iwUfmjfYUxM+f7HbY9wYuannHEOxYapDQTjCikjIO3LBrRexTUqrXbtRofdHcRYZktNhAyCOIqOeZ6c6vrOitBQVOhoRmy80plweM+ZCsZHP0qfZ9HaQh+KFrZjkSWVMOhD/AB8SFcwRmlYdkYX2flmRqqRfrsCqJBS5NklO5KjnAHrkkj2rT9Gaa0VeNTs6h05cn3HYy1PPRXCThSgd1Z3G5J+lAL32LXJhyQNPXVBjPH/UPKKDw88KIzxDPLI/60Pmu3Hss02/aUthV2uhy5MQDwMowAAlWPiPP25+4Mldr3aBKkaojxNOXB1tFuUeJbJGFO8vrjlj1qz6R7SLTqyIbBrNhliWr4F96OFDiht13SrP18qyCwWa5LbjXqI7DD4lhMdqStOXlDcnCttvvzxvitWi9kiXdVs3a4yUyIa/6w+yd8unfhyeac70CdaJEli69mN0EyCpydp2SsBbWclBPmeQV5K5K5HfFalaLpEvNvan290Ox3RlKhzB6gjoQdiKakMsSYrkWQyl2O4jgW2oZSU+WKym1XJ7s71dIgPB38CSXeTis92DycB9OR8x6ilozv03/BtFKuW1pWhKkKCkqGQQcgiuqo2GZUhqLGdkSFhtppBWtZOyQBkmsp0m05q7VMvVVyQTEjuBEJhecBQwU7fojc/pK9KNdsV2djWSPaIY45Nyd4CgHdSBzA91FA9iaI2a3t2m3xbTGwRHRhSvzlblaifcn7CpZjJ9pV8Bguknc153tQZUhMWGqSpEhbSQTxttDGPTfJqHbLxFukfv4bnGjkc8x7/56UFX4Kr2uaNd1JEjzbVHQq5MLCFb4LjZOME+mc/fzoloLTo0PYXRcLmVlZ7x0E4abPkkf5zR+RNajMLfeWEtoGVGsi1bqeRfZSkIUUQ0EhDYOx9TSbInydUaANUztQruMXSqUB+Kx3iVO83jnHCnok++fpVJkSYNyAVdNXXFuTj8awq1Oktq6p+bodvpRLsjStM67PYPdpjNo4unEV5A+wNW2/xLm42qVpyf4GSpwLloTHQsPpwAV4KSStIA2HzAedBCuUbZm3gNN5z/AErmf8Hd/wAVdIi6faPE3q6ak+YtDv8Ajo6i/SVjKO0cqHmNOrP/AC0Tsq73d3Q5C1sqXDZcAlKTaAwUjGeFJWnBUfLpnJ6ZRPWL19/sh6fu12jtzZsS7uzbHDaBMmTEUguO/wCzQgnPllQOBmjsK9WHXFvMC4MNlah8TDv8Umn9TobTpaZFhtBDSGsNtp6bgk+53JPWsWYecYcS6ysoWnBCgcUaG5vjYcvXY9Oavsdu1vd7bZDuFuL+eOnmc+fofb3rbLbGbt0BiG0pakMoCApaypRx5k86rGh9Qu3u2u+IKS/FKUub7kHkcc+h3qxF7HM1V2bqfZE7vKreurGi+2hRQn+tMAqbIG58x/n+dGxxBRBQ6taRkobTkjPnkgChTF/hvXN23pU4iS3zbdTgnr5npQxSpqmQOyHUK5kByxzVkyoAy1xHdTWcY/ZO3sU1otYddlq0lryJdWMIiuOAudB3ajhY+gyR+qK29CgpIIOxGRREOJ4p+DKrs8Lx2uAKOWLNHKykjZSkjP8AfcR/Zqderq5AgLeQQQVoDueZbKhxAepoFpp3v7pqu7LwVOygw2rrgrUr+CU/aiUgtSWFsvpC2ljCknqKlsyTxZBud+u2pX1tQQWYqD8TihwpQKZ0kyIN6nssqUpCGkpeUTzXxHG3Q4z/AJFPNQnI/wD3a4PN4+RRAKkex9OmRUq3sx7ewWo4PxKK1qUcqWonJJPU0hK7thiU3EmsKYmsd80rmnvFJ/ukUN/o3ps/+To/+w5/irvxA86XiPWnZTaYQhoiQY3hrfFZiMcXGW2U4ClcsqPMnbmaeD5SQQSCDkEUK8R60vEetFhZH1Ki7RWF3LTs+VFaSrvJ8KKEZIJ+J1sEc8cxyzv55JWu7xbjBQ5AwljiKuDO/EoklSvNROST1OaYamKacS42rC0nIPlQG7RTaJC75Zkf1FZzOiD/AMAnA40j8w9fzT6YwWF1lFvU6FJKVAFKhgg8iKCN6XsPfOuvwQ9x4ISpxQCfbBH7813FuDcphLzK8pUPOnfEetAWmSbVbrRaJJk263pZdKCgnvnCCk9CCrBqYmQUkEbkHIzvQvxI86XiPWix2CjrG4PQG4MRpTk1xay6pIOFHiO+fLGKDvwJUa5wHZDxcuLslvhCT8oCwVZ9AMZ9xRpy2s9+p6M6Y5WoqWhIBQonrjofrTsaI21L8ZIfckSQju0LXyaR+akdOvmd6Rm03sZ7QoyZdmD+PiYVnl06/wAKvfZ1cjdNG215ZJcbb7hzPPiQeHP1xn61TruoSLbIaJ5tmmOzC/ot1gkRnnQjhlqKR6FKD/HNUtlxdTA2knSnTM5Z5ruaM/8AxE/zoh4gmhdnHhrJeYx+eNdUFY8hwuI/iKrF+1jKtd0mQUW+MosuFLa1rWcjoSARzBG1JJsmEXJYL2HyeW9dKdUg4WCk+RGKytWoNV3VpZiIkBhQORCi4AA5/EkZ/fVm0jPVI01GLjinHGnXWlKUSTzChv8At0NUipQcVZbfEetLxHrQjxHrXviPWpszsLeI9a98R60I8QK98QPOiwsLeI9acjzlx3Q42QTghSVDIUDzBHUGgviB5029LWC2zHbU9JeVwMso3U4r0osLJDSG4uqU26yEKiSme/7njyIxworQT5DhyPcUSEj1qE2G7Iw9FadS9cXxifKQcp/3Tf6I6n8ojyGKj+IpvAXQW8RS8R5mhPiPWl4g9OdKwsMB4kkAgkAEgHJAIzv5V54j1H3rNtVwSjUEy5R9Q26MoEJShEhfep4UhPCQhJwdvOg7Osb/ABglIuSnkpO3fNpcyPdQzV9Tb0rWGa+6/wATSxnYpI/dVAEhxhbiEHA4yaOafusm6WVuZNaZQ466tKS0CAUgAciTvni5V5pzT716jSJLYylMhSP3JP8AzUjGad0GZ8dUPVusbWlHCiRHVLbH5ykFLox9FOfUVXT4GS88ZESOlcpssvSCjiWAU8HECc4IGDtjl61fu09CbHquyamKcsZ7iQBvkDORjrlCl/as+ukFNruFyjyH+7YgKyXAkrKkHBQQBzyCk+Qzzp+Ry7RlS++StswNXxWXLVETOTECicsqwyrPMhzYYPvR6wwfwPbXLbIlMG4lZlOxUK4lNICQNyNs75Izyqv3DVASktWZpbROxlPAd7nzQBsj3BJ9ajIjz7S1C1EuQ0pbz+UNqd43HRg8RUPI8jnfeqq0dFOUaZcvEetLxGeRH3ppp1kSmu7WGo0xCFtuODPdJXyKufynIPsTXFyNxtk52HNAQ80rf4EkKHQg43BG4NZnG8bJPiPWl4j1riMhM6z3CQQUy4SmlnAHC40pXCRjooEg58jUeA2ZTyUqWltsqCStagACTgDJoFkm9/wo7xSVKGeFKEjKlq6JAHM0TK12BLiHCk3uQgofWhWRCbI/1SDy4yPmI5cueTRGFZVR0pEiHpyU62vibeN9W0pG+2AlPMEZzQe/2mQwFTFO24uOuKPcQ5gfOPm6jO3n1p0W4tKyF4j1peI9aHxl968lBJCTkk+gGTXKp73F+LCUJ6JCQcffnSIQT8RtnNSbc6VzmBwlQSsKUAM7A9fSvLY6u3W03i4JbWt4Fu3R3G04dVyU6Rj5E5281Yqq6glLQ3b7Qh9LDcsIefkKUcBKiUpSr9EAcR8yfSmlZpCPZ0My9E3UqVIdmQHVOqKuMPnDhO5IUUgfTOabjxL3YI6nDZYkhGch9cdEjg/aGcfWvJEK/wCknC60rjgrOe8Rhxh4bY4hyHlvv5HrRe13hq4MOyIYXElsgF5pLhwUkgcSTzxnAIPmNzVvB0zlKOdoMrnPO29h6QG0u+DDi0tp4UoKhkADJxspP1Fad2RW1CNGtvut4VJkOODbmAeAH7JrIXXHpTLaOJTkmY6ltHGclRyAMn1UQPpX0bZICbVZ4Vva3TGZQ3nzwMZqY7sx4vdJsH60sQ1BpyVAAT3+ONhR/JcTun78vYmsYCjcLKzMeaK5VtHgbgyr5nI5yEE+26D6gGvoQjNZN2hWlWmr+nUsSP30Cblm4MY2UFYCh6BWBv0UB502Xyx/YyS8uxtOokWm2RO9VJaT3k6UkFakKHJsDkPM7kkHlXtu0ap5uOqdKXHeeyoxe4y4E9DnIAyN/ixgb1cbhEix5Ed2Olia0hPewJShlSEKOeXLiBHUbHPnVV1dcHYoTaonF30pCVyXE5KnArdLY9DzPmSB0oscZuWEdzL5YWpLcRpMxbEdtLCZDZSRhPUAgFW+TnIznpVijyIU23R4N1e7yIEH8H3NlBUWU/mqHNTeeaOaTy9KpMgRNMWRxm4MMyL1ObwG1pCkxGz1/X8j5j037ssg2LSi5dxjqeblyh4Rkr4CcJPeLB8vlHI7gUNClxJq1suMGxy7Za78qZweEditd1LaUFtOpDyN0kfwOD6VNs9rnJgpzp6zz47mHGVS56ErSCkcwF8+vnviq/YNSx/jRabl4dTpwuHNCQHffOUKzy6Gp0mPY3yU3Kx+Cfx89uc7oY/3awpP2pGXXrtB/wDBcj/0Tpr/AIgj/HXqbbKQoKRovTiVDcEXBAP9+qyLPphQBD95R+vHYV+8Krtu1aZDo7ti8y152aUWWkr/ALIUr7YNKxdk/v8AgzLt70a5LZfZabmd2pRZYWHAsKBwUlJPtjnXUeysWhKZOo0lT+ymrWlQC3PIun8hPp8x8hvRNMmVb2XPwZbmLHHCfxkhLZSsJ/SeXv8AbFUe5apjx1KFnT376iSuW+nYE7koSeufylfamlY4w7PAV1HdHY6Rdbm0l6ZITwRGS1hlCE8tuQQAfhR15nzMN6Pb9V2xmWlfhJkZoNu92CpDe5I4kc+A52UM4zg8hTemfFu3Hwl0bTcol2Y8QtxRLgQRkcZP5JByknbHnsKHT4MzTE1q4211SoqjwocUASM5y24OR2B9CNx6OqN1FRwtnrEvUGkXOBWFw15wlwd7HcGemDj+B86I6etbsaC66+2GpVwICUFOO7ZB4icdMqA28k+tFLPcRPty5sAPQx3obda4yUFWM5Seo5bHcZFdrakSpTUGIlT1wmKCMEkk58z+8nyFJt6MuTkddayWfsus34Y1MbipGYNsA7vI5ufk/wA1e/DW1gUH0nYWdO2SPb2TxKSCp1zq4s8z/IegFGapKkbccOsaFUefDj3CG9EmNB2O8gocQrkoGpFKmaGAaksMnR12Md9KnbZIUTHfA/cf0gOY6gZHkBN6sgu6I8yFIQzcGAnunirCHEg5AJ6EHkfoa+iLxa4d5gOwbiyl6O6MFJ6HoQehHQisW1Npe6aNkKfZC5loUSQ4Bu36LHT9bkcb4qGmso5nF8buOilW7Slwk3NU7UqgU8fGtBdS4t9XkSkkBPmfIYHoev0SE+23dLkXAm2t8aWU47pfxbJKcbZPCnY8gB0ojBlRpqAWVDixuk8xQjW9su86Awza2u9jjK5Dbavxi1b426gDfYnc8tqE22OM3KVlHiW924w7rc30vLSwniJaTzdUrrtgJxxE8sbUXkv3TT+mrO5GuL7S5ZccLQWSEp+ApwDsNjn9qrfpG3O23T8RtTamn3SXnQchQUrlny+EJ2qt9qDwLlsZKwpwIcdUOo4ikD+5Tu2aKdyohz7xqmDBhTZMtK2ZjfeNqUw2vbJGDlOx2qXre6To82Pbm3jEjORmXHlNDh70qSOJR4eg3HDy2NPWS527S5ZQ7cZ8l2VDQS3HKVoYUSCU7LG/w4+tLtRiKSq3yiCpX41hbhBO4OU5/tK+xp+R47VRza9J3Gz6mSFJQ7bAru3nXFhCXmlDChw5ydidvMU4xo5YZucMyGDHfIXBJJKwsbpKvzQQopPr7VEvmrJAhWtdpuIQ6qIBLQltPElxO2eIjO/v0q8MlUqOxKU0W1vsodUgj5VKSCR9yaTbRE5SjkoGjbsYLr9kuC1MtvO5QVbBt4bEK9DgD0IHLc1cHYiHGXocpnvGXBwOtnY7b7HoQd6bf0zaV3V66y2y8t08amXFfikr6qxzOTvgnG/WvX5z8+YIdoYXKluHYNpzn2/67AVL3aM+SSbtbGZkhqI21HjNBJSAiOw2CQgE7DHUkn3JNah2a6MVZWVXW7IH4VkJPwk57hB6frHbP29StB9n7dlWi53dSZN0O6QDlDGfLzV+l9uub7VJfJfHxu+0hClSpVRuKlSpUAKuVoStCkrSFJUMEEZBFdUqAM61N2XRJji5mn3Rb5RJPdHPdKPp1R9NvSqNORqHTa+7vVucLI379KeJsj9cDH0OK36uFJSoEKSCPIipcUYy4U9YMJjagt8jBcX3ZP51N3SyWG/OokS1FTqUBsLQ/wAOEjPTl1NavddB6Zuiip+1tNuE5LkclpRPrw4z9ao+pezy0W1DjsSTORwjZJcSR+9Of30qaM2p8ZUWNBWRmQ2+1NlfAsLCVOoUDg5x8oqxXGNAnR3I88MusuHKkKV16HIOQfUVRpYUw4UIdcIz1VRvTVhYvT6W5UmSlJ/2ak/zBpNkPlkxxi3aVtDwfYjsd8nkVuKdI9go4H2zXr+og893VvjPSX1ZwlKSpSvUAAk/atGtXZfppDbbr7UqSob4dkEA+4TjNW+22i22pvu7bBjxknmGmwnPvjnTUX5NFCU8tmS2ns/1Ff1pdvLv4OiK3KFDLh9AnkP2vtWn6c01a9OR+6tscJUr/WPLPEtfuf5Db0owBivapJI1hxxiLFKlSpmgqVKlQ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64" name="Picture 8" descr="http://ausasustainingmembers.searchablelisting.com/logos_storage/FP%20Circular_Force%20Protection,%20Inc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97260" y="2972191"/>
            <a:ext cx="3469710" cy="3469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8926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Force Protection Condition(FPCON)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Force Protection Condition (FPCON) is a terrorist threat system </a:t>
            </a:r>
            <a:r>
              <a:rPr lang="en-US" b="1" dirty="0" smtClean="0"/>
              <a:t>overseen by the Department of Defense</a:t>
            </a:r>
            <a:r>
              <a:rPr lang="en-US" dirty="0" smtClean="0"/>
              <a:t> directive, and describes the measures security agencies need to take in response to various levels of terrorist threats against military facilities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FPCON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FPCON is used to determine the minimum security a certain area will have</a:t>
            </a:r>
          </a:p>
        </p:txBody>
      </p:sp>
      <p:pic>
        <p:nvPicPr>
          <p:cNvPr id="15362" name="Picture 2" descr="http://t2.gstatic.com/images?q=tbn:ANd9GcRFMoKX51gPgzPssWwkar09hfwzOZRwfqNQSmYbrIIV35FHpWvem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6984" y="2790497"/>
            <a:ext cx="6709114" cy="287533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162097" y="2538248"/>
            <a:ext cx="2774731" cy="6306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85490" y="2648607"/>
            <a:ext cx="1087820" cy="119817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3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FPCON NORMAL</a:t>
            </a:r>
            <a:r>
              <a:rPr lang="en-US" dirty="0" smtClean="0"/>
              <a:t> describes a situation of no current terrorist activity. The only security forces needed are enough to stop the everyday criminal, similar to civilian police forces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8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FPCON ALPHA</a:t>
            </a:r>
            <a:r>
              <a:rPr lang="en-US" dirty="0" smtClean="0"/>
              <a:t> describes a situation where there is a small and </a:t>
            </a:r>
            <a:r>
              <a:rPr lang="en-US" b="1" dirty="0" smtClean="0"/>
              <a:t>general terrorist activity that is not predictable</a:t>
            </a:r>
            <a:r>
              <a:rPr lang="en-US" dirty="0" smtClean="0"/>
              <a:t>. </a:t>
            </a:r>
            <a:r>
              <a:rPr lang="en-US" dirty="0"/>
              <a:t> </a:t>
            </a:r>
            <a:r>
              <a:rPr lang="en-US" dirty="0" smtClean="0"/>
              <a:t>Agencies will inform personnel that there is a possible threat and a standard security procedure review is conducted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175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Bravo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FPCON BRAVO</a:t>
            </a:r>
            <a:r>
              <a:rPr lang="en-US" dirty="0" smtClean="0"/>
              <a:t> describes a situation with somewhat predictable terrorist threat. Security measures taken by agency personnel may affect the activities of local law enforcement and the general public</a:t>
            </a:r>
            <a:endParaRPr lang="en-US" dirty="0"/>
          </a:p>
        </p:txBody>
      </p:sp>
      <p:sp>
        <p:nvSpPr>
          <p:cNvPr id="10242" name="AutoShape 2" descr="data:image/jpeg;base64,/9j/4AAQSkZJRgABAQAAAQABAAD/2wBDAAkGBwgHBgkIBwgKCgkLDRYPDQwMDRsUFRAWIB0iIiAdHx8kKDQsJCYxJx8fLT0tMTU3Ojo6Iys/RD84QzQ5Ojf/2wBDAQoKCg0MDRoPDxo3JR8lNzc3Nzc3Nzc3Nzc3Nzc3Nzc3Nzc3Nzc3Nzc3Nzc3Nzc3Nzc3Nzc3Nzc3Nzc3Nzc3Nzf/wAARCACKALwDASIAAhEBAxEB/8QAGwAAAgIDAQAAAAAAAAAAAAAABQYDBAABAgf/xABLEAABAwMCAwQGBQcJBgcAAAABAgMEAAUREiEGMUETIlFhFHGBkaGxByMyUsEVM0KSwtHwFiRDYnJzorLhJVNjgtLxNDVGVHSjs//EABoBAAMBAQEBAAAAAAAAAAAAAAABAgMEBQb/xAArEQACAgEDAgQGAwEAAAAAAAAAAQIRAxIxQQQhBRMUUTIzYXGBsSKhwdH/2gAMAwEAAhEDEQA/APVHYUV385EYX/baSfwqm5w5ZHs9paYSif8AggH5UTxhW2dq4DO4V2i85ye9gGvL7+519gE/wVw49ztbac/7txaPkRVJz6OuG1nusSWz4olr/EmmvR0C1jz2PzFbIBGNRq1q9xdhLc+jWzHZuTPRt/vgr9mqbv0WwCohFzmJzyKgk/KmmM3LuIkPi6yY+JLrSW20NFKUoWpA+0k/dz7asJh3BsbXdbn95FbP+UCttElyZal7CIfotWndq9qwOQWx+5VFIPCNxhIbaE6K40nbdCkK9+9MgZvIP/joCk/dVDWk+8OfhW1m9I2S3bHfW643+yaTg3yCmlsgC/wt6QewlNtuJO6tDm/r3A+dAbjwNa1rOBOZc1EK7B5JGfUeVPgkXdJBctkVRHVuZ/1IFQuPvoWpxdhkrUrmW3mlZ96h4Ulja5K8xewE4HtC7PEkMLUXNbxWlSsE40gDPuNFrsQMbj7PQVK1P05UqzXNn/kQv/Ks1XlTYDxw9HujZ5bW97HvCCK1RnaArVoEtHpCkPnUTgpa1DYkbHNYLEhOdS5KPDLGw9W9H4tztUSM2wZKm0ozjt2lIO5J6pHjUqb5ZydrrDSfBT6R8zWUoNuzeGZqNC2iyMqUEqmKTn77Kse3fyqwjhxlTYKLgyUnooYJ9eTTGifb39mrhEX/AGZCVfjU4She6ShXuNQ4Mr1DEt6wOgqDc6NpT4rIzt/ZquLE+l1CvSopCQeTqvH1U++jIPNpvHkmo1QmVf0KTnPLI+VGlleoYlCxPK0jtY5Vn9F3PzqBVsSkqS5JaQRscq/GnlcCOfssDI/rH99KNwtdwUpxSYjpBJIwnNRLVHY7Ok0Zm1NpFX8m5AKZ0QJPLDpGP8NaVb0hIKp8U9NlLPxAqdNsmJjoUuM8FBI27M1UcjSOyyWHU9/O6COlFy9jr9PhulL9HXocX9K4MA530trNTMW+GpJIuI59GlCqHZrSd0qT6xzq7HbUlKh59fUKWplLp8fv+j05TaM8vjXPZp8TVP8AKaNRBacA8cZ+VdC5x+pI9YxVs+fVlgtJ+98K5U1gE6uVRifGVjDqfeK77dpxJShYJOMAHzpJd0MF2AfzN8+M2Uf/AL10T6UPsgxBUfGQ+r3urP40QJrqZiRMtIYb7NpOlGScZ6kkn4k1JmsrKAMrVbrKYjhxaW21uLOEoSVKPgAMmh0LiC0zbY9co01sw2c9q+chKMAE5zy2Iqxd1BFpnKPSM4f8Jry/h5OjhtuzNqwq5qtiyD1Q42C5/hYcppWB6am9WxVsNzTc435P/wDddsA3scHvcue3rqSNLhToglxpEaRGVyebWlaD0+0NudeX2tKLhYfo/gPo1Rp06Q+80eSwkrISR1G5orxVYv5O8F8Y+juNJt8wtuxozaMBjdIUPDB291FAPq4cR1A1xWFpO4y2DVVfD1mX3l2iCT4+jIz8qq39XoXBM9YyOxtiuXk3/pSjw0gW7iTh1mBcH31Tret2ewuSXAjughWnJ05Ofdt1oSAeDYbVjCYgbH/CcWj/ACqFcDh+Ak5bVOR6rg/8is0V6VlTYA78jpT+buFxR02lKV881pVqkkfV3y5I9jSv8yDROt5xTsYJRbbigYF/lr/vIzB+SBWKj3rH1N2jH+9g6s+5wUV9dRMMtx2uzZTpTqUrGepOT8TSAoBq+Ad6RbHj/cON/tKoPd+LHrFLEWfaWn3VJDgXGdGkg7fpJBzkGmwV5X9JcebL4kBihRQ3HQg48dz+IpMa+56UrsdRwlR9gFaJaHJs+/8A0rZQAo79azR5/Goouzklondoes5qSMhsPoKGmwc/aCcGucp5ZqSMU9sjB3zRSBvsVrFk2tk/eK1e9aqvUjcTuOo4AtoZfcYW9KjN9o2soUlKnNzkeVc3VmXwrw8WLdfps6TcrixFYkTHS6pjWcEpOdtgT6zW1GY9it0gt3G6cPL4otki5vTzAtPp8STJALgOlQwrxAUAffU9rvV/i3Lh9m7PRJca9oV2ZbaLa2VBsLAO+D4e/wANyhDsaykYcYXVUs3AQ4osAuPoGrJ7Yq16NfhjV/HWrNw4vuUe93GBA4bduDUEpC3Y8gasqQFYKSnbn4migGHiBLi7FcUsoUtxUVwISkZKjpOABSVBsz8e92WYthxLcbh7KwUHCHW0qSkf2sOrHjzr0MZIBOxO5pYRx5ZvTDGdMtn+cGMHlx1dkXArTjUMjn8OdCAUYQFntH0dXGfqYiQw8mStaT9UpxJCcjnzPwqzxNepF/4E4jkOBIt6p7ceCsJKStoLTlRz5/LFNV24w4Zh3J2z3aa23ISQlbT8dakbpCh3tJSdiOtErg5ZmrT2lxVBTbO6R2wR2ONtOM7dRj4UN2Av8VX+13Pge/ptU9mUtuCoKS1nKdXdGxHU/KhdliQLVxlYGbElttUq3LVPQyvIXgAhSh45z7hTTDtvDMi3vrgxLZ6FLAQ6thKQhwA5AOPM8vGp7TYLLanlv2qDGYdWClS2huQTnGfAnHuFFjCorK2UqHMEY8q0KkRutVn41lAzKys8POsoAyl+HE9Put7U8nIamJbQfECOyfmTTBQ7h8hQuLn37g9/hOn9mqjuB2pKiTmthJ65rorGo+utavOsrNDA2DzqWOkJcyOgqHXjqK7aXus+CSaa3ExR4jZRJ4N4eiuAKbkTIaFpPVJ5j3E1FxNYrbYI9gbt0f0aKeII7rqdalDVpUATknA2FNVpjMSLFahIZQ52bDLiNac6VBIwR51YuluiXaC5CuDIdju41JORuORB6EHrV2QIPE6w5eePHEEK9HsDTCuuFK1KAqS3QH7XxTwqJ0x25IfivCN2wAMRQbBOnHPbu774poj8JWiNY5lnYadRFmJKX1F0qWrP9Y5PKrEqxMSLnaLh2zqF2oOJabASUuBaQkhW2eQ6YptiAXA0mFF4RZXcHGkNPT3kp7QZBWp5WkcuefjQ6AeIhxjxK5YEW9bHprSJSZZVq2bR9jB8M86Jx+CXWbgyFXVa7QxMVNaglkZDhJUO9nkCc8q4Nh4mgXm5TbLc7elifKD7jT7aicbDY4O+BTsB0A7wHia8jt65t24XdskK1ynlSbs46ZgT9ShPbaidXiAMH28+R9bzhe3jtS59H1rmWbhaPCuTQblIceWtIUFY1OKI3G3LFJMBNuV4t1tvnHLVwjuvqmFtljDOpAUljSNSv0Tkg7+G1WjCcS/9HXDs9LbrXYOuyUZ1JUW2spHgQCT5USet8lFq4/UuM8FS1ulkaCS6AxhJSMb78vOhiVizL+j+6z9TMKLblxX3FJI7NamkgahzG+R5U7AJWWx26fd+KrHJj/7MEuO72DaygJXoCtsHbcDahHCNmiMcJ3HiAKeTJQ3MZQAvuaBlI28ee9MPA0gT5PEl6aQpMeZNIYWrbtENoA1fh7DQqzKLX0OSXBklceSsAddTi6QIucD2JuHEg3lV8nvqMXtnYrj+ptJKckY57eeaGWd7iOXAt3FcedNfXMmhL1vTlTSGNZSSE9MYO/45yVsthsEG0PXO1Bs3E2pxLhRIK85QCru523AqXhW8RbLwTw0l8OK9OWIzYbGcLUtXPPQHnQNFO/3Dim28UQrbDuUZz8quPmIh1kaWko72FHGeR+FFrbd7sniWJZ7kqJkWr0mWtpB/O6sHSc/Z9lRXxHa/STw0dvqY0pfvSRVeWSOOL2+ObNkwPaSfwoApr45vCIq76u2Rf5Nh4tdoFkPFOrGvnj4c9s9aZZnEjMXiqFYVtalS2O1S8FbD7eBjz0Hekm+tiP8AQahsJxraa2x4uauVb4pZdTx2/Ma2XaLZDfyT0S+Cse1Cl0JAP9rvDVyuNzhtNOIVb3UtLWvGlZIz3f8AWtcKkC1KWrm5KkL97q6EcFFLs/iaSjGHLooBXiAhOD8aLcLkL4dgOAZ7Vrtc/wBolX400u4nsdrWgk4PWuSoeNQkDUa1kVzmxIXDnbNSsrOh8nkGlH4VVKqlQv8Amss+DC/kaa3E12LVnGmzwEnpFaH+AVcqCCnRBio+6yge5IqatDMyt1qs9VACrxDIu8ziJizWaeIIRDVKed7ILKjqwlO/Ifx0xVd3iO8KsNlbisst3y5OFnElCkoSUZ1qKeYGE/HO+wq22pKPpAuDrhwEWps+zWomqMi4s3jirg6awlz0d9qW6jtE4V9gAbVQieLxRcI9kvLl1jx1XS0OBDiWVqS07kApIJGQO94fuopH4gakOWVLbBP5VZU4lWr83hIVv4+FJ3ECz6Dxu4k5Cp0VkY8fqwfnVyzIEbi22WgL1fk1U4AfdQpSVtj9VePZQMKRePba9NTHfhXCKhUgsIlOtAtKWFadlBXj5bdcUZnXe2xnn4c51ILUcyXUuNlSQ2Dgk7Ec+nOkNCe0+idLiftPTitB8FGQcGmVtpEj6QZrbqErbTaW0qSoZBys7EeykATgcQWKYpuLBuERaljQhlKgCduQHvqZMa0yrOqO2iKu2KSUlLagGsZ33BwN6VeD7db3LlxNOVEYLkO6PIjL0DLISnknw5n30Gt0VMzhDhCyuHEefMcVIQnbWgKWoj5UUA72jhaw2yaq4WqIlLq21N60vKWkpUQTsVEc0iqts4HtltuTMtp2UtuMsrjRnHctMKPUD4+v1UDhtNcP3PjC2W3WzBZtolNNBRIbWUHJBO/M+PQVVtt6uCOB7Y2JrwnJuzUZ1wrysoWvWASfFCh7KdAPb1oQ7xBHu5fVrYjrYDWnY5Oc5qq3YVG+3ae+8lTM+MhgNpThSAAQTnrnNHCMEjzrKVgeeM8K8RyIdvsFzVAVZocgLU8hZK3G0klKcY88dMeJxubNlkSuJ+I5UpsCJOt7cZlZI3ODq28jTR6qyiwE76PIE20cKSfytHcjyS6464hfMYQN/PlR/hVgxuGbSwrm1CYQfWG0iuOK3jG4WvT6ObdvkKHrDasfGraHRGYYa0E6WkjbyGPwovkAWpWFkA8yawalfYSpX9kZqn+WD26kN2nQ2nP1jzoJ28BUDlxuji1JMpuMnohpsZ95rn1HRpDCIr6sEpCQfvHFcSFNsWq5qTIacUiK4VpQrJT3Vc6APthZIkyHnicbLd5+7lVppplHDl+EdlLeYi091ONXcVj104t6kKUew3ITobQn7qQPhXVYeZ9dVrg8tiItxvGoEcxnrWkpKMW2Yxi5OkWRW6ApvT42UhCvhUqL4P0mMepf+lci8QwPk6H0mVcHN+4Yg3t9t99yQy+hBbLkdzQVoPNKvEVFd+GG5UKA1a5S7bJtwxDkNpDnZgjBBB55H8dKuovMc/aSsezNTJukNX9Ng+YNbx6rDLaSM3gyLgX3eDFK4bdtfp/aypExuXJlOt47VaVpUe6Dt9kAb1ZVw8+njh+/tKb7B6GWi3k6+12GfDGAPdR1EuOv7L7Z/wCYVKFJPIgjxBrRZYvZkOElujzq1cP8Sfki0cPTYkZmFDfQ6/KRICi6AorKdPrPwFM1uiyP5cXeW5HcQwuJHQ06UkJXgnIB64zTArBSdgdvGs5bGquyaYl8Hodj2fil55tbanbrNdAWkpJTgYO/TzoVDUzboHAMuQ4lqK2HAp1ZwlJUjIyenrr0k4PPB6b1XmwYk+KqJNjNPsKIJbWkFO3Lbx86dgefzn0THePbpGcS9G9CbjNOtkFKiEHOCNj0qnc4qol94fgBOlmdIt0of3jSS2r3p7P3V6KLJbEWp21tQmmoToIWy3lIVnny3+NcTbFAmTLdLeQvtbcrVHKVYA5bEdRsKaYgmTk58a1WAYFbqWMysrK0KBAzihOvh24Nnk4yW/1iE/jWrs4luSlCnCghA2HrPlXPFLgRakpP9LLjNfrPoT+ND+JJ6WLlo7dtHcBwo79fKplsXHcodo4kkpSAQTqAIBOfKoPzgSFKQAM4BTkK35e7rU76EpKypbeUnvJJ3Az8K5eWEEqLhWtRxp0HJJx7vWeVc6dnXVEYWobd4AAAadunTFFIxQqw3AIbUlKglvvHc5wPxoW24sq0qKDgZSvqB1G/8b0VCwbA4W1FWqVHQc5BGXmwfnVQX8kRk+EZlczVG8H+YL9afnV086o3n/y9Q8VCrz/Kl9jHD8xC6VDVjIyBnGa5VUYbCZa3Qgd5IBPXI/712QOeTXy9I9wXrxcLi3f4tutzjSS8yVAOIyMgKOSRvyFSMXa4w7nFh3hhgJlEpbdZUcavPPs8OdDrxHdlcZxWG3nI6zH2db5pwFn/AE9tdSGHrZxBa3LrJXcG1koZUsaSyo4GdI2PMb/uFepHHBwiqXdfk43OSk3fP4CEviQxrpJgptz76mMEqZOTggHOMbc8VYtt/j3B5TDXbMyEjJadGk460BTKlReL7q5EgqlkpCVISsJKU93f4Yru3vru3E4lKbTEVGQUrZWr6xWxG+3n8BR5EFG6rtd3/geY735GqRcFQmu0kS1tN5A1KcOM1abvzqWkOiYktuboUpQwr1Up3si63uFa0lRZQO1fweQI/d/moelBk8KSozneetz2D4gZ/dq91PHCWhNypsJTWpqj0du9zBzS0serH41Yavyjutgew0jSrqWuD0ywrLy2Ut7HfWe6T7Nz7Ko+nzrbbIFujKU5cZn1hLqisoCuQGfV8DTi+o71LmhNYuUenpvbR+00oeog1Mm7xTzKh60mvN5MfiG1RzMTcUzOzGpxladinqR/Ao7aZ7d0gNS2QUhYOUn9FQ5ipn1eeEdSkpIFgxSdNNMcEXCIrk8n27VMl9lY2dT6waVNNYKmPisuYg+hjwxuyDy3FZQGxLPp7yCTgMpI3/rKo9XrYMvm41P3ODNj8uWkE8SNh9m3NZxqucVX6joX+xQPiRiM9dnVPtIWoJSMn1Dzo3fHCm4WFvfDlwOSOmlh5Q+IoNelZukjCc4UAd8dBTytpDxK2cONKWl11elDiVHur2Vg8zvz51rSoJ7jYUdQ/RKcY5eIO/qqqtztnlK1kbkYWkY23xj4/v6cMKShxbqioIwVKJwNh1O+AP3Gszcup079pjK05RqTgZ/jx8aIRkKNnaSvH1lwZ0gDkA4k/smgzhGC2FYUd0q1BWoY6Y91E4EqK5bfRpD7kVxp8OIdSgd1QIwd8jxBBHU1UKsiew1GqF478VLSca1qGlJOCo+AqoiVMKvqrrbXUg4IdYKT7wsAe6pkPXNxeVwID4QcpLEwkg8s4UgfOtJRUlpZhG4uwOtl5o4WysY57VAUp/SCh6wRTEbi+DpkWackdSns3APcvPwqBdxtWVdu29HxzU9FcbH6xSB8a4JeG4XtaOtdZkW4nXPh6FcpIkuPyG3QkJCmnACB7QarMcKIanMynZ8qQWTlCXlZ36ZPh19lOzarJN2j3CKsn9EPJPwqVVjTzbWnHTYj40/R5Yqoz/oXqYN24iXb7Q9GvU6a462tEkABIByMdKrKgvNcVenJbJjqY0KUlQzqx4Z8hTo5ZHUnujfyINVHLU8g5KV/qms/S51K7T7UaLPiqtuREg2mdLlTJ7z78B9bvdCRuU7c/gPZW7U2qFf5Nulvdr6aycuEY1nc/wDVTouM42cBA3PQkVGqOvVktHI5HAOKUl1CtOHahp4nT1Hndvbdmy4ljeH1MeS4pzzAO+fcr9ajV6IhcYW6bIATHUgI19Eq7w/aB/7UwiAwh9T6WQlxQIKwjCj7a1Mgx58ZTEpHaIPLBwQfEVE80lNNxaXP/SoRWlpMszX2o8J91/AaQhRVnwxyoD9HyHE2NSljuqeJST5BIPxBrj+STTiUMO3OauMk7MqVsP49VMkaO1GYbYjoCGmxpQkdBXJNwx4nCLtv6G8VKU1JrYnFQl7TLDBQcFsr19OeMfKphtXOMrB8AR8q419TdhCwDM2SegaQPiqjtBeHh9bMPgWx8Cfxo1X0vRqsETxuq+awbcgF3ezpPNLjznuaI/aoFcFBU6QoKRu4rP1ecb4o3LOeI7anwjyFfFsfjS3cO7Md1usoKlk4XgHn51rl7pE4XTKQQt9RcylLaSSlTiORBz4+Ph4Va0xdCtKm9Z5pA2WAeWfAYFX3UJDysJH5vwqitCVOoykH60DcdM1m0bJkeQ0hKxhrvDDmoAEctz7RULriXlpW8tR5g4dxp8Ryx/BrqchCUvBKEgDOABy2NR2pKSuYopGQkkHHLumhAy5IYLKQtTLpSVApIIOrPUnzPz86qTGUonNIdQ2V6sgrTpURpO4H4cufhRu2AG1PrIGs4yrqdvGgie88sK3Gcb1pDcyyfCc2G8SGmVNGRLU5rUU4VqTjluTyxRr+UE5nCm1KcRp37ozn2Uu2NShEcwT+eT181UacQns9WkZU4nJxz5VM21NlwSce5cYvjk4fzuA08ledJW1zweuc4/fUkdi0qYW+3Z0spz31QyW1b9e7gn31G4hPoTndH2QeX9au46i3Cf7MlGGTjScYqXkkh+XGjaJNuQkpZuN1jacZy8XBvyPe1ZzVlElxOUscQxlqxt6Swgjfl9kopcBIgNkbFTSVK8yeZNW47aCiPlCd5KQduYOciqWZ0TLChh1XYoGkWyXjmda2/wAFfOonHnkgekWF1W+5ivNqx595SasS0IQwnQlKcDbAxihkGQ8VsAvOEFxwHvHcZqo5L4IljrknVJtwVh6PPj+bkVzSP+bBT8ajC7K+rS3dImr7q3Eg+4kUwM9T1A2rvsGXwQ+024PBaQfnWqdmOwD/ACMFd5pTZHQpJqJVoe37x/Wqnxbb4UCG4/Bhx4z3+8ZaShXvAoFwhcZzshKHZsladYGlTqiOfrqXjhLdFxnLhjKq2ykjbUfWM/KuFw5SRnRn1g0zsgFsEjetkDwFc76PBPeJos+WPIGsLZQmUVFOpToyAc6cJA3otvUbSEpfkFKQCopJIHPu1LW8YqEVGOyMpycnbBbozxNHP3IDp97jf7qWngQ4oqf5kkANg43pp/8AUY/+Af8A9BQUISUglIzv086zy7I1xLc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4" name="Picture 4" descr="http://www.mysouthwestga.com/uploadedImages/wfxl/News/Stories/mclbbravo.jpg?w=440&amp;h=330&amp;aspect=nostretc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6429" y="3415126"/>
            <a:ext cx="4191000" cy="3067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05672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Charlie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FPCON CHARLIE</a:t>
            </a:r>
            <a:r>
              <a:rPr lang="en-US" dirty="0" smtClean="0"/>
              <a:t> </a:t>
            </a:r>
            <a:r>
              <a:rPr lang="en-US" dirty="0"/>
              <a:t> describes a situation when a global terrorist attack has occurred or when intelligence reports that there is local terrorist activity imminent. </a:t>
            </a:r>
          </a:p>
        </p:txBody>
      </p:sp>
    </p:spTree>
    <p:extLst>
      <p:ext uri="{BB962C8B-B14F-4D97-AF65-F5344CB8AC3E}">
        <p14:creationId xmlns:p14="http://schemas.microsoft.com/office/powerpoint/2010/main" val="1267824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</TotalTime>
  <Words>252</Words>
  <Application>Microsoft Office PowerPoint</Application>
  <PresentationFormat>On-screen Show (4:3)</PresentationFormat>
  <Paragraphs>59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Force Protection</vt:lpstr>
      <vt:lpstr>What is Force Protection?</vt:lpstr>
      <vt:lpstr>Who is the target?</vt:lpstr>
      <vt:lpstr>Force Protection Condition(FPCON)</vt:lpstr>
      <vt:lpstr>Purpose of FPCON</vt:lpstr>
      <vt:lpstr>Normal</vt:lpstr>
      <vt:lpstr>Alpha</vt:lpstr>
      <vt:lpstr>Bravo</vt:lpstr>
      <vt:lpstr>Charlie</vt:lpstr>
      <vt:lpstr>Delta</vt:lpstr>
      <vt:lpstr>Types of Threats</vt:lpstr>
      <vt:lpstr>Conclusion</vt:lpstr>
      <vt:lpstr>Resources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 Protection</dc:title>
  <dc:creator>Anna Bennett</dc:creator>
  <cp:lastModifiedBy>Harry Hamiter</cp:lastModifiedBy>
  <cp:revision>20</cp:revision>
  <dcterms:created xsi:type="dcterms:W3CDTF">2012-05-22T14:36:31Z</dcterms:created>
  <dcterms:modified xsi:type="dcterms:W3CDTF">2015-01-26T04:07:03Z</dcterms:modified>
</cp:coreProperties>
</file>