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73" r:id="rId2"/>
    <p:sldId id="257" r:id="rId3"/>
    <p:sldId id="259" r:id="rId4"/>
    <p:sldId id="260" r:id="rId5"/>
    <p:sldId id="261" r:id="rId6"/>
    <p:sldId id="262" r:id="rId7"/>
    <p:sldId id="263" r:id="rId8"/>
    <p:sldId id="265" r:id="rId9"/>
    <p:sldId id="267" r:id="rId10"/>
    <p:sldId id="268" r:id="rId11"/>
    <p:sldId id="269" r:id="rId12"/>
    <p:sldId id="270" r:id="rId13"/>
    <p:sldId id="27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07" autoAdjust="0"/>
    <p:restoredTop sz="88235" autoAdjust="0"/>
  </p:normalViewPr>
  <p:slideViewPr>
    <p:cSldViewPr snapToGrid="0" snapToObjects="1">
      <p:cViewPr>
        <p:scale>
          <a:sx n="73" d="100"/>
          <a:sy n="73" d="100"/>
        </p:scale>
        <p:origin x="-10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0FC11D-00BB-434E-9258-051A4C6D04BD}" type="datetimeFigureOut">
              <a:rPr lang="en-US" smtClean="0"/>
              <a:pPr/>
              <a:t>5/30/2012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A5D49D-913D-9E40-8AF8-2A4117CBF666}" type="slidenum">
              <a:rPr lang="en-US" smtClean="0"/>
              <a:pPr/>
              <a:t>‹#›</a:t>
            </a:fld>
            <a:endParaRPr lang="en-US"/>
          </a:p>
        </p:txBody>
      </p:sp>
    </p:spTree>
    <p:extLst>
      <p:ext uri="{BB962C8B-B14F-4D97-AF65-F5344CB8AC3E}">
        <p14:creationId xmlns:p14="http://schemas.microsoft.com/office/powerpoint/2010/main" val="629378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PCC</a:t>
            </a:r>
            <a:r>
              <a:rPr lang="en-US" baseline="0" dirty="0" smtClean="0"/>
              <a:t>. V-D</a:t>
            </a:r>
            <a:endParaRPr lang="en-US" dirty="0"/>
          </a:p>
        </p:txBody>
      </p:sp>
      <p:sp>
        <p:nvSpPr>
          <p:cNvPr id="4" name="Slide Number Placeholder 3"/>
          <p:cNvSpPr>
            <a:spLocks noGrp="1"/>
          </p:cNvSpPr>
          <p:nvPr>
            <p:ph type="sldNum" sz="quarter" idx="10"/>
          </p:nvPr>
        </p:nvSpPr>
        <p:spPr/>
        <p:txBody>
          <a:bodyPr/>
          <a:lstStyle/>
          <a:p>
            <a:fld id="{80A5D49D-913D-9E40-8AF8-2A4117CBF666}" type="slidenum">
              <a:rPr lang="en-US" smtClean="0"/>
              <a:pPr/>
              <a:t>1</a:t>
            </a:fld>
            <a:endParaRPr lang="en-US"/>
          </a:p>
        </p:txBody>
      </p:sp>
    </p:spTree>
    <p:extLst>
      <p:ext uri="{BB962C8B-B14F-4D97-AF65-F5344CB8AC3E}">
        <p14:creationId xmlns:p14="http://schemas.microsoft.com/office/powerpoint/2010/main" val="1193395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Different from homeland security which is a concerted national effort to prevent terrorist attacks.</a:t>
            </a:r>
          </a:p>
          <a:p>
            <a:endParaRPr lang="en-US" dirty="0"/>
          </a:p>
        </p:txBody>
      </p:sp>
      <p:sp>
        <p:nvSpPr>
          <p:cNvPr id="4" name="Slide Number Placeholder 3"/>
          <p:cNvSpPr>
            <a:spLocks noGrp="1"/>
          </p:cNvSpPr>
          <p:nvPr>
            <p:ph type="sldNum" sz="quarter" idx="10"/>
          </p:nvPr>
        </p:nvSpPr>
        <p:spPr/>
        <p:txBody>
          <a:bodyPr/>
          <a:lstStyle/>
          <a:p>
            <a:fld id="{80A5D49D-913D-9E40-8AF8-2A4117CBF666}"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dhs.gov/xlibrary/assets/hr_5005_enr.pdf" TargetMode="External"/><Relationship Id="rId2" Type="http://schemas.openxmlformats.org/officeDocument/2006/relationships/hyperlink" Target="http://www.homelandsecurity.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lstStyle/>
          <a:p>
            <a:r>
              <a:rPr smtClean="0"/>
              <a:t>Homeland Security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This Matters To You </a:t>
            </a:r>
            <a:endParaRPr lang="en-US" dirty="0"/>
          </a:p>
        </p:txBody>
      </p:sp>
      <p:sp>
        <p:nvSpPr>
          <p:cNvPr id="3" name="Content Placeholder 2"/>
          <p:cNvSpPr>
            <a:spLocks noGrp="1"/>
          </p:cNvSpPr>
          <p:nvPr>
            <p:ph sz="quarter" idx="1"/>
          </p:nvPr>
        </p:nvSpPr>
        <p:spPr/>
        <p:txBody>
          <a:bodyPr/>
          <a:lstStyle/>
          <a:p>
            <a:r>
              <a:rPr lang="en-US" dirty="0" smtClean="0"/>
              <a:t>You never know who is on the other side of a computer and what type of information could be useful to them</a:t>
            </a:r>
          </a:p>
          <a:p>
            <a:endParaRPr lang="en-US" dirty="0" smtClean="0"/>
          </a:p>
          <a:p>
            <a:pPr lvl="1"/>
            <a:r>
              <a:rPr lang="en-US" dirty="0" smtClean="0"/>
              <a:t>Never give up sensitive information that someone could use against you in the future</a:t>
            </a:r>
            <a:endParaRPr lang="en-US" dirty="0"/>
          </a:p>
        </p:txBody>
      </p:sp>
      <p:pic>
        <p:nvPicPr>
          <p:cNvPr id="4098" name="Picture 2" descr="http://t1.gstatic.com/images?q=tbn:ANd9GcTCAxrNu8uWoJV1AbjXB1t43rCJBK7hULqLWvHKI5x7YYRozle6aw"/>
          <p:cNvPicPr>
            <a:picLocks noChangeAspect="1" noChangeArrowheads="1"/>
          </p:cNvPicPr>
          <p:nvPr/>
        </p:nvPicPr>
        <p:blipFill>
          <a:blip r:embed="rId2"/>
          <a:srcRect/>
          <a:stretch>
            <a:fillRect/>
          </a:stretch>
        </p:blipFill>
        <p:spPr bwMode="auto">
          <a:xfrm>
            <a:off x="2971800" y="3962400"/>
            <a:ext cx="3740150" cy="2801504"/>
          </a:xfrm>
          <a:prstGeom prst="rect">
            <a:avLst/>
          </a:prstGeom>
          <a:noFill/>
        </p:spPr>
      </p:pic>
    </p:spTree>
    <p:extLst>
      <p:ext uri="{BB962C8B-B14F-4D97-AF65-F5344CB8AC3E}">
        <p14:creationId xmlns:p14="http://schemas.microsoft.com/office/powerpoint/2010/main" val="1255109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Threats</a:t>
            </a:r>
            <a:endParaRPr lang="en-US" dirty="0"/>
          </a:p>
        </p:txBody>
      </p:sp>
      <p:sp>
        <p:nvSpPr>
          <p:cNvPr id="3" name="Content Placeholder 2"/>
          <p:cNvSpPr>
            <a:spLocks noGrp="1"/>
          </p:cNvSpPr>
          <p:nvPr>
            <p:ph sz="quarter" idx="1"/>
          </p:nvPr>
        </p:nvSpPr>
        <p:spPr/>
        <p:txBody>
          <a:bodyPr/>
          <a:lstStyle/>
          <a:p>
            <a:r>
              <a:rPr lang="en-US" dirty="0" smtClean="0"/>
              <a:t>Department of Homeland Security's National Infrastructure Coordinating Center:</a:t>
            </a:r>
          </a:p>
          <a:p>
            <a:pPr lvl="1"/>
            <a:r>
              <a:rPr lang="en-US" dirty="0" smtClean="0"/>
              <a:t> (202) 282-9201 (report incidents relating to national security and infrastructure issues)</a:t>
            </a:r>
            <a:endParaRPr lang="en-US" dirty="0"/>
          </a:p>
        </p:txBody>
      </p:sp>
      <p:pic>
        <p:nvPicPr>
          <p:cNvPr id="3074" name="Picture 2" descr="http://t0.gstatic.com/images?q=tbn:ANd9GcR6oRzlylJTXw4HPURL49C3PJzMl1OuZhaUwPkxVOCM8RSI486C2Kj8P73d"/>
          <p:cNvPicPr>
            <a:picLocks noChangeAspect="1" noChangeArrowheads="1"/>
          </p:cNvPicPr>
          <p:nvPr/>
        </p:nvPicPr>
        <p:blipFill>
          <a:blip r:embed="rId2"/>
          <a:srcRect/>
          <a:stretch>
            <a:fillRect/>
          </a:stretch>
        </p:blipFill>
        <p:spPr bwMode="auto">
          <a:xfrm>
            <a:off x="1350962" y="4301013"/>
            <a:ext cx="5907088" cy="1718787"/>
          </a:xfrm>
          <a:prstGeom prst="rect">
            <a:avLst/>
          </a:prstGeom>
          <a:noFill/>
        </p:spPr>
      </p:pic>
    </p:spTree>
    <p:extLst>
      <p:ext uri="{BB962C8B-B14F-4D97-AF65-F5344CB8AC3E}">
        <p14:creationId xmlns:p14="http://schemas.microsoft.com/office/powerpoint/2010/main" val="3219493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Homeland security was set up to combat the terrorism throughout the United States</a:t>
            </a:r>
          </a:p>
          <a:p>
            <a:r>
              <a:rPr lang="en-US" dirty="0" smtClean="0"/>
              <a:t>Remain vigilant and if you suspect any reasonable threats report them to the hotline</a:t>
            </a:r>
            <a:endParaRPr lang="en-US" dirty="0"/>
          </a:p>
        </p:txBody>
      </p:sp>
    </p:spTree>
    <p:extLst>
      <p:ext uri="{BB962C8B-B14F-4D97-AF65-F5344CB8AC3E}">
        <p14:creationId xmlns:p14="http://schemas.microsoft.com/office/powerpoint/2010/main" val="2736331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
          </p:nvPr>
        </p:nvSpPr>
        <p:spPr/>
        <p:txBody>
          <a:bodyPr/>
          <a:lstStyle/>
          <a:p>
            <a:r>
              <a:rPr lang="en-US" dirty="0" smtClean="0"/>
              <a:t>Homeland Security</a:t>
            </a:r>
          </a:p>
          <a:p>
            <a:pPr>
              <a:buNone/>
            </a:pPr>
            <a:r>
              <a:rPr lang="en-US" dirty="0" smtClean="0"/>
              <a:t>	</a:t>
            </a:r>
            <a:r>
              <a:rPr lang="en-US" dirty="0" smtClean="0">
                <a:hlinkClick r:id="rId2"/>
              </a:rPr>
              <a:t>http://www.homelandsecurity.com/</a:t>
            </a:r>
          </a:p>
          <a:p>
            <a:r>
              <a:rPr lang="en-US" dirty="0" smtClean="0"/>
              <a:t>Homeland Security Act of 2002</a:t>
            </a:r>
            <a:endParaRPr lang="en-US" dirty="0" smtClean="0">
              <a:hlinkClick r:id="rId2"/>
            </a:endParaRPr>
          </a:p>
          <a:p>
            <a:pPr>
              <a:buNone/>
            </a:pPr>
            <a:r>
              <a:rPr lang="en-US" sz="2800" dirty="0" smtClean="0"/>
              <a:t>	</a:t>
            </a:r>
            <a:r>
              <a:rPr lang="en-US" sz="2800" dirty="0" smtClean="0">
                <a:hlinkClick r:id="rId3"/>
              </a:rPr>
              <a:t>http://www.dhs.gov/xlibrary/assets/hr_5005_enr.pdf</a:t>
            </a:r>
            <a:endParaRPr lang="en-US" sz="2800" dirty="0" smtClean="0"/>
          </a:p>
          <a:p>
            <a:endParaRPr lang="en-US" dirty="0" smtClean="0">
              <a:hlinkClick r:id="rId2"/>
            </a:endParaRPr>
          </a:p>
          <a:p>
            <a:endParaRPr lang="en-US" dirty="0"/>
          </a:p>
        </p:txBody>
      </p:sp>
    </p:spTree>
    <p:extLst>
      <p:ext uri="{BB962C8B-B14F-4D97-AF65-F5344CB8AC3E}">
        <p14:creationId xmlns:p14="http://schemas.microsoft.com/office/powerpoint/2010/main" val="3857811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Topics</a:t>
            </a:r>
            <a:endParaRPr lang="en-US" dirty="0"/>
          </a:p>
        </p:txBody>
      </p:sp>
      <p:sp>
        <p:nvSpPr>
          <p:cNvPr id="3" name="Content Placeholder 2"/>
          <p:cNvSpPr>
            <a:spLocks noGrp="1"/>
          </p:cNvSpPr>
          <p:nvPr>
            <p:ph sz="quarter" idx="1"/>
          </p:nvPr>
        </p:nvSpPr>
        <p:spPr/>
        <p:txBody>
          <a:bodyPr/>
          <a:lstStyle/>
          <a:p>
            <a:r>
              <a:rPr lang="en-US" dirty="0" smtClean="0"/>
              <a:t>Purpose</a:t>
            </a:r>
          </a:p>
          <a:p>
            <a:r>
              <a:rPr lang="en-US" dirty="0" smtClean="0"/>
              <a:t>Introduction</a:t>
            </a:r>
          </a:p>
          <a:p>
            <a:r>
              <a:rPr lang="en-US" dirty="0" smtClean="0"/>
              <a:t>History</a:t>
            </a:r>
          </a:p>
          <a:p>
            <a:r>
              <a:rPr lang="en-US" dirty="0" smtClean="0"/>
              <a:t>Homeland Security Act</a:t>
            </a:r>
          </a:p>
          <a:p>
            <a:r>
              <a:rPr lang="en-US" dirty="0" smtClean="0"/>
              <a:t>Homeland Defense</a:t>
            </a:r>
          </a:p>
          <a:p>
            <a:r>
              <a:rPr lang="en-US" dirty="0" smtClean="0"/>
              <a:t>Terrorism</a:t>
            </a:r>
          </a:p>
          <a:p>
            <a:r>
              <a:rPr lang="en-US" dirty="0" smtClean="0"/>
              <a:t>Advisory System</a:t>
            </a:r>
          </a:p>
          <a:p>
            <a:r>
              <a:rPr lang="en-US" dirty="0" smtClean="0"/>
              <a:t>Keeping yourself safe</a:t>
            </a:r>
          </a:p>
          <a:p>
            <a:endParaRPr lang="en-US" dirty="0"/>
          </a:p>
        </p:txBody>
      </p:sp>
    </p:spTree>
    <p:extLst>
      <p:ext uri="{BB962C8B-B14F-4D97-AF65-F5344CB8AC3E}">
        <p14:creationId xmlns:p14="http://schemas.microsoft.com/office/powerpoint/2010/main" val="3218083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r>
              <a:rPr lang="en-US" dirty="0" smtClean="0"/>
              <a:t>Homeland security refers to the security efforts the United States takes in order to protect against terrorist activities. </a:t>
            </a:r>
          </a:p>
          <a:p>
            <a:pPr lvl="1"/>
            <a:r>
              <a:rPr lang="en-US" dirty="0" smtClean="0"/>
              <a:t>Homeland security deals with:</a:t>
            </a:r>
          </a:p>
          <a:p>
            <a:pPr lvl="2"/>
            <a:r>
              <a:rPr lang="en-US" dirty="0" smtClean="0"/>
              <a:t>Preventing terrorist attacks</a:t>
            </a:r>
          </a:p>
          <a:p>
            <a:pPr lvl="2"/>
            <a:r>
              <a:rPr lang="en-US" dirty="0" smtClean="0"/>
              <a:t>Lowering our vulnerability to terrorism</a:t>
            </a:r>
          </a:p>
          <a:p>
            <a:pPr lvl="2"/>
            <a:r>
              <a:rPr lang="en-US" dirty="0" smtClean="0"/>
              <a:t>Recovering from terrorist attacks</a:t>
            </a:r>
          </a:p>
          <a:p>
            <a:pPr lvl="2"/>
            <a:endParaRPr lang="en-US" dirty="0" smtClean="0"/>
          </a:p>
          <a:p>
            <a:pPr lvl="3">
              <a:buNone/>
            </a:pPr>
            <a:endParaRPr lang="en-US" dirty="0"/>
          </a:p>
        </p:txBody>
      </p:sp>
      <p:pic>
        <p:nvPicPr>
          <p:cNvPr id="13314" name="Picture 2" descr="http://t2.gstatic.com/images?q=tbn:ANd9GcQ2nCZwztPg2r2d7Nqlk0-hCQeudpn0wR0Z6NolCtStbOzescPmUg"/>
          <p:cNvPicPr>
            <a:picLocks noChangeAspect="1" noChangeArrowheads="1"/>
          </p:cNvPicPr>
          <p:nvPr/>
        </p:nvPicPr>
        <p:blipFill>
          <a:blip r:embed="rId2"/>
          <a:srcRect/>
          <a:stretch>
            <a:fillRect/>
          </a:stretch>
        </p:blipFill>
        <p:spPr bwMode="auto">
          <a:xfrm>
            <a:off x="6065924" y="3935903"/>
            <a:ext cx="2620876" cy="2605985"/>
          </a:xfrm>
          <a:prstGeom prst="rect">
            <a:avLst/>
          </a:prstGeom>
          <a:noFill/>
        </p:spPr>
      </p:pic>
    </p:spTree>
    <p:extLst>
      <p:ext uri="{BB962C8B-B14F-4D97-AF65-F5344CB8AC3E}">
        <p14:creationId xmlns:p14="http://schemas.microsoft.com/office/powerpoint/2010/main" val="3729935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sz="quarter" idx="1"/>
          </p:nvPr>
        </p:nvSpPr>
        <p:spPr/>
        <p:txBody>
          <a:bodyPr/>
          <a:lstStyle/>
          <a:p>
            <a:r>
              <a:rPr lang="en-US" b="1" dirty="0" smtClean="0"/>
              <a:t>Homeland Security Act of 2002</a:t>
            </a:r>
          </a:p>
          <a:p>
            <a:pPr lvl="1"/>
            <a:r>
              <a:rPr lang="en-US" dirty="0" smtClean="0"/>
              <a:t>Signed into law on November 25, 2002 in response to the September 11, 2001 terrorist attacks. The Act brought together approximately 22 separate federal agencies to establish the Department of Homeland Security and sets forth the primary missions of the Department. </a:t>
            </a:r>
          </a:p>
          <a:p>
            <a:r>
              <a:rPr lang="en-US" dirty="0" smtClean="0"/>
              <a:t>The Act has been amended over 30 times since its original passage.</a:t>
            </a:r>
          </a:p>
          <a:p>
            <a:endParaRPr lang="en-US" dirty="0"/>
          </a:p>
        </p:txBody>
      </p:sp>
    </p:spTree>
    <p:extLst>
      <p:ext uri="{BB962C8B-B14F-4D97-AF65-F5344CB8AC3E}">
        <p14:creationId xmlns:p14="http://schemas.microsoft.com/office/powerpoint/2010/main" val="4143679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Homeland Security Act</a:t>
            </a:r>
            <a:endParaRPr lang="en-US" dirty="0"/>
          </a:p>
        </p:txBody>
      </p:sp>
      <p:sp>
        <p:nvSpPr>
          <p:cNvPr id="3" name="Content Placeholder 2"/>
          <p:cNvSpPr>
            <a:spLocks noGrp="1"/>
          </p:cNvSpPr>
          <p:nvPr>
            <p:ph sz="quarter" idx="1"/>
          </p:nvPr>
        </p:nvSpPr>
        <p:spPr>
          <a:xfrm>
            <a:off x="279400" y="1447800"/>
            <a:ext cx="8407400" cy="4813300"/>
          </a:xfrm>
        </p:spPr>
        <p:txBody>
          <a:bodyPr>
            <a:normAutofit/>
          </a:bodyPr>
          <a:lstStyle/>
          <a:p>
            <a:r>
              <a:rPr lang="en-US" b="1" dirty="0" smtClean="0"/>
              <a:t>Title I - Department of Homeland Security</a:t>
            </a:r>
          </a:p>
          <a:p>
            <a:r>
              <a:rPr lang="en-US" dirty="0" smtClean="0"/>
              <a:t>Sec. 101. Executive Department; Mission</a:t>
            </a:r>
          </a:p>
          <a:p>
            <a:pPr lvl="1"/>
            <a:r>
              <a:rPr lang="en-US" dirty="0" smtClean="0"/>
              <a:t>(a) Establishment. - "There is established a Department of Homeland Security, as an executive department of the United States within the meaning of title 5, United States Code.</a:t>
            </a:r>
          </a:p>
          <a:p>
            <a:pPr lvl="1"/>
            <a:r>
              <a:rPr lang="en-US" dirty="0" smtClean="0"/>
              <a:t>(b) Mission(1) In General. - The primary mission of the Department is to</a:t>
            </a:r>
          </a:p>
          <a:p>
            <a:pPr lvl="2"/>
            <a:r>
              <a:rPr lang="en-US" dirty="0" smtClean="0"/>
              <a:t>(A) prevent terrorist attacks within the United States;</a:t>
            </a:r>
          </a:p>
          <a:p>
            <a:pPr lvl="2"/>
            <a:r>
              <a:rPr lang="en-US" dirty="0" smtClean="0"/>
              <a:t>(B) reduce the vulnerability of the United States to terrorism; </a:t>
            </a:r>
          </a:p>
          <a:p>
            <a:pPr lvl="2"/>
            <a:r>
              <a:rPr lang="en-US" dirty="0" smtClean="0"/>
              <a:t>(C) minimize the damage, and assist in the recovery, from terrorist attacks that do occur within the United States."From the </a:t>
            </a:r>
            <a:r>
              <a:rPr lang="en-US" i="1" dirty="0" smtClean="0"/>
              <a:t>Homeland Security Act of 2002</a:t>
            </a:r>
            <a:endParaRPr lang="en-US" dirty="0" smtClean="0"/>
          </a:p>
          <a:p>
            <a:endParaRPr lang="en-US" dirty="0"/>
          </a:p>
        </p:txBody>
      </p:sp>
    </p:spTree>
    <p:extLst>
      <p:ext uri="{BB962C8B-B14F-4D97-AF65-F5344CB8AC3E}">
        <p14:creationId xmlns:p14="http://schemas.microsoft.com/office/powerpoint/2010/main" val="3895752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Homeland Defense</a:t>
            </a:r>
            <a:endParaRPr lang="en-US" dirty="0"/>
          </a:p>
        </p:txBody>
      </p:sp>
      <p:sp>
        <p:nvSpPr>
          <p:cNvPr id="3" name="Content Placeholder 2"/>
          <p:cNvSpPr>
            <a:spLocks noGrp="1"/>
          </p:cNvSpPr>
          <p:nvPr>
            <p:ph sz="quarter" idx="1"/>
          </p:nvPr>
        </p:nvSpPr>
        <p:spPr/>
        <p:txBody>
          <a:bodyPr/>
          <a:lstStyle/>
          <a:p>
            <a:r>
              <a:rPr lang="en-US" dirty="0" smtClean="0"/>
              <a:t>Definition: The protection of U.S. Territory, sovereignty, domestic population, and critical infrastructure against external threats and aggression. </a:t>
            </a:r>
          </a:p>
          <a:p>
            <a:endParaRPr lang="en-US" dirty="0" smtClean="0"/>
          </a:p>
        </p:txBody>
      </p:sp>
    </p:spTree>
    <p:extLst>
      <p:ext uri="{BB962C8B-B14F-4D97-AF65-F5344CB8AC3E}">
        <p14:creationId xmlns:p14="http://schemas.microsoft.com/office/powerpoint/2010/main" val="2783097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Terrorism</a:t>
            </a:r>
            <a:endParaRPr lang="en-US" dirty="0"/>
          </a:p>
        </p:txBody>
      </p:sp>
      <p:sp>
        <p:nvSpPr>
          <p:cNvPr id="4" name="Rectangle 3"/>
          <p:cNvSpPr/>
          <p:nvPr/>
        </p:nvSpPr>
        <p:spPr>
          <a:xfrm>
            <a:off x="914400" y="1447800"/>
            <a:ext cx="4239491" cy="3477875"/>
          </a:xfrm>
          <a:prstGeom prst="rect">
            <a:avLst/>
          </a:prstGeom>
        </p:spPr>
        <p:txBody>
          <a:bodyPr wrap="square">
            <a:spAutoFit/>
          </a:bodyPr>
          <a:lstStyle/>
          <a:p>
            <a:pPr>
              <a:buFont typeface="Arial"/>
              <a:buChar char="•"/>
            </a:pPr>
            <a:r>
              <a:rPr lang="en-US" sz="2000" dirty="0" smtClean="0"/>
              <a:t>Protecting the American people from terrorist threats is the founding purpose of the Department and our highest priority</a:t>
            </a:r>
          </a:p>
          <a:p>
            <a:endParaRPr lang="en-US" sz="2000" dirty="0" smtClean="0"/>
          </a:p>
          <a:p>
            <a:pPr>
              <a:buFont typeface="Arial"/>
              <a:buChar char="•"/>
            </a:pPr>
            <a:r>
              <a:rPr lang="en-US" sz="2000" dirty="0" smtClean="0"/>
              <a:t>The Department's efforts to battle terrorism, </a:t>
            </a:r>
          </a:p>
          <a:p>
            <a:pPr lvl="1">
              <a:buFont typeface="Arial"/>
              <a:buChar char="•"/>
            </a:pPr>
            <a:r>
              <a:rPr lang="en-US" sz="2000" dirty="0" smtClean="0"/>
              <a:t>detecting explosives in public spaces and transportation networks</a:t>
            </a:r>
          </a:p>
          <a:p>
            <a:pPr lvl="1">
              <a:buFont typeface="Arial"/>
              <a:buChar char="•"/>
            </a:pPr>
            <a:r>
              <a:rPr lang="en-US" sz="2000" dirty="0" smtClean="0"/>
              <a:t> helping protect critical infrastructure and cyber networks from attack</a:t>
            </a:r>
          </a:p>
          <a:p>
            <a:pPr lvl="1">
              <a:buFont typeface="Arial"/>
              <a:buChar char="•"/>
            </a:pPr>
            <a:r>
              <a:rPr lang="en-US" sz="2000" dirty="0" smtClean="0"/>
              <a:t>detecting agents of biological warfare</a:t>
            </a:r>
            <a:endParaRPr lang="en-US" sz="2000" dirty="0"/>
          </a:p>
        </p:txBody>
      </p:sp>
      <p:sp>
        <p:nvSpPr>
          <p:cNvPr id="9218" name="AutoShape 2" descr="data:image/jpeg;base64,/9j/4AAQSkZJRgABAQAAAQABAAD/2wBDAAkGBwgHBgkIBwgKCgkLDRYPDQwMDRsUFRAWIB0iIiAdHx8kKDQsJCYxJx8fLT0tMTU3Ojo6Iys/RD84QzQ5Ojf/2wBDAQoKCg0MDRoPDxo3JR8lNzc3Nzc3Nzc3Nzc3Nzc3Nzc3Nzc3Nzc3Nzc3Nzc3Nzc3Nzc3Nzc3Nzc3Nzc3Nzc3Nzf/wAARCACUAIQDASIAAhEBAxEB/8QAGwAAAQUBAQAAAAAAAAAAAAAABQACAwQGBwH/xABKEAACAQMCBAIFBwcGDwEAAAABAgMABBEFIQYSMUETUQciYXGRFBUygaGxsiMzNEJScsEWJWJzdfEkJjU2Q1NUY2R0gpKi0eHC/8QAGgEAAwEBAQEAAAAAAAAAAAAAAgMEAQAFBv/EACMRAAIDAAICAgMBAQAAAAAAAAABAgMREiExQQQzEzJRIkP/2gAMAwEAAhEDEQA/ACZkXPWnEgLmhNze/lcRbt2AFTJK5QGXIPfO1VR+U87EP4y3oumZQMnOKcjq4DKcig1/deHFlT8KWjah9KOdgB+ruKOq9yl2DZQorUGiN69xUckqKuUYNnpg1Al/GSwYgYp7tinmiFVJrUi2M16Md6ajK6hlYFT0NPA752o+SB4sQr0V7jFOArtNwS04UqditBw9ANPVac8TRPySY5wBnB8xn+NIA1y7Naw9xTiM4xTQDT1zWmHgWlUm9Kuww59aCSG4J+kD59qtz3OIzuay9zxA+/gjB86gOqvIMFyfdXjKLPY0KX90Cvqvv5ZqCJmMY5GJcjmwKoxHxmLl9x0BrQW5jihyiKHxuc9a7wZmjNDmm8VvEkPhAdCe9ENRnWGLkjAyf1cUOjueaQqFGfPGcV7ceI7Ehht51m9mqP8AC9b3czWoWeQKQNsdhT4dWiWdYklBBP0idvaf/lA0nuJZDG8KugGAA2Bmr8NrGJY3IiUgb5XOKJTaemOCawOnWCHykDuh+iQOtFYponQMrLv7e/lWW8fmLKjKZCNjnb4UP8ae3mHym4WOPr6pIbPYU6PyZb2Jl8dejfAZ708A1mdO4rtWmitrlWQOFETjJB7bn4VqRnB7VdGcZLURzi4vGS3E0c9zJJESV2XcY3CgH7qYKalvJbtIkqgMW5sA52IBFSYrYfqjpdtngzmpVFMHWpF60QODgNqVOxSrjsRwW6gMPck16LVlhDlcA9K0GpWYEvKBtjFWEtI1tI1O/lXkc+j1OGsB6bIBIAwBPme1ErqZ+X1R18qfLZwQnmIx3qBcyOTzDHbzrN16Elg7S0kZ3diQD596IeHzEhTt3zUlnAnhKSc08Qr4h3xv2oJS0NLofZ2xBwgAOOp717PbFWwcGrELGFthnbpUcspbGNmx1zQawsKy2kULcyKwfGQ58/Kq2oxRiDmc+ud9hjJ89qtI7F2ByR1yTUN2BLMhQjruKJGNAZzcTKjxQl/BIC+t9HHetHo/HEcbLZ60jLMH5TOmOTHYtv8AEjaqcyRFsSAlNy2Sf4Vl7m2lursrFEy+TFT07b1TRa0TW1KS7O630sU10xiUgKqqxznmIA3+GKiArF8K3+oWfh2lzGtxakA+Op9aM43yDuRkD41tIiJPzZD+XLvmrK5x4paRzjJS8HoXvTwBmkF226U9VxTtFnoG1KnDGKVacc4v1y+RVcSIVwxxy1NdSBmxn2VWWDnbv1rxIrT1pPBXcYkTAbORQl4fBbOT1zWkjtk5MMSTTW0iGZwSfqpkYMW7EinHdxlAiDB9vaphKuQcet1o3FoUXhgKo6bbdauvw0UXEiEAj6II5qGVeeWMhbvhAGBmmVnAwo+kxOB8f/VQajJHaSvDLLyshw2VrSfMEa2pVCwUn1cnvtsPfmpZ+F4r7Ubi91GIQrKS+DJkqMdh9RqKz5EK202Vxqcop+DGrL45KR5zy9cEV7aiPxQGb8oN8EVsb7h2KCzR4JMlz6hByGGcZxWcttMFrrMfjZbJIXIP0j0zRU/Jha8TNsolGHJdoGziYzGRQCAMYO1V9S+UxWFi8ErK0plMihumGXl+80X16NYQEcCFmGc9zv8A31mL+59SCPnB5Ob6I8/7qsgv9EcnqPUu9RD7XEoA75qzb6hqkI5o7ucAKQSpx/Ch0k3hiJ1OzdTnpRC0khIM/iBuYbqWINNWCTsFt60UbEHdQd/dVhUzvioLEH5NDk5Phrk/VVxelegvBA/IzwSdwaVTClWmHJniyxY1ZtoizAYx7q9Iy2KIWSKDuPdXk1nozHx2qkggfGrcdsm3Wp44lIG4qwIAN8ZqlImbCehWyidDOMKw9XON6scTXUVvpU0NsvJJIj8krbDO+SftNArHU4JbNpo5+Zom5WJ3Mf1dtxVvXtXt/mG4lNxAIjCAvij9fGw23zny9tfP3uy21t+n0e3XTGEYv1hgeILaXS9FspYLm4eKYKhxMdmAzjc5HQny2o/w1q0l1GxvVnM5jCPJISzY3xjPu7+dZTQOILYSsNYdjDnCk5PKvfl9tWr7WdOs1ZdMWW58X13cscgZ3AwNiBjzrr6ZyX42tf8AS2idT2e+fX8NTccT3Sx/JhEchyUPL9Eez271De341K5sZrVB4iXKLLEOpB6ms1LxUb2WS7iYWgXALMo9bO+Nt87Hegf8oLi1vWnQq8wl8QOdxu2dx59R9db8f4coyTzMBuvpUGo+0zdcX2iT3MSFDITA5A225SCSPjWN4i4euLSx0+/ibmW7EmFGeYYKgbfXW8N80+qaBPJE0clzbuWjZSCuVHNsd9qk9JHI1rpZjXlXmmAA2x9CvVlJq5o8dJfhTONpFPKpWJHkxu3KDsKIW9nconPJ9cZ91G2fJ5VBVRkYG3cn+NMbHIe+x601SEs6/ZD/AAWDJz+TXfz2FWgN6qWJzawH/dr9wq6vSr0+iJ+T3FKvcUq7swwnyL184J99ELazUYbGKIrCoGwFOWHl361LGCQ+U2yJYlC9KeqjtU3LtXgUAmj8AAS84cgkuZLmzkNvLKcyKBlGPu7VhuKLDUdPtxHKk4gz+Tyu3fvXWbfk8VecArkZ91VuILS3vVV5okfwxmMMcqo88efvzUV3GEk0i2mUppps4KFeVW5mKrnbuTVix1S+sgI7SbAVsrlc49x8ulG5NHk1DUbgJE6wrnlCjAHkDVZeH7mETBounXmPbzrXKElkgoqyD2LwDXckrzgM6FicnlGBmjvo9jR+KrMSIGYLI2/TIU4oYbFCeZuYHyo7wLAsXFNo65yVkUjy9U06DXWC5tvdNjxLdiy4n0CQvyq/jIxx+0VH3kVJx6efS9KJzjxZh9iVU41gWbX+HUY4UyOSfcyH+FXeOVkfSNLPIfz03b+ilKtS/KbU26jDEAHvXvY4pNFJn6DUikgH5th9VaCde0/extj5xJ9wq6lVNL/yfa/1KfcKuqKtT6JWj0DalTqVFyMwEKvxp4U4zWf4d4pg129e3htZYWWHxSzuDtkbfb9laMjekJpoJxa8kZGa8YeXWnhTvk7UmXAzW6ckQO3KNu+1Q3d0oHKBzbAGpJlynNgkZxVSaItGwAGNt8YqL5K0t+O0inDOtkJwyLyuQFz13qhqyKpZZBysM8391X70ctku2QSObA8qE6+WhvrlWY8ylS3Mc9VB/jUSWvS3UkY/UgVkbYY67VY4H5xxZZ4GT6/Xy5TSvoi45iOu3vParHB0Jj4ts/8Aq6H+g1X1MkuXTNdxYWTiLh1lALc8uNs/s1LxzJJ8y6YzM3N8olHv9VKbxYSmucPyAZIeUfHlH8aXHnN8yadk7/KpR/4LXW/ahdayow7TSZO5Pvp3jPjqaibJPt99IDbeiwxnZdI3020J/wBQn4RV8LVDRN9Ksj5wJ+EURUVXF9EzQgu1KnhdqVbp2HHvRko+e5cZ/QwPtWumgb1x7hq/k4O1RJ9ZSUW0kRiblXJjOQQfaAAdhXYUZZI1kQ5V1DA+YNSwfXQ2xNPsVNAOG5hgeZp+M17y0egYVXDMcgKASQAPKoZEBUIAp5gcgHtv18qvNGScdVIwRVe8uLazt3muZYoIlXLSSPygD20qa1DYtpgzUYyY+UbdAPOs9xXzNxDeQ8yrsnrMNlHgqx6eyhWsSJ/LSLUA+LMPztctKChULjIHllgProjf3NprHGLfJLmOe1nKKskRyGHghTg+wgj6ql48eyve0CNTiS20xL1WEiySv+oQwCjcb/xFLQ9RtbnVbjV7C3ES2EYfwCSeZTlBljklu5NEeMLGLT+HbeCLnKqZTlvMjesXwsuLm/6foD5/746KpuUHI6xZPi/BptW41t9Tu7ZpLV42tJH5Qrg5GQfj6v20U1DX7PifSEhsxLHJYqbuTxEwGRgqgDB6965lOoNzL++fvrS8Gj8nq6nobAjbyVlx99NsXXP2KrS3j6PVbmOfaRTztQxrzwWZDEzcrHcH209dSTO8Mn2UxIW1jO66Bvo1j/y8f4RRJRXM9K9Jmn2djBbz6dqLCGFUzFHGckDBP0xttt3rfW2t6VNEsi6hagMoODOmR9tPUlgloJYpU2CWK4jElvIkqHo0bBgfrFKt5HYcS9K8it8miwuCSBjbOxo/6NOItS1qa8ttQkRo7aGLwgqBepI3x7AK53remJHc2pSdpJZ4meRSRheV2XAHbZc499a/0PY+ctWwdvAi/E9SVx4wwdY+T06kB769x2qGaeG3XmnnjiX9qRwo+2hs/FXD9vkTazYgj9mdWz8KPReBnl3rE+lDC6SSDjMZH1cy0eTizh5ow/z5poB7G5QH4ZzWH9KutWl5b2KabqNtdRMX8ZbedX29XAOCcVjTl0HCXF6ZW8bNlAvrfmzsMftL/wCqu8CnGvWec/nB/wDqgMupJPGI/BCKoIUK5PLls/8AyjfBMg+fbIgjaRQT2GSaXKOQY9STksNj6Rd9Itx2HifhrAcMfpN//Z8n4463/pEH8z22dt3H/jXP+GP0q+/s+X8cdJo+ljbvsQNn/SZf3z99H+Ehk6oP+Af8aUAuDi5l/fP31ueFNIsrKxa51LVYYJ76z2gyDyRyFSpP9LABx7aot/TCeDyWsyU4Amf94/fUBhUnOT8aM6/p0Nhe8trdpdQuMrIvUHuCKGcuMZI3GcUUX0CyJYUB6kH2naplUFuYAfUMVbhs0mtuYTlHIPqhM9ProXHdObkQlVwNj13x361inrwJwxdnefRaP8UINv8ATS/iNKmei1j/ACSj3P5+X8VKt0Bx7OKX0zfK7dgApAKDGdgeo+0/Gtn6JB/OerHzhi/E9KlQr9TZeS36VFBm0piNwk2PjHXOL5iUX30qVbA5+CvjliEgJyW5fsq7f6dHDpAvFllLswXlJHKMg+zPalSrZejopdjOJFVNTjCIqL8kgPKowBlATVrhAkanF/XxfiFKlQf8hi+w6H6Q99Jhz5yfhrnvC/6Zff2fL+JKVKp6PpY677EDphm6l/eatLfgAW2P9jhPxUUqVPu9CqvLBt6SAd+jtUYXng52JyuwHbrSpVy9HS/ZnsJwnQHr1oTCSb4H2n7qVKuh7Os8I776LP8ANNP6+T76VKlXAM//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220" name="AutoShape 4" descr="data:image/jpeg;base64,/9j/4AAQSkZJRgABAQAAAQABAAD/2wBDAAkGBwgHBgkIBwgKCgkLDRYPDQwMDRsUFRAWIB0iIiAdHx8kKDQsJCYxJx8fLT0tMTU3Ojo6Iys/RD84QzQ5Ojf/2wBDAQoKCg0MDRoPDxo3JR8lNzc3Nzc3Nzc3Nzc3Nzc3Nzc3Nzc3Nzc3Nzc3Nzc3Nzc3Nzc3Nzc3Nzc3Nzc3Nzc3Nzf/wAARCACUAIQDASIAAhEBAxEB/8QAGwAAAQUBAQAAAAAAAAAAAAAABQACAwQGBwH/xABKEAACAQMCBAIFBwcGDwEAAAABAgMABBEFIQYSMUETUQciYXGRFBUygaGxsiMzNEJScsEWJWJzdfEkJjU2Q1NUY2R0gpKi0eHC/8QAGgEAAwEBAQEAAAAAAAAAAAAAAgMEAQAFBv/EACMRAAIDAAICAgMBAQAAAAAAAAABAgMREiExQQQzEzJRIkP/2gAMAwEAAhEDEQA/ACZkXPWnEgLmhNze/lcRbt2AFTJK5QGXIPfO1VR+U87EP4y3oumZQMnOKcjq4DKcig1/deHFlT8KWjah9KOdgB+ruKOq9yl2DZQorUGiN69xUckqKuUYNnpg1Al/GSwYgYp7tinmiFVJrUi2M16Md6ajK6hlYFT0NPA752o+SB4sQr0V7jFOArtNwS04UqditBw9ANPVac8TRPySY5wBnB8xn+NIA1y7Naw9xTiM4xTQDT1zWmHgWlUm9Kuww59aCSG4J+kD59qtz3OIzuay9zxA+/gjB86gOqvIMFyfdXjKLPY0KX90Cvqvv5ZqCJmMY5GJcjmwKoxHxmLl9x0BrQW5jihyiKHxuc9a7wZmjNDmm8VvEkPhAdCe9ENRnWGLkjAyf1cUOjueaQqFGfPGcV7ceI7Ehht51m9mqP8AC9b3czWoWeQKQNsdhT4dWiWdYklBBP0idvaf/lA0nuJZDG8KugGAA2Bmr8NrGJY3IiUgb5XOKJTaemOCawOnWCHykDuh+iQOtFYponQMrLv7e/lWW8fmLKjKZCNjnb4UP8ae3mHym4WOPr6pIbPYU6PyZb2Jl8dejfAZ708A1mdO4rtWmitrlWQOFETjJB7bn4VqRnB7VdGcZLURzi4vGS3E0c9zJJESV2XcY3CgH7qYKalvJbtIkqgMW5sA52IBFSYrYfqjpdtngzmpVFMHWpF60QODgNqVOxSrjsRwW6gMPck16LVlhDlcA9K0GpWYEvKBtjFWEtI1tI1O/lXkc+j1OGsB6bIBIAwBPme1ErqZ+X1R18qfLZwQnmIx3qBcyOTzDHbzrN16Elg7S0kZ3diQD596IeHzEhTt3zUlnAnhKSc08Qr4h3xv2oJS0NLofZ2xBwgAOOp717PbFWwcGrELGFthnbpUcspbGNmx1zQawsKy2kULcyKwfGQ58/Kq2oxRiDmc+ud9hjJ89qtI7F2ByR1yTUN2BLMhQjruKJGNAZzcTKjxQl/BIC+t9HHetHo/HEcbLZ60jLMH5TOmOTHYtv8AEjaqcyRFsSAlNy2Sf4Vl7m2lursrFEy+TFT07b1TRa0TW1KS7O630sU10xiUgKqqxznmIA3+GKiArF8K3+oWfh2lzGtxakA+Op9aM43yDuRkD41tIiJPzZD+XLvmrK5x4paRzjJS8HoXvTwBmkF226U9VxTtFnoG1KnDGKVacc4v1y+RVcSIVwxxy1NdSBmxn2VWWDnbv1rxIrT1pPBXcYkTAbORQl4fBbOT1zWkjtk5MMSTTW0iGZwSfqpkYMW7EinHdxlAiDB9vaphKuQcet1o3FoUXhgKo6bbdauvw0UXEiEAj6II5qGVeeWMhbvhAGBmmVnAwo+kxOB8f/VQajJHaSvDLLyshw2VrSfMEa2pVCwUn1cnvtsPfmpZ+F4r7Ubi91GIQrKS+DJkqMdh9RqKz5EK202Vxqcop+DGrL45KR5zy9cEV7aiPxQGb8oN8EVsb7h2KCzR4JMlz6hByGGcZxWcttMFrrMfjZbJIXIP0j0zRU/Jha8TNsolGHJdoGziYzGRQCAMYO1V9S+UxWFi8ErK0plMihumGXl+80X16NYQEcCFmGc9zv8A31mL+59SCPnB5Ob6I8/7qsgv9EcnqPUu9RD7XEoA75qzb6hqkI5o7ucAKQSpx/Ch0k3hiJ1OzdTnpRC0khIM/iBuYbqWINNWCTsFt60UbEHdQd/dVhUzvioLEH5NDk5Phrk/VVxelegvBA/IzwSdwaVTClWmHJniyxY1ZtoizAYx7q9Iy2KIWSKDuPdXk1nozHx2qkggfGrcdsm3Wp44lIG4qwIAN8ZqlImbCehWyidDOMKw9XON6scTXUVvpU0NsvJJIj8krbDO+SftNArHU4JbNpo5+Zom5WJ3Mf1dtxVvXtXt/mG4lNxAIjCAvij9fGw23zny9tfP3uy21t+n0e3XTGEYv1hgeILaXS9FspYLm4eKYKhxMdmAzjc5HQny2o/w1q0l1GxvVnM5jCPJISzY3xjPu7+dZTQOILYSsNYdjDnCk5PKvfl9tWr7WdOs1ZdMWW58X13cscgZ3AwNiBjzrr6ZyX42tf8AS2idT2e+fX8NTccT3Sx/JhEchyUPL9Eez271De341K5sZrVB4iXKLLEOpB6ms1LxUb2WS7iYWgXALMo9bO+Nt87Hegf8oLi1vWnQq8wl8QOdxu2dx59R9db8f4coyTzMBuvpUGo+0zdcX2iT3MSFDITA5A225SCSPjWN4i4euLSx0+/ibmW7EmFGeYYKgbfXW8N80+qaBPJE0clzbuWjZSCuVHNsd9qk9JHI1rpZjXlXmmAA2x9CvVlJq5o8dJfhTONpFPKpWJHkxu3KDsKIW9nconPJ9cZ91G2fJ5VBVRkYG3cn+NMbHIe+x601SEs6/ZD/AAWDJz+TXfz2FWgN6qWJzawH/dr9wq6vSr0+iJ+T3FKvcUq7swwnyL184J99ELazUYbGKIrCoGwFOWHl361LGCQ+U2yJYlC9KeqjtU3LtXgUAmj8AAS84cgkuZLmzkNvLKcyKBlGPu7VhuKLDUdPtxHKk4gz+Tyu3fvXWbfk8VecArkZ91VuILS3vVV5okfwxmMMcqo88efvzUV3GEk0i2mUppps4KFeVW5mKrnbuTVix1S+sgI7SbAVsrlc49x8ulG5NHk1DUbgJE6wrnlCjAHkDVZeH7mETBounXmPbzrXKElkgoqyD2LwDXckrzgM6FicnlGBmjvo9jR+KrMSIGYLI2/TIU4oYbFCeZuYHyo7wLAsXFNo65yVkUjy9U06DXWC5tvdNjxLdiy4n0CQvyq/jIxx+0VH3kVJx6efS9KJzjxZh9iVU41gWbX+HUY4UyOSfcyH+FXeOVkfSNLPIfz03b+ilKtS/KbU26jDEAHvXvY4pNFJn6DUikgH5th9VaCde0/extj5xJ9wq6lVNL/yfa/1KfcKuqKtT6JWj0DalTqVFyMwEKvxp4U4zWf4d4pg129e3htZYWWHxSzuDtkbfb9laMjekJpoJxa8kZGa8YeXWnhTvk7UmXAzW6ckQO3KNu+1Q3d0oHKBzbAGpJlynNgkZxVSaItGwAGNt8YqL5K0t+O0inDOtkJwyLyuQFz13qhqyKpZZBysM8391X70ctku2QSObA8qE6+WhvrlWY8ylS3Mc9VB/jUSWvS3UkY/UgVkbYY67VY4H5xxZZ4GT6/Xy5TSvoi45iOu3vParHB0Jj4ts/8Aq6H+g1X1MkuXTNdxYWTiLh1lALc8uNs/s1LxzJJ8y6YzM3N8olHv9VKbxYSmucPyAZIeUfHlH8aXHnN8yadk7/KpR/4LXW/ahdayow7TSZO5Pvp3jPjqaibJPt99IDbeiwxnZdI3020J/wBQn4RV8LVDRN9Ksj5wJ+EURUVXF9EzQgu1KnhdqVbp2HHvRko+e5cZ/QwPtWumgb1x7hq/k4O1RJ9ZSUW0kRiblXJjOQQfaAAdhXYUZZI1kQ5V1DA+YNSwfXQ2xNPsVNAOG5hgeZp+M17y0egYVXDMcgKASQAPKoZEBUIAp5gcgHtv18qvNGScdVIwRVe8uLazt3muZYoIlXLSSPygD20qa1DYtpgzUYyY+UbdAPOs9xXzNxDeQ8yrsnrMNlHgqx6eyhWsSJ/LSLUA+LMPztctKChULjIHllgProjf3NprHGLfJLmOe1nKKskRyGHghTg+wgj6ql48eyve0CNTiS20xL1WEiySv+oQwCjcb/xFLQ9RtbnVbjV7C3ES2EYfwCSeZTlBljklu5NEeMLGLT+HbeCLnKqZTlvMjesXwsuLm/6foD5/746KpuUHI6xZPi/BptW41t9Tu7ZpLV42tJH5Qrg5GQfj6v20U1DX7PifSEhsxLHJYqbuTxEwGRgqgDB6965lOoNzL++fvrS8Gj8nq6nobAjbyVlx99NsXXP2KrS3j6PVbmOfaRTztQxrzwWZDEzcrHcH209dSTO8Mn2UxIW1jO66Bvo1j/y8f4RRJRXM9K9Jmn2djBbz6dqLCGFUzFHGckDBP0xttt3rfW2t6VNEsi6hagMoODOmR9tPUlgloJYpU2CWK4jElvIkqHo0bBgfrFKt5HYcS9K8it8miwuCSBjbOxo/6NOItS1qa8ttQkRo7aGLwgqBepI3x7AK53remJHc2pSdpJZ4meRSRheV2XAHbZc499a/0PY+ctWwdvAi/E9SVx4wwdY+T06kB769x2qGaeG3XmnnjiX9qRwo+2hs/FXD9vkTazYgj9mdWz8KPReBnl3rE+lDC6SSDjMZH1cy0eTizh5ow/z5poB7G5QH4ZzWH9KutWl5b2KabqNtdRMX8ZbedX29XAOCcVjTl0HCXF6ZW8bNlAvrfmzsMftL/wCqu8CnGvWec/nB/wDqgMupJPGI/BCKoIUK5PLls/8AyjfBMg+fbIgjaRQT2GSaXKOQY9STksNj6Rd9Itx2HifhrAcMfpN//Z8n4463/pEH8z22dt3H/jXP+GP0q+/s+X8cdJo+ljbvsQNn/SZf3z99H+Ehk6oP+Af8aUAuDi5l/fP31ueFNIsrKxa51LVYYJ76z2gyDyRyFSpP9LABx7aot/TCeDyWsyU4Amf94/fUBhUnOT8aM6/p0Nhe8trdpdQuMrIvUHuCKGcuMZI3GcUUX0CyJYUB6kH2naplUFuYAfUMVbhs0mtuYTlHIPqhM9ProXHdObkQlVwNj13x361inrwJwxdnefRaP8UINv8ATS/iNKmei1j/ACSj3P5+X8VKt0Bx7OKX0zfK7dgApAKDGdgeo+0/Gtn6JB/OerHzhi/E9KlQr9TZeS36VFBm0piNwk2PjHXOL5iUX30qVbA5+CvjliEgJyW5fsq7f6dHDpAvFllLswXlJHKMg+zPalSrZejopdjOJFVNTjCIqL8kgPKowBlATVrhAkanF/XxfiFKlQf8hi+w6H6Q99Jhz5yfhrnvC/6Zff2fL+JKVKp6PpY677EDphm6l/eatLfgAW2P9jhPxUUqVPu9CqvLBt6SAd+jtUYXng52JyuwHbrSpVy9HS/ZnsJwnQHr1oTCSb4H2n7qVKuh7Os8I776LP8ANNP6+T76VKlXAM//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9222" name="Picture 6" descr="http://t3.gstatic.com/images?q=tbn:ANd9GcSyKVLk4YVnLwrIQLQ23HYcE5joBRwcFPwLU_pfkrDYnEfk-UVf7w"/>
          <p:cNvPicPr>
            <a:picLocks noChangeAspect="1" noChangeArrowheads="1"/>
          </p:cNvPicPr>
          <p:nvPr/>
        </p:nvPicPr>
        <p:blipFill>
          <a:blip r:embed="rId2"/>
          <a:srcRect/>
          <a:stretch>
            <a:fillRect/>
          </a:stretch>
        </p:blipFill>
        <p:spPr bwMode="auto">
          <a:xfrm>
            <a:off x="5725811" y="1417638"/>
            <a:ext cx="2611855" cy="3975188"/>
          </a:xfrm>
          <a:prstGeom prst="rect">
            <a:avLst/>
          </a:prstGeom>
          <a:noFill/>
        </p:spPr>
      </p:pic>
    </p:spTree>
    <p:extLst>
      <p:ext uri="{BB962C8B-B14F-4D97-AF65-F5344CB8AC3E}">
        <p14:creationId xmlns:p14="http://schemas.microsoft.com/office/powerpoint/2010/main" val="724320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Homeland Security Advisory System</a:t>
            </a:r>
            <a:endParaRPr lang="en-US" dirty="0"/>
          </a:p>
        </p:txBody>
      </p:sp>
      <p:pic>
        <p:nvPicPr>
          <p:cNvPr id="7170" name="Picture 2" descr="http://www.wired.com/images_blogs/threatlevel/2009/09/dhs-threat1.jpg"/>
          <p:cNvPicPr>
            <a:picLocks noChangeAspect="1" noChangeArrowheads="1"/>
          </p:cNvPicPr>
          <p:nvPr/>
        </p:nvPicPr>
        <p:blipFill>
          <a:blip r:embed="rId2"/>
          <a:srcRect/>
          <a:stretch>
            <a:fillRect/>
          </a:stretch>
        </p:blipFill>
        <p:spPr bwMode="auto">
          <a:xfrm>
            <a:off x="2822574" y="1417638"/>
            <a:ext cx="3621563" cy="5173662"/>
          </a:xfrm>
          <a:prstGeom prst="rect">
            <a:avLst/>
          </a:prstGeom>
          <a:noFill/>
        </p:spPr>
      </p:pic>
    </p:spTree>
    <p:extLst>
      <p:ext uri="{BB962C8B-B14F-4D97-AF65-F5344CB8AC3E}">
        <p14:creationId xmlns:p14="http://schemas.microsoft.com/office/powerpoint/2010/main" val="3041991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 Security</a:t>
            </a:r>
            <a:endParaRPr lang="en-US" dirty="0"/>
          </a:p>
        </p:txBody>
      </p:sp>
      <p:sp>
        <p:nvSpPr>
          <p:cNvPr id="3" name="Content Placeholder 2"/>
          <p:cNvSpPr>
            <a:spLocks noGrp="1"/>
          </p:cNvSpPr>
          <p:nvPr>
            <p:ph sz="quarter" idx="1"/>
          </p:nvPr>
        </p:nvSpPr>
        <p:spPr>
          <a:xfrm>
            <a:off x="914400" y="1447800"/>
            <a:ext cx="3733800" cy="4572000"/>
          </a:xfrm>
        </p:spPr>
        <p:txBody>
          <a:bodyPr>
            <a:normAutofit/>
          </a:bodyPr>
          <a:lstStyle/>
          <a:p>
            <a:r>
              <a:rPr lang="en-US" dirty="0" smtClean="0"/>
              <a:t>National Cyber Security Division - Responsible for the response system, risk management program, and requirements for the cyber security in the U.S.</a:t>
            </a:r>
          </a:p>
          <a:p>
            <a:r>
              <a:rPr lang="en-US" dirty="0" smtClean="0"/>
              <a:t>Helps identify many things such as identity theft and other online criminal activity</a:t>
            </a:r>
            <a:endParaRPr lang="en-US" dirty="0"/>
          </a:p>
        </p:txBody>
      </p:sp>
      <p:pic>
        <p:nvPicPr>
          <p:cNvPr id="5122" name="Picture 2" descr="http://t2.gstatic.com/images?q=tbn:ANd9GcQDf5dEhhpk2HtX7J9V8ZbqPywrNUCLTVefuxMF-EY3CL3V53wGWA"/>
          <p:cNvPicPr>
            <a:picLocks noChangeAspect="1" noChangeArrowheads="1"/>
          </p:cNvPicPr>
          <p:nvPr/>
        </p:nvPicPr>
        <p:blipFill>
          <a:blip r:embed="rId2"/>
          <a:srcRect/>
          <a:stretch>
            <a:fillRect/>
          </a:stretch>
        </p:blipFill>
        <p:spPr bwMode="auto">
          <a:xfrm>
            <a:off x="5002212" y="1687512"/>
            <a:ext cx="3684588" cy="3684588"/>
          </a:xfrm>
          <a:prstGeom prst="rect">
            <a:avLst/>
          </a:prstGeom>
          <a:noFill/>
        </p:spPr>
      </p:pic>
    </p:spTree>
    <p:extLst>
      <p:ext uri="{BB962C8B-B14F-4D97-AF65-F5344CB8AC3E}">
        <p14:creationId xmlns:p14="http://schemas.microsoft.com/office/powerpoint/2010/main" val="1669045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108</TotalTime>
  <Words>476</Words>
  <Application>Microsoft Office PowerPoint</Application>
  <PresentationFormat>On-screen Show (4:3)</PresentationFormat>
  <Paragraphs>60</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Equity</vt:lpstr>
      <vt:lpstr>Homeland Security</vt:lpstr>
      <vt:lpstr>Learning Topics</vt:lpstr>
      <vt:lpstr>Introduction</vt:lpstr>
      <vt:lpstr>History</vt:lpstr>
      <vt:lpstr>Homeland Security Act</vt:lpstr>
      <vt:lpstr>Homeland Defense</vt:lpstr>
      <vt:lpstr>Terrorism</vt:lpstr>
      <vt:lpstr>Homeland Security Advisory System</vt:lpstr>
      <vt:lpstr>Cyber Security</vt:lpstr>
      <vt:lpstr>Why This Matters To You </vt:lpstr>
      <vt:lpstr>Reporting Threats</vt:lpstr>
      <vt:lpstr>Conclusion</vt:lpstr>
      <vt:lpstr>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Homeland Security</dc:title>
  <dc:creator>Anna Bennett</dc:creator>
  <cp:lastModifiedBy>Peters, Eliott Thomas</cp:lastModifiedBy>
  <cp:revision>16</cp:revision>
  <dcterms:created xsi:type="dcterms:W3CDTF">2012-05-16T14:39:23Z</dcterms:created>
  <dcterms:modified xsi:type="dcterms:W3CDTF">2012-05-30T15:54:27Z</dcterms:modified>
</cp:coreProperties>
</file>