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sldIdLst>
    <p:sldId id="272" r:id="rId2"/>
    <p:sldId id="257" r:id="rId3"/>
    <p:sldId id="258" r:id="rId4"/>
    <p:sldId id="259" r:id="rId5"/>
    <p:sldId id="273" r:id="rId6"/>
    <p:sldId id="260" r:id="rId7"/>
    <p:sldId id="261" r:id="rId8"/>
    <p:sldId id="262" r:id="rId9"/>
    <p:sldId id="263" r:id="rId10"/>
    <p:sldId id="264"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521" autoAdjust="0"/>
  </p:normalViewPr>
  <p:slideViewPr>
    <p:cSldViewPr snapToGrid="0" snapToObjects="1">
      <p:cViewPr varScale="1">
        <p:scale>
          <a:sx n="96" d="100"/>
          <a:sy n="96" d="100"/>
        </p:scale>
        <p:origin x="-20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EA36F5-8BC5-43DC-8102-F94B7FA6093E}" type="doc">
      <dgm:prSet loTypeId="urn:microsoft.com/office/officeart/2005/8/layout/StepDownProcess" loCatId="process" qsTypeId="urn:microsoft.com/office/officeart/2005/8/quickstyle/simple1" qsCatId="simple" csTypeId="urn:microsoft.com/office/officeart/2005/8/colors/colorful3" csCatId="colorful" phldr="1"/>
      <dgm:spPr/>
      <dgm:t>
        <a:bodyPr/>
        <a:lstStyle/>
        <a:p>
          <a:endParaRPr lang="en-US"/>
        </a:p>
      </dgm:t>
    </dgm:pt>
    <dgm:pt modelId="{E6A54155-FA70-4BCF-AE08-7AD36DEFFDE2}">
      <dgm:prSet phldrT="[Text]"/>
      <dgm:spPr>
        <a:solidFill>
          <a:srgbClr val="002060"/>
        </a:solidFill>
      </dgm:spPr>
      <dgm:t>
        <a:bodyPr/>
        <a:lstStyle/>
        <a:p>
          <a:r>
            <a:rPr lang="en-US" dirty="0" smtClean="0"/>
            <a:t>Step 1</a:t>
          </a:r>
        </a:p>
        <a:p>
          <a:r>
            <a:rPr lang="en-US" dirty="0" smtClean="0"/>
            <a:t>Identify Critical Information</a:t>
          </a:r>
          <a:endParaRPr lang="en-US" dirty="0"/>
        </a:p>
      </dgm:t>
    </dgm:pt>
    <dgm:pt modelId="{93E10264-090E-444E-ABC3-E6158DA268E8}" type="parTrans" cxnId="{0977A0B5-86CF-4B25-9482-A7A357FA4E62}">
      <dgm:prSet/>
      <dgm:spPr/>
      <dgm:t>
        <a:bodyPr/>
        <a:lstStyle/>
        <a:p>
          <a:endParaRPr lang="en-US"/>
        </a:p>
      </dgm:t>
    </dgm:pt>
    <dgm:pt modelId="{B4FE2B80-0AED-4F41-8145-C073B312D47F}" type="sibTrans" cxnId="{0977A0B5-86CF-4B25-9482-A7A357FA4E62}">
      <dgm:prSet/>
      <dgm:spPr/>
      <dgm:t>
        <a:bodyPr/>
        <a:lstStyle/>
        <a:p>
          <a:endParaRPr lang="en-US"/>
        </a:p>
      </dgm:t>
    </dgm:pt>
    <dgm:pt modelId="{5667CE7F-ADD4-4622-BCF6-45D92E58C204}">
      <dgm:prSet phldrT="[Text]"/>
      <dgm:spPr>
        <a:solidFill>
          <a:srgbClr val="0070C0"/>
        </a:solidFill>
      </dgm:spPr>
      <dgm:t>
        <a:bodyPr/>
        <a:lstStyle/>
        <a:p>
          <a:r>
            <a:rPr lang="en-US" dirty="0" smtClean="0"/>
            <a:t>Step 2</a:t>
          </a:r>
        </a:p>
        <a:p>
          <a:r>
            <a:rPr lang="en-US" dirty="0" smtClean="0"/>
            <a:t>Analyze Threats</a:t>
          </a:r>
          <a:endParaRPr lang="en-US" dirty="0"/>
        </a:p>
      </dgm:t>
    </dgm:pt>
    <dgm:pt modelId="{4CE41256-FD68-414C-AE88-768BBF8A9ACF}" type="parTrans" cxnId="{00A3D16C-01FA-463A-BD83-51AC39F38FAF}">
      <dgm:prSet/>
      <dgm:spPr/>
      <dgm:t>
        <a:bodyPr/>
        <a:lstStyle/>
        <a:p>
          <a:endParaRPr lang="en-US"/>
        </a:p>
      </dgm:t>
    </dgm:pt>
    <dgm:pt modelId="{2DAA42A2-BC42-447E-B3BD-E84FB94E806C}" type="sibTrans" cxnId="{00A3D16C-01FA-463A-BD83-51AC39F38FAF}">
      <dgm:prSet/>
      <dgm:spPr/>
      <dgm:t>
        <a:bodyPr/>
        <a:lstStyle/>
        <a:p>
          <a:endParaRPr lang="en-US"/>
        </a:p>
      </dgm:t>
    </dgm:pt>
    <dgm:pt modelId="{A700D52A-21CE-4C6E-ACF4-053C5C54E35A}">
      <dgm:prSet phldrT="[Text]"/>
      <dgm:spPr>
        <a:solidFill>
          <a:srgbClr val="00B050"/>
        </a:solidFill>
      </dgm:spPr>
      <dgm:t>
        <a:bodyPr/>
        <a:lstStyle/>
        <a:p>
          <a:r>
            <a:rPr lang="en-US" dirty="0" smtClean="0"/>
            <a:t>Step 3</a:t>
          </a:r>
        </a:p>
        <a:p>
          <a:r>
            <a:rPr lang="en-US" dirty="0" smtClean="0"/>
            <a:t>Analyze Vulnerabilities</a:t>
          </a:r>
          <a:endParaRPr lang="en-US" dirty="0"/>
        </a:p>
      </dgm:t>
    </dgm:pt>
    <dgm:pt modelId="{BEEF345B-A641-4DA8-B166-A581A075C577}" type="parTrans" cxnId="{445F5FB0-0A10-40F6-BFB2-36719F0E18D0}">
      <dgm:prSet/>
      <dgm:spPr/>
      <dgm:t>
        <a:bodyPr/>
        <a:lstStyle/>
        <a:p>
          <a:endParaRPr lang="en-US"/>
        </a:p>
      </dgm:t>
    </dgm:pt>
    <dgm:pt modelId="{462EA313-6686-4E8D-8474-5D41E1314156}" type="sibTrans" cxnId="{445F5FB0-0A10-40F6-BFB2-36719F0E18D0}">
      <dgm:prSet/>
      <dgm:spPr/>
      <dgm:t>
        <a:bodyPr/>
        <a:lstStyle/>
        <a:p>
          <a:endParaRPr lang="en-US"/>
        </a:p>
      </dgm:t>
    </dgm:pt>
    <dgm:pt modelId="{BB3E8350-E8E7-4D6F-A02E-5CB1DEE67B1F}">
      <dgm:prSet phldrT="[Text]"/>
      <dgm:spPr>
        <a:solidFill>
          <a:srgbClr val="FF0000"/>
        </a:solidFill>
      </dgm:spPr>
      <dgm:t>
        <a:bodyPr/>
        <a:lstStyle/>
        <a:p>
          <a:r>
            <a:rPr lang="en-US" dirty="0" smtClean="0"/>
            <a:t>Step 4</a:t>
          </a:r>
        </a:p>
        <a:p>
          <a:r>
            <a:rPr lang="en-US" dirty="0" smtClean="0"/>
            <a:t>Risk Assessment</a:t>
          </a:r>
          <a:endParaRPr lang="en-US" dirty="0"/>
        </a:p>
      </dgm:t>
    </dgm:pt>
    <dgm:pt modelId="{99014563-D823-4182-8F4E-742EA1985944}" type="parTrans" cxnId="{BD2E9BAC-5BA9-4FA4-8E7D-AADF70F76BA5}">
      <dgm:prSet/>
      <dgm:spPr/>
      <dgm:t>
        <a:bodyPr/>
        <a:lstStyle/>
        <a:p>
          <a:endParaRPr lang="en-US"/>
        </a:p>
      </dgm:t>
    </dgm:pt>
    <dgm:pt modelId="{50249EF3-B49B-428A-BEE4-2048792A7465}" type="sibTrans" cxnId="{BD2E9BAC-5BA9-4FA4-8E7D-AADF70F76BA5}">
      <dgm:prSet/>
      <dgm:spPr/>
      <dgm:t>
        <a:bodyPr/>
        <a:lstStyle/>
        <a:p>
          <a:endParaRPr lang="en-US"/>
        </a:p>
      </dgm:t>
    </dgm:pt>
    <dgm:pt modelId="{851204F5-6EEB-479E-B4AC-99D01201FA14}">
      <dgm:prSet phldrT="[Text]"/>
      <dgm:spPr>
        <a:solidFill>
          <a:srgbClr val="C00000"/>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dirty="0" smtClean="0"/>
            <a:t>Step 5</a:t>
          </a:r>
          <a:br>
            <a:rPr lang="en-US" dirty="0" smtClean="0"/>
          </a:br>
          <a:r>
            <a:rPr lang="en-US" dirty="0" smtClean="0"/>
            <a:t>Apply Appropriate OPSEC Measures</a:t>
          </a:r>
        </a:p>
        <a:p>
          <a:pPr marL="0" marR="0" indent="0" defTabSz="914400" eaLnBrk="1" fontAlgn="auto" latinLnBrk="0" hangingPunct="1">
            <a:lnSpc>
              <a:spcPct val="100000"/>
            </a:lnSpc>
            <a:spcBef>
              <a:spcPts val="0"/>
            </a:spcBef>
            <a:spcAft>
              <a:spcPts val="0"/>
            </a:spcAft>
            <a:buClrTx/>
            <a:buSzTx/>
            <a:buFontTx/>
            <a:buNone/>
            <a:tabLst/>
            <a:defRPr/>
          </a:pPr>
          <a:endParaRPr lang="en-US" dirty="0"/>
        </a:p>
      </dgm:t>
    </dgm:pt>
    <dgm:pt modelId="{69124717-601D-4149-B6A6-DFF905C67249}" type="parTrans" cxnId="{A170C160-8DBD-4A16-B123-C7AF9F591A32}">
      <dgm:prSet/>
      <dgm:spPr/>
      <dgm:t>
        <a:bodyPr/>
        <a:lstStyle/>
        <a:p>
          <a:endParaRPr lang="en-US"/>
        </a:p>
      </dgm:t>
    </dgm:pt>
    <dgm:pt modelId="{6AF530DF-068D-49EC-B2E4-45E3A4E50FF2}" type="sibTrans" cxnId="{A170C160-8DBD-4A16-B123-C7AF9F591A32}">
      <dgm:prSet/>
      <dgm:spPr/>
      <dgm:t>
        <a:bodyPr/>
        <a:lstStyle/>
        <a:p>
          <a:endParaRPr lang="en-US"/>
        </a:p>
      </dgm:t>
    </dgm:pt>
    <dgm:pt modelId="{76700CAD-E02F-4B81-9AC5-1FD16D9F5E3D}" type="pres">
      <dgm:prSet presAssocID="{1CEA36F5-8BC5-43DC-8102-F94B7FA6093E}" presName="rootnode" presStyleCnt="0">
        <dgm:presLayoutVars>
          <dgm:chMax/>
          <dgm:chPref/>
          <dgm:dir/>
          <dgm:animLvl val="lvl"/>
        </dgm:presLayoutVars>
      </dgm:prSet>
      <dgm:spPr/>
    </dgm:pt>
    <dgm:pt modelId="{3FD8E7BA-E730-4A26-843B-ACF19D991D3A}" type="pres">
      <dgm:prSet presAssocID="{E6A54155-FA70-4BCF-AE08-7AD36DEFFDE2}" presName="composite" presStyleCnt="0"/>
      <dgm:spPr/>
    </dgm:pt>
    <dgm:pt modelId="{73E4B31B-6C6E-44CE-A549-FA18DF2F8FC1}" type="pres">
      <dgm:prSet presAssocID="{E6A54155-FA70-4BCF-AE08-7AD36DEFFDE2}" presName="bentUpArrow1" presStyleLbl="alignImgPlace1" presStyleIdx="0" presStyleCnt="4"/>
      <dgm:spPr/>
    </dgm:pt>
    <dgm:pt modelId="{45064070-5CF2-42F4-847B-26A1C3F1C686}" type="pres">
      <dgm:prSet presAssocID="{E6A54155-FA70-4BCF-AE08-7AD36DEFFDE2}" presName="ParentText" presStyleLbl="node1" presStyleIdx="0" presStyleCnt="5" custScaleX="220318">
        <dgm:presLayoutVars>
          <dgm:chMax val="1"/>
          <dgm:chPref val="1"/>
          <dgm:bulletEnabled val="1"/>
        </dgm:presLayoutVars>
      </dgm:prSet>
      <dgm:spPr/>
    </dgm:pt>
    <dgm:pt modelId="{AFFC5876-AD1F-4D3D-A04F-C52A8A289C5F}" type="pres">
      <dgm:prSet presAssocID="{E6A54155-FA70-4BCF-AE08-7AD36DEFFDE2}" presName="ChildText" presStyleLbl="revTx" presStyleIdx="0" presStyleCnt="4">
        <dgm:presLayoutVars>
          <dgm:chMax val="0"/>
          <dgm:chPref val="0"/>
          <dgm:bulletEnabled val="1"/>
        </dgm:presLayoutVars>
      </dgm:prSet>
      <dgm:spPr/>
      <dgm:t>
        <a:bodyPr/>
        <a:lstStyle/>
        <a:p>
          <a:endParaRPr lang="en-US"/>
        </a:p>
      </dgm:t>
    </dgm:pt>
    <dgm:pt modelId="{88544806-139A-4D9F-A490-C0551507BB13}" type="pres">
      <dgm:prSet presAssocID="{B4FE2B80-0AED-4F41-8145-C073B312D47F}" presName="sibTrans" presStyleCnt="0"/>
      <dgm:spPr/>
    </dgm:pt>
    <dgm:pt modelId="{CFACBF9C-88BB-4587-9CEE-FC28C359494E}" type="pres">
      <dgm:prSet presAssocID="{5667CE7F-ADD4-4622-BCF6-45D92E58C204}" presName="composite" presStyleCnt="0"/>
      <dgm:spPr/>
    </dgm:pt>
    <dgm:pt modelId="{AACB9968-CF1D-4D31-A072-6B30ADC04BE5}" type="pres">
      <dgm:prSet presAssocID="{5667CE7F-ADD4-4622-BCF6-45D92E58C204}" presName="bentUpArrow1" presStyleLbl="alignImgPlace1" presStyleIdx="1" presStyleCnt="4"/>
      <dgm:spPr/>
    </dgm:pt>
    <dgm:pt modelId="{5FBB35DA-9B52-4F7F-8BC8-805AA5CAE9A3}" type="pres">
      <dgm:prSet presAssocID="{5667CE7F-ADD4-4622-BCF6-45D92E58C204}" presName="ParentText" presStyleLbl="node1" presStyleIdx="1" presStyleCnt="5" custScaleX="216669" custLinFactNeighborX="25965" custLinFactNeighborY="2853">
        <dgm:presLayoutVars>
          <dgm:chMax val="1"/>
          <dgm:chPref val="1"/>
          <dgm:bulletEnabled val="1"/>
        </dgm:presLayoutVars>
      </dgm:prSet>
      <dgm:spPr/>
      <dgm:t>
        <a:bodyPr/>
        <a:lstStyle/>
        <a:p>
          <a:endParaRPr lang="en-US"/>
        </a:p>
      </dgm:t>
    </dgm:pt>
    <dgm:pt modelId="{3B8BC11A-62D2-4458-9BC2-E71E05EE2797}" type="pres">
      <dgm:prSet presAssocID="{5667CE7F-ADD4-4622-BCF6-45D92E58C204}" presName="ChildText" presStyleLbl="revTx" presStyleIdx="1" presStyleCnt="4">
        <dgm:presLayoutVars>
          <dgm:chMax val="0"/>
          <dgm:chPref val="0"/>
          <dgm:bulletEnabled val="1"/>
        </dgm:presLayoutVars>
      </dgm:prSet>
      <dgm:spPr/>
      <dgm:t>
        <a:bodyPr/>
        <a:lstStyle/>
        <a:p>
          <a:endParaRPr lang="en-US"/>
        </a:p>
      </dgm:t>
    </dgm:pt>
    <dgm:pt modelId="{42B1CA28-1F80-4357-97A4-EC1027C8F5D8}" type="pres">
      <dgm:prSet presAssocID="{2DAA42A2-BC42-447E-B3BD-E84FB94E806C}" presName="sibTrans" presStyleCnt="0"/>
      <dgm:spPr/>
    </dgm:pt>
    <dgm:pt modelId="{710E8F5D-F0FD-4522-A637-6E9256165E6D}" type="pres">
      <dgm:prSet presAssocID="{A700D52A-21CE-4C6E-ACF4-053C5C54E35A}" presName="composite" presStyleCnt="0"/>
      <dgm:spPr/>
    </dgm:pt>
    <dgm:pt modelId="{04DFC7C3-E1E7-4C4C-9409-9EAEFF52E306}" type="pres">
      <dgm:prSet presAssocID="{A700D52A-21CE-4C6E-ACF4-053C5C54E35A}" presName="bentUpArrow1" presStyleLbl="alignImgPlace1" presStyleIdx="2" presStyleCnt="4"/>
      <dgm:spPr/>
    </dgm:pt>
    <dgm:pt modelId="{11DD33D5-40A8-482C-8E18-7AF932D2405A}" type="pres">
      <dgm:prSet presAssocID="{A700D52A-21CE-4C6E-ACF4-053C5C54E35A}" presName="ParentText" presStyleLbl="node1" presStyleIdx="2" presStyleCnt="5" custScaleX="217081" custLinFactNeighborX="19646" custLinFactNeighborY="-707">
        <dgm:presLayoutVars>
          <dgm:chMax val="1"/>
          <dgm:chPref val="1"/>
          <dgm:bulletEnabled val="1"/>
        </dgm:presLayoutVars>
      </dgm:prSet>
      <dgm:spPr/>
    </dgm:pt>
    <dgm:pt modelId="{D0C57094-A45D-41FA-B9EF-508AC582E0AE}" type="pres">
      <dgm:prSet presAssocID="{A700D52A-21CE-4C6E-ACF4-053C5C54E35A}" presName="ChildText" presStyleLbl="revTx" presStyleIdx="2" presStyleCnt="4">
        <dgm:presLayoutVars>
          <dgm:chMax val="0"/>
          <dgm:chPref val="0"/>
          <dgm:bulletEnabled val="1"/>
        </dgm:presLayoutVars>
      </dgm:prSet>
      <dgm:spPr/>
      <dgm:t>
        <a:bodyPr/>
        <a:lstStyle/>
        <a:p>
          <a:endParaRPr lang="en-US"/>
        </a:p>
      </dgm:t>
    </dgm:pt>
    <dgm:pt modelId="{D85A1D40-1F1E-4F08-A4F0-CFE9EC303784}" type="pres">
      <dgm:prSet presAssocID="{462EA313-6686-4E8D-8474-5D41E1314156}" presName="sibTrans" presStyleCnt="0"/>
      <dgm:spPr/>
    </dgm:pt>
    <dgm:pt modelId="{24C9738D-C825-4A57-98BC-87BF02E93079}" type="pres">
      <dgm:prSet presAssocID="{BB3E8350-E8E7-4D6F-A02E-5CB1DEE67B1F}" presName="composite" presStyleCnt="0"/>
      <dgm:spPr/>
    </dgm:pt>
    <dgm:pt modelId="{E3B02F05-84E7-4E36-A71A-1A7DA5A648AB}" type="pres">
      <dgm:prSet presAssocID="{BB3E8350-E8E7-4D6F-A02E-5CB1DEE67B1F}" presName="bentUpArrow1" presStyleLbl="alignImgPlace1" presStyleIdx="3" presStyleCnt="4" custLinFactNeighborX="-36182" custLinFactNeighborY="-3295"/>
      <dgm:spPr/>
    </dgm:pt>
    <dgm:pt modelId="{0A94E2B5-49F8-4911-8AAC-558E18795575}" type="pres">
      <dgm:prSet presAssocID="{BB3E8350-E8E7-4D6F-A02E-5CB1DEE67B1F}" presName="ParentText" presStyleLbl="node1" presStyleIdx="3" presStyleCnt="5" custScaleX="220398" custLinFactNeighborX="24725" custLinFactNeighborY="-5413">
        <dgm:presLayoutVars>
          <dgm:chMax val="1"/>
          <dgm:chPref val="1"/>
          <dgm:bulletEnabled val="1"/>
        </dgm:presLayoutVars>
      </dgm:prSet>
      <dgm:spPr/>
      <dgm:t>
        <a:bodyPr/>
        <a:lstStyle/>
        <a:p>
          <a:endParaRPr lang="en-US"/>
        </a:p>
      </dgm:t>
    </dgm:pt>
    <dgm:pt modelId="{2DA85C94-AB2F-4590-8450-CDF2D5214988}" type="pres">
      <dgm:prSet presAssocID="{BB3E8350-E8E7-4D6F-A02E-5CB1DEE67B1F}" presName="ChildText" presStyleLbl="revTx" presStyleIdx="3" presStyleCnt="4">
        <dgm:presLayoutVars>
          <dgm:chMax val="0"/>
          <dgm:chPref val="0"/>
          <dgm:bulletEnabled val="1"/>
        </dgm:presLayoutVars>
      </dgm:prSet>
      <dgm:spPr/>
    </dgm:pt>
    <dgm:pt modelId="{689F9F28-EBD1-4CBF-BA39-F8688CD93907}" type="pres">
      <dgm:prSet presAssocID="{50249EF3-B49B-428A-BEE4-2048792A7465}" presName="sibTrans" presStyleCnt="0"/>
      <dgm:spPr/>
    </dgm:pt>
    <dgm:pt modelId="{FA88ADB9-3D9B-466C-8274-68A088D29839}" type="pres">
      <dgm:prSet presAssocID="{851204F5-6EEB-479E-B4AC-99D01201FA14}" presName="composite" presStyleCnt="0"/>
      <dgm:spPr/>
    </dgm:pt>
    <dgm:pt modelId="{E3EB21A0-B7CC-443D-9094-CB26B73DD5C3}" type="pres">
      <dgm:prSet presAssocID="{851204F5-6EEB-479E-B4AC-99D01201FA14}" presName="ParentText" presStyleLbl="node1" presStyleIdx="4" presStyleCnt="5" custScaleX="225988" custLinFactNeighborX="24421" custLinFactNeighborY="24236">
        <dgm:presLayoutVars>
          <dgm:chMax val="1"/>
          <dgm:chPref val="1"/>
          <dgm:bulletEnabled val="1"/>
        </dgm:presLayoutVars>
      </dgm:prSet>
      <dgm:spPr/>
    </dgm:pt>
  </dgm:ptLst>
  <dgm:cxnLst>
    <dgm:cxn modelId="{88AA3D3D-7EC3-43AD-8A40-4B6FB58F5971}" type="presOf" srcId="{E6A54155-FA70-4BCF-AE08-7AD36DEFFDE2}" destId="{45064070-5CF2-42F4-847B-26A1C3F1C686}" srcOrd="0" destOrd="0" presId="urn:microsoft.com/office/officeart/2005/8/layout/StepDownProcess"/>
    <dgm:cxn modelId="{E4FEFFBF-73D8-498A-8DCD-7E07C98002EF}" type="presOf" srcId="{5667CE7F-ADD4-4622-BCF6-45D92E58C204}" destId="{5FBB35DA-9B52-4F7F-8BC8-805AA5CAE9A3}" srcOrd="0" destOrd="0" presId="urn:microsoft.com/office/officeart/2005/8/layout/StepDownProcess"/>
    <dgm:cxn modelId="{A144091F-BF0D-4C6B-8185-89018050A0A9}" type="presOf" srcId="{851204F5-6EEB-479E-B4AC-99D01201FA14}" destId="{E3EB21A0-B7CC-443D-9094-CB26B73DD5C3}" srcOrd="0" destOrd="0" presId="urn:microsoft.com/office/officeart/2005/8/layout/StepDownProcess"/>
    <dgm:cxn modelId="{A170C160-8DBD-4A16-B123-C7AF9F591A32}" srcId="{1CEA36F5-8BC5-43DC-8102-F94B7FA6093E}" destId="{851204F5-6EEB-479E-B4AC-99D01201FA14}" srcOrd="4" destOrd="0" parTransId="{69124717-601D-4149-B6A6-DFF905C67249}" sibTransId="{6AF530DF-068D-49EC-B2E4-45E3A4E50FF2}"/>
    <dgm:cxn modelId="{D989CBB3-2266-4EE5-9770-9684BF893F18}" type="presOf" srcId="{A700D52A-21CE-4C6E-ACF4-053C5C54E35A}" destId="{11DD33D5-40A8-482C-8E18-7AF932D2405A}" srcOrd="0" destOrd="0" presId="urn:microsoft.com/office/officeart/2005/8/layout/StepDownProcess"/>
    <dgm:cxn modelId="{A3135F03-59FD-48D4-97FF-EABEF59FAB7B}" type="presOf" srcId="{BB3E8350-E8E7-4D6F-A02E-5CB1DEE67B1F}" destId="{0A94E2B5-49F8-4911-8AAC-558E18795575}" srcOrd="0" destOrd="0" presId="urn:microsoft.com/office/officeart/2005/8/layout/StepDownProcess"/>
    <dgm:cxn modelId="{445F5FB0-0A10-40F6-BFB2-36719F0E18D0}" srcId="{1CEA36F5-8BC5-43DC-8102-F94B7FA6093E}" destId="{A700D52A-21CE-4C6E-ACF4-053C5C54E35A}" srcOrd="2" destOrd="0" parTransId="{BEEF345B-A641-4DA8-B166-A581A075C577}" sibTransId="{462EA313-6686-4E8D-8474-5D41E1314156}"/>
    <dgm:cxn modelId="{BD2E9BAC-5BA9-4FA4-8E7D-AADF70F76BA5}" srcId="{1CEA36F5-8BC5-43DC-8102-F94B7FA6093E}" destId="{BB3E8350-E8E7-4D6F-A02E-5CB1DEE67B1F}" srcOrd="3" destOrd="0" parTransId="{99014563-D823-4182-8F4E-742EA1985944}" sibTransId="{50249EF3-B49B-428A-BEE4-2048792A7465}"/>
    <dgm:cxn modelId="{2970880B-5DCA-4B76-8DD9-1CADE84CBC38}" type="presOf" srcId="{1CEA36F5-8BC5-43DC-8102-F94B7FA6093E}" destId="{76700CAD-E02F-4B81-9AC5-1FD16D9F5E3D}" srcOrd="0" destOrd="0" presId="urn:microsoft.com/office/officeart/2005/8/layout/StepDownProcess"/>
    <dgm:cxn modelId="{0977A0B5-86CF-4B25-9482-A7A357FA4E62}" srcId="{1CEA36F5-8BC5-43DC-8102-F94B7FA6093E}" destId="{E6A54155-FA70-4BCF-AE08-7AD36DEFFDE2}" srcOrd="0" destOrd="0" parTransId="{93E10264-090E-444E-ABC3-E6158DA268E8}" sibTransId="{B4FE2B80-0AED-4F41-8145-C073B312D47F}"/>
    <dgm:cxn modelId="{00A3D16C-01FA-463A-BD83-51AC39F38FAF}" srcId="{1CEA36F5-8BC5-43DC-8102-F94B7FA6093E}" destId="{5667CE7F-ADD4-4622-BCF6-45D92E58C204}" srcOrd="1" destOrd="0" parTransId="{4CE41256-FD68-414C-AE88-768BBF8A9ACF}" sibTransId="{2DAA42A2-BC42-447E-B3BD-E84FB94E806C}"/>
    <dgm:cxn modelId="{F430D9C0-95C9-4B1E-9900-323BE7265662}" type="presParOf" srcId="{76700CAD-E02F-4B81-9AC5-1FD16D9F5E3D}" destId="{3FD8E7BA-E730-4A26-843B-ACF19D991D3A}" srcOrd="0" destOrd="0" presId="urn:microsoft.com/office/officeart/2005/8/layout/StepDownProcess"/>
    <dgm:cxn modelId="{153BEDD3-D469-40A9-B558-05E3431F2335}" type="presParOf" srcId="{3FD8E7BA-E730-4A26-843B-ACF19D991D3A}" destId="{73E4B31B-6C6E-44CE-A549-FA18DF2F8FC1}" srcOrd="0" destOrd="0" presId="urn:microsoft.com/office/officeart/2005/8/layout/StepDownProcess"/>
    <dgm:cxn modelId="{A8AC9B75-D4B0-42F7-BCFA-18A9FD5E11A4}" type="presParOf" srcId="{3FD8E7BA-E730-4A26-843B-ACF19D991D3A}" destId="{45064070-5CF2-42F4-847B-26A1C3F1C686}" srcOrd="1" destOrd="0" presId="urn:microsoft.com/office/officeart/2005/8/layout/StepDownProcess"/>
    <dgm:cxn modelId="{93A46CD8-F00B-43DD-B578-3A92690E2651}" type="presParOf" srcId="{3FD8E7BA-E730-4A26-843B-ACF19D991D3A}" destId="{AFFC5876-AD1F-4D3D-A04F-C52A8A289C5F}" srcOrd="2" destOrd="0" presId="urn:microsoft.com/office/officeart/2005/8/layout/StepDownProcess"/>
    <dgm:cxn modelId="{99FA50A4-9C00-4FE6-9A52-E5EAA13BAD53}" type="presParOf" srcId="{76700CAD-E02F-4B81-9AC5-1FD16D9F5E3D}" destId="{88544806-139A-4D9F-A490-C0551507BB13}" srcOrd="1" destOrd="0" presId="urn:microsoft.com/office/officeart/2005/8/layout/StepDownProcess"/>
    <dgm:cxn modelId="{196E0D4B-F9E2-43F4-A11F-8C9C2D5A6D61}" type="presParOf" srcId="{76700CAD-E02F-4B81-9AC5-1FD16D9F5E3D}" destId="{CFACBF9C-88BB-4587-9CEE-FC28C359494E}" srcOrd="2" destOrd="0" presId="urn:microsoft.com/office/officeart/2005/8/layout/StepDownProcess"/>
    <dgm:cxn modelId="{668290BD-01FA-4747-B244-60084296D12C}" type="presParOf" srcId="{CFACBF9C-88BB-4587-9CEE-FC28C359494E}" destId="{AACB9968-CF1D-4D31-A072-6B30ADC04BE5}" srcOrd="0" destOrd="0" presId="urn:microsoft.com/office/officeart/2005/8/layout/StepDownProcess"/>
    <dgm:cxn modelId="{25F4BF0D-55C9-4C3A-957E-C8EECCB1391E}" type="presParOf" srcId="{CFACBF9C-88BB-4587-9CEE-FC28C359494E}" destId="{5FBB35DA-9B52-4F7F-8BC8-805AA5CAE9A3}" srcOrd="1" destOrd="0" presId="urn:microsoft.com/office/officeart/2005/8/layout/StepDownProcess"/>
    <dgm:cxn modelId="{B6A71FF5-3FE9-4BDA-811F-76E3E79B2E4B}" type="presParOf" srcId="{CFACBF9C-88BB-4587-9CEE-FC28C359494E}" destId="{3B8BC11A-62D2-4458-9BC2-E71E05EE2797}" srcOrd="2" destOrd="0" presId="urn:microsoft.com/office/officeart/2005/8/layout/StepDownProcess"/>
    <dgm:cxn modelId="{ABA3B130-A28C-4A05-9470-52CA06AD817B}" type="presParOf" srcId="{76700CAD-E02F-4B81-9AC5-1FD16D9F5E3D}" destId="{42B1CA28-1F80-4357-97A4-EC1027C8F5D8}" srcOrd="3" destOrd="0" presId="urn:microsoft.com/office/officeart/2005/8/layout/StepDownProcess"/>
    <dgm:cxn modelId="{B6C9628D-EAD9-4979-9FD7-C8D4E64A4D51}" type="presParOf" srcId="{76700CAD-E02F-4B81-9AC5-1FD16D9F5E3D}" destId="{710E8F5D-F0FD-4522-A637-6E9256165E6D}" srcOrd="4" destOrd="0" presId="urn:microsoft.com/office/officeart/2005/8/layout/StepDownProcess"/>
    <dgm:cxn modelId="{FACD9F7F-0DA0-4FFF-A2CE-CF3A82743394}" type="presParOf" srcId="{710E8F5D-F0FD-4522-A637-6E9256165E6D}" destId="{04DFC7C3-E1E7-4C4C-9409-9EAEFF52E306}" srcOrd="0" destOrd="0" presId="urn:microsoft.com/office/officeart/2005/8/layout/StepDownProcess"/>
    <dgm:cxn modelId="{7C27C12A-D10B-4BAB-A9F7-39A6264D0199}" type="presParOf" srcId="{710E8F5D-F0FD-4522-A637-6E9256165E6D}" destId="{11DD33D5-40A8-482C-8E18-7AF932D2405A}" srcOrd="1" destOrd="0" presId="urn:microsoft.com/office/officeart/2005/8/layout/StepDownProcess"/>
    <dgm:cxn modelId="{0F9C9DFE-90E6-4A1E-AB5D-EA11DA4EE6A3}" type="presParOf" srcId="{710E8F5D-F0FD-4522-A637-6E9256165E6D}" destId="{D0C57094-A45D-41FA-B9EF-508AC582E0AE}" srcOrd="2" destOrd="0" presId="urn:microsoft.com/office/officeart/2005/8/layout/StepDownProcess"/>
    <dgm:cxn modelId="{1FAF5B00-E2FC-42BA-BC1D-ACA5E5E1C40F}" type="presParOf" srcId="{76700CAD-E02F-4B81-9AC5-1FD16D9F5E3D}" destId="{D85A1D40-1F1E-4F08-A4F0-CFE9EC303784}" srcOrd="5" destOrd="0" presId="urn:microsoft.com/office/officeart/2005/8/layout/StepDownProcess"/>
    <dgm:cxn modelId="{4B9C56AE-CD8C-409A-8AC8-3721F07BCF63}" type="presParOf" srcId="{76700CAD-E02F-4B81-9AC5-1FD16D9F5E3D}" destId="{24C9738D-C825-4A57-98BC-87BF02E93079}" srcOrd="6" destOrd="0" presId="urn:microsoft.com/office/officeart/2005/8/layout/StepDownProcess"/>
    <dgm:cxn modelId="{4EF53A14-EE5B-4B4D-9674-631826710F67}" type="presParOf" srcId="{24C9738D-C825-4A57-98BC-87BF02E93079}" destId="{E3B02F05-84E7-4E36-A71A-1A7DA5A648AB}" srcOrd="0" destOrd="0" presId="urn:microsoft.com/office/officeart/2005/8/layout/StepDownProcess"/>
    <dgm:cxn modelId="{DCCE71A1-6022-4C97-8E99-FFE8A66FCA8D}" type="presParOf" srcId="{24C9738D-C825-4A57-98BC-87BF02E93079}" destId="{0A94E2B5-49F8-4911-8AAC-558E18795575}" srcOrd="1" destOrd="0" presId="urn:microsoft.com/office/officeart/2005/8/layout/StepDownProcess"/>
    <dgm:cxn modelId="{A1DFD886-AB5C-461B-810E-E2D5B2B1F619}" type="presParOf" srcId="{24C9738D-C825-4A57-98BC-87BF02E93079}" destId="{2DA85C94-AB2F-4590-8450-CDF2D5214988}" srcOrd="2" destOrd="0" presId="urn:microsoft.com/office/officeart/2005/8/layout/StepDownProcess"/>
    <dgm:cxn modelId="{1BCFB7DF-FC51-4E4D-8D00-7D3B250BF092}" type="presParOf" srcId="{76700CAD-E02F-4B81-9AC5-1FD16D9F5E3D}" destId="{689F9F28-EBD1-4CBF-BA39-F8688CD93907}" srcOrd="7" destOrd="0" presId="urn:microsoft.com/office/officeart/2005/8/layout/StepDownProcess"/>
    <dgm:cxn modelId="{81495EE0-401B-4258-AD99-7A89C42DE821}" type="presParOf" srcId="{76700CAD-E02F-4B81-9AC5-1FD16D9F5E3D}" destId="{FA88ADB9-3D9B-466C-8274-68A088D29839}" srcOrd="8" destOrd="0" presId="urn:microsoft.com/office/officeart/2005/8/layout/StepDownProcess"/>
    <dgm:cxn modelId="{F4F18C75-2268-4A7B-9BFA-F1EEA4B409F2}" type="presParOf" srcId="{FA88ADB9-3D9B-466C-8274-68A088D29839}" destId="{E3EB21A0-B7CC-443D-9094-CB26B73DD5C3}"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E4B31B-6C6E-44CE-A549-FA18DF2F8FC1}">
      <dsp:nvSpPr>
        <dsp:cNvPr id="0" name=""/>
        <dsp:cNvSpPr/>
      </dsp:nvSpPr>
      <dsp:spPr>
        <a:xfrm rot="5400000">
          <a:off x="771807" y="1155340"/>
          <a:ext cx="603212" cy="686735"/>
        </a:xfrm>
        <a:prstGeom prst="bentUpArrow">
          <a:avLst>
            <a:gd name="adj1" fmla="val 32840"/>
            <a:gd name="adj2" fmla="val 25000"/>
            <a:gd name="adj3" fmla="val 35780"/>
          </a:avLst>
        </a:prstGeom>
        <a:solidFill>
          <a:schemeClr val="accent3">
            <a:tint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064070-5CF2-42F4-847B-26A1C3F1C686}">
      <dsp:nvSpPr>
        <dsp:cNvPr id="0" name=""/>
        <dsp:cNvSpPr/>
      </dsp:nvSpPr>
      <dsp:spPr>
        <a:xfrm>
          <a:off x="1105" y="486668"/>
          <a:ext cx="2237227" cy="710784"/>
        </a:xfrm>
        <a:prstGeom prst="roundRect">
          <a:avLst>
            <a:gd name="adj" fmla="val 16670"/>
          </a:avLst>
        </a:prstGeom>
        <a:solidFill>
          <a:srgbClr val="00206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Step 1</a:t>
          </a:r>
        </a:p>
        <a:p>
          <a:pPr lvl="0" algn="ctr" defTabSz="533400">
            <a:lnSpc>
              <a:spcPct val="90000"/>
            </a:lnSpc>
            <a:spcBef>
              <a:spcPct val="0"/>
            </a:spcBef>
            <a:spcAft>
              <a:spcPct val="35000"/>
            </a:spcAft>
          </a:pPr>
          <a:r>
            <a:rPr lang="en-US" sz="1200" kern="1200" dirty="0" smtClean="0"/>
            <a:t>Identify Critical Information</a:t>
          </a:r>
          <a:endParaRPr lang="en-US" sz="1200" kern="1200" dirty="0"/>
        </a:p>
      </dsp:txBody>
      <dsp:txXfrm>
        <a:off x="35809" y="521372"/>
        <a:ext cx="2167819" cy="641376"/>
      </dsp:txXfrm>
    </dsp:sp>
    <dsp:sp modelId="{AFFC5876-AD1F-4D3D-A04F-C52A8A289C5F}">
      <dsp:nvSpPr>
        <dsp:cNvPr id="0" name=""/>
        <dsp:cNvSpPr/>
      </dsp:nvSpPr>
      <dsp:spPr>
        <a:xfrm>
          <a:off x="1627446" y="554457"/>
          <a:ext cx="738544" cy="574487"/>
        </a:xfrm>
        <a:prstGeom prst="rect">
          <a:avLst/>
        </a:prstGeom>
        <a:noFill/>
        <a:ln>
          <a:noFill/>
        </a:ln>
        <a:effectLst/>
      </dsp:spPr>
      <dsp:style>
        <a:lnRef idx="0">
          <a:scrgbClr r="0" g="0" b="0"/>
        </a:lnRef>
        <a:fillRef idx="0">
          <a:scrgbClr r="0" g="0" b="0"/>
        </a:fillRef>
        <a:effectRef idx="0">
          <a:scrgbClr r="0" g="0" b="0"/>
        </a:effectRef>
        <a:fontRef idx="minor"/>
      </dsp:style>
    </dsp:sp>
    <dsp:sp modelId="{AACB9968-CF1D-4D31-A072-6B30ADC04BE5}">
      <dsp:nvSpPr>
        <dsp:cNvPr id="0" name=""/>
        <dsp:cNvSpPr/>
      </dsp:nvSpPr>
      <dsp:spPr>
        <a:xfrm rot="5400000">
          <a:off x="1888425" y="1953786"/>
          <a:ext cx="603212" cy="686735"/>
        </a:xfrm>
        <a:prstGeom prst="bentUpArrow">
          <a:avLst>
            <a:gd name="adj1" fmla="val 32840"/>
            <a:gd name="adj2" fmla="val 25000"/>
            <a:gd name="adj3" fmla="val 35780"/>
          </a:avLst>
        </a:prstGeom>
        <a:solidFill>
          <a:schemeClr val="accent3">
            <a:tint val="50000"/>
            <a:hueOff val="0"/>
            <a:satOff val="0"/>
            <a:lumOff val="3318"/>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FBB35DA-9B52-4F7F-8BC8-805AA5CAE9A3}">
      <dsp:nvSpPr>
        <dsp:cNvPr id="0" name=""/>
        <dsp:cNvSpPr/>
      </dsp:nvSpPr>
      <dsp:spPr>
        <a:xfrm>
          <a:off x="1399913" y="1305392"/>
          <a:ext cx="2200173" cy="710784"/>
        </a:xfrm>
        <a:prstGeom prst="roundRect">
          <a:avLst>
            <a:gd name="adj" fmla="val 16670"/>
          </a:avLst>
        </a:prstGeom>
        <a:solidFill>
          <a:srgbClr val="0070C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Step 2</a:t>
          </a:r>
        </a:p>
        <a:p>
          <a:pPr lvl="0" algn="ctr" defTabSz="533400">
            <a:lnSpc>
              <a:spcPct val="90000"/>
            </a:lnSpc>
            <a:spcBef>
              <a:spcPct val="0"/>
            </a:spcBef>
            <a:spcAft>
              <a:spcPct val="35000"/>
            </a:spcAft>
          </a:pPr>
          <a:r>
            <a:rPr lang="en-US" sz="1200" kern="1200" dirty="0" smtClean="0"/>
            <a:t>Analyze Threats</a:t>
          </a:r>
          <a:endParaRPr lang="en-US" sz="1200" kern="1200" dirty="0"/>
        </a:p>
      </dsp:txBody>
      <dsp:txXfrm>
        <a:off x="1434617" y="1340096"/>
        <a:ext cx="2130765" cy="641376"/>
      </dsp:txXfrm>
    </dsp:sp>
    <dsp:sp modelId="{3B8BC11A-62D2-4458-9BC2-E71E05EE2797}">
      <dsp:nvSpPr>
        <dsp:cNvPr id="0" name=""/>
        <dsp:cNvSpPr/>
      </dsp:nvSpPr>
      <dsp:spPr>
        <a:xfrm>
          <a:off x="2744064" y="1352903"/>
          <a:ext cx="738544" cy="574487"/>
        </a:xfrm>
        <a:prstGeom prst="rect">
          <a:avLst/>
        </a:prstGeom>
        <a:noFill/>
        <a:ln>
          <a:noFill/>
        </a:ln>
        <a:effectLst/>
      </dsp:spPr>
      <dsp:style>
        <a:lnRef idx="0">
          <a:scrgbClr r="0" g="0" b="0"/>
        </a:lnRef>
        <a:fillRef idx="0">
          <a:scrgbClr r="0" g="0" b="0"/>
        </a:fillRef>
        <a:effectRef idx="0">
          <a:scrgbClr r="0" g="0" b="0"/>
        </a:effectRef>
        <a:fontRef idx="minor"/>
      </dsp:style>
    </dsp:sp>
    <dsp:sp modelId="{04DFC7C3-E1E7-4C4C-9409-9EAEFF52E306}">
      <dsp:nvSpPr>
        <dsp:cNvPr id="0" name=""/>
        <dsp:cNvSpPr/>
      </dsp:nvSpPr>
      <dsp:spPr>
        <a:xfrm rot="5400000">
          <a:off x="3025661" y="2752232"/>
          <a:ext cx="603212" cy="686735"/>
        </a:xfrm>
        <a:prstGeom prst="bentUpArrow">
          <a:avLst>
            <a:gd name="adj1" fmla="val 32840"/>
            <a:gd name="adj2" fmla="val 25000"/>
            <a:gd name="adj3" fmla="val 35780"/>
          </a:avLst>
        </a:prstGeom>
        <a:solidFill>
          <a:schemeClr val="accent3">
            <a:tint val="50000"/>
            <a:hueOff val="0"/>
            <a:satOff val="0"/>
            <a:lumOff val="6637"/>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1DD33D5-40A8-482C-8E18-7AF932D2405A}">
      <dsp:nvSpPr>
        <dsp:cNvPr id="0" name=""/>
        <dsp:cNvSpPr/>
      </dsp:nvSpPr>
      <dsp:spPr>
        <a:xfrm>
          <a:off x="2470891" y="2078534"/>
          <a:ext cx="2204357" cy="710784"/>
        </a:xfrm>
        <a:prstGeom prst="roundRect">
          <a:avLst>
            <a:gd name="adj" fmla="val 16670"/>
          </a:avLst>
        </a:prstGeom>
        <a:solidFill>
          <a:srgbClr val="00B05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Step 3</a:t>
          </a:r>
        </a:p>
        <a:p>
          <a:pPr lvl="0" algn="ctr" defTabSz="533400">
            <a:lnSpc>
              <a:spcPct val="90000"/>
            </a:lnSpc>
            <a:spcBef>
              <a:spcPct val="0"/>
            </a:spcBef>
            <a:spcAft>
              <a:spcPct val="35000"/>
            </a:spcAft>
          </a:pPr>
          <a:r>
            <a:rPr lang="en-US" sz="1200" kern="1200" dirty="0" smtClean="0"/>
            <a:t>Analyze Vulnerabilities</a:t>
          </a:r>
          <a:endParaRPr lang="en-US" sz="1200" kern="1200" dirty="0"/>
        </a:p>
      </dsp:txBody>
      <dsp:txXfrm>
        <a:off x="2505595" y="2113238"/>
        <a:ext cx="2134949" cy="641376"/>
      </dsp:txXfrm>
    </dsp:sp>
    <dsp:sp modelId="{D0C57094-A45D-41FA-B9EF-508AC582E0AE}">
      <dsp:nvSpPr>
        <dsp:cNvPr id="0" name=""/>
        <dsp:cNvSpPr/>
      </dsp:nvSpPr>
      <dsp:spPr>
        <a:xfrm>
          <a:off x="3881301" y="2151349"/>
          <a:ext cx="738544" cy="574487"/>
        </a:xfrm>
        <a:prstGeom prst="rect">
          <a:avLst/>
        </a:prstGeom>
        <a:noFill/>
        <a:ln>
          <a:noFill/>
        </a:ln>
        <a:effectLst/>
      </dsp:spPr>
      <dsp:style>
        <a:lnRef idx="0">
          <a:scrgbClr r="0" g="0" b="0"/>
        </a:lnRef>
        <a:fillRef idx="0">
          <a:scrgbClr r="0" g="0" b="0"/>
        </a:fillRef>
        <a:effectRef idx="0">
          <a:scrgbClr r="0" g="0" b="0"/>
        </a:effectRef>
        <a:fontRef idx="minor"/>
      </dsp:style>
    </dsp:sp>
    <dsp:sp modelId="{E3B02F05-84E7-4E36-A71A-1A7DA5A648AB}">
      <dsp:nvSpPr>
        <dsp:cNvPr id="0" name=""/>
        <dsp:cNvSpPr/>
      </dsp:nvSpPr>
      <dsp:spPr>
        <a:xfrm rot="5400000">
          <a:off x="3929173" y="3530802"/>
          <a:ext cx="603212" cy="686735"/>
        </a:xfrm>
        <a:prstGeom prst="bentUpArrow">
          <a:avLst>
            <a:gd name="adj1" fmla="val 32840"/>
            <a:gd name="adj2" fmla="val 25000"/>
            <a:gd name="adj3" fmla="val 35780"/>
          </a:avLst>
        </a:prstGeom>
        <a:solidFill>
          <a:schemeClr val="accent3">
            <a:tint val="50000"/>
            <a:hueOff val="0"/>
            <a:satOff val="0"/>
            <a:lumOff val="9955"/>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A94E2B5-49F8-4911-8AAC-558E18795575}">
      <dsp:nvSpPr>
        <dsp:cNvPr id="0" name=""/>
        <dsp:cNvSpPr/>
      </dsp:nvSpPr>
      <dsp:spPr>
        <a:xfrm>
          <a:off x="3657611" y="2843531"/>
          <a:ext cx="2238040" cy="710784"/>
        </a:xfrm>
        <a:prstGeom prst="roundRect">
          <a:avLst>
            <a:gd name="adj" fmla="val 16670"/>
          </a:avLst>
        </a:prstGeom>
        <a:solidFill>
          <a:srgbClr val="FF000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Step 4</a:t>
          </a:r>
        </a:p>
        <a:p>
          <a:pPr lvl="0" algn="ctr" defTabSz="533400">
            <a:lnSpc>
              <a:spcPct val="90000"/>
            </a:lnSpc>
            <a:spcBef>
              <a:spcPct val="0"/>
            </a:spcBef>
            <a:spcAft>
              <a:spcPct val="35000"/>
            </a:spcAft>
          </a:pPr>
          <a:r>
            <a:rPr lang="en-US" sz="1200" kern="1200" dirty="0" smtClean="0"/>
            <a:t>Risk Assessment</a:t>
          </a:r>
          <a:endParaRPr lang="en-US" sz="1200" kern="1200" dirty="0"/>
        </a:p>
      </dsp:txBody>
      <dsp:txXfrm>
        <a:off x="3692315" y="2878235"/>
        <a:ext cx="2168632" cy="641376"/>
      </dsp:txXfrm>
    </dsp:sp>
    <dsp:sp modelId="{2DA85C94-AB2F-4590-8450-CDF2D5214988}">
      <dsp:nvSpPr>
        <dsp:cNvPr id="0" name=""/>
        <dsp:cNvSpPr/>
      </dsp:nvSpPr>
      <dsp:spPr>
        <a:xfrm>
          <a:off x="5033287" y="2949795"/>
          <a:ext cx="738544" cy="574487"/>
        </a:xfrm>
        <a:prstGeom prst="rect">
          <a:avLst/>
        </a:prstGeom>
        <a:noFill/>
        <a:ln>
          <a:noFill/>
        </a:ln>
        <a:effectLst/>
      </dsp:spPr>
      <dsp:style>
        <a:lnRef idx="0">
          <a:scrgbClr r="0" g="0" b="0"/>
        </a:lnRef>
        <a:fillRef idx="0">
          <a:scrgbClr r="0" g="0" b="0"/>
        </a:fillRef>
        <a:effectRef idx="0">
          <a:scrgbClr r="0" g="0" b="0"/>
        </a:effectRef>
        <a:fontRef idx="minor"/>
      </dsp:style>
    </dsp:sp>
    <dsp:sp modelId="{E3EB21A0-B7CC-443D-9094-CB26B73DD5C3}">
      <dsp:nvSpPr>
        <dsp:cNvPr id="0" name=""/>
        <dsp:cNvSpPr/>
      </dsp:nvSpPr>
      <dsp:spPr>
        <a:xfrm>
          <a:off x="4542790" y="3852717"/>
          <a:ext cx="2294804" cy="710784"/>
        </a:xfrm>
        <a:prstGeom prst="roundRect">
          <a:avLst>
            <a:gd name="adj" fmla="val 16670"/>
          </a:avLst>
        </a:prstGeom>
        <a:solidFill>
          <a:srgbClr val="C0000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200" kern="1200" dirty="0" smtClean="0"/>
            <a:t>Step 5</a:t>
          </a:r>
          <a:br>
            <a:rPr lang="en-US" sz="1200" kern="1200" dirty="0" smtClean="0"/>
          </a:br>
          <a:r>
            <a:rPr lang="en-US" sz="1200" kern="1200" dirty="0" smtClean="0"/>
            <a:t>Apply Appropriate OPSEC Measures</a:t>
          </a:r>
        </a:p>
        <a:p>
          <a:pPr marL="0" marR="0" lvl="0" indent="0" algn="ctr" defTabSz="914400" eaLnBrk="1" fontAlgn="auto" latinLnBrk="0" hangingPunct="1">
            <a:lnSpc>
              <a:spcPct val="100000"/>
            </a:lnSpc>
            <a:spcBef>
              <a:spcPct val="0"/>
            </a:spcBef>
            <a:spcAft>
              <a:spcPts val="0"/>
            </a:spcAft>
            <a:buClrTx/>
            <a:buSzTx/>
            <a:buFontTx/>
            <a:buNone/>
            <a:tabLst/>
            <a:defRPr/>
          </a:pPr>
          <a:endParaRPr lang="en-US" sz="1200" kern="1200" dirty="0"/>
        </a:p>
      </dsp:txBody>
      <dsp:txXfrm>
        <a:off x="4577494" y="3887421"/>
        <a:ext cx="2225396" cy="641376"/>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E97FE7-4859-DC46-A9A5-E4A756C9B9D5}" type="datetimeFigureOut">
              <a:rPr lang="en-US" smtClean="0"/>
              <a:pPr/>
              <a:t>5/31/2012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CA99F5-2E1C-A441-916E-493EF08A94AA}" type="slidenum">
              <a:rPr lang="en-US" smtClean="0"/>
              <a:pPr/>
              <a:t>‹#›</a:t>
            </a:fld>
            <a:endParaRPr lang="en-US"/>
          </a:p>
        </p:txBody>
      </p:sp>
    </p:spTree>
    <p:extLst>
      <p:ext uri="{BB962C8B-B14F-4D97-AF65-F5344CB8AC3E}">
        <p14:creationId xmlns:p14="http://schemas.microsoft.com/office/powerpoint/2010/main" val="6979865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Operations_security"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PCC.</a:t>
            </a:r>
            <a:r>
              <a:rPr lang="en-US" baseline="0" dirty="0" smtClean="0"/>
              <a:t> VII-F.1</a:t>
            </a:r>
          </a:p>
        </p:txBody>
      </p:sp>
      <p:sp>
        <p:nvSpPr>
          <p:cNvPr id="4" name="Slide Number Placeholder 3"/>
          <p:cNvSpPr>
            <a:spLocks noGrp="1"/>
          </p:cNvSpPr>
          <p:nvPr>
            <p:ph type="sldNum" sz="quarter" idx="10"/>
          </p:nvPr>
        </p:nvSpPr>
        <p:spPr/>
        <p:txBody>
          <a:bodyPr/>
          <a:lstStyle/>
          <a:p>
            <a:fld id="{1DCA99F5-2E1C-A441-916E-493EF08A94AA}" type="slidenum">
              <a:rPr lang="en-US" smtClean="0"/>
              <a:pPr/>
              <a:t>1</a:t>
            </a:fld>
            <a:endParaRPr lang="en-US"/>
          </a:p>
        </p:txBody>
      </p:sp>
    </p:spTree>
    <p:extLst>
      <p:ext uri="{BB962C8B-B14F-4D97-AF65-F5344CB8AC3E}">
        <p14:creationId xmlns:p14="http://schemas.microsoft.com/office/powerpoint/2010/main" val="3230464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hlinkClick r:id="rId3"/>
              </a:rPr>
              <a:t>http://en.wikipedia.org/wiki/Operations_security</a:t>
            </a:r>
            <a:endParaRPr lang="en-US" dirty="0"/>
          </a:p>
        </p:txBody>
      </p:sp>
      <p:sp>
        <p:nvSpPr>
          <p:cNvPr id="4" name="Slide Number Placeholder 3"/>
          <p:cNvSpPr>
            <a:spLocks noGrp="1"/>
          </p:cNvSpPr>
          <p:nvPr>
            <p:ph type="sldNum" sz="quarter" idx="10"/>
          </p:nvPr>
        </p:nvSpPr>
        <p:spPr/>
        <p:txBody>
          <a:bodyPr/>
          <a:lstStyle/>
          <a:p>
            <a:fld id="{1DCA99F5-2E1C-A441-916E-493EF08A94AA}"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 to know, secret,</a:t>
            </a:r>
            <a:r>
              <a:rPr lang="en-US" baseline="0" dirty="0" smtClean="0"/>
              <a:t> etc.</a:t>
            </a:r>
            <a:endParaRPr lang="en-US" dirty="0"/>
          </a:p>
        </p:txBody>
      </p:sp>
      <p:sp>
        <p:nvSpPr>
          <p:cNvPr id="4" name="Slide Number Placeholder 3"/>
          <p:cNvSpPr>
            <a:spLocks noGrp="1"/>
          </p:cNvSpPr>
          <p:nvPr>
            <p:ph type="sldNum" sz="quarter" idx="10"/>
          </p:nvPr>
        </p:nvSpPr>
        <p:spPr/>
        <p:txBody>
          <a:bodyPr/>
          <a:lstStyle/>
          <a:p>
            <a:fld id="{1DCA99F5-2E1C-A441-916E-493EF08A94AA}" type="slidenum">
              <a:rPr lang="en-US" smtClean="0"/>
              <a:pPr/>
              <a:t>12</a:t>
            </a:fld>
            <a:endParaRPr lang="en-US"/>
          </a:p>
        </p:txBody>
      </p:sp>
    </p:spTree>
    <p:extLst>
      <p:ext uri="{BB962C8B-B14F-4D97-AF65-F5344CB8AC3E}">
        <p14:creationId xmlns:p14="http://schemas.microsoft.com/office/powerpoint/2010/main" val="928030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88829D1-61B8-4254-A018-B7E720796D71}" type="datetimeFigureOut">
              <a:rPr lang="en-US" smtClean="0"/>
              <a:pPr/>
              <a:t>5/31/2012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42A6D9-7892-445A-B2F2-992E85B4F6C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829D1-61B8-4254-A018-B7E720796D71}" type="datetimeFigureOut">
              <a:rPr lang="en-US" smtClean="0"/>
              <a:pPr/>
              <a:t>5/31/2012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88829D1-61B8-4254-A018-B7E720796D71}" type="datetimeFigureOut">
              <a:rPr lang="en-US" smtClean="0"/>
              <a:pPr/>
              <a:t>5/31/2012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88829D1-61B8-4254-A018-B7E720796D71}" type="datetimeFigureOut">
              <a:rPr lang="en-US" smtClean="0"/>
              <a:pPr/>
              <a:t>5/31/2012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829D1-61B8-4254-A018-B7E720796D71}" type="datetimeFigureOut">
              <a:rPr lang="en-US" smtClean="0"/>
              <a:pPr/>
              <a:t>5/31/2012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829D1-61B8-4254-A018-B7E720796D71}" type="datetimeFigureOut">
              <a:rPr lang="en-US" smtClean="0"/>
              <a:pPr/>
              <a:t>5/31/2012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5/31/2012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88829D1-61B8-4254-A018-B7E720796D71}" type="datetimeFigureOut">
              <a:rPr lang="en-US" smtClean="0"/>
              <a:pPr/>
              <a:t>5/31/2012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42A6D9-7892-445A-B2F2-992E85B4F6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marineparents.com/deployment/opsec.asp" TargetMode="External"/><Relationship Id="rId2" Type="http://schemas.openxmlformats.org/officeDocument/2006/relationships/hyperlink" Target="http://www.marines.mil/unit/13thmeu/Pages/OperationalSecurity.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endParaRPr lang="en-US" dirty="0"/>
          </a:p>
        </p:txBody>
      </p:sp>
      <p:sp>
        <p:nvSpPr>
          <p:cNvPr id="2" name="Title 1"/>
          <p:cNvSpPr>
            <a:spLocks noGrp="1"/>
          </p:cNvSpPr>
          <p:nvPr>
            <p:ph type="ctrTitle"/>
          </p:nvPr>
        </p:nvSpPr>
        <p:spPr>
          <a:solidFill>
            <a:srgbClr val="002060"/>
          </a:solidFill>
        </p:spPr>
        <p:txBody>
          <a:bodyPr/>
          <a:lstStyle/>
          <a:p>
            <a:r>
              <a:rPr smtClean="0"/>
              <a:t>Operational Security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Application of Appropriate OPSEC Measures </a:t>
            </a:r>
            <a:endParaRPr lang="en-US" dirty="0"/>
          </a:p>
        </p:txBody>
      </p:sp>
      <p:sp>
        <p:nvSpPr>
          <p:cNvPr id="3" name="Content Placeholder 2"/>
          <p:cNvSpPr>
            <a:spLocks noGrp="1"/>
          </p:cNvSpPr>
          <p:nvPr>
            <p:ph sz="quarter" idx="1"/>
          </p:nvPr>
        </p:nvSpPr>
        <p:spPr/>
        <p:txBody>
          <a:bodyPr/>
          <a:lstStyle/>
          <a:p>
            <a:r>
              <a:rPr lang="en-US" dirty="0" smtClean="0"/>
              <a:t>The command implements the OPSEC measures selected in the assessment of risk action or, in the case of planned future operations and activities, includes the measures in specific OPSEC plans</a:t>
            </a:r>
            <a:endParaRPr lang="en-US" dirty="0"/>
          </a:p>
        </p:txBody>
      </p:sp>
      <p:pic>
        <p:nvPicPr>
          <p:cNvPr id="10242" name="Picture 2" descr="https://encrypted-tbn2.google.com/images?q=tbn:ANd9GcQgA2eEaTZYdB96pNnqBlEJjBpwgXkdoqAjnUihtS9DtT0-huCMDA"/>
          <p:cNvPicPr>
            <a:picLocks noChangeAspect="1" noChangeArrowheads="1"/>
          </p:cNvPicPr>
          <p:nvPr/>
        </p:nvPicPr>
        <p:blipFill>
          <a:blip r:embed="rId2"/>
          <a:srcRect/>
          <a:stretch>
            <a:fillRect/>
          </a:stretch>
        </p:blipFill>
        <p:spPr bwMode="auto">
          <a:xfrm>
            <a:off x="2295004" y="3125337"/>
            <a:ext cx="4911014" cy="3446060"/>
          </a:xfrm>
          <a:prstGeom prst="rect">
            <a:avLst/>
          </a:prstGeom>
          <a:noFill/>
        </p:spPr>
      </p:pic>
    </p:spTree>
    <p:extLst>
      <p:ext uri="{BB962C8B-B14F-4D97-AF65-F5344CB8AC3E}">
        <p14:creationId xmlns:p14="http://schemas.microsoft.com/office/powerpoint/2010/main" val="221508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 To Know</a:t>
            </a:r>
            <a:endParaRPr lang="en-US" dirty="0"/>
          </a:p>
        </p:txBody>
      </p:sp>
      <p:sp>
        <p:nvSpPr>
          <p:cNvPr id="3" name="Content Placeholder 2"/>
          <p:cNvSpPr>
            <a:spLocks noGrp="1"/>
          </p:cNvSpPr>
          <p:nvPr>
            <p:ph sz="quarter" idx="1"/>
          </p:nvPr>
        </p:nvSpPr>
        <p:spPr/>
        <p:txBody>
          <a:bodyPr/>
          <a:lstStyle/>
          <a:p>
            <a:r>
              <a:rPr lang="en-US" dirty="0" smtClean="0"/>
              <a:t> It is possible and not unprecedented for spouses and family members of US military personnel to be targeted for intelligence collection</a:t>
            </a:r>
          </a:p>
          <a:p>
            <a:endParaRPr lang="en-US" dirty="0" smtClean="0"/>
          </a:p>
          <a:p>
            <a:r>
              <a:rPr lang="en-US" dirty="0" smtClean="0"/>
              <a:t>When being deployed do not give out any critical information that the enemy could use against you</a:t>
            </a:r>
            <a:endParaRPr lang="en-US" dirty="0"/>
          </a:p>
        </p:txBody>
      </p:sp>
      <p:pic>
        <p:nvPicPr>
          <p:cNvPr id="6146" name="Picture 2" descr="https://encrypted-tbn3.google.com/images?q=tbn:ANd9GcT934vQhKfdXy6KKQC471nJttivA5WXiAN7CXugLoVnGR281bCg"/>
          <p:cNvPicPr>
            <a:picLocks noChangeAspect="1" noChangeArrowheads="1"/>
          </p:cNvPicPr>
          <p:nvPr/>
        </p:nvPicPr>
        <p:blipFill>
          <a:blip r:embed="rId2"/>
          <a:srcRect/>
          <a:stretch>
            <a:fillRect/>
          </a:stretch>
        </p:blipFill>
        <p:spPr bwMode="auto">
          <a:xfrm>
            <a:off x="2435713" y="4171948"/>
            <a:ext cx="4551940" cy="2686051"/>
          </a:xfrm>
          <a:prstGeom prst="rect">
            <a:avLst/>
          </a:prstGeom>
          <a:noFill/>
        </p:spPr>
      </p:pic>
    </p:spTree>
    <p:extLst>
      <p:ext uri="{BB962C8B-B14F-4D97-AF65-F5344CB8AC3E}">
        <p14:creationId xmlns:p14="http://schemas.microsoft.com/office/powerpoint/2010/main" val="389015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Information </a:t>
            </a:r>
            <a:endParaRPr lang="en-US" dirty="0"/>
          </a:p>
        </p:txBody>
      </p:sp>
      <p:sp>
        <p:nvSpPr>
          <p:cNvPr id="3" name="Content Placeholder 2"/>
          <p:cNvSpPr>
            <a:spLocks noGrp="1"/>
          </p:cNvSpPr>
          <p:nvPr>
            <p:ph sz="quarter" idx="1"/>
          </p:nvPr>
        </p:nvSpPr>
        <p:spPr/>
        <p:txBody>
          <a:bodyPr>
            <a:normAutofit fontScale="92500" lnSpcReduction="20000"/>
          </a:bodyPr>
          <a:lstStyle/>
          <a:p>
            <a:endParaRPr lang="en-US" dirty="0" smtClean="0"/>
          </a:p>
          <a:p>
            <a:pPr>
              <a:buNone/>
            </a:pPr>
            <a:r>
              <a:rPr lang="en-US" dirty="0" smtClean="0"/>
              <a:t>Examples of Critical Information The following examples may help you in defining parameters for your communications. It is important to remember that there are many more examples than those listed below:</a:t>
            </a:r>
          </a:p>
          <a:p>
            <a:pPr lvl="1">
              <a:buNone/>
            </a:pPr>
            <a:r>
              <a:rPr lang="en-US" dirty="0" smtClean="0"/>
              <a:t>	1. Detailed information about the mission of assigned units</a:t>
            </a:r>
            <a:br>
              <a:rPr lang="en-US" dirty="0" smtClean="0"/>
            </a:br>
            <a:r>
              <a:rPr lang="en-US" dirty="0" smtClean="0"/>
              <a:t> </a:t>
            </a:r>
            <a:br>
              <a:rPr lang="en-US" dirty="0" smtClean="0"/>
            </a:br>
            <a:r>
              <a:rPr lang="en-US" dirty="0" smtClean="0"/>
              <a:t>2. Details concerning locations and times of unit deployments</a:t>
            </a:r>
            <a:br>
              <a:rPr lang="en-US" dirty="0" smtClean="0"/>
            </a:br>
            <a:r>
              <a:rPr lang="en-US" dirty="0" smtClean="0"/>
              <a:t> </a:t>
            </a:r>
            <a:br>
              <a:rPr lang="en-US" dirty="0" smtClean="0"/>
            </a:br>
            <a:r>
              <a:rPr lang="en-US" dirty="0" smtClean="0"/>
              <a:t>3. Personnel transactions that occur in large numbers (e.g., pay information, power of attorney, wills or deployment information)</a:t>
            </a:r>
            <a:br>
              <a:rPr lang="en-US" dirty="0" smtClean="0"/>
            </a:br>
            <a:r>
              <a:rPr lang="en-US" dirty="0" smtClean="0"/>
              <a:t> </a:t>
            </a:r>
            <a:br>
              <a:rPr lang="en-US" dirty="0" smtClean="0"/>
            </a:br>
            <a:r>
              <a:rPr lang="en-US" dirty="0" smtClean="0"/>
              <a:t>4. References to trend in unit morale or personnel problems</a:t>
            </a:r>
            <a:br>
              <a:rPr lang="en-US" dirty="0" smtClean="0"/>
            </a:br>
            <a:r>
              <a:rPr lang="en-US" dirty="0" smtClean="0"/>
              <a:t> </a:t>
            </a:r>
            <a:br>
              <a:rPr lang="en-US" dirty="0" smtClean="0"/>
            </a:br>
            <a:r>
              <a:rPr lang="en-US" dirty="0" smtClean="0"/>
              <a:t>5. Details concerning security procedures</a:t>
            </a:r>
          </a:p>
          <a:p>
            <a:endParaRPr lang="en-US" dirty="0"/>
          </a:p>
        </p:txBody>
      </p:sp>
    </p:spTree>
    <p:extLst>
      <p:ext uri="{BB962C8B-B14F-4D97-AF65-F5344CB8AC3E}">
        <p14:creationId xmlns:p14="http://schemas.microsoft.com/office/powerpoint/2010/main" val="21160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Threats </a:t>
            </a:r>
            <a:endParaRPr lang="en-US" dirty="0"/>
          </a:p>
        </p:txBody>
      </p:sp>
      <p:sp>
        <p:nvSpPr>
          <p:cNvPr id="3" name="Content Placeholder 2"/>
          <p:cNvSpPr>
            <a:spLocks noGrp="1"/>
          </p:cNvSpPr>
          <p:nvPr>
            <p:ph sz="quarter" idx="1"/>
          </p:nvPr>
        </p:nvSpPr>
        <p:spPr>
          <a:xfrm>
            <a:off x="914400" y="3882436"/>
            <a:ext cx="7772400" cy="2137364"/>
          </a:xfrm>
        </p:spPr>
        <p:txBody>
          <a:bodyPr/>
          <a:lstStyle/>
          <a:p>
            <a:r>
              <a:rPr lang="en-US" dirty="0" smtClean="0"/>
              <a:t>In today’s society you have to be extremely careful on how your passing information</a:t>
            </a:r>
          </a:p>
          <a:p>
            <a:r>
              <a:rPr lang="en-US" dirty="0" smtClean="0"/>
              <a:t>If it is sensitive information you have to make sure you use secure channels</a:t>
            </a:r>
          </a:p>
        </p:txBody>
      </p:sp>
      <p:pic>
        <p:nvPicPr>
          <p:cNvPr id="3074" name="Picture 2" descr="https://encrypted-tbn1.google.com/images?q=tbn:ANd9GcTUJHvWDOPNQQLlj4wbe1hVWXCKf-0F6IBZJi4_Qicd1lYUWBBG_g"/>
          <p:cNvPicPr>
            <a:picLocks noChangeAspect="1" noChangeArrowheads="1"/>
          </p:cNvPicPr>
          <p:nvPr/>
        </p:nvPicPr>
        <p:blipFill>
          <a:blip r:embed="rId2"/>
          <a:srcRect/>
          <a:stretch>
            <a:fillRect/>
          </a:stretch>
        </p:blipFill>
        <p:spPr bwMode="auto">
          <a:xfrm>
            <a:off x="1165913" y="1417638"/>
            <a:ext cx="2376438" cy="2376440"/>
          </a:xfrm>
          <a:prstGeom prst="rect">
            <a:avLst/>
          </a:prstGeom>
          <a:noFill/>
        </p:spPr>
      </p:pic>
      <p:sp>
        <p:nvSpPr>
          <p:cNvPr id="3076" name="AutoShape 4" descr="data:image/jpeg;base64,/9j/4AAQSkZJRgABAQAAAQABAAD/2wCEAAkGBggGDxMSBxASEBEWFhAXFRcVFQ8WFBYSFBUVFRUSFhQXHiYfGBkvGRIUHy8gKigpLCw4FR4xNjA2NSgrLCoBCQoKDgwOGQ8PGjAkHyQyNC0yLDEwLCw2LCwsKiwqNTAuLDI1Ki4uMCwsNDQvKSwvNCwvLCo1LywvLDUsKjUsLP/AABEIAOEA4QMBIgACEQEDEQH/xAAbAAEAAgMBAQAAAAAAAAAAAAAABQYDBAcCAf/EADgQAQACAAQDBgQFAwIHAAAAAAABAgMEBREhMUEGElFhcaEiMpHRE0JSgcEzYrEjchQ0gqKy0uH/xAAbAQEAAwEBAQEAAAAAAAAAAAAABAUGAwIBB//EADARAQABAwIDBgYBBQEAAAAAAAABAgMEESEFEjETQVFhcdEiMoGhseHwI0JikfEU/9oADAMBAAIRAxEAPwCwANa/NwAAAAAAAAAAAAAAAAAAAAAAAAAAAAAAAAAAAAAAAAAAAAAAAAAAAAAAAAAAAAAAAAAAAAAAAAAAAAAAAAAAAAAAAAAAAAAAAAAAAAAAAAWHIdk8bGw5tmPhtMfDWem/5rft0S2X7L5PKV+T8a/987V39I5R9UOvNtU7a6rS1wrIuREzGkefspAtGJ2QpWLXzONFecztWIpHXrPL6KvLvavUXdeWeiJkYtzH07SNNfQAdUYAAAAAAAAAAAAAAji3s5omeyPHFpM1/VX4o9uX7tF0XSc5XP4NLxz2iJ8rRwmPqiZV+qzEVRGsLPh+JbypqoqnSe5zodAz2gZDP8cSndt+qvCftP7q7n+yGay/HKzGJHhyt9OUvNrNtV7TtPm9ZHCr9reI5o8vb/qBHrEwr4M7YsTWY5xMTE/R5TVXMabSAD4LN2W0SMTbGzMcI+SJ6zH5/shdJ0+2p41aRy52nwrHP7fu6Hh0rhREUjaIiIiPCI6K3OyOSOSnrP4XvCMOLlXa1xtHT1/T0w5nCxsWNsHE/D84rW0+/BmFLE6Tq1VUc0aSrGp9mtQzPGMf8XyvvX6bcP8ACt5rKY+St3czWaz59fOJ6ulsGcyWBn693M1i0e8T4xPSVhZz6qNqo1j/AEpcrhFFzWq3Ok+e/wC3NRI6zo2LpN+PxUn5bfxPmjl1RXFcc1PRlrluq1VNFcaTAA9OYAAAAAAAAAAAAlNC1q2k32vvOHb5o8J/VHn/AJRaa7MZPJ57EtXN1707RNeMxHCePKePOHG/y9nPPGsJWH2k3qYtzpK5ZfM4WbrFsC0WrPKYZWvlchlcl/y1K0357Rz9WwzVWmvw9G7o5uWOfr5NfOZDLZ+NszSLeHjHpPOFa1HsfiYfHIW70fpttFv2nlPsto62si5a+WfojZGFZyPnjfx73McXCxMCZri1mto5xMTEvDompaVl9Urtjxx6Wj5o/wDnkp2JoGZwcxXBxI4WnhaOU16z9Oi6sZlF2N9phl8vhlyxVHLvE9/usPZLT/8AhsH8S8fFicY/2Ry/mfonXmlK4cRFOERERHpD0ortyblc1T3tbj2Ys26bcdwA5u4ADXz2SwtQw7UxuU+09Jjzc7zWWvk72pi86ztP3dMVPtnk4pamLX80TWfWOMT9N/osuH3ppr5J6T+VHxnGiu32sdY/CtALtkwAAAAAAAAAAABlymaxMlet8GdrVneP5ifJiCYiY0l9pmaZ1jq6DpWs5bVK/wCnO1+tZ5x6eMeaQUPRNDx9UnvUt3K1n5uu/hEeK6ZPK3ytdr4l8Tzv3Zn6xDPZVm3bq0pq+jaYGTev0RNyn6+P0bACGsx8msTzjlyfQAAAAAABrZ/T8DUqdzMxvG+/CZiYnx3j1bI+xM0zrDzVTFUTTVGsISOyGnRPH8SfLvfaGhqmNpejRNdPpWcblv8AN3PPeevgk9Q0bN53eK5q9Y/T3a7enw7fyg812V/4Ks2zGPStY67W338IjrKzs101THaXJny3UOVbqtxPY2Yj/L4dvTw9UCPs7dOT4uWXAAAAAAAAAAAASOi6xfSL77d6k7d6P5jzXfJ6hltQrvlrxby6x6xzhzd9raacaztPjHNDyMOm9PN0laYfEq8aOSY1p8PB1AR2jaffJ4cTmL3veYjfvWtMRv0iJn3SKgriKZ0idWwt1VVUxVVGnkAPLoAAAAAAI7XNVnScOLViLWmYiImdvOZ9kipfa3PxmcaKUnhSOP8Avnn7bR9UrFtdrciJ6IHEMibFiaonedofcbtjnsSP9OtKftMz7ofNZzHztu9mbzefPp6RyhhF9RZt2/ljRjruVevbV1TIA6o4AAAAAAAAJPJ5XD1iO7WYpjxHDf5cSPPwv59fq083ksxkbd3M0ms+fKfSeUvEXImeXvdqrNUU88b0+Pv4SwAPbiA9UpbEnbDiZmeUREzM/sHVbtJ7VZe9Irnp7l4iI32nu28+HKU5l81g5uvey9otHjHJVtJ7JYmLtbUfhr+iPmn1npHutmHh0wYiuHEREcIiOUQz2VFmKv6f6bXh9WTVR/WjSO7xn1egENZgAAAAMWazWFk6TfHnu1jn9vV9iJmdIfJmKY1lraxqdNLwptPzTwrHjb7dXPb3tiTM3neZmZmfGZ5y3dX1TE1XE71uFY4Vjwj7tFocTH7GjfrLFcRzP/Tc+H5Y6e4Alq0AAAAAAAAAB9raaTvWdpjlMc4nxW7RtewdTrGFqMV7/SbRHdv9rKgON6xTdjSevil4uXXjVa07xPWPFesfstpuPypNJ/tmY9p4NaexmT6YmJ/2fZG6R2qxcptXO73p4/mj/wBo91rymdy+er3staLR5c49Y6Ki7OTY2mZ08WksRg5e8Uxr4dEXg9kNOw/n79/W23/jEJTK5HLZKNstStPSOP7zzZxErvXK/mmVjbxrNreimIAHJIAAAAB5veuHG95iIjnM8IQOp9rcDA3rkY/Et4/kj7utu1XcnSmHC/k27Ea3J0TGez+X06nezNto6R1mfCI6qNrGs42rW+L4aR8tfDznxlq5vOY+et3szabT/jyiOkMK7xsSm18U7yyedxKvJ+Gnan8+vsAJqqAAAAAAAAAAAAAAHvBx8TLz3sG01nxiZiXgJjV9iZidYT+T7YZvB4ZmsYkePy29uHsmct2s07G/qTbDn+6J2+sbqOIdzCtV92nosrPFcm3trr6/zV0fC1PJY/8ATxaT/wBVf8Nit62+WYn0cwEaeGx3VfZPp47V/dR9/wBS6hNorz4MGJqGUwf6mLSPW1XNgjhsd9X2KuO1d1H3/S94/ajTcDlebz4ViZ952j3ROb7aYluGUw4jztO/tH3VoSKMG1T139UK7xfIr2idPT+S2c5qOaz875m828ukekRwawJkRFMaQrKqqq51qnWQB9eQAAAAAAAAAAAAAAAAAAAAAAAAAAAAAAAAAAAAAAAAAAAAAAAAAAAAAAAAAAAAAAAAAAAAAAAAAAAAAAAAAAAAAAAAAAAAAAAAAAAAAAAAAAAAAAAAAAAAAAAAAAAAAAAAA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078" name="AutoShape 6" descr="data:image/jpeg;base64,/9j/4AAQSkZJRgABAQAAAQABAAD/2wCEAAkGBggGDxMSBxASEBEWFhAXFRcVFQ8WFBYSFBUVFRUSFhQXHiYfGBkvGRIUHy8gKigpLCw4FR4xNjA2NSgrLCoBCQoKDgwOGQ8PGjAkHyQyNC0yLDEwLCw2LCwsKiwqNTAuLDI1Ki4uMCwsNDQvKSwvNCwvLCo1LywvLDUsKjUsLP/AABEIAOEA4QMBIgACEQEDEQH/xAAbAAEAAgMBAQAAAAAAAAAAAAAABQYDBAcCAf/EADgQAQACAAQDBgQFAwIHAAAAAAABAgMEBREhMUEGElFhcaEiMpHRE0JSgcEzYrEjchQ0gqKy0uH/xAAbAQEAAwEBAQEAAAAAAAAAAAAABAUGAwIBB//EADARAQABAwIDBgYBBQEAAAAAAAABAgMEESEFEjETQVFhcdEiMoGhseHwI0JikfEU/9oADAMBAAIRAxEAPwCwANa/NwAAAAAAAAAAAAAAAAAAAAAAAAAAAAAAAAAAAAAAAAAAAAAAAAAAAAAAAAAAAAAAAAAAAAAAAAAAAAAAAAAAAAAAAAAAAAAAAAAAAAAAAAWHIdk8bGw5tmPhtMfDWem/5rft0S2X7L5PKV+T8a/987V39I5R9UOvNtU7a6rS1wrIuREzGkefspAtGJ2QpWLXzONFecztWIpHXrPL6KvLvavUXdeWeiJkYtzH07SNNfQAdUYAAAAAAAAAAAAAAji3s5omeyPHFpM1/VX4o9uX7tF0XSc5XP4NLxz2iJ8rRwmPqiZV+qzEVRGsLPh+JbypqoqnSe5zodAz2gZDP8cSndt+qvCftP7q7n+yGay/HKzGJHhyt9OUvNrNtV7TtPm9ZHCr9reI5o8vb/qBHrEwr4M7YsTWY5xMTE/R5TVXMabSAD4LN2W0SMTbGzMcI+SJ6zH5/shdJ0+2p41aRy52nwrHP7fu6Hh0rhREUjaIiIiPCI6K3OyOSOSnrP4XvCMOLlXa1xtHT1/T0w5nCxsWNsHE/D84rW0+/BmFLE6Tq1VUc0aSrGp9mtQzPGMf8XyvvX6bcP8ACt5rKY+St3czWaz59fOJ6ulsGcyWBn693M1i0e8T4xPSVhZz6qNqo1j/AEpcrhFFzWq3Ok+e/wC3NRI6zo2LpN+PxUn5bfxPmjl1RXFcc1PRlrluq1VNFcaTAA9OYAAAAAAAAAAAAlNC1q2k32vvOHb5o8J/VHn/AJRaa7MZPJ57EtXN1707RNeMxHCePKePOHG/y9nPPGsJWH2k3qYtzpK5ZfM4WbrFsC0WrPKYZWvlchlcl/y1K0357Rz9WwzVWmvw9G7o5uWOfr5NfOZDLZ+NszSLeHjHpPOFa1HsfiYfHIW70fpttFv2nlPsto62si5a+WfojZGFZyPnjfx73McXCxMCZri1mto5xMTEvDompaVl9Urtjxx6Wj5o/wDnkp2JoGZwcxXBxI4WnhaOU16z9Oi6sZlF2N9phl8vhlyxVHLvE9/usPZLT/8AhsH8S8fFicY/2Ry/mfonXmlK4cRFOERERHpD0ortyblc1T3tbj2Ys26bcdwA5u4ADXz2SwtQw7UxuU+09Jjzc7zWWvk72pi86ztP3dMVPtnk4pamLX80TWfWOMT9N/osuH3ppr5J6T+VHxnGiu32sdY/CtALtkwAAAAAAAAAAABlymaxMlet8GdrVneP5ifJiCYiY0l9pmaZ1jq6DpWs5bVK/wCnO1+tZ5x6eMeaQUPRNDx9UnvUt3K1n5uu/hEeK6ZPK3ytdr4l8Tzv3Zn6xDPZVm3bq0pq+jaYGTev0RNyn6+P0bACGsx8msTzjlyfQAAAAAABrZ/T8DUqdzMxvG+/CZiYnx3j1bI+xM0zrDzVTFUTTVGsISOyGnRPH8SfLvfaGhqmNpejRNdPpWcblv8AN3PPeevgk9Q0bN53eK5q9Y/T3a7enw7fyg812V/4Ks2zGPStY67W338IjrKzs101THaXJny3UOVbqtxPY2Yj/L4dvTw9UCPs7dOT4uWXAAAAAAAAAAAASOi6xfSL77d6k7d6P5jzXfJ6hltQrvlrxby6x6xzhzd9raacaztPjHNDyMOm9PN0laYfEq8aOSY1p8PB1AR2jaffJ4cTmL3veYjfvWtMRv0iJn3SKgriKZ0idWwt1VVUxVVGnkAPLoAAAAAAI7XNVnScOLViLWmYiImdvOZ9kipfa3PxmcaKUnhSOP8Avnn7bR9UrFtdrciJ6IHEMibFiaonedofcbtjnsSP9OtKftMz7ofNZzHztu9mbzefPp6RyhhF9RZt2/ljRjruVevbV1TIA6o4AAAAAAAAJPJ5XD1iO7WYpjxHDf5cSPPwv59fq083ksxkbd3M0ms+fKfSeUvEXImeXvdqrNUU88b0+Pv4SwAPbiA9UpbEnbDiZmeUREzM/sHVbtJ7VZe9Irnp7l4iI32nu28+HKU5l81g5uvey9otHjHJVtJ7JYmLtbUfhr+iPmn1npHutmHh0wYiuHEREcIiOUQz2VFmKv6f6bXh9WTVR/WjSO7xn1egENZgAAAAMWazWFk6TfHnu1jn9vV9iJmdIfJmKY1lraxqdNLwptPzTwrHjb7dXPb3tiTM3neZmZmfGZ5y3dX1TE1XE71uFY4Vjwj7tFocTH7GjfrLFcRzP/Tc+H5Y6e4Alq0AAAAAAAAAB9raaTvWdpjlMc4nxW7RtewdTrGFqMV7/SbRHdv9rKgON6xTdjSevil4uXXjVa07xPWPFesfstpuPypNJ/tmY9p4NaexmT6YmJ/2fZG6R2qxcptXO73p4/mj/wBo91rymdy+er3staLR5c49Y6Ki7OTY2mZ08WksRg5e8Uxr4dEXg9kNOw/n79/W23/jEJTK5HLZKNstStPSOP7zzZxErvXK/mmVjbxrNreimIAHJIAAAAB5veuHG95iIjnM8IQOp9rcDA3rkY/Et4/kj7utu1XcnSmHC/k27Ea3J0TGez+X06nezNto6R1mfCI6qNrGs42rW+L4aR8tfDznxlq5vOY+et3szabT/jyiOkMK7xsSm18U7yyedxKvJ+Gnan8+vsAJqqAAAAAAAAAAAAAAHvBx8TLz3sG01nxiZiXgJjV9iZidYT+T7YZvB4ZmsYkePy29uHsmct2s07G/qTbDn+6J2+sbqOIdzCtV92nosrPFcm3trr6/zV0fC1PJY/8ATxaT/wBVf8Nit62+WYn0cwEaeGx3VfZPp47V/dR9/wBS6hNorz4MGJqGUwf6mLSPW1XNgjhsd9X2KuO1d1H3/S94/ajTcDlebz4ViZ952j3ROb7aYluGUw4jztO/tH3VoSKMG1T139UK7xfIr2idPT+S2c5qOaz875m828ukekRwawJkRFMaQrKqqq51qnWQB9eQAAAAAAAAAAAAAAAAAAAAAAAAAAAAAAAAAAAAAAAAAAAAAAAAAAAAAAAAAAAAAAAAAAAAAAAAAAAAAAAAAAAAAAAAAAAAAAAAAAAAAAAAAAAAAAAAAAAAAAAAAAAAAAAAA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080" name="AutoShape 8" descr="data:image/jpeg;base64,/9j/4AAQSkZJRgABAQAAAQABAAD/2wCEAAkGBhAPDxAPDw8QDg0NDxANDw0MDQ8NDA4NFBAWFBQQEhQXGyYeFxkjGRQSHy8gIycpLCwsFR4xNTAqNSYrLCkBCQoKDgwOGQ8PGiklHR0uKTQpLCwpLCwpKSwpLCwsLCkpKSktKSwpLCwpLCwsLCksKSwpKSkpKSkpLCwpLCksLP/AABEIAN4A4wMBIgACEQEDEQH/xAAbAAACAwEBAQAAAAAAAAAAAAAABgECBQQDB//EAD0QAAIBAAQJCQYGAwEBAAAAAAABAgMEBREGEiExUVJhcZETFCIyQXKBobEVFjNCksEjgoOi0eEkNGLwc//EABoBAAIDAQEAAAAAAAAAAAAAAAADAgQFAQb/xAAxEQACAQICBgkFAQEBAAAAAAAAAQIDEQQSFCExM1FSBRMiMkFhcZGhFSM0U4FisUL/2gAMAwEAAhEDEQA/APuBJAABJBDldlMa0sIo0d8YdKfkt5KMXJ2RCc4wV5Gy2UdZhrR4oSqa0qalfWfdhkR5xqk3nyX6XeWlheLKEser9mLY8c6hrx+pBzqGvH6kJXMJay8w5hLWXmGjR5iOnT5PkdedQ14/Ug51DXj9SEvmEtZeYcwlrLzO6NHmO6dPk+R051DXj9SDnUNeP1IS+YS1l5hzCWsvM5o0eYNOnyfI6c6hrx+pBzqGvH6kJfMJay8w5hLWXmd0aPMc02fJ8jpzqGvH6kHOoa8fqQl8wlrLzDmEtZeYaNHmO6bPk+R051DXj9SDnUNeP1IS+YS1l5hzCWsvMNGjzBps+T5HTnUNeP1IOdQ14/UhL5hLWXmHs+WsvM5o0eY5p0+T5HTnUNeP1IOdQ14/UhL5hLWXmHMJay8w0aPMGnT5PkdFWYa0eKPRO8RHU5rNl3O5l6G0aaieSUlsnlQPC8rOxx+vtRsPJJhWbhHGd0Z9GWbPkZtxmmr1mKsoODszQp1I1FeLLAAESYAAABBEndnJM2165iRexXsNpxu2tmZblstdCDyvtXYjFq1Wc3e+rp7WykE6WeXtd7ehGneorQkjUhFU42W0walR155nsWwIxUVkuS/9nPCkr8Vm6T4I5KxWXN6I9iPEYoeLESq+ETrdoS0JeYe0JbOByheTyIV1kuJ1c/ls4Bz+WzgcoXhlXA7nlxOvn8tnAOfy2cDlvC8MsQ6yXE6ufy2cA5/LZwOUAyo51kuJ1c/ls4Bz+WzgcpIZUHWS4nT7Qls4Bz+WzgcoBlQdZLidXP5bOAc/ls4HKF4ZUHWS4nTz+ezgCtCWhHKAZUd6yXE0KOvxefJ6HQ0pLsa4mOetBWHB6V2og4eKGRq+Ei9ZquLlXV80a9hWy71Rzd+h6VoOeMlJX50zMpYujnk7GnF7CEoqpHK9o6FR0Zqcdj2n0GMr1eixlWPXseK2rzNQy2rOxvppq6JAAOHSGxUwgp8jWs7hppMz3MTLcebeNoq80IxLtSl6HjZsMjl2t4pFoU2aK3s9aj8NePqcFPO+UntNNa5Hn5O0EiqAi8BogteSsruWVvIks7ZW8acG7IUYqmmulLqJ/LHTvYurUVNXY+hRdaWVHPZuDDklKmbinmhHreLNygsqhh1aOO9q98WddxWVKlnZlyqzm9bN6nh6dJakVlVoPPGN3dRw1qwKCk+XElrQ6LO3nMdJ6KV+YipSjrQxwpz1NJiXadizoMvWo9dLN3kZ59DnBSTTSaeRp5mhMtuzOQpOj8OeWOzTEv0K+fsy2mPi8J1fbhs/4Z94XkAWzOJvC8gAAki8gAAm8LyLwvAAIAgAOyoU1zxex5VvPS0YXxT0O6/YzhopXST0NGlXY3wlsuYqStJMfB3g0dGD9PcrtEvUbYu9CRYksr3odKB9GO4za6tUZvYV3oxPQAASWSlJ1XuYl25nW8dKTqvcxLt3Ot46hvEVsXuZehFR+HHx9TNn1nvfqaNR+HHx9TNnne9mpHazz9TuoLwBATEHVZ1W5WlhDslJX91ZWP8AFJK7sWYTcF4/5K2Qk/QczNxb7djd6OilTcuLPKnpcVbXmPCNF2yZNYfTWxFbxMVZFicry1+Bd0cCibg9KC8hvIdsQutqO2LvV5n27VOUoJ60Vjx3o66q+iXplfGW1NeRCLyy1FmSVSm7+KPniYEBebSZ5azJIC8LwAAvIvADgXheQF4AAAQwAlZ1vNStfDlu/gykala+HLd/Aue1Dqb7LK2JnY6VfqrcJdiZ34DpV+rHcZlfeM38HuYnqAAJLRSk6r3P0Eq3ezeOtJme5iHhRSuKi1r/AGY6hvEVcY7UJ+h7VD4cfH1M2kzvezosyuX0Ub1pzbzh5zFyeXtefIasVrZ52pJZYnqBCZJMVc2MFv8AZ/JL7DmJmCv+z+SX2HMy8VvD0HR25/rOOsvp+B5Xl631vA8SMVqCo7SZfGByKASsQzHbVOr4s92clXp4qNz0nrzuOnyYiUXcvQnHKlcvyEdWPBEchHVjwRXncdPkHO4/+TOWkSvDyL8hHVjwQchHVjwRTncdPkHO46fILSOZoeR509mUM10qOL/Lc/IxLRwVyOVA/wBOT9GMUKaLzMuTjUnB6mLqUKVVa0fOKSDi3GSaknc08jRUb8ILHVLDlIL8WCvyfPHQxPvNOlVVSNzAxFB0ZWezwAGwZF44rErOala+HLumNKsRTV8ln7MpoV+t3UUrl8vbmFzWtDacllke1h53vQ61fqrcIeDFK5ObfY1dwHyr9VbjMxG8Z6HBO9CLPUAAQWytJ1XufoIGFnVj3/sx/pOq9zEHCvqx7/2Y/D7xFTG/jz9Dks34UfH1MikXSfefqbFm/Cj4+pkUi6T3v1NiHeZ5ar3IkRm1mbW5ntGuTXbfvR4k3DNQi7GXA6tY1auau/Dlme4ez59gV/t/py+x9BMfGbw9P0W70P6cFcfT8DxvL2g+n4HNeEF2Ucqy7bPYDxxgxyVhec9iykeGOGOGUM50ql2E8tsOXlAxzmQl1p0uk2FJM8MYMY7lOOpc9rztqtPjZHnXoZl571KXTXiQnC6GUarUkuJqNHzzCNchWZxUckrpx0XPOvU+hiPh5D8eifa6N3+EjuEf3LcQ6Tj9nNwF2Vck9C3I8ZTbztvxJZFxsHmLsqllW9G3Xl+FPur7GMllW9G1XvhT7v3Qqe1D6PdkXwU+fvL0H+r9VbhBwV+fvL0H6r9VbjJxO8Z6fAfjwPUAArl0rSZnuYg4V9WPf+zH6kzPcxCwqzR732Y7D7yJUxv48/Q5bNX4UfH1Mik6z3v1NizfhR8fUyaRdKW9+psQ7zPLVe5EoSkTcSkNEG7gWv8AL/Tl9j6AIGBn+1+nL7D+Y+M3h6forcf0yrSfT8Dmxj3tR/iflRyYxOmuyhFd/cZ6YwYx53heTsKuXvDGPShqk5q9XXbXcens2k2cSOaK8RipzaukeGMRjHR7NpNnEPZtJs+o5njxJdTU4HPjBjHR7NpNnEPZtJs4hnjxDqanA58Y7bNor25diyLeFDZT+d5NC7TQhBJXLIkJqVFayLNDDyTzSLCBhnWMetYqzUUFHxeV/YdLTtCNBRSpJPqrIu2UuxI+Z09M5zlOWWU5OTe1j8FC8sxW6VrJQVNbWeLRDLtFWjUPOlYrKt6Nqu/Cl3f4MeKyrejZrvwpd3+BU9qLNLuyLYLfP3l6D9V+qtwhYLfPvXoPtX6q3GTid6z02A/HgeoABXLpSkzPcxDwpzLvfYfKTM9zEPCjNHvfYdQ3kSpjfx5+hz2d8KPj6mTSdaW9+pr2cvwo+PqZVIulLe/U2Id5nl6vciUSLXBcSNK5uYG/7S/+cvsPwhYHf7X6cvsPpj4zeHp+i9x/TGtZ/iflRxYx1Ww/xfyo4rx1JdhFSu/uSL4wYxS8LxlhNzcsn4fiztOGx/hfmZ3GbU7zN+hu4+gEgQQHEkAAABx2hatFQRxqSSWiOeUtyKWhUqWkT5OnlRboxfnnEy1rDrFE3OkvpI9tKm5cb8qLFGlGb1soYrEVKS7ML+Z42zbM6zO99Gjj1KO/NtelmdcXuIuNiMVFWR5ac5VJOUnrZQi4u0VaJECFn8UbFd+FPu/wZCz+KNiu/Cl3Rc9qLFHuyLYL/PvXoPlX6q3CHgz829eg+VfqrcZOJ3jPT4D8eB6gQSVy4UpMz3MRMJ80e99h7pMz3MRMJ80e99h1DeRKmN3E/Q8LO+FHx9TKpF0nvfqa1nfCj4+plUnWe9+prw7zPL1e5EqSkCRZIaVzbwOX+V+nL1Q+CBgnSYtah/1GUfIfzIxm8/h6fop/Z/pg2y/xfyo4bzut6N04vTG7gzNxixS1wRRxOqrI9LyLymMGMNsV7jBY01yWftZ3460ihj7/AAYcptfFlWWGu27mjTx+SKjl2DfjrSGOtIocptfFhj7XxZHRfMZ9R/yN+OtIYy0ihym18WHKbXxYaL5h9R/z8jfeEopq55UxXoLQnB5JNrVeVDBUq4qWOMsjWSUe1MTUoyhrLVDFQravEVsJcHlR301ErqP54L5f+lsFy4+pUtGpJxavUlc0+1M+b2lUuRpp0fZGXR7ryovYWs5LK/AxuksKqbzx2M42iC5VovGSVSyrebFd+FLumSs6Neu/Cl3f4FT2osUe7InBpdbevQe6v1VuETBr5t69B7q/VjuMrEbxnpsD+PE9AACuXCtJ1XuYi4TZl3vsPVJme5iLhLmXeHUN5EqY3cT9Dxs74UfH1Mqk6z3s1rO+FHx9TKpOs97NeG1nmKvciRcSkCLIaVz3qFY5Olo6TUkm93b5H0yEr0mszV58tuHjBa0uVoVCT6dF0XpcexmfjIXSkja6KrWk6b8TrtqrY9Hes8Ol4dot3jm1eLNrWa6KTlFfhyf0vQ9grDVF3WWekKD3i/pxXheeeMTjF6xj3L3heUvDGCwXL3heUxgxgsFy94XlMYMYLBcveaFh011Li9k014rKZmMaNg0TlS43ZBN37XkQqslkdyxhm+tjYZhLwyobqeEl81Hl8H/Y6CZhjS308Y6lHl8X/RTwm8NXpO3UP1F64hl2irRsHlyqzrea9d+FLumSs6NaufCl3RU9qLFHuyJwbzy3r0Hqr9VbhFwbzy3r0HqrdWO4ycRvGemwH48T1AAEFwpSZnuYi4S9neHukzPcxFwkzLvfYdQ3iKmN3E/Q8bO+HHx9TLpF0nvZp2bK+jWxtff7nFXKPFpJbcvE14PtM8zVXYizxLJEIshhWBI67Or0qCkVJHLdklHWj2o5UWRxpSVmTjJwaktqPo9TrsaaCnB3xa8U9DPacE001ennTynz+zLUpKvK+Dvi+tB9WX9jnZ1s0VOui7p9sJZJL+TIrUJU3dbD0+FxsK6yy1S4HFXcHb73RO7/AIlm8GZNNZtLDPRy3x6S8hyC4IYmcdW0KvR9KetahGcJasvpYYj1ZfSx4uC5aBumPgV/pa5vgRsSWh8GGJLQ+DHm5BdsDTPIPpf+vgRsSWh/SycSWh/Sx4u2BdsDTPIPpa5vgT6rZtLSO5RaWtJXJDPUKjGhhirK3llLtbOq4iUkle8iXaxFWtKpq8C3h8JChr2viVpaRRi5Sd0Yq9t5kj53aNbdNSzpNZ5NkVkRsYRW9yt9FRP8NPpzXzPQtgvsu4Wi4rM9rMnpHFKo8kdi/wClSrLshl0ySizrea1c+FLumdVqPGnFbb3uR32i/wAN7Wl4C57UWKWqEmXwczy3r0Hmr9WO4RsHc8t69B5q/VW4ycRvGelwP48T1AAEFwpSZnuYlYQ0d8dzvHdoWbbqt6kiUJZZJkKkM8HHiLllUuVx05Vv7Tor9XxljLPHzRmJuEsmRxZs1enU1es/au1Gw3e00eWjG16U9qMdFkd9aqF/Shn7Y/wcLV2Rq56GOUkypODi9YIsiEWR0iSi0Xc71ka7VkaIRZI4dNSqYRU9HkclSJdk8/E06LC9fPRNPTGSaFlFrhEsPTl4Fynja0NSkNiwrodWf0/2T71UOif0/wBimibheiU/Mf8AU6/l7DX700Oif0/2HvVQ6J/T/Yq3EXBolPzD6nX8vYaveqh0T+n+w966HRP6f7FS4hholPzD6nX8vYZabC6C6lHJv/pqKMS0LZpabJKWLDUhkXjpOQqxsKEIa0ivVxlaqrN6ijIZZlWPKhVlWXuvzeR2Vaods/CP8kXJIlGDlsJs+r3LGed5tx5WpSZVHRlf2O6nplCN78FpegxZycpXvPJik/8A0/AsyjqVOO1mzg9R5G9LHagV0VuFmxKrcoq4aUjInLNJs9TSh1cFDgSBFwEBhJn2nVsZX8TvIavAD55a1QcXjI4KCncXfHI+1fyPdpWZfe0sjFOv2O08aPkWaOIdPU9aKGLwSr9qOqXE9aC0YvJLov8AadDjCay3SWnIzAk5R60fFAqxHavAuqpTlrTsZEqOIhqlG5t+z4aGtzJVnQ28TIVf/wCpfuJ9oLWl+4lnjzIh1M/1v2NdWfDbxLKz4beJjq0VrS/cT7SWvL9xzOuZHepl+t+xsKz4beJZVCG3iY/tOOvL9xKtSOvL9wZ1zB1Mv1v2NhVCG3iTzCG3iY/tWOvLhIt7Whry4SDOuY71Uv1v2NbmENvEOYR28TJ9rw15cJB7Whry4SOZ1zB1Mv1v2NXmENvEjmENvEynasdefCRDtSOvLhI7nXMc6qX637GpzCG3iR7Pht4mV7Tjry/cQ7SWvL9wZ1zB1Uv1v2NX2fDbxI9nw0N+Jle0lrS/cVdorWl+47njzB1U/wBb9jajCEc2LHbkPCntCMckek/2mS61Ha/BlVOUurHxZF1KcdbdyUaFeeqMbHrT07k75O/QvsjssqpOcsZrIRULIlJ3yGuzLMzZLkvMp1sQ56lsNbCYJUXnk7yOqzKrcr+BokRjdkWYkqmgAAAABBJAADV5w1mzVLKuB3AAC1WbEvzxOGdgR0DncVdGtC4AAl+760eQe760eQ6cjHQuAcjHQuAAJfu+tHkHu+tHkOnIx0LgHJR0IAEv2AtHkHsBaPIdORjoXAOSjoXAAEv3fWjyD3fWjyHTkY6FwDkY6FwABL931o8g931o8hz5GOhcA5KOhcAATPYC0eQe760eQ6cjHQuAclHQuAAJfu+tHkHsBaPIc+SjoXAOSjoXADom+760eRHu+tHkOnJR0LgHIx0LgBwTYWBHR5HfVrFSzR8hjVGtC4FkgA4KtZij1uB3pXZiQAAIJAAACAAD/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082" name="AutoShape 10" descr="data:image/jpeg;base64,/9j/4AAQSkZJRgABAQAAAQABAAD/2wCEAAkGBhAPDxAPDw8QDg0NDxANDw0MDQ8NDA4NFBAWFBQQEhQXGyYeFxkjGRQSHy8gIycpLCwsFR4xNTAqNSYrLCkBCQoKDgwOGQ8PGiklHR0uKTQpLCwpLCwpKSwpLCwsLCkpKSktKSwpLCwpLCwsLCksKSwpKSkpKSkpLCwpLCksLP/AABEIAN4A4wMBIgACEQEDEQH/xAAbAAACAwEBAQAAAAAAAAAAAAAABgECBQQDB//EAD0QAAIBAAQJCQYGAwEBAAAAAAABAgMEBREGEiExUVJhcZETFCIyQXKBobEVFjNCksEjgoOi0eEkNGLwc//EABoBAAIDAQEAAAAAAAAAAAAAAAADAgQFAQb/xAAxEQACAQICBgkFAQEBAAAAAAAAAQIDEQQSFCExM1FSBRMiMkFhcZGhFSM0U4FisUL/2gAMAwEAAhEDEQA/APuBJAABJBDldlMa0sIo0d8YdKfkt5KMXJ2RCc4wV5Gy2UdZhrR4oSqa0qalfWfdhkR5xqk3nyX6XeWlheLKEser9mLY8c6hrx+pBzqGvH6kJXMJay8w5hLWXmGjR5iOnT5PkdedQ14/Ug51DXj9SEvmEtZeYcwlrLzO6NHmO6dPk+R051DXj9SDnUNeP1IS+YS1l5hzCWsvM5o0eYNOnyfI6c6hrx+pBzqGvH6kJfMJay8w5hLWXmd0aPMc02fJ8jpzqGvH6kHOoa8fqQl8wlrLzDmEtZeYaNHmO6bPk+R051DXj9SDnUNeP1IS+YS1l5hzCWsvMNGjzBps+T5HTnUNeP1IOdQ14/UhL5hLWXmHs+WsvM5o0eY5p0+T5HTnUNeP1IOdQ14/UhL5hLWXmHMJay8w0aPMGnT5PkdFWYa0eKPRO8RHU5rNl3O5l6G0aaieSUlsnlQPC8rOxx+vtRsPJJhWbhHGd0Z9GWbPkZtxmmr1mKsoODszQp1I1FeLLAAESYAAABBEndnJM2165iRexXsNpxu2tmZblstdCDyvtXYjFq1Wc3e+rp7WykE6WeXtd7ehGneorQkjUhFU42W0walR155nsWwIxUVkuS/9nPCkr8Vm6T4I5KxWXN6I9iPEYoeLESq+ETrdoS0JeYe0JbOByheTyIV1kuJ1c/ls4Bz+WzgcoXhlXA7nlxOvn8tnAOfy2cDlvC8MsQ6yXE6ufy2cA5/LZwOUAyo51kuJ1c/ls4Bz+WzgcpIZUHWS4nT7Qls4Bz+WzgcoBlQdZLidXP5bOAc/ls4HKF4ZUHWS4nTz+ezgCtCWhHKAZUd6yXE0KOvxefJ6HQ0pLsa4mOetBWHB6V2og4eKGRq+Ei9ZquLlXV80a9hWy71Rzd+h6VoOeMlJX50zMpYujnk7GnF7CEoqpHK9o6FR0Zqcdj2n0GMr1eixlWPXseK2rzNQy2rOxvppq6JAAOHSGxUwgp8jWs7hppMz3MTLcebeNoq80IxLtSl6HjZsMjl2t4pFoU2aK3s9aj8NePqcFPO+UntNNa5Hn5O0EiqAi8BogteSsruWVvIks7ZW8acG7IUYqmmulLqJ/LHTvYurUVNXY+hRdaWVHPZuDDklKmbinmhHreLNygsqhh1aOO9q98WddxWVKlnZlyqzm9bN6nh6dJakVlVoPPGN3dRw1qwKCk+XElrQ6LO3nMdJ6KV+YipSjrQxwpz1NJiXadizoMvWo9dLN3kZ59DnBSTTSaeRp5mhMtuzOQpOj8OeWOzTEv0K+fsy2mPi8J1fbhs/4Z94XkAWzOJvC8gAAki8gAAm8LyLwvAAIAgAOyoU1zxex5VvPS0YXxT0O6/YzhopXST0NGlXY3wlsuYqStJMfB3g0dGD9PcrtEvUbYu9CRYksr3odKB9GO4za6tUZvYV3oxPQAASWSlJ1XuYl25nW8dKTqvcxLt3Ot46hvEVsXuZehFR+HHx9TNn1nvfqaNR+HHx9TNnne9mpHazz9TuoLwBATEHVZ1W5WlhDslJX91ZWP8AFJK7sWYTcF4/5K2Qk/QczNxb7djd6OilTcuLPKnpcVbXmPCNF2yZNYfTWxFbxMVZFicry1+Bd0cCibg9KC8hvIdsQutqO2LvV5n27VOUoJ60Vjx3o66q+iXplfGW1NeRCLyy1FmSVSm7+KPniYEBebSZ5azJIC8LwAAvIvADgXheQF4AAAQwAlZ1vNStfDlu/gykala+HLd/Aue1Dqb7LK2JnY6VfqrcJdiZ34DpV+rHcZlfeM38HuYnqAAJLRSk6r3P0Eq3ezeOtJme5iHhRSuKi1r/AGY6hvEVcY7UJ+h7VD4cfH1M2kzvezosyuX0Ub1pzbzh5zFyeXtefIasVrZ52pJZYnqBCZJMVc2MFv8AZ/JL7DmJmCv+z+SX2HMy8VvD0HR25/rOOsvp+B5Xl631vA8SMVqCo7SZfGByKASsQzHbVOr4s92clXp4qNz0nrzuOnyYiUXcvQnHKlcvyEdWPBEchHVjwRXncdPkHO4/+TOWkSvDyL8hHVjwQchHVjwRTncdPkHO46fILSOZoeR509mUM10qOL/Lc/IxLRwVyOVA/wBOT9GMUKaLzMuTjUnB6mLqUKVVa0fOKSDi3GSaknc08jRUb8ILHVLDlIL8WCvyfPHQxPvNOlVVSNzAxFB0ZWezwAGwZF44rErOala+HLumNKsRTV8ln7MpoV+t3UUrl8vbmFzWtDacllke1h53vQ61fqrcIeDFK5ObfY1dwHyr9VbjMxG8Z6HBO9CLPUAAQWytJ1XufoIGFnVj3/sx/pOq9zEHCvqx7/2Y/D7xFTG/jz9Dks34UfH1MikXSfefqbFm/Cj4+pkUi6T3v1NiHeZ5ar3IkRm1mbW5ntGuTXbfvR4k3DNQi7GXA6tY1auau/Dlme4ez59gV/t/py+x9BMfGbw9P0W70P6cFcfT8DxvL2g+n4HNeEF2Ucqy7bPYDxxgxyVhec9iykeGOGOGUM50ql2E8tsOXlAxzmQl1p0uk2FJM8MYMY7lOOpc9rztqtPjZHnXoZl571KXTXiQnC6GUarUkuJqNHzzCNchWZxUckrpx0XPOvU+hiPh5D8eifa6N3+EjuEf3LcQ6Tj9nNwF2Vck9C3I8ZTbztvxJZFxsHmLsqllW9G3Xl+FPur7GMllW9G1XvhT7v3Qqe1D6PdkXwU+fvL0H+r9VbhBwV+fvL0H6r9VbjJxO8Z6fAfjwPUAArl0rSZnuYg4V9WPf+zH6kzPcxCwqzR732Y7D7yJUxv48/Q5bNX4UfH1Mik6z3v1NizfhR8fUyaRdKW9+psQ7zPLVe5EoSkTcSkNEG7gWv8AL/Tl9j6AIGBn+1+nL7D+Y+M3h6forcf0yrSfT8Dmxj3tR/iflRyYxOmuyhFd/cZ6YwYx53heTsKuXvDGPShqk5q9XXbXcens2k2cSOaK8RipzaukeGMRjHR7NpNnEPZtJs+o5njxJdTU4HPjBjHR7NpNnEPZtJs4hnjxDqanA58Y7bNor25diyLeFDZT+d5NC7TQhBJXLIkJqVFayLNDDyTzSLCBhnWMetYqzUUFHxeV/YdLTtCNBRSpJPqrIu2UuxI+Z09M5zlOWWU5OTe1j8FC8sxW6VrJQVNbWeLRDLtFWjUPOlYrKt6Nqu/Cl3f4MeKyrejZrvwpd3+BU9qLNLuyLYLfP3l6D9V+qtwhYLfPvXoPtX6q3GTid6z02A/HgeoABXLpSkzPcxDwpzLvfYfKTM9zEPCjNHvfYdQ3kSpjfx5+hz2d8KPj6mTSdaW9+pr2cvwo+PqZVIulLe/U2Id5nl6vciUSLXBcSNK5uYG/7S/+cvsPwhYHf7X6cvsPpj4zeHp+i9x/TGtZ/iflRxYx1Ww/xfyo4rx1JdhFSu/uSL4wYxS8LxlhNzcsn4fiztOGx/hfmZ3GbU7zN+hu4+gEgQQHEkAAABx2hatFQRxqSSWiOeUtyKWhUqWkT5OnlRboxfnnEy1rDrFE3OkvpI9tKm5cb8qLFGlGb1soYrEVKS7ML+Z42zbM6zO99Gjj1KO/NtelmdcXuIuNiMVFWR5ac5VJOUnrZQi4u0VaJECFn8UbFd+FPu/wZCz+KNiu/Cl3Rc9qLFHuyLYL/PvXoPlX6q3CHgz829eg+VfqrcZOJ3jPT4D8eB6gQSVy4UpMz3MRMJ80e99h7pMz3MRMJ80e99h1DeRKmN3E/Q8LO+FHx9TKpF0nvfqa1nfCj4+plUnWe9+prw7zPL1e5EqSkCRZIaVzbwOX+V+nL1Q+CBgnSYtah/1GUfIfzIxm8/h6fop/Z/pg2y/xfyo4bzut6N04vTG7gzNxixS1wRRxOqrI9LyLymMGMNsV7jBY01yWftZ3460ihj7/AAYcptfFlWWGu27mjTx+SKjl2DfjrSGOtIocptfFhj7XxZHRfMZ9R/yN+OtIYy0ihym18WHKbXxYaL5h9R/z8jfeEopq55UxXoLQnB5JNrVeVDBUq4qWOMsjWSUe1MTUoyhrLVDFQravEVsJcHlR301ErqP54L5f+lsFy4+pUtGpJxavUlc0+1M+b2lUuRpp0fZGXR7ryovYWs5LK/AxuksKqbzx2M42iC5VovGSVSyrebFd+FLumSs6Neu/Cl3f4FT2osUe7InBpdbevQe6v1VuETBr5t69B7q/VjuMrEbxnpsD+PE9AACuXCtJ1XuYi4TZl3vsPVJme5iLhLmXeHUN5EqY3cT9Dxs74UfH1Mqk6z3s1rO+FHx9TKpOs97NeG1nmKvciRcSkCLIaVz3qFY5Olo6TUkm93b5H0yEr0mszV58tuHjBa0uVoVCT6dF0XpcexmfjIXSkja6KrWk6b8TrtqrY9Hes8Ol4dot3jm1eLNrWa6KTlFfhyf0vQ9grDVF3WWekKD3i/pxXheeeMTjF6xj3L3heUvDGCwXL3heUxgxgsFy94XlMYMYLBcveaFh011Li9k014rKZmMaNg0TlS43ZBN37XkQqslkdyxhm+tjYZhLwyobqeEl81Hl8H/Y6CZhjS308Y6lHl8X/RTwm8NXpO3UP1F64hl2irRsHlyqzrea9d+FLumSs6NaufCl3RU9qLFHuyJwbzy3r0Hqr9VbhFwbzy3r0HqrdWO4ycRvGemwH48T1AAEFwpSZnuYi4S9neHukzPcxFwkzLvfYdQ3iKmN3E/Q8bO+HHx9TLpF0nvZp2bK+jWxtff7nFXKPFpJbcvE14PtM8zVXYizxLJEIshhWBI67Or0qCkVJHLdklHWj2o5UWRxpSVmTjJwaktqPo9TrsaaCnB3xa8U9DPacE001ennTynz+zLUpKvK+Dvi+tB9WX9jnZ1s0VOui7p9sJZJL+TIrUJU3dbD0+FxsK6yy1S4HFXcHb73RO7/AIlm8GZNNZtLDPRy3x6S8hyC4IYmcdW0KvR9KetahGcJasvpYYj1ZfSx4uC5aBumPgV/pa5vgRsSWh8GGJLQ+DHm5BdsDTPIPpf+vgRsSWh/SycSWh/Sx4u2BdsDTPIPpa5vgT6rZtLSO5RaWtJXJDPUKjGhhirK3llLtbOq4iUkle8iXaxFWtKpq8C3h8JChr2viVpaRRi5Sd0Yq9t5kj53aNbdNSzpNZ5NkVkRsYRW9yt9FRP8NPpzXzPQtgvsu4Wi4rM9rMnpHFKo8kdi/wClSrLshl0ySizrea1c+FLumdVqPGnFbb3uR32i/wAN7Wl4C57UWKWqEmXwczy3r0Hmr9WO4RsHc8t69B5q/VW4ycRvGelwP48T1AAEFwpSZnuYlYQ0d8dzvHdoWbbqt6kiUJZZJkKkM8HHiLllUuVx05Vv7Tor9XxljLPHzRmJuEsmRxZs1enU1es/au1Gw3e00eWjG16U9qMdFkd9aqF/Shn7Y/wcLV2Rq56GOUkypODi9YIsiEWR0iSi0Xc71ka7VkaIRZI4dNSqYRU9HkclSJdk8/E06LC9fPRNPTGSaFlFrhEsPTl4Fynja0NSkNiwrodWf0/2T71UOif0/wBimibheiU/Mf8AU6/l7DX700Oif0/2HvVQ6J/T/Yq3EXBolPzD6nX8vYaveqh0T+n+w966HRP6f7FS4hholPzD6nX8vYZabC6C6lHJv/pqKMS0LZpabJKWLDUhkXjpOQqxsKEIa0ivVxlaqrN6ijIZZlWPKhVlWXuvzeR2Vaods/CP8kXJIlGDlsJs+r3LGed5tx5WpSZVHRlf2O6nplCN78FpegxZycpXvPJik/8A0/AsyjqVOO1mzg9R5G9LHagV0VuFmxKrcoq4aUjInLNJs9TSh1cFDgSBFwEBhJn2nVsZX8TvIavAD55a1QcXjI4KCncXfHI+1fyPdpWZfe0sjFOv2O08aPkWaOIdPU9aKGLwSr9qOqXE9aC0YvJLov8AadDjCay3SWnIzAk5R60fFAqxHavAuqpTlrTsZEqOIhqlG5t+z4aGtzJVnQ28TIVf/wCpfuJ9oLWl+4lnjzIh1M/1v2NdWfDbxLKz4beJjq0VrS/cT7SWvL9xzOuZHepl+t+xsKz4beJZVCG3iY/tOOvL9xKtSOvL9wZ1zB1Mv1v2NhVCG3iTzCG3iY/tWOvLhIt7Whry4SDOuY71Uv1v2NbmENvEOYR28TJ9rw15cJB7Whry4SOZ1zB1Mv1v2NXmENvEjmENvEynasdefCRDtSOvLhI7nXMc6qX637GpzCG3iR7Pht4mV7Tjry/cQ7SWvL9wZ1zB1Uv1v2NX2fDbxI9nw0N+Jle0lrS/cVdorWl+47njzB1U/wBb9jajCEc2LHbkPCntCMckek/2mS61Ha/BlVOUurHxZF1KcdbdyUaFeeqMbHrT07k75O/QvsjssqpOcsZrIRULIlJ3yGuzLMzZLkvMp1sQ56lsNbCYJUXnk7yOqzKrcr+BokRjdkWYkqmgAAAABBJAADV5w1mzVLKuB3AAC1WbEvzxOGdgR0DncVdGtC4AAl+760eQe760eQ6cjHQuAcjHQuAAJfu+tHkHu+tHkOnIx0LgHJR0IAEv2AtHkHsBaPIdORjoXAOSjoXAAEv3fWjyD3fWjyHTkY6FwDkY6FwABL931o8g931o8hz5GOhcA5KOhcAATPYC0eQe760eQ6cjHQuAclHQuAAJfu+tHkHsBaPIc+SjoXAOSjoXADom+760eRHu+tHkOnJR0LgHIx0LgBwTYWBHR5HfVrFSzR8hjVGtC4FkgA4KtZij1uB3pXZiQAAIJAAACAAD/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084" name="Picture 12" descr="https://encrypted-tbn0.google.com/images?q=tbn:ANd9GcQkxJl0nu584FrSblIknohzw0tAMtmGSSs9hAnxRS6kFOpzPYmvXQ"/>
          <p:cNvPicPr>
            <a:picLocks noChangeAspect="1" noChangeArrowheads="1"/>
          </p:cNvPicPr>
          <p:nvPr/>
        </p:nvPicPr>
        <p:blipFill>
          <a:blip r:embed="rId3"/>
          <a:srcRect/>
          <a:stretch>
            <a:fillRect/>
          </a:stretch>
        </p:blipFill>
        <p:spPr bwMode="auto">
          <a:xfrm>
            <a:off x="3542351" y="1417638"/>
            <a:ext cx="2464796" cy="2464798"/>
          </a:xfrm>
          <a:prstGeom prst="rect">
            <a:avLst/>
          </a:prstGeom>
          <a:noFill/>
        </p:spPr>
      </p:pic>
      <p:pic>
        <p:nvPicPr>
          <p:cNvPr id="3086" name="Picture 14" descr="https://encrypted-tbn3.google.com/images?q=tbn:ANd9GcQTQFhDHJXKRdotHEGeG7t7TOX0AAUpHYCKIyEw_JwMTU0UXcrB"/>
          <p:cNvPicPr>
            <a:picLocks noChangeAspect="1" noChangeArrowheads="1"/>
          </p:cNvPicPr>
          <p:nvPr/>
        </p:nvPicPr>
        <p:blipFill>
          <a:blip r:embed="rId4"/>
          <a:srcRect/>
          <a:stretch>
            <a:fillRect/>
          </a:stretch>
        </p:blipFill>
        <p:spPr bwMode="auto">
          <a:xfrm>
            <a:off x="6007147" y="1114425"/>
            <a:ext cx="2679653" cy="2679653"/>
          </a:xfrm>
          <a:prstGeom prst="rect">
            <a:avLst/>
          </a:prstGeom>
          <a:noFill/>
        </p:spPr>
      </p:pic>
    </p:spTree>
    <p:extLst>
      <p:ext uri="{BB962C8B-B14F-4D97-AF65-F5344CB8AC3E}">
        <p14:creationId xmlns:p14="http://schemas.microsoft.com/office/powerpoint/2010/main" val="3369262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“Loose Lips Sink Ships”</a:t>
            </a:r>
          </a:p>
          <a:p>
            <a:r>
              <a:rPr lang="en-US" dirty="0" smtClean="0"/>
              <a:t>Make sure you are passing information the correct way</a:t>
            </a:r>
          </a:p>
          <a:p>
            <a:r>
              <a:rPr lang="en-US" dirty="0" smtClean="0"/>
              <a:t>Avoid posting critical information to social media sights</a:t>
            </a:r>
          </a:p>
          <a:p>
            <a:r>
              <a:rPr lang="en-US" dirty="0" smtClean="0"/>
              <a:t>Avoid the use of cell phones and emails for passing critical information</a:t>
            </a:r>
          </a:p>
          <a:p>
            <a:r>
              <a:rPr lang="en-US" dirty="0" smtClean="0"/>
              <a:t>Do not even pass critical information to your family</a:t>
            </a:r>
          </a:p>
        </p:txBody>
      </p:sp>
    </p:spTree>
    <p:extLst>
      <p:ext uri="{BB962C8B-B14F-4D97-AF65-F5344CB8AC3E}">
        <p14:creationId xmlns:p14="http://schemas.microsoft.com/office/powerpoint/2010/main" val="2782025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
          </p:nvPr>
        </p:nvSpPr>
        <p:spPr/>
        <p:txBody>
          <a:bodyPr/>
          <a:lstStyle/>
          <a:p>
            <a:r>
              <a:rPr lang="en-US" dirty="0" smtClean="0"/>
              <a:t>Operational Security</a:t>
            </a:r>
            <a:endParaRPr lang="en-US" dirty="0" smtClean="0">
              <a:hlinkClick r:id="rId2"/>
            </a:endParaRPr>
          </a:p>
          <a:p>
            <a:pPr>
              <a:buNone/>
            </a:pPr>
            <a:r>
              <a:rPr lang="en-US" dirty="0" smtClean="0"/>
              <a:t>	</a:t>
            </a:r>
            <a:r>
              <a:rPr lang="en-US" dirty="0" smtClean="0">
                <a:hlinkClick r:id="rId2"/>
              </a:rPr>
              <a:t>http://www.marines.mil/unit/13thmeu/Pages/OperationalSecurity.aspx</a:t>
            </a:r>
            <a:endParaRPr lang="en-US" dirty="0" smtClean="0"/>
          </a:p>
          <a:p>
            <a:r>
              <a:rPr lang="en-US" dirty="0" smtClean="0"/>
              <a:t>Marine Parents</a:t>
            </a:r>
          </a:p>
          <a:p>
            <a:pPr>
              <a:buNone/>
            </a:pPr>
            <a:r>
              <a:rPr lang="en-US" dirty="0" smtClean="0"/>
              <a:t>	</a:t>
            </a:r>
            <a:r>
              <a:rPr lang="en-US" dirty="0" smtClean="0">
                <a:hlinkClick r:id="rId3"/>
              </a:rPr>
              <a:t>http://www.marineparents.com/deployment/opsec.asp</a:t>
            </a:r>
            <a:endParaRPr lang="en-US" dirty="0"/>
          </a:p>
        </p:txBody>
      </p:sp>
    </p:spTree>
    <p:extLst>
      <p:ext uri="{BB962C8B-B14F-4D97-AF65-F5344CB8AC3E}">
        <p14:creationId xmlns:p14="http://schemas.microsoft.com/office/powerpoint/2010/main" val="463886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Learning Topics</a:t>
            </a:r>
            <a:endParaRPr lang="en-US" dirty="0"/>
          </a:p>
        </p:txBody>
      </p:sp>
      <p:sp>
        <p:nvSpPr>
          <p:cNvPr id="3" name="Content Placeholder 2"/>
          <p:cNvSpPr>
            <a:spLocks noGrp="1"/>
          </p:cNvSpPr>
          <p:nvPr>
            <p:ph sz="quarter" idx="1"/>
          </p:nvPr>
        </p:nvSpPr>
        <p:spPr/>
        <p:txBody>
          <a:bodyPr/>
          <a:lstStyle/>
          <a:p>
            <a:r>
              <a:rPr lang="en-US" dirty="0" smtClean="0"/>
              <a:t>Introduction</a:t>
            </a:r>
          </a:p>
          <a:p>
            <a:r>
              <a:rPr lang="en-US" dirty="0" smtClean="0"/>
              <a:t>Critical  Information</a:t>
            </a:r>
          </a:p>
          <a:p>
            <a:r>
              <a:rPr lang="en-US" dirty="0" smtClean="0"/>
              <a:t>Threat</a:t>
            </a:r>
          </a:p>
          <a:p>
            <a:r>
              <a:rPr lang="en-US" dirty="0" smtClean="0"/>
              <a:t>OPSSEC measures</a:t>
            </a:r>
          </a:p>
          <a:p>
            <a:r>
              <a:rPr lang="en-US" dirty="0" smtClean="0"/>
              <a:t>What to look for</a:t>
            </a:r>
          </a:p>
          <a:p>
            <a:r>
              <a:rPr lang="en-US" dirty="0" smtClean="0"/>
              <a:t>Identifying threats</a:t>
            </a:r>
          </a:p>
          <a:p>
            <a:endParaRPr lang="en-US" dirty="0"/>
          </a:p>
        </p:txBody>
      </p:sp>
      <p:pic>
        <p:nvPicPr>
          <p:cNvPr id="18434" name="Picture 2" descr="https://encrypted-tbn2.google.com/images?q=tbn:ANd9GcQjT-QFY0AFvw-keRqhkoQ4k0ZgVzSC6SD2oaco6LWkKqcW4crm"/>
          <p:cNvPicPr>
            <a:picLocks noChangeAspect="1" noChangeArrowheads="1"/>
          </p:cNvPicPr>
          <p:nvPr/>
        </p:nvPicPr>
        <p:blipFill>
          <a:blip r:embed="rId2"/>
          <a:srcRect/>
          <a:stretch>
            <a:fillRect/>
          </a:stretch>
        </p:blipFill>
        <p:spPr bwMode="auto">
          <a:xfrm>
            <a:off x="4917667" y="3774917"/>
            <a:ext cx="3769133" cy="2508188"/>
          </a:xfrm>
          <a:prstGeom prst="rect">
            <a:avLst/>
          </a:prstGeom>
          <a:noFill/>
        </p:spPr>
      </p:pic>
    </p:spTree>
    <p:extLst>
      <p:ext uri="{BB962C8B-B14F-4D97-AF65-F5344CB8AC3E}">
        <p14:creationId xmlns:p14="http://schemas.microsoft.com/office/powerpoint/2010/main" val="1792165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lstStyle/>
          <a:p>
            <a:r>
              <a:rPr lang="en-US" b="1" dirty="0" smtClean="0"/>
              <a:t>Operations security</a:t>
            </a:r>
            <a:r>
              <a:rPr lang="en-US" dirty="0" smtClean="0"/>
              <a:t> (</a:t>
            </a:r>
            <a:r>
              <a:rPr lang="en-US" b="1" dirty="0" smtClean="0"/>
              <a:t>OPSEC</a:t>
            </a:r>
            <a:r>
              <a:rPr lang="en-US" dirty="0" smtClean="0"/>
              <a:t>) is a process that identifies critical information to determine if:</a:t>
            </a:r>
          </a:p>
          <a:p>
            <a:pPr lvl="1"/>
            <a:r>
              <a:rPr lang="en-US" dirty="0" smtClean="0"/>
              <a:t> friendly actions can be observed by adversary intelligence systems</a:t>
            </a:r>
          </a:p>
          <a:p>
            <a:pPr lvl="1"/>
            <a:r>
              <a:rPr lang="en-US" dirty="0" smtClean="0"/>
              <a:t>information obtained by adversaries could be interpreted to be useful to them, and then executes selected measures that eliminate or reduce adversary exploitation of friendly critical information</a:t>
            </a:r>
            <a:endParaRPr lang="en-US" dirty="0"/>
          </a:p>
        </p:txBody>
      </p:sp>
    </p:spTree>
    <p:extLst>
      <p:ext uri="{BB962C8B-B14F-4D97-AF65-F5344CB8AC3E}">
        <p14:creationId xmlns:p14="http://schemas.microsoft.com/office/powerpoint/2010/main" val="404959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a:t>
            </a:r>
            <a:endParaRPr lang="en-US" dirty="0"/>
          </a:p>
        </p:txBody>
      </p:sp>
      <p:sp>
        <p:nvSpPr>
          <p:cNvPr id="3" name="Content Placeholder 2"/>
          <p:cNvSpPr>
            <a:spLocks noGrp="1"/>
          </p:cNvSpPr>
          <p:nvPr>
            <p:ph sz="quarter" idx="1"/>
          </p:nvPr>
        </p:nvSpPr>
        <p:spPr>
          <a:xfrm>
            <a:off x="914400" y="1447800"/>
            <a:ext cx="4725909" cy="4572000"/>
          </a:xfrm>
        </p:spPr>
        <p:txBody>
          <a:bodyPr/>
          <a:lstStyle/>
          <a:p>
            <a:r>
              <a:rPr lang="en-US" dirty="0" smtClean="0"/>
              <a:t>“Loose Lips Sink Ships”</a:t>
            </a:r>
          </a:p>
          <a:p>
            <a:r>
              <a:rPr lang="en-US" dirty="0" smtClean="0"/>
              <a:t>Any priority information that could be useful to the enemy needs to be regulated</a:t>
            </a:r>
          </a:p>
          <a:p>
            <a:r>
              <a:rPr lang="en-US" dirty="0" smtClean="0"/>
              <a:t>In this new technological era, information can pass by the click of a button</a:t>
            </a:r>
            <a:endParaRPr lang="en-US" dirty="0"/>
          </a:p>
        </p:txBody>
      </p:sp>
      <p:pic>
        <p:nvPicPr>
          <p:cNvPr id="16388" name="Picture 4" descr="https://encrypted-tbn3.google.com/images?q=tbn:ANd9GcTwuXmUnnOUC76TNl6ADMUqVHDcWd4k6ePWbfp9p_kkg1lds3XYGg"/>
          <p:cNvPicPr>
            <a:picLocks noChangeAspect="1" noChangeArrowheads="1"/>
          </p:cNvPicPr>
          <p:nvPr/>
        </p:nvPicPr>
        <p:blipFill>
          <a:blip r:embed="rId2"/>
          <a:srcRect/>
          <a:stretch>
            <a:fillRect/>
          </a:stretch>
        </p:blipFill>
        <p:spPr bwMode="auto">
          <a:xfrm>
            <a:off x="5869154" y="1728457"/>
            <a:ext cx="2817646" cy="3694568"/>
          </a:xfrm>
          <a:prstGeom prst="rect">
            <a:avLst/>
          </a:prstGeom>
          <a:noFill/>
        </p:spPr>
      </p:pic>
    </p:spTree>
    <p:extLst>
      <p:ext uri="{BB962C8B-B14F-4D97-AF65-F5344CB8AC3E}">
        <p14:creationId xmlns:p14="http://schemas.microsoft.com/office/powerpoint/2010/main" val="17248365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sz="quarter" idx="1"/>
          </p:nvPr>
        </p:nvSpPr>
        <p:spPr/>
        <p:txBody>
          <a:bodyPr/>
          <a:lstStyle/>
          <a:p>
            <a:r>
              <a:rPr lang="en-US" dirty="0" smtClean="0"/>
              <a:t>Operational security is broken down into the following five step process</a:t>
            </a:r>
            <a:endParaRPr lang="en-US" dirty="0"/>
          </a:p>
        </p:txBody>
      </p:sp>
      <p:graphicFrame>
        <p:nvGraphicFramePr>
          <p:cNvPr id="4" name="Diagram 3"/>
          <p:cNvGraphicFramePr/>
          <p:nvPr>
            <p:extLst>
              <p:ext uri="{D42A27DB-BD31-4B8C-83A1-F6EECF244321}">
                <p14:modId xmlns:p14="http://schemas.microsoft.com/office/powerpoint/2010/main" val="2704245977"/>
              </p:ext>
            </p:extLst>
          </p:nvPr>
        </p:nvGraphicFramePr>
        <p:xfrm>
          <a:off x="1630543" y="1976782"/>
          <a:ext cx="6837595" cy="48779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 Identification Critical Information</a:t>
            </a:r>
            <a:endParaRPr lang="en-US" dirty="0"/>
          </a:p>
        </p:txBody>
      </p:sp>
      <p:sp>
        <p:nvSpPr>
          <p:cNvPr id="3" name="Content Placeholder 2"/>
          <p:cNvSpPr>
            <a:spLocks noGrp="1"/>
          </p:cNvSpPr>
          <p:nvPr>
            <p:ph sz="quarter" idx="1"/>
          </p:nvPr>
        </p:nvSpPr>
        <p:spPr/>
        <p:txBody>
          <a:bodyPr/>
          <a:lstStyle/>
          <a:p>
            <a:r>
              <a:rPr lang="en-US" dirty="0" smtClean="0"/>
              <a:t>Identifying information needed by an adversary, which focuses the remainder of the OPSEC process on protecting vital information, rather than attempting to protect all classified or sensitive unclassified information</a:t>
            </a:r>
            <a:endParaRPr lang="en-US" dirty="0"/>
          </a:p>
        </p:txBody>
      </p:sp>
      <p:pic>
        <p:nvPicPr>
          <p:cNvPr id="15362" name="Picture 2" descr="https://encrypted-tbn0.google.com/images?q=tbn:ANd9GcQx0p79OePo4SAr_l15DSfH5k8UmKjVTePF5VImu2FWBynkKiBuaEMzB_Pe"/>
          <p:cNvPicPr>
            <a:picLocks noChangeAspect="1" noChangeArrowheads="1"/>
          </p:cNvPicPr>
          <p:nvPr/>
        </p:nvPicPr>
        <p:blipFill>
          <a:blip r:embed="rId3"/>
          <a:srcRect/>
          <a:stretch>
            <a:fillRect/>
          </a:stretch>
        </p:blipFill>
        <p:spPr bwMode="auto">
          <a:xfrm>
            <a:off x="2844184" y="3735459"/>
            <a:ext cx="3556616" cy="2657901"/>
          </a:xfrm>
          <a:prstGeom prst="rect">
            <a:avLst/>
          </a:prstGeom>
          <a:noFill/>
        </p:spPr>
      </p:pic>
    </p:spTree>
    <p:extLst>
      <p:ext uri="{BB962C8B-B14F-4D97-AF65-F5344CB8AC3E}">
        <p14:creationId xmlns:p14="http://schemas.microsoft.com/office/powerpoint/2010/main" val="16658311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Analysis of Threats</a:t>
            </a:r>
            <a:endParaRPr lang="en-US" dirty="0"/>
          </a:p>
        </p:txBody>
      </p:sp>
      <p:sp>
        <p:nvSpPr>
          <p:cNvPr id="3" name="Content Placeholder 2"/>
          <p:cNvSpPr>
            <a:spLocks noGrp="1"/>
          </p:cNvSpPr>
          <p:nvPr>
            <p:ph sz="quarter" idx="1"/>
          </p:nvPr>
        </p:nvSpPr>
        <p:spPr/>
        <p:txBody>
          <a:bodyPr/>
          <a:lstStyle/>
          <a:p>
            <a:r>
              <a:rPr lang="en-US" dirty="0" smtClean="0"/>
              <a:t>Analysis of Threats: the research and analysis of intelligence, counterintelligence, and open source information to identify likely adversaries and/or planned operations</a:t>
            </a:r>
            <a:endParaRPr lang="en-US" dirty="0"/>
          </a:p>
        </p:txBody>
      </p:sp>
      <p:pic>
        <p:nvPicPr>
          <p:cNvPr id="13314" name="Picture 2" descr="https://encrypted-tbn3.google.com/images?q=tbn:ANd9GcTqix3zERc1aj-1--alFN0mwUwiREGchRQeP1nvJInrDJfFXoKMvv3hpOF5iA"/>
          <p:cNvPicPr>
            <a:picLocks noChangeAspect="1" noChangeArrowheads="1"/>
          </p:cNvPicPr>
          <p:nvPr/>
        </p:nvPicPr>
        <p:blipFill>
          <a:blip r:embed="rId2"/>
          <a:srcRect/>
          <a:stretch>
            <a:fillRect/>
          </a:stretch>
        </p:blipFill>
        <p:spPr bwMode="auto">
          <a:xfrm>
            <a:off x="4918644" y="3380617"/>
            <a:ext cx="2969762" cy="2969762"/>
          </a:xfrm>
          <a:prstGeom prst="rect">
            <a:avLst/>
          </a:prstGeom>
          <a:noFill/>
        </p:spPr>
      </p:pic>
    </p:spTree>
    <p:extLst>
      <p:ext uri="{BB962C8B-B14F-4D97-AF65-F5344CB8AC3E}">
        <p14:creationId xmlns:p14="http://schemas.microsoft.com/office/powerpoint/2010/main" val="3960214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Analysis of Vulnerabilities</a:t>
            </a:r>
            <a:endParaRPr lang="en-US" dirty="0"/>
          </a:p>
        </p:txBody>
      </p:sp>
      <p:sp>
        <p:nvSpPr>
          <p:cNvPr id="3" name="Content Placeholder 2"/>
          <p:cNvSpPr>
            <a:spLocks noGrp="1"/>
          </p:cNvSpPr>
          <p:nvPr>
            <p:ph sz="quarter" idx="1"/>
          </p:nvPr>
        </p:nvSpPr>
        <p:spPr>
          <a:xfrm>
            <a:off x="914400" y="1447800"/>
            <a:ext cx="4709786" cy="4572000"/>
          </a:xfrm>
        </p:spPr>
        <p:txBody>
          <a:bodyPr/>
          <a:lstStyle/>
          <a:p>
            <a:r>
              <a:rPr lang="en-US" dirty="0" smtClean="0"/>
              <a:t>Examining each aspect of the planned operation to identify OPSEC indicators that could reveal critical information and then comparing those indicators with the adversary’s intelligence collection capabilities identified in the previous action</a:t>
            </a:r>
            <a:endParaRPr lang="en-US" dirty="0"/>
          </a:p>
        </p:txBody>
      </p:sp>
      <p:sp>
        <p:nvSpPr>
          <p:cNvPr id="12290" name="AutoShape 2" descr="data:image/jpeg;base64,/9j/4AAQSkZJRgABAQAAAQABAAD/2wCEAAkGBhQSERUUExQWFRQVGBgVGBgXGBgYHBcYGhgXGBgcHRgYHCYfHBkkHBcXHy8gJCcpLCwsGB4xNTAqNScrLCkBCQoKDgwOGg8PGi4kHyQsLCwsLCosKSksLCwsLCwsLCwsLCwsLCwsLCwsLCwsLCwsLCwsLCksLCwsLCwsLCwsLP/AABEIALcBEwMBIgACEQEDEQH/xAAcAAABBQEBAQAAAAAAAAAAAAAFAAMEBgcCAQj/xABFEAABAgQDBQUFBQcDAwQDAAABAhEAAwQhBRIxBkFRYXETIoGRoTJCscHRB1Ji4fAUFSNygpKiFjPCU7LxVIOEkyQ1Q//EABoBAAMBAQEBAAAAAAAAAAAAAAECAwQABQb/xAAtEQACAgICAQMCBQQDAAAAAAAAAQIRAyESMUEEE1EiYXGRobHwFIHB4UJS0f/aAAwDAQACEQMRAD8AoQp49NPBv93x4aDlHk+6auJU66rUiYRut8BHkvFTvAidjckBZGVywgYKUHUgRtjGMooi5UyajFhvBh9OJoO+BhouChDYplPa/OA8UTlNMNJrk7lDziRJrlJLpUQeKSQfMRV1hixjkTTxgPAmNyNFoduq2V7NTN6KVnHkt4sND9rdYlgvspn8yGJ/tI+EY8isWNFGJUrGJg4HqIX2pLpnck+zeKH7XwbTKduaFv6KHzg5TfaRSL17RH8yH/7SY+epG0Ze6AehidL2nTvSR6xN+6v4g1E+jKbaSlmezPl9CrKfJTRJnKBHdUPAgx87SdqZX3m6gxKTtKn3VjwLfOI5OclTj+4yUU7s2eqoFH3vOPZGHpRqSfhGPytsZ6fYmrH9Tj1g1hO3U5SmmKzDmB8o86XppR+qiyyJ6A/23t+3oy/9JPxMZ6BFp+0yt7StzEv/AA0RUxNEe5hTUEZZdjoEelMNpnDnHva8jFaYoc2O2dNZVy5LHK+aYeCB7Xnp4x9KIw+WEBKBlCQAAmzAaRif2aY1IpJUxalpE2YWv7qRu8dYI49tzMVZE1k78pa3UR5eeUp5ONaNEUlG7NIXjkmnJzzCo8Bc+QsPGBdbt8tdpSQgcTdX0HrGSVO1iRo6z+t8B6raacuwVkH4frD4sGSMeKdfz8wOcbtml4ttEhPenTXPMufKKriG3adJaSearDy1ijzagu5LnnDa6oNpfi5jRD0kV3sV5vgMV20c6ZqthwTYfWA86dDCppjkRsjBR6IuVnRXHOaPQmJUjDVq9lJ6mw9Yol8C9ESPSmDErZ1XvKA6AmJCdnkb1KPkPlDrHIR5IlfCY7CYsQwKX+Lz/KF+45f4vP8AKC8UjlliAOy6QoPfuVPH0hQPbmH3IF5/Z4QpIc7WOkzI+W2erSKLthhc3t8yELUMgukPe8V9SJidUrHVJjVapQu/AQPNcgb/AIx9B6eK9qLZ5GfPHHNqVGbipI3+Yh1OInlGiS0SV8PED5iOZ2DSNVykEcco+UX4fAkc8Jdb/AzaasqJLQ2oHgYPbQ0kuXUtLSEpyA24mB04909Ik3To0x2rIUuY0E6SuQAxAMDEtziWjCpinIRMLa9wn4Q1WTbXkVVOBPdYdIYznjCUhixs3EER6iU59LGF6HTFeOlS7aw5PpmS7mFJBYFlFI/CfjATvoJyiSqzPfg/wh4TJnFQ6lofosUMhYXL7qkl7h+W/rHldignLMxbFStcvdHlCO76G0MKST7znxPrD0qnUdEH+2OErFsrjxgjR4rOHdStTE8j8RA2cRhRzPuHyAhqZNTYKADO+XUnnD+JVk9RyTCthdjaIkmmfdHJfI3E8E8P3cwHNoJUdIV7/C19IVPgilhxfhFkwrBsqXUnT9b4pGCZ1UVasoFILKSBzER1URylT2FoNY5M8v1Yj5xBpgDLUke8fKA1T0K15AS0x7LpSrQEwalYYka3ghKpeAh090hPuwDIwVR1YDhBFWzyVNfKN8FkSgIcyxqhh8yMs83iJCpsLlo0Tfibn8olNHeWOVzANSBGhJLojd9nLQmiPMxWUPe/XjDRxyVxPkPrHWg02TcsJoiJxqUfebqPpEqVUIV7KgehjrR2z3LChxoUEAXFSYcTOMNACHUi0fMxxfY9vkMVoUpNr8uMQ5BASQAyodxjGv2ZCVlOYKVlsW3E/KAy9upatZSvSPUwpLGqZ4vq/SvJm5oKFCWc+0Yl4ekkMvwfX/xAVG28hv8AbUD0EOSdtJDuc/k8WSp9ksXppQfJ/p5Au063q5nIJHoIFT1d0w/iVcJs+ZMS7KNn4MBESoXaISX1HqR1FD+BU4XPSFBwHU33soJA8WjRtidoJ1Mn/wDLlhEiYQUlTJNzZgbnnGYUVaZSsyWzDQkPlPEc4Ipx7MsTJvaKmJDJOYEDwUD6Q6nNSVdeSOSF7L99q2EyUS01EoIzzDlJSNRa45tqYzajH/d8B+cO4jji56UpWVEJJyuoln5cYbpDp4n4QuSnbQ0ItaY9iB7o5kRcNnJGWmQTwJ8zFLrFez4mNAws5ZKANyR8Ip6VBzDgmS1C480/lAXaSkliTmCUuSACwG+LDmtoPMxXtqJzpQnip/IGNGVpRbIwTsB0VK7xc9idnBMnZlCyd3P/AMQCwuR3BzvF92NnBCJxDBSBnc7k7zzZjaPJcm9HoY4rkrLDj2xEiqlsRkmAd1YFwefFMZtUbHzJE3s5qcqvdUB3FjkeMbFs/jEqegFJN9Cd/QtBefQy5qCFAKHP4gx0Il5y+TIqGTLp0ZlHvdHHR9IE4tjQXoR1GvGLltLs6Qoplguq3F30sNTu43gXQ/ZEpSCZ04oWQ4QlIU3DMSRfkPOL+5SpE/bszavqsxPHjxiJSVOVVt9vpEvaTCV009cpbFSFEFtDzHIi8CJC++m+8Ry3snLWiz0iQrw1icENAQTlBXcZ2UeoZ/lBSgrc8sKNjvjXg4p15MXqYyq/A/liPU16Ub3MNVVSSLWHxgLO1jRKVGaGNvseq8aUqwsIGrnEm5Jj1cNKVGeUm+zTGKRyTHhjwmPHhRz2E8ePHhjgkpGJTQGExXmYURHhQeTBxRrAkcoelSN0EhRw4ij5RlWOi/Ipe3lM1K7aTE+riM8BMa/t7QFVDMbUKQf8h9Yyf9gXwhtR0xdsZvCLw9+wr4Qv2JfCO5I6mMpWRCUsmH/2FcL9hVHconUyNCiUKFXGHZFEH7xLco5zR1Mgg8odlTm0EWahTRJbtJU9fFlpT/xg0nFsKA//AF849ZzfBMZ5Z/HFjcfuUMzwdQbcIeRXEaKmD+oxclYzh7d3DS/4p6/kIizMRpSbUSR/7swwFna/4v8ANf8AoeP3K0MVX/1JvnHiq8qIKlKUzs8FaybJAJEgBrsFq+cClV8t7SyP6vyiqm5Lpi0kWzDx3E9BGg/Z9hK8y55/28pQlJHtE+0eYYNGSStqwAB2Z843TYfaiTWU6ewSQmUEy1pUCkpVlexfKR9d0RUJJ2y+OrJOzlIqWOx1Sn2TuCSSQEjdrf4xa5ElktA7DUM45mCqYtiXlhzPwhibThwWuIiTZ7C6SSSe6N51Gu4bzYCCK1RGMoZna7awZL4Fg/kxb7WMCykTNSq5I47x0+UZlJstzffxjfvtDw7tadXFN/r+uUYvNlAHKsZCzj8Q/QMDG9Byd2c4ef4uZRtlI14j9eUTaQpyHLcO3lFYqVkEj1gthQUEX38Y04+7M2SWqJFVUPA6auH5yohrVFmZxlZiXQ4LMm3Ayp+8fkN8OYLh3bTL+ym558BFzEoCw0jowvbGcqK5L2VSPaUo9GEPf6dlD3T4kwaKY8KYpwQtsCTNnJR0BHQn5xX6/DjKN7jR/rF6AgdjVICL6EMYEoKgqRSnhQ7NlFJKb2j2M5Q+hTSHhEiVQExZk4FeJMnCQBFeUUJUjN9uKQpoqhQ92XnHJlJMYiMZXH1HtdgYmUVUkaqkTAOuQkfCPnZGzBF1IBA1eYPgLxjzzxpqy2OMgL++VwjjC4udFsjKUMxQG4P9Ynf6Tb2aalKdQVzmPkkxifqsSdV+xb25Ge/vdceHFV8o0eRhQl3NLhx/nmLV/wAo7qpKVW7DCpf8oV8zHf1UPEQ+2/kzX95rj0V0zh6RoMvBkqP+7h6PA/SHv3JKGtZQjolR+CYH9VD/AK/z8jvbfyZ9LnTjok+UTZVBVK0R8Iu9JQIK2TNlTQLvLQoX3aiCU2jQlIuR4RKfq6dKIyxfcz4YFWfcHRxDqdnqzehKeqk/WLPiQAQWKntygEpZO8+MGOWcvj8v9ncUiJOwCeQQpUsOPviIP+k1DWbLHjBUg8RHOU/eHlFFkmvP6C8UDDswAHM5LDVgTGg/ZXWiStcmUTlUy1KmZQXAy2SN1hvt5RU5erKBItut0fi0MTZRQoFJ0LpVo35x6EcMpQuT2TjlUZ9H0XSlWbMVZgdwax5NqIJ9pFI2U23pVyUAzEhbAEGxffYwRrtqpKA5WnkHDmM6lxRqceRYjNeHCbRX6LESu/GJdVXZUMPaVbpxMCM7dCyjxVmd/aVtErOaeW4DArVxf3Ry4nwilT8BK+wXLcOGXYlgD3rdLjxi87VYQJk6SpHtA5TZ3Y5kjlqqO5dKuUtkrY79LjpGvHUY0jHmle5Mp2I4NTBWZMtm3F9enGANdPANrRoi8PVUKZs55j1J+cBsZ+zlYdSCOhVbzLGKrImK4fcz2bPhvsVH3T8PjFqk7PFKgFpKT0b13xYaDZtB3B4qoXsldALZaiySnOqiSfgPhBcpjqmQAkto5A8zCUYslSFGlCGjDqobVHHHENYtL/hoPP6w8Y9xS8hHU/EwAora5QfSFHatYUJSGPpUY2OUOpxYcoyP/XKv+mP7j9I5/wBerHup8zGR58Hz+jK8MhqGLYuDKmII9pCx5pUIwGjmJUxAAeLRUbcTFbkev1iroShLM9tIxepnCdcC2KMo3yLMMYly0DuhktuhxW1tCrWkl+CVD/nFRnzCQ1iDzIhqXlGssHxMYV6ePyV9xlrXiuHK1pSOhb4rjhdZh1mp1/3gfMwFplyt8sDqD9YsmEbMmovKk5hxAYD+pVoHs7pW/wC7Dy8uiOmqw/8A9KT1nH5CHBUYf/6Qf/bM+Qi34d9madZygPwoAJ/uUG8hDW2WyPZSBNpWT2YJmAp7QqT94b8w3gbukWfo8nG/8sT3o3QIw9chnkyhLSbMCou285oJy5CZg6RUaPGEt3s6jxSgJ9CbRYMFxUqBEqmUu9yuaAHbglMZV6duX8ZVzSRIq8GQUsSQDvCM/wDiDeBytnJPGaelKkf9y4LzaesmDupkoO4AqJ81KaIM3Z6s9+olS+q5KfiTFn6XJ4/YT3YkH/TUo+5OP9Ekf8jD1NspJSoLmy5qZaSCpSkpIYckBz8g5OkdLwI+/iUof/IH/AQOxDCky1ITLqET1zTkdK1LyuUgF1JsXVqCN99x0Y/SSTTk3+3+WK8q8Buo2QGIS1qlzSMkxkgjKhcsdxK3AL6EZg+h6xE2U+zVZnLXVpAlIfIgKCs5BZ1W9jlqdDax0mfs1KyS0JCkdkGQpC1JIGtyDcEjMxcPEXajGZdDSKmK9wWDuVHg+8kxtbdV4HXG7XZk1QGWpk06TmVdXeOp3NrEeZJXMUhPbSySpmQgBrHe0UsY3MVOK2zKmKJys4JUdAPG0X+kpzJCXA7VSc3dA7gNgAeJveMUfSy5CTzRSLZs5V9khUta37EkFRPusFAnmAW8IDytraiZUlYH8JfsIUADk0BB+9vuWOnCBOMsiWlKFd5aAZgZtVnK5O938E8xDuCmYRlI74ACVkvlSC2ZtH3DiehjdjxJWxMuTSX5lmw7GgXUpCk5QWCmdSiWGmga/jEOdNUpRU7E7/pD8vDTYC54cT139esdzqFSCMzDMQlL2cksGh6aJKcGQpKVgln4OLebQ9Nol+8D429DdomTayXKnGRnUhgDNmJHeJIfKkn2A2pDm7DjHVXhVPN9hINiSvOvMG4lRKsx5+Vo6jvcpg5ExIBSqWFDk7g8eHiGhldQmUQzsbsfa58i3KBlPMJJTcKupBe7b0niRx3iIWJ4hNu4SUp1tv48iOXGK45NMSab2uhiRW5QUqsQpXiHLHyaO/2wcYYkkTA5ud7w7+zjgI1Jsi0I1Q4xwaocY67AcBC7EcINs4bVVDjHi52dOURIk0oUWAhqakBagNxbytA2EgHDucexNCoUCgg4KJj1ohiqI1h5FYN8fPcWb7HssJMuOkTAd8PIEK2wjAlQQwjAp1SvJJQVHedyeZOgEWTZTYRdS0ya6JP+S/5X3c/jGpUFBLkICJSAhI3DfzJ3nmY14vTuW5dEZ5EtIrGzv2ayZLKntOXrlvkT4aq8fKLilAAAAAAsALAeEePCzRujFRVJEG2+z0mOFQiqPCYcUyPbvZ40cztJb9hNJI/ArUo6alPK26Bez+NFGcAs7GNjxXDUVElcqYHSsMeIO4jmDcRhGMYbMo6hcmZqNDuUn3VDkR5EERlnDhLkuiibkqD+MbQFUiYl9UkRnhnqO+Cs6qdJHIwFAhZ5LGjCh5dUWb1ix7DLWuplOSo9rLyu5AY5uNvZirWi07IpyrlqzN3s7pdwAk2tvgwbb/sNqNH0ArE2SFLZIZyTYDx0jF/tYxxVSUS5ZzJCgzFwqx8xo0S9pKComKcqUuWm6SpRU+lyncOcM7MUckz0mqBUEIzgD7yWGhIdg9objrso5fCK/s1shOkLM6plGWAn+EF+8pTh2fRIc9SIsslTqUtTksH+DeTDwjrG9oTPUVnuy0rypH3UkhIJ8dephqaCMqAHUd3Tj9YpExZ29ImYRg6J80oV7JSSpizd45W6MDEuvQijpyy1LnZsrqADi7FkgBgn1POOcPpBLBLupWp+Q4CH6epp506WqcsKU4RLQzglwMym3OwD6s9xDJU7AsnuaD9EtKJCFzMoUUBa1M2odXheM+x3GJlXPF2TmCJSXsMxAe2pO88miRVYqKupKZ8zspKQtLp1KQoFt7lRA8otOD4fRy5aalIKUh8qphchiUu2j2swe8FfRt9letIB7S4NMp5iZrlaFhKVKO6YAEuo7gpteLwOrMdCAhMsWQ4UoarOa5BJ0G4aRY8U2+QQpMqXncEOsd3+3VXQtFXw/CErBUQ5J00Snjp8BpB3x+o7jZ5LqUzJyVocBlOkj2bML6F3J8N2kP1AZ/AwQl4alAYRBrQx47oiy0Y0qIkrDUhRWfeOYNYAK3AdXhopvEuVMzBA4OPIxGm6nqY0YW22RyLSOGjyPSqOXjQRCGGIbMs6JBPkHgKFP8YMz15KVR3rISOm/wBIA5oEgoeeFDTwoAQzU4LLWWytzEDqjZb7qvOLLnH5w2Ze4esfHRzTj5PXcEylzsJmJ3P0jQ9hPs+JCZ9ULaolnfwKuXLf01KbLbMhbTZodIuhJ0V+I/h4Df01M7ZbRJo6Va3aYpKkywNc5BY33CxMe96bE+PPItmDLNJ1EPEhI3ADwAHwAiobQfaXIpphlhCpqgB3kqSEObtnu5Dh2EYzVY5OnF502ZM/nWo+hMSRi/8ACEsJCWWVvqGKUpIy2+4DrG1EC4132xVCi0qShHUFZ9WHpAabtXiE+y5ywDbuqCB0AQ0A5c9rgsfSJkjEVpIIcs7b2fWxBEL+LG/AnYdLqJSjNlzpiVAgEpzEk3sWcHxi7YT9oU0DLPQFNbOAUEnmkBQ8WHSKXSYq5J7NJKRmJSezUzgOCju7/unpaJiMRlzNVKB4rAmN/Ukvx1SdfGKUhW2aRS7bU62DqBNtMzaalDtrvAgdtjgcnEZIEuYjtkP2ZcX+8gjVj6EdYpMpawDlSoalgwBPAJUwdtzGIE3bRQJlqSARY5kuU2D5gGD8n1ECUU1TCu9HMnY182aehJTuOpOhh6XsDIyuqpu7MGEAK3FgtSlHvKJBzWTf+UBrxPkqzICuIBjFJLH2aE+XQdp9gqHK6qgvwzJHygTmlSJ2UBS5acyUhJ9od0O55PfnD+GjPMQgAHMoDlc3cmGlSEz6mcphlzKIt99aiOndAiuOUZdIlP6dyZaqnaunCSQsG2mhHI2iv1WKKBMzNlJ7hazJNinxGv6bqZSJlpZIdR0HDm+rCIvY5l5R3m1PFRt6fOOaSGhJSVokqQDLILEEEF94PHwiZhE5IlpId8oTcubEjUxDokdsoJL5SQCLBy768IkzMQC5k1VkgLKUjRwC1h4esGmgTUZ6Z1jOMAIUgPmUG6A6+P1gfgIz1EpIdzMSbciCfQRwulE2aSpbJJGgJLNu5sIuGH0VNLl/w5ZOYMVFiojruG+0Wuokkox0isVmFpzFKO9NVMOUAWYkjKOji/KHcYmFJTT53TJ7rk2KzdR6OSByEEabExTTM5TmR3ku10q1R/SpmPURW0hc5Za5JJJ63Mdjbffgo1RMw6gExZdSiG93ujoSbxYpUsIACQwFmgPh9PMlqyuCi+/5boNSQ46axObtjpqKtjFfUZQANTaB1SnTlBOTKBUVHTQQxX04YkQjiSXqIuVAykF/OI80uo9T8YLbPOJ1wzhWsQcTkEZ1Juc6i3Ikw+J1IbI1RDeO5KHIA3xGStT3FoK4agB1qLBIeNi2QI+0M66JemQOep/L4wGKodq6grWpR1Jfw3RHeEbHQ5mhRwIUccWSmxIKizbN4KJ6s6v9tOv4jrl6cfLfakbLYSuqnBAcJF1K4Df+unGNkpZCZaEoQGSkMB+t++PI9N6KPLmzVkzuuKJiS0Ub7VqUmTLmhJUlHaIV+HtEpyqbkUt4xc+0jiaApJSoBSSGINwQdQQY9WjJZ86yZyeR/wDMPzJaSLBuF3+UXzajYCTIBqKcqeWUqMj2gWUknKfaSwu17QMlzaaYf48mZKuXeWof5JGr8RE1F3bDop5kmPQox72xGrHrYx2msTvt6/CHAMmUNbpMdqmlJIVcjn9IeCEnh4GHkUYUs6kklhqT0AuY6jjk4xUFOUTFNpbXpm9puTxE/YVqPe33cl4uWG7C1M3/APmJQ4zLf4DvebRasG+zuWCO0SuYeZCU/wBqDfxJgnGTowk7kvzMWakKEISCgOAATrp1jW/9NSUB1olJG8lKfiQ0BtpJ1D2EyXLShUwpOUpSAytxzNyjNOEpPX7FYyUTPKipQASAbAn6RAwysRKSolaXKmy3zAJSAD0N4dxCUUJckC4Hz+AMDaQAIBUkOrvcdev61gRjJLehcko/iHKKsTOUQlQCuBe4HDlDU6UqWttxClEjlu8SfJ4YoUhS0ksMpcXykdD8oO9gFypq9cwLdE/owWdGVrQCnoyoN/aZPUlvkDD1LTnMmXYKUrN4KLJPIF48QhS1JSksWVfhdIB9YsOHUWZQ/CUqfiUM3m0FPWzptdIinZ8ylpJN035F+fpBGSvKkJ4ADfuDcIMVEnOlt40gWEZXfVoMZWZsvKL+xX8amOmYH38+LxDwauKVBDOFG/GJ2IgAqUrRKnPNL39DDWz9GtU1Kwnurz/0jcem6DHppmpzpJhunpybm0SjcZRpv+kTZOFXuq3KPMQpwgpCAbjmYVNdIzZPcl9UiI/CPJMoqPIXL8BDa1NDSpxAI3QzIRpPYKr8VXKm96WVDMUd0FkhTXcfo3iDiGMIzmWhTkB1W0fd14xPxLEFEdxkqUSCrekBvZ5l9d14q0rDcs9S9AwAHxfje/jAh2b5JSXIIJqgOMdVWIFYygMn1PWGFRwY1WTOJhjgmO1Q2VZflCsYdTLhQz2p4mFHWA2TZnBU0slveV3lH5frfEMfaBSr9hWbqyPRV4OFcZPiewE6UvVJlqOULB0JPdCkm46hxaEnyjXFBVPsvytpydAB1cxDrcdmEe2R0t8IolZs/V0qiCVBi1lFvP2dIb/fU9PdWx6hj5iE91rtB4rwRKzBpqVqUJygCon21Pcg69QD4DhDSDUo9mombtFq/FxP4leJJ1ifMxIKBBDE+Md09KtYcN4n9GETTeg7QGViNTp2yjuv/KE6tuAAHC+8mPF4rOOvZnXWWneQdyQ2gA4AkBniwS9mnPeXruA+Z+kS5GAykn2c381/TSLLHJiOSKfJmFSu8AS7i1ultBufdFk2e2hq5OUS5KUSyoBa0ISS2fvnQqPd7oB0Z7mDZkJCSkJASQzAAWO62sDcLPZzFSjoTbqB80sfAw/t15OU/saXN2tpJX+0ZtQr+pKX5lbAf0g9IF1W3M9YOXLJTuCRmV/cofACKrV4nLlHvzEpPB3V/aL+kRRjZWWlSZkw6BwJY/ydR/tg8YrvYOTfQXrq9Sy61qWdXUSfjEMzTaJVDQTshVPlhBcMkPoWa6rnfuELEGSkEJIG8hiW6W3xRbJsqu09SyW5E+dvhmiHOxuSAgBJUAGtuDNoTxa0N45SuogKJcguoEfeLX/V4ELwSaE5ynufe3ecZZt26LJKtlhl1iGdCgo8BY+R3wbp6xZklAASkpKQBdTqDC+7jGamH6TF5kouhah6jyNokwxhTsvmBP2faLLqSkhRCbggsr2dQ4SdIKUO0kv2UKQSLkb/ABHpFe2Kql9iXJfOq9wb5Tr4wQnTCagXYBD/ANxYk+h8IKVkZOm6LcjF5bAlaB4iGK2ulLR3V98aMFF+VhFbnypz+rjSGVzqjTMSORvC8R1lT7JWK0ql+04StAZ7XYggvpo9+MEcGUtQAAy5gH4gfIRVcVxBYASpROhZTFouuFyO4iYCQVAKPQjToHhnpDNc6roPIPOHQuAFaAkBRUtT/iYeDQGlYwJyFCWtctTtdeZx0N4motlOSRYcXWCoNcgXgZMUBvEVqqrp8hTL7yToQTfwMSKXEhMBsx4GKbSIeypu7IuIzlBTJbe+YtqbN4RCE9YLKRrvB+t4lVCjndr8eH16CIdRJWO+MykpLqL7jxHDlHRf1F1Go0OKMeExznhPGoidgbzEHNmL+XSHqyYyG3q+A+pbyhqQmAxh9IjyHAmFBoFmxTa1CfaUB438tYCY3jktSMiHJzJU7MLF9TeAMqdDc5cTc7O40WjEttCUqAloY7ld5+oNozrE8MTOUVFwTwsB0ToB0gtNLwyZcBuw9FcXhM5HsLfkfzcRLwmtqAtMtSAElXeU19NxdtQPOC4kvYXMS5Oz8yZ3SlgbHNb019IEYU7R1/I7UVqUXWoJDbyBfxiFN2lln/bSuYfwJLf3KYesFqT7PZKe9MI+Lf1TH+EE0IpJQskKI497428ovchNFWkzqud/tSkoB3l5h/xZI8SYbxXZ2fLlmbOVmCmSfZBQfdLIFkvY3JvFrm7QnRCQOt/IRDqCqcCmYoqSdU6DyEdxsF0NYFhNEJSV2zK1TZwoaghNzfncMd8H5FYlNpUphxICX8BeKvJwKpkqzSE9ok+7a45gkO3EEHrBE7TTJaf4lGtJAuWmJHrK+cdpdhpvosoCpoOZmOvKA2PYzJkS1JLOoM1nINrv7KYYm4zXVCcsmn7FB99TjxzLA/xQesQRs2mQDNnqzrF3LsDyBJvzLnpBv4OquyqzcMUvvqGVO4Hnx4ch9Yg1mDoKTlJSepy/2vB2urCsk6AaDh+cC5inibSDYGTgA95ZPIBvUxKkUCE3CQ/E3+MSSqOc0KkkFtk7C5xAXluQoEjkRq/9MFaDEUZjmAzNlGb4QGwWYBMmAh3Skt/KSPnEqvmy1EOyDdnb14iIy7DGCZZ0zgiVlIdZ9rkN3yiISBFepsZKFF+8nRw5b8olKxhPWAmkTlhk3oHYjOSak9o6UApzEB2SQL/GLvTY1TyhLR2gYgBJFwwtciAIwuZMKZ7ZAkMbDvIO4jhvB3RxK2dkpUTldy4B0T0Fmgv6inJQSTCu0WKEI7gBSQwUC4JOrNvGsVnCaITlF9EhyOP5QXpsLkzCZAKkKfMkgkhwC4KVGIGJ7OzadOZ33KKXFvmIaNLQWuSteSfiOQylOe6LhjvGkAaJSlLypdxpyc3MNU1NnPtBIs7/ACg/KVKlWSQ5F7hyd14e6Jr6dLbIk5BBY3bfDwb9mmh9yifK0Q6utdZGjm3O0cygFpnByFJSfFwfp6xHyaVdbIlKt0jyh0B4gYdM1HjBAKygq4AmNSIMhVMzNMPAd0eH5vD8oRCp4nJIAc6CAEfEKIC8blgtc84UG0dRbJbx72ZUWFzChRnjsZk6Vs+ss5CfU+n1ifJwOUgOt1MHL2Hkm8KFGpQSI8mwXU7e0kklMpJWobkJyB9LqUx9DAobZTlzU91MtJIdiVFjzsPSFCjOsjZVxSJ4rVTEhSlEnqfHWPQIUKNC6JMl0sl4sWFYTmIj2FDALph2DhIh7F8JTOkqlKHdUL+BBHwhQoyOTbLqKSA8ilyJyndaM120xftJxlp9iWSnqrRR8NB+cKFGhvRIrC5sMqVChRNnI4Fyw1hyeky0FQYq4nd0hQonKTTRSMU7TOlSlOhaWzFsxO8EXHwMJdItSwtSEqQLEZt921hQondMbHuGyN2SUTe6mwuUqL2+esFKTCZZIJzDNcB7fOFChm+jpRpMmSaYy1OmZMHEZnB3EEcIKS6PtGTv0BFi0KFBMdttWNTsOVJVmIBGgWNfEaw/LrFpFu8nek6QoUKtrY8/oaorWNYekEzJYZCixT9xXAcU/CBBS3T4QoUWj0XTtDFZOWClRsRYEX3kg9YnUGGPKMzOp1g3chi5F21EKFEW9FK2RqB94AtZuAtEuvtJf7ygPDU/KFCi8OiDeyLIDQLxCvKyw9kac+ZhQoE3SKR7PZeGLIBtfnChQonYb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2292" name="AutoShape 4" descr="data:image/jpeg;base64,/9j/4AAQSkZJRgABAQAAAQABAAD/2wCEAAkGBhQSERUUExQWFRQVGBgVGBgXGBgYHBcYGhgXGBgcHRgYHCYfHBkkHBcXHy8gJCcpLCwsGB4xNTAqNScrLCkBCQoKDgwOGg8PGi4kHyQsLCwsLCosKSksLCwsLCwsLCwsLCwsLCwsLCwsLCwsLCwsLCwsLCksLCwsLCwsLCwsLP/AABEIALcBEwMBIgACEQEDEQH/xAAcAAABBQEBAQAAAAAAAAAAAAAFAAMEBgcCAQj/xABFEAABAgQDBQUFBQcDAwQDAAABAhEAAwQhBRIxBkFRYXETIoGRoTJCscHRB1Ji4fAUFSNygpKiFjPCU7LxVIOEkyQ1Q//EABoBAAMBAQEBAAAAAAAAAAAAAAECAwQABQb/xAAtEQACAgICAQMCBQQDAAAAAAAAAQIRAyESMUEEE1EiYXGRobHwFIHB4UJS0f/aAAwDAQACEQMRAD8AoQp49NPBv93x4aDlHk+6auJU66rUiYRut8BHkvFTvAidjckBZGVywgYKUHUgRtjGMooi5UyajFhvBh9OJoO+BhouChDYplPa/OA8UTlNMNJrk7lDziRJrlJLpUQeKSQfMRV1hixjkTTxgPAmNyNFoduq2V7NTN6KVnHkt4sND9rdYlgvspn8yGJ/tI+EY8isWNFGJUrGJg4HqIX2pLpnck+zeKH7XwbTKduaFv6KHzg5TfaRSL17RH8yH/7SY+epG0Ze6AehidL2nTvSR6xN+6v4g1E+jKbaSlmezPl9CrKfJTRJnKBHdUPAgx87SdqZX3m6gxKTtKn3VjwLfOI5OclTj+4yUU7s2eqoFH3vOPZGHpRqSfhGPytsZ6fYmrH9Tj1g1hO3U5SmmKzDmB8o86XppR+qiyyJ6A/23t+3oy/9JPxMZ6BFp+0yt7StzEv/AA0RUxNEe5hTUEZZdjoEelMNpnDnHva8jFaYoc2O2dNZVy5LHK+aYeCB7Xnp4x9KIw+WEBKBlCQAAmzAaRif2aY1IpJUxalpE2YWv7qRu8dYI49tzMVZE1k78pa3UR5eeUp5ONaNEUlG7NIXjkmnJzzCo8Bc+QsPGBdbt8tdpSQgcTdX0HrGSVO1iRo6z+t8B6raacuwVkH4frD4sGSMeKdfz8wOcbtml4ttEhPenTXPMufKKriG3adJaSearDy1ijzagu5LnnDa6oNpfi5jRD0kV3sV5vgMV20c6ZqthwTYfWA86dDCppjkRsjBR6IuVnRXHOaPQmJUjDVq9lJ6mw9Yol8C9ESPSmDErZ1XvKA6AmJCdnkb1KPkPlDrHIR5IlfCY7CYsQwKX+Lz/KF+45f4vP8AKC8UjlliAOy6QoPfuVPH0hQPbmH3IF5/Z4QpIc7WOkzI+W2erSKLthhc3t8yELUMgukPe8V9SJidUrHVJjVapQu/AQPNcgb/AIx9B6eK9qLZ5GfPHHNqVGbipI3+Yh1OInlGiS0SV8PED5iOZ2DSNVykEcco+UX4fAkc8Jdb/AzaasqJLQ2oHgYPbQ0kuXUtLSEpyA24mB04909Ik3To0x2rIUuY0E6SuQAxAMDEtziWjCpinIRMLa9wn4Q1WTbXkVVOBPdYdIYznjCUhixs3EER6iU59LGF6HTFeOlS7aw5PpmS7mFJBYFlFI/CfjATvoJyiSqzPfg/wh4TJnFQ6lofosUMhYXL7qkl7h+W/rHldignLMxbFStcvdHlCO76G0MKST7znxPrD0qnUdEH+2OErFsrjxgjR4rOHdStTE8j8RA2cRhRzPuHyAhqZNTYKADO+XUnnD+JVk9RyTCthdjaIkmmfdHJfI3E8E8P3cwHNoJUdIV7/C19IVPgilhxfhFkwrBsqXUnT9b4pGCZ1UVasoFILKSBzER1URylT2FoNY5M8v1Yj5xBpgDLUke8fKA1T0K15AS0x7LpSrQEwalYYka3ghKpeAh090hPuwDIwVR1YDhBFWzyVNfKN8FkSgIcyxqhh8yMs83iJCpsLlo0Tfibn8olNHeWOVzANSBGhJLojd9nLQmiPMxWUPe/XjDRxyVxPkPrHWg02TcsJoiJxqUfebqPpEqVUIV7KgehjrR2z3LChxoUEAXFSYcTOMNACHUi0fMxxfY9vkMVoUpNr8uMQ5BASQAyodxjGv2ZCVlOYKVlsW3E/KAy9upatZSvSPUwpLGqZ4vq/SvJm5oKFCWc+0Yl4ekkMvwfX/xAVG28hv8AbUD0EOSdtJDuc/k8WSp9ksXppQfJ/p5Au063q5nIJHoIFT1d0w/iVcJs+ZMS7KNn4MBESoXaISX1HqR1FD+BU4XPSFBwHU33soJA8WjRtidoJ1Mn/wDLlhEiYQUlTJNzZgbnnGYUVaZSsyWzDQkPlPEc4Ipx7MsTJvaKmJDJOYEDwUD6Q6nNSVdeSOSF7L99q2EyUS01EoIzzDlJSNRa45tqYzajH/d8B+cO4jji56UpWVEJJyuoln5cYbpDp4n4QuSnbQ0ItaY9iB7o5kRcNnJGWmQTwJ8zFLrFez4mNAws5ZKANyR8Ip6VBzDgmS1C480/lAXaSkliTmCUuSACwG+LDmtoPMxXtqJzpQnip/IGNGVpRbIwTsB0VK7xc9idnBMnZlCyd3P/AMQCwuR3BzvF92NnBCJxDBSBnc7k7zzZjaPJcm9HoY4rkrLDj2xEiqlsRkmAd1YFwefFMZtUbHzJE3s5qcqvdUB3FjkeMbFs/jEqegFJN9Cd/QtBefQy5qCFAKHP4gx0Il5y+TIqGTLp0ZlHvdHHR9IE4tjQXoR1GvGLltLs6Qoplguq3F30sNTu43gXQ/ZEpSCZ04oWQ4QlIU3DMSRfkPOL+5SpE/bszavqsxPHjxiJSVOVVt9vpEvaTCV009cpbFSFEFtDzHIi8CJC++m+8Ry3snLWiz0iQrw1icENAQTlBXcZ2UeoZ/lBSgrc8sKNjvjXg4p15MXqYyq/A/liPU16Ub3MNVVSSLWHxgLO1jRKVGaGNvseq8aUqwsIGrnEm5Jj1cNKVGeUm+zTGKRyTHhjwmPHhRz2E8ePHhjgkpGJTQGExXmYURHhQeTBxRrAkcoelSN0EhRw4ij5RlWOi/Ipe3lM1K7aTE+riM8BMa/t7QFVDMbUKQf8h9Yyf9gXwhtR0xdsZvCLw9+wr4Qv2JfCO5I6mMpWRCUsmH/2FcL9hVHconUyNCiUKFXGHZFEH7xLco5zR1Mgg8odlTm0EWahTRJbtJU9fFlpT/xg0nFsKA//AF849ZzfBMZ5Z/HFjcfuUMzwdQbcIeRXEaKmD+oxclYzh7d3DS/4p6/kIizMRpSbUSR/7swwFna/4v8ANf8AoeP3K0MVX/1JvnHiq8qIKlKUzs8FaybJAJEgBrsFq+cClV8t7SyP6vyiqm5Lpi0kWzDx3E9BGg/Z9hK8y55/28pQlJHtE+0eYYNGSStqwAB2Z843TYfaiTWU6ewSQmUEy1pUCkpVlexfKR9d0RUJJ2y+OrJOzlIqWOx1Sn2TuCSSQEjdrf4xa5ElktA7DUM45mCqYtiXlhzPwhibThwWuIiTZ7C6SSSe6N51Gu4bzYCCK1RGMoZna7awZL4Fg/kxb7WMCykTNSq5I47x0+UZlJstzffxjfvtDw7tadXFN/r+uUYvNlAHKsZCzj8Q/QMDG9Byd2c4ef4uZRtlI14j9eUTaQpyHLcO3lFYqVkEj1gthQUEX38Y04+7M2SWqJFVUPA6auH5yohrVFmZxlZiXQ4LMm3Ayp+8fkN8OYLh3bTL+ym558BFzEoCw0jowvbGcqK5L2VSPaUo9GEPf6dlD3T4kwaKY8KYpwQtsCTNnJR0BHQn5xX6/DjKN7jR/rF6AgdjVICL6EMYEoKgqRSnhQ7NlFJKb2j2M5Q+hTSHhEiVQExZk4FeJMnCQBFeUUJUjN9uKQpoqhQ92XnHJlJMYiMZXH1HtdgYmUVUkaqkTAOuQkfCPnZGzBF1IBA1eYPgLxjzzxpqy2OMgL++VwjjC4udFsjKUMxQG4P9Ynf6Tb2aalKdQVzmPkkxifqsSdV+xb25Ge/vdceHFV8o0eRhQl3NLhx/nmLV/wAo7qpKVW7DCpf8oV8zHf1UPEQ+2/kzX95rj0V0zh6RoMvBkqP+7h6PA/SHv3JKGtZQjolR+CYH9VD/AK/z8jvbfyZ9LnTjok+UTZVBVK0R8Iu9JQIK2TNlTQLvLQoX3aiCU2jQlIuR4RKfq6dKIyxfcz4YFWfcHRxDqdnqzehKeqk/WLPiQAQWKntygEpZO8+MGOWcvj8v9ncUiJOwCeQQpUsOPviIP+k1DWbLHjBUg8RHOU/eHlFFkmvP6C8UDDswAHM5LDVgTGg/ZXWiStcmUTlUy1KmZQXAy2SN1hvt5RU5erKBItut0fi0MTZRQoFJ0LpVo35x6EcMpQuT2TjlUZ9H0XSlWbMVZgdwax5NqIJ9pFI2U23pVyUAzEhbAEGxffYwRrtqpKA5WnkHDmM6lxRqceRYjNeHCbRX6LESu/GJdVXZUMPaVbpxMCM7dCyjxVmd/aVtErOaeW4DArVxf3Ry4nwilT8BK+wXLcOGXYlgD3rdLjxi87VYQJk6SpHtA5TZ3Y5kjlqqO5dKuUtkrY79LjpGvHUY0jHmle5Mp2I4NTBWZMtm3F9enGANdPANrRoi8PVUKZs55j1J+cBsZ+zlYdSCOhVbzLGKrImK4fcz2bPhvsVH3T8PjFqk7PFKgFpKT0b13xYaDZtB3B4qoXsldALZaiySnOqiSfgPhBcpjqmQAkto5A8zCUYslSFGlCGjDqobVHHHENYtL/hoPP6w8Y9xS8hHU/EwAora5QfSFHatYUJSGPpUY2OUOpxYcoyP/XKv+mP7j9I5/wBerHup8zGR58Hz+jK8MhqGLYuDKmII9pCx5pUIwGjmJUxAAeLRUbcTFbkev1iroShLM9tIxepnCdcC2KMo3yLMMYly0DuhktuhxW1tCrWkl+CVD/nFRnzCQ1iDzIhqXlGssHxMYV6ePyV9xlrXiuHK1pSOhb4rjhdZh1mp1/3gfMwFplyt8sDqD9YsmEbMmovKk5hxAYD+pVoHs7pW/wC7Dy8uiOmqw/8A9KT1nH5CHBUYf/6Qf/bM+Qi34d9madZygPwoAJ/uUG8hDW2WyPZSBNpWT2YJmAp7QqT94b8w3gbukWfo8nG/8sT3o3QIw9chnkyhLSbMCou285oJy5CZg6RUaPGEt3s6jxSgJ9CbRYMFxUqBEqmUu9yuaAHbglMZV6duX8ZVzSRIq8GQUsSQDvCM/wDiDeBytnJPGaelKkf9y4LzaesmDupkoO4AqJ81KaIM3Z6s9+olS+q5KfiTFn6XJ4/YT3YkH/TUo+5OP9Ekf8jD1NspJSoLmy5qZaSCpSkpIYckBz8g5OkdLwI+/iUof/IH/AQOxDCky1ITLqET1zTkdK1LyuUgF1JsXVqCN99x0Y/SSTTk3+3+WK8q8Buo2QGIS1qlzSMkxkgjKhcsdxK3AL6EZg+h6xE2U+zVZnLXVpAlIfIgKCs5BZ1W9jlqdDax0mfs1KyS0JCkdkGQpC1JIGtyDcEjMxcPEXajGZdDSKmK9wWDuVHg+8kxtbdV4HXG7XZk1QGWpk06TmVdXeOp3NrEeZJXMUhPbSySpmQgBrHe0UsY3MVOK2zKmKJys4JUdAPG0X+kpzJCXA7VSc3dA7gNgAeJveMUfSy5CTzRSLZs5V9khUta37EkFRPusFAnmAW8IDytraiZUlYH8JfsIUADk0BB+9vuWOnCBOMsiWlKFd5aAZgZtVnK5O938E8xDuCmYRlI74ACVkvlSC2ZtH3DiehjdjxJWxMuTSX5lmw7GgXUpCk5QWCmdSiWGmga/jEOdNUpRU7E7/pD8vDTYC54cT139esdzqFSCMzDMQlL2cksGh6aJKcGQpKVgln4OLebQ9Nol+8D429DdomTayXKnGRnUhgDNmJHeJIfKkn2A2pDm7DjHVXhVPN9hINiSvOvMG4lRKsx5+Vo6jvcpg5ExIBSqWFDk7g8eHiGhldQmUQzsbsfa58i3KBlPMJJTcKupBe7b0niRx3iIWJ4hNu4SUp1tv48iOXGK45NMSab2uhiRW5QUqsQpXiHLHyaO/2wcYYkkTA5ud7w7+zjgI1Jsi0I1Q4xwaocY67AcBC7EcINs4bVVDjHi52dOURIk0oUWAhqakBagNxbytA2EgHDucexNCoUCgg4KJj1ohiqI1h5FYN8fPcWb7HssJMuOkTAd8PIEK2wjAlQQwjAp1SvJJQVHedyeZOgEWTZTYRdS0ya6JP+S/5X3c/jGpUFBLkICJSAhI3DfzJ3nmY14vTuW5dEZ5EtIrGzv2ayZLKntOXrlvkT4aq8fKLilAAAAAAsALAeEePCzRujFRVJEG2+z0mOFQiqPCYcUyPbvZ40cztJb9hNJI/ArUo6alPK26Bez+NFGcAs7GNjxXDUVElcqYHSsMeIO4jmDcRhGMYbMo6hcmZqNDuUn3VDkR5EERlnDhLkuiibkqD+MbQFUiYl9UkRnhnqO+Cs6qdJHIwFAhZ5LGjCh5dUWb1ix7DLWuplOSo9rLyu5AY5uNvZirWi07IpyrlqzN3s7pdwAk2tvgwbb/sNqNH0ArE2SFLZIZyTYDx0jF/tYxxVSUS5ZzJCgzFwqx8xo0S9pKComKcqUuWm6SpRU+lyncOcM7MUckz0mqBUEIzgD7yWGhIdg9objrso5fCK/s1shOkLM6plGWAn+EF+8pTh2fRIc9SIsslTqUtTksH+DeTDwjrG9oTPUVnuy0rypH3UkhIJ8dephqaCMqAHUd3Tj9YpExZ29ImYRg6J80oV7JSSpizd45W6MDEuvQijpyy1LnZsrqADi7FkgBgn1POOcPpBLBLupWp+Q4CH6epp506WqcsKU4RLQzglwMym3OwD6s9xDJU7AsnuaD9EtKJCFzMoUUBa1M2odXheM+x3GJlXPF2TmCJSXsMxAe2pO88miRVYqKupKZ8zspKQtLp1KQoFt7lRA8otOD4fRy5aalIKUh8qphchiUu2j2swe8FfRt9letIB7S4NMp5iZrlaFhKVKO6YAEuo7gpteLwOrMdCAhMsWQ4UoarOa5BJ0G4aRY8U2+QQpMqXncEOsd3+3VXQtFXw/CErBUQ5J00Snjp8BpB3x+o7jZ5LqUzJyVocBlOkj2bML6F3J8N2kP1AZ/AwQl4alAYRBrQx47oiy0Y0qIkrDUhRWfeOYNYAK3AdXhopvEuVMzBA4OPIxGm6nqY0YW22RyLSOGjyPSqOXjQRCGGIbMs6JBPkHgKFP8YMz15KVR3rISOm/wBIA5oEgoeeFDTwoAQzU4LLWWytzEDqjZb7qvOLLnH5w2Ze4esfHRzTj5PXcEylzsJmJ3P0jQ9hPs+JCZ9ULaolnfwKuXLf01KbLbMhbTZodIuhJ0V+I/h4Df01M7ZbRJo6Va3aYpKkywNc5BY33CxMe96bE+PPItmDLNJ1EPEhI3ADwAHwAiobQfaXIpphlhCpqgB3kqSEObtnu5Dh2EYzVY5OnF502ZM/nWo+hMSRi/8ACEsJCWWVvqGKUpIy2+4DrG1EC4132xVCi0qShHUFZ9WHpAabtXiE+y5ywDbuqCB0AQ0A5c9rgsfSJkjEVpIIcs7b2fWxBEL+LG/AnYdLqJSjNlzpiVAgEpzEk3sWcHxi7YT9oU0DLPQFNbOAUEnmkBQ8WHSKXSYq5J7NJKRmJSezUzgOCju7/unpaJiMRlzNVKB4rAmN/Ukvx1SdfGKUhW2aRS7bU62DqBNtMzaalDtrvAgdtjgcnEZIEuYjtkP2ZcX+8gjVj6EdYpMpawDlSoalgwBPAJUwdtzGIE3bRQJlqSARY5kuU2D5gGD8n1ECUU1TCu9HMnY182aehJTuOpOhh6XsDIyuqpu7MGEAK3FgtSlHvKJBzWTf+UBrxPkqzICuIBjFJLH2aE+XQdp9gqHK6qgvwzJHygTmlSJ2UBS5acyUhJ9od0O55PfnD+GjPMQgAHMoDlc3cmGlSEz6mcphlzKIt99aiOndAiuOUZdIlP6dyZaqnaunCSQsG2mhHI2iv1WKKBMzNlJ7hazJNinxGv6bqZSJlpZIdR0HDm+rCIvY5l5R3m1PFRt6fOOaSGhJSVokqQDLILEEEF94PHwiZhE5IlpId8oTcubEjUxDokdsoJL5SQCLBy768IkzMQC5k1VkgLKUjRwC1h4esGmgTUZ6Z1jOMAIUgPmUG6A6+P1gfgIz1EpIdzMSbciCfQRwulE2aSpbJJGgJLNu5sIuGH0VNLl/w5ZOYMVFiojruG+0Wuokkox0isVmFpzFKO9NVMOUAWYkjKOji/KHcYmFJTT53TJ7rk2KzdR6OSByEEabExTTM5TmR3ku10q1R/SpmPURW0hc5Za5JJJ63Mdjbffgo1RMw6gExZdSiG93ujoSbxYpUsIACQwFmgPh9PMlqyuCi+/5boNSQ46axObtjpqKtjFfUZQANTaB1SnTlBOTKBUVHTQQxX04YkQjiSXqIuVAykF/OI80uo9T8YLbPOJ1wzhWsQcTkEZ1Juc6i3Ikw+J1IbI1RDeO5KHIA3xGStT3FoK4agB1qLBIeNi2QI+0M66JemQOep/L4wGKodq6grWpR1Jfw3RHeEbHQ5mhRwIUccWSmxIKizbN4KJ6s6v9tOv4jrl6cfLfakbLYSuqnBAcJF1K4Df+unGNkpZCZaEoQGSkMB+t++PI9N6KPLmzVkzuuKJiS0Ub7VqUmTLmhJUlHaIV+HtEpyqbkUt4xc+0jiaApJSoBSSGINwQdQQY9WjJZ86yZyeR/wDMPzJaSLBuF3+UXzajYCTIBqKcqeWUqMj2gWUknKfaSwu17QMlzaaYf48mZKuXeWof5JGr8RE1F3bDop5kmPQox72xGrHrYx2msTvt6/CHAMmUNbpMdqmlJIVcjn9IeCEnh4GHkUYUs6kklhqT0AuY6jjk4xUFOUTFNpbXpm9puTxE/YVqPe33cl4uWG7C1M3/APmJQ4zLf4DvebRasG+zuWCO0SuYeZCU/wBqDfxJgnGTowk7kvzMWakKEISCgOAATrp1jW/9NSUB1olJG8lKfiQ0BtpJ1D2EyXLShUwpOUpSAytxzNyjNOEpPX7FYyUTPKipQASAbAn6RAwysRKSolaXKmy3zAJSAD0N4dxCUUJckC4Hz+AMDaQAIBUkOrvcdev61gRjJLehcko/iHKKsTOUQlQCuBe4HDlDU6UqWttxClEjlu8SfJ4YoUhS0ksMpcXykdD8oO9gFypq9cwLdE/owWdGVrQCnoyoN/aZPUlvkDD1LTnMmXYKUrN4KLJPIF48QhS1JSksWVfhdIB9YsOHUWZQ/CUqfiUM3m0FPWzptdIinZ8ylpJN035F+fpBGSvKkJ4ADfuDcIMVEnOlt40gWEZXfVoMZWZsvKL+xX8amOmYH38+LxDwauKVBDOFG/GJ2IgAqUrRKnPNL39DDWz9GtU1Kwnurz/0jcem6DHppmpzpJhunpybm0SjcZRpv+kTZOFXuq3KPMQpwgpCAbjmYVNdIzZPcl9UiI/CPJMoqPIXL8BDa1NDSpxAI3QzIRpPYKr8VXKm96WVDMUd0FkhTXcfo3iDiGMIzmWhTkB1W0fd14xPxLEFEdxkqUSCrekBvZ5l9d14q0rDcs9S9AwAHxfje/jAh2b5JSXIIJqgOMdVWIFYygMn1PWGFRwY1WTOJhjgmO1Q2VZflCsYdTLhQz2p4mFHWA2TZnBU0slveV3lH5frfEMfaBSr9hWbqyPRV4OFcZPiewE6UvVJlqOULB0JPdCkm46hxaEnyjXFBVPsvytpydAB1cxDrcdmEe2R0t8IolZs/V0qiCVBi1lFvP2dIb/fU9PdWx6hj5iE91rtB4rwRKzBpqVqUJygCon21Pcg69QD4DhDSDUo9mombtFq/FxP4leJJ1ifMxIKBBDE+Md09KtYcN4n9GETTeg7QGViNTp2yjuv/KE6tuAAHC+8mPF4rOOvZnXWWneQdyQ2gA4AkBniwS9mnPeXruA+Z+kS5GAykn2c381/TSLLHJiOSKfJmFSu8AS7i1ultBufdFk2e2hq5OUS5KUSyoBa0ISS2fvnQqPd7oB0Z7mDZkJCSkJASQzAAWO62sDcLPZzFSjoTbqB80sfAw/t15OU/saXN2tpJX+0ZtQr+pKX5lbAf0g9IF1W3M9YOXLJTuCRmV/cofACKrV4nLlHvzEpPB3V/aL+kRRjZWWlSZkw6BwJY/ydR/tg8YrvYOTfQXrq9Sy61qWdXUSfjEMzTaJVDQTshVPlhBcMkPoWa6rnfuELEGSkEJIG8hiW6W3xRbJsqu09SyW5E+dvhmiHOxuSAgBJUAGtuDNoTxa0N45SuogKJcguoEfeLX/V4ELwSaE5ynufe3ecZZt26LJKtlhl1iGdCgo8BY+R3wbp6xZklAASkpKQBdTqDC+7jGamH6TF5kouhah6jyNokwxhTsvmBP2faLLqSkhRCbggsr2dQ4SdIKUO0kv2UKQSLkb/ABHpFe2Kql9iXJfOq9wb5Tr4wQnTCagXYBD/ANxYk+h8IKVkZOm6LcjF5bAlaB4iGK2ulLR3V98aMFF+VhFbnypz+rjSGVzqjTMSORvC8R1lT7JWK0ql+04StAZ7XYggvpo9+MEcGUtQAAy5gH4gfIRVcVxBYASpROhZTFouuFyO4iYCQVAKPQjToHhnpDNc6roPIPOHQuAFaAkBRUtT/iYeDQGlYwJyFCWtctTtdeZx0N4motlOSRYcXWCoNcgXgZMUBvEVqqrp8hTL7yToQTfwMSKXEhMBsx4GKbSIeypu7IuIzlBTJbe+YtqbN4RCE9YLKRrvB+t4lVCjndr8eH16CIdRJWO+MykpLqL7jxHDlHRf1F1Go0OKMeExznhPGoidgbzEHNmL+XSHqyYyG3q+A+pbyhqQmAxh9IjyHAmFBoFmxTa1CfaUB438tYCY3jktSMiHJzJU7MLF9TeAMqdDc5cTc7O40WjEttCUqAloY7ld5+oNozrE8MTOUVFwTwsB0ToB0gtNLwyZcBuw9FcXhM5HsLfkfzcRLwmtqAtMtSAElXeU19NxdtQPOC4kvYXMS5Oz8yZ3SlgbHNb019IEYU7R1/I7UVqUXWoJDbyBfxiFN2lln/bSuYfwJLf3KYesFqT7PZKe9MI+Lf1TH+EE0IpJQskKI497428ovchNFWkzqud/tSkoB3l5h/xZI8SYbxXZ2fLlmbOVmCmSfZBQfdLIFkvY3JvFrm7QnRCQOt/IRDqCqcCmYoqSdU6DyEdxsF0NYFhNEJSV2zK1TZwoaghNzfncMd8H5FYlNpUphxICX8BeKvJwKpkqzSE9ok+7a45gkO3EEHrBE7TTJaf4lGtJAuWmJHrK+cdpdhpvosoCpoOZmOvKA2PYzJkS1JLOoM1nINrv7KYYm4zXVCcsmn7FB99TjxzLA/xQesQRs2mQDNnqzrF3LsDyBJvzLnpBv4OquyqzcMUvvqGVO4Hnx4ch9Yg1mDoKTlJSepy/2vB2urCsk6AaDh+cC5inibSDYGTgA95ZPIBvUxKkUCE3CQ/E3+MSSqOc0KkkFtk7C5xAXluQoEjkRq/9MFaDEUZjmAzNlGb4QGwWYBMmAh3Skt/KSPnEqvmy1EOyDdnb14iIy7DGCZZ0zgiVlIdZ9rkN3yiISBFepsZKFF+8nRw5b8olKxhPWAmkTlhk3oHYjOSak9o6UApzEB2SQL/GLvTY1TyhLR2gYgBJFwwtciAIwuZMKZ7ZAkMbDvIO4jhvB3RxK2dkpUTldy4B0T0Fmgv6inJQSTCu0WKEI7gBSQwUC4JOrNvGsVnCaITlF9EhyOP5QXpsLkzCZAKkKfMkgkhwC4KVGIGJ7OzadOZ33KKXFvmIaNLQWuSteSfiOQylOe6LhjvGkAaJSlLypdxpyc3MNU1NnPtBIs7/ACg/KVKlWSQ5F7hyd14e6Jr6dLbIk5BBY3bfDwb9mmh9yifK0Q6utdZGjm3O0cygFpnByFJSfFwfp6xHyaVdbIlKt0jyh0B4gYdM1HjBAKygq4AmNSIMhVMzNMPAd0eH5vD8oRCp4nJIAc6CAEfEKIC8blgtc84UG0dRbJbx72ZUWFzChRnjsZk6Vs+ss5CfU+n1ifJwOUgOt1MHL2Hkm8KFGpQSI8mwXU7e0kklMpJWobkJyB9LqUx9DAobZTlzU91MtJIdiVFjzsPSFCjOsjZVxSJ4rVTEhSlEnqfHWPQIUKNC6JMl0sl4sWFYTmIj2FDALph2DhIh7F8JTOkqlKHdUL+BBHwhQoyOTbLqKSA8ilyJyndaM120xftJxlp9iWSnqrRR8NB+cKFGhvRIrC5sMqVChRNnI4Fyw1hyeky0FQYq4nd0hQonKTTRSMU7TOlSlOhaWzFsxO8EXHwMJdItSwtSEqQLEZt921hQondMbHuGyN2SUTe6mwuUqL2+esFKTCZZIJzDNcB7fOFChm+jpRpMmSaYy1OmZMHEZnB3EEcIKS6PtGTv0BFi0KFBMdttWNTsOVJVmIBGgWNfEaw/LrFpFu8nek6QoUKtrY8/oaorWNYekEzJYZCixT9xXAcU/CBBS3T4QoUWj0XTtDFZOWClRsRYEX3kg9YnUGGPKMzOp1g3chi5F21EKFEW9FK2RqB94AtZuAtEuvtJf7ygPDU/KFCi8OiDeyLIDQLxCvKyw9kac+ZhQoE3SKR7PZeGLIBtfnChQonYb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2294" name="Picture 6" descr="https://encrypted-tbn3.google.com/images?q=tbn:ANd9GcRVZJOmZd4zz8EL8K7yqG_O-mzJ1u081hbJFwdwEbBNBjfzdNO2g-J1HyI"/>
          <p:cNvPicPr>
            <a:picLocks noChangeAspect="1" noChangeArrowheads="1"/>
          </p:cNvPicPr>
          <p:nvPr/>
        </p:nvPicPr>
        <p:blipFill>
          <a:blip r:embed="rId2"/>
          <a:srcRect/>
          <a:stretch>
            <a:fillRect/>
          </a:stretch>
        </p:blipFill>
        <p:spPr bwMode="auto">
          <a:xfrm>
            <a:off x="6164238" y="1910118"/>
            <a:ext cx="2325191" cy="3030372"/>
          </a:xfrm>
          <a:prstGeom prst="rect">
            <a:avLst/>
          </a:prstGeom>
          <a:noFill/>
        </p:spPr>
      </p:pic>
    </p:spTree>
    <p:extLst>
      <p:ext uri="{BB962C8B-B14F-4D97-AF65-F5344CB8AC3E}">
        <p14:creationId xmlns:p14="http://schemas.microsoft.com/office/powerpoint/2010/main" val="28875600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Assessment of Risk</a:t>
            </a:r>
            <a:endParaRPr lang="en-US" dirty="0"/>
          </a:p>
        </p:txBody>
      </p:sp>
      <p:sp>
        <p:nvSpPr>
          <p:cNvPr id="3" name="Content Placeholder 2"/>
          <p:cNvSpPr>
            <a:spLocks noGrp="1"/>
          </p:cNvSpPr>
          <p:nvPr>
            <p:ph sz="quarter" idx="1"/>
          </p:nvPr>
        </p:nvSpPr>
        <p:spPr/>
        <p:txBody>
          <a:bodyPr/>
          <a:lstStyle/>
          <a:p>
            <a:r>
              <a:rPr lang="en-US" b="1" dirty="0" smtClean="0"/>
              <a:t>First</a:t>
            </a:r>
            <a:r>
              <a:rPr lang="en-US" dirty="0" smtClean="0"/>
              <a:t>, planners analyze the vulnerabilities identified in the previous action and identify possible OPSEC measures for each vulnerability</a:t>
            </a:r>
          </a:p>
          <a:p>
            <a:endParaRPr lang="en-US" dirty="0" smtClean="0"/>
          </a:p>
          <a:p>
            <a:r>
              <a:rPr lang="en-US" b="1" dirty="0" smtClean="0"/>
              <a:t>Second</a:t>
            </a:r>
            <a:r>
              <a:rPr lang="en-US" dirty="0" smtClean="0"/>
              <a:t>, specific OPSEC measures are selected for execution based upon a risk assessment done by the commander and staff</a:t>
            </a:r>
            <a:endParaRPr lang="en-US" dirty="0"/>
          </a:p>
        </p:txBody>
      </p:sp>
    </p:spTree>
    <p:extLst>
      <p:ext uri="{BB962C8B-B14F-4D97-AF65-F5344CB8AC3E}">
        <p14:creationId xmlns:p14="http://schemas.microsoft.com/office/powerpoint/2010/main" val="41014387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93</TotalTime>
  <Words>395</Words>
  <Application>Microsoft Office PowerPoint</Application>
  <PresentationFormat>On-screen Show (4:3)</PresentationFormat>
  <Paragraphs>67</Paragraphs>
  <Slides>15</Slides>
  <Notes>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Equity</vt:lpstr>
      <vt:lpstr>Operational Security</vt:lpstr>
      <vt:lpstr>Learning Topics</vt:lpstr>
      <vt:lpstr>Introduction</vt:lpstr>
      <vt:lpstr>Importance</vt:lpstr>
      <vt:lpstr>Process</vt:lpstr>
      <vt:lpstr>1. Identification Critical Information</vt:lpstr>
      <vt:lpstr>2. Analysis of Threats</vt:lpstr>
      <vt:lpstr>3. Analysis of Vulnerabilities</vt:lpstr>
      <vt:lpstr>4. Assessment of Risk</vt:lpstr>
      <vt:lpstr>5. Application of Appropriate OPSEC Measures </vt:lpstr>
      <vt:lpstr>Need To Know</vt:lpstr>
      <vt:lpstr>Types of Information </vt:lpstr>
      <vt:lpstr>Identifying Threats </vt:lpstr>
      <vt:lpstr>Conclusion</vt:lpstr>
      <vt:lpstr>Resources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Operational Security</dc:title>
  <dc:creator>Anna Bennett</dc:creator>
  <cp:lastModifiedBy>Klein, Alexander William</cp:lastModifiedBy>
  <cp:revision>18</cp:revision>
  <dcterms:created xsi:type="dcterms:W3CDTF">2012-05-16T14:48:17Z</dcterms:created>
  <dcterms:modified xsi:type="dcterms:W3CDTF">2012-05-31T12:44:56Z</dcterms:modified>
</cp:coreProperties>
</file>