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0" r:id="rId5"/>
    <p:sldId id="272" r:id="rId6"/>
    <p:sldId id="263" r:id="rId7"/>
    <p:sldId id="267" r:id="rId8"/>
    <p:sldId id="264" r:id="rId9"/>
    <p:sldId id="265" r:id="rId10"/>
    <p:sldId id="266" r:id="rId11"/>
    <p:sldId id="269" r:id="rId12"/>
    <p:sldId id="271" r:id="rId13"/>
    <p:sldId id="270"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65882" autoAdjust="0"/>
  </p:normalViewPr>
  <p:slideViewPr>
    <p:cSldViewPr>
      <p:cViewPr varScale="1">
        <p:scale>
          <a:sx n="50" d="100"/>
          <a:sy n="50" d="100"/>
        </p:scale>
        <p:origin x="-1734" y="-96"/>
      </p:cViewPr>
      <p:guideLst>
        <p:guide orient="horz" pos="2160"/>
        <p:guide pos="2880"/>
      </p:guideLst>
    </p:cSldViewPr>
  </p:slideViewPr>
  <p:outlineViewPr>
    <p:cViewPr>
      <p:scale>
        <a:sx n="33" d="100"/>
        <a:sy n="33" d="100"/>
      </p:scale>
      <p:origin x="0" y="7709"/>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77DFF-2DB2-4DAF-BBB3-9DFA8A3B3BE7}" type="datetimeFigureOut">
              <a:rPr lang="en-US" smtClean="0"/>
              <a:pPr/>
              <a:t>5/30/2012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2BE3CB-F414-471C-9E81-AE3D78AC2B66}" type="slidenum">
              <a:rPr lang="en-US" smtClean="0"/>
              <a:pPr/>
              <a:t>‹#›</a:t>
            </a:fld>
            <a:endParaRPr lang="en-US"/>
          </a:p>
        </p:txBody>
      </p:sp>
    </p:spTree>
    <p:extLst>
      <p:ext uri="{BB962C8B-B14F-4D97-AF65-F5344CB8AC3E}">
        <p14:creationId xmlns:p14="http://schemas.microsoft.com/office/powerpoint/2010/main" val="2824898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2BE3CB-F414-471C-9E81-AE3D78AC2B66}" type="slidenum">
              <a:rPr lang="en-US" smtClean="0"/>
              <a:pPr/>
              <a:t>1</a:t>
            </a:fld>
            <a:endParaRPr lang="en-US"/>
          </a:p>
        </p:txBody>
      </p:sp>
    </p:spTree>
    <p:extLst>
      <p:ext uri="{BB962C8B-B14F-4D97-AF65-F5344CB8AC3E}">
        <p14:creationId xmlns:p14="http://schemas.microsoft.com/office/powerpoint/2010/main" val="300285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unimaginable as it seems, slavery</a:t>
            </a:r>
          </a:p>
          <a:p>
            <a:r>
              <a:rPr lang="en-US" dirty="0" smtClean="0"/>
              <a:t>and bondage still persist in the early 21st century.</a:t>
            </a:r>
          </a:p>
          <a:p>
            <a:r>
              <a:rPr lang="en-US" dirty="0" smtClean="0"/>
              <a:t>Millions of people around the world still suffer in</a:t>
            </a:r>
          </a:p>
          <a:p>
            <a:r>
              <a:rPr lang="en-US" dirty="0" smtClean="0"/>
              <a:t>silence in slave-like situations of forced labor and</a:t>
            </a:r>
          </a:p>
          <a:p>
            <a:r>
              <a:rPr lang="en-US" dirty="0" smtClean="0"/>
              <a:t>commercial sexual exploitation from which they cannot</a:t>
            </a:r>
          </a:p>
          <a:p>
            <a:r>
              <a:rPr lang="en-US" dirty="0" smtClean="0"/>
              <a:t>free themselves. Trafficking in persons is one of the</a:t>
            </a:r>
          </a:p>
          <a:p>
            <a:r>
              <a:rPr lang="en-US" dirty="0" smtClean="0"/>
              <a:t>greatest human rights challenges of our time.” (Paula</a:t>
            </a:r>
          </a:p>
          <a:p>
            <a:r>
              <a:rPr lang="en-US" dirty="0" smtClean="0"/>
              <a:t>J. </a:t>
            </a:r>
            <a:r>
              <a:rPr lang="en-US" dirty="0" err="1" smtClean="0"/>
              <a:t>Dobrinsky</a:t>
            </a:r>
            <a:r>
              <a:rPr lang="en-US" dirty="0" smtClean="0"/>
              <a:t>, Under Secretary of State for Global</a:t>
            </a:r>
          </a:p>
          <a:p>
            <a:r>
              <a:rPr lang="en-US" dirty="0" smtClean="0"/>
              <a:t>Affairs, April 2004). Trafficking in persons (TIP)</a:t>
            </a:r>
          </a:p>
          <a:p>
            <a:r>
              <a:rPr lang="en-US" dirty="0" smtClean="0"/>
              <a:t>is, in fact, the 3rd largest criminal activity in the</a:t>
            </a:r>
          </a:p>
          <a:p>
            <a:r>
              <a:rPr lang="en-US" dirty="0" smtClean="0"/>
              <a:t>world. Involvement with such activities carries grave</a:t>
            </a:r>
          </a:p>
          <a:p>
            <a:r>
              <a:rPr lang="en-US" dirty="0" smtClean="0"/>
              <a:t>consequences.</a:t>
            </a:r>
            <a:endParaRPr lang="en-US" dirty="0"/>
          </a:p>
        </p:txBody>
      </p:sp>
      <p:sp>
        <p:nvSpPr>
          <p:cNvPr id="4" name="Slide Number Placeholder 3"/>
          <p:cNvSpPr>
            <a:spLocks noGrp="1"/>
          </p:cNvSpPr>
          <p:nvPr>
            <p:ph type="sldNum" sz="quarter" idx="10"/>
          </p:nvPr>
        </p:nvSpPr>
        <p:spPr/>
        <p:txBody>
          <a:bodyPr/>
          <a:lstStyle/>
          <a:p>
            <a:fld id="{EA2BE3CB-F414-471C-9E81-AE3D78AC2B66}" type="slidenum">
              <a:rPr lang="en-US" smtClean="0"/>
              <a:pPr/>
              <a:t>2</a:t>
            </a:fld>
            <a:endParaRPr lang="en-US"/>
          </a:p>
        </p:txBody>
      </p:sp>
    </p:spTree>
    <p:extLst>
      <p:ext uri="{BB962C8B-B14F-4D97-AF65-F5344CB8AC3E}">
        <p14:creationId xmlns:p14="http://schemas.microsoft.com/office/powerpoint/2010/main" val="18409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Human Trafficking in modern society is a worldwide problem that needs to be abolished. The mistreatment of humans happens in many countries </a:t>
            </a:r>
            <a:r>
              <a:rPr lang="en-US" sz="1200" dirty="0" smtClean="0"/>
              <a:t>the </a:t>
            </a:r>
            <a:r>
              <a:rPr lang="en-US" sz="1200" dirty="0" smtClean="0"/>
              <a:t>U.S. Navy visits.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Many sailors and marines will encounter a person that is an indentured servant being held against their will.</a:t>
            </a:r>
          </a:p>
          <a:p>
            <a:endParaRPr lang="en-US" dirty="0"/>
          </a:p>
        </p:txBody>
      </p:sp>
      <p:sp>
        <p:nvSpPr>
          <p:cNvPr id="4" name="Slide Number Placeholder 3"/>
          <p:cNvSpPr>
            <a:spLocks noGrp="1"/>
          </p:cNvSpPr>
          <p:nvPr>
            <p:ph type="sldNum" sz="quarter" idx="10"/>
          </p:nvPr>
        </p:nvSpPr>
        <p:spPr/>
        <p:txBody>
          <a:bodyPr/>
          <a:lstStyle/>
          <a:p>
            <a:fld id="{EA2BE3CB-F414-471C-9E81-AE3D78AC2B66}" type="slidenum">
              <a:rPr lang="en-US" smtClean="0"/>
              <a:pPr/>
              <a:t>3</a:t>
            </a:fld>
            <a:endParaRPr lang="en-US"/>
          </a:p>
        </p:txBody>
      </p:sp>
    </p:spTree>
    <p:extLst>
      <p:ext uri="{BB962C8B-B14F-4D97-AF65-F5344CB8AC3E}">
        <p14:creationId xmlns:p14="http://schemas.microsoft.com/office/powerpoint/2010/main" val="2351768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trafficking is an extremely lucrative industry which is only growing.</a:t>
            </a:r>
          </a:p>
          <a:p>
            <a:endParaRPr lang="en-US" dirty="0" smtClean="0"/>
          </a:p>
          <a:p>
            <a:r>
              <a:rPr lang="en-US" dirty="0" smtClean="0"/>
              <a:t>Trafficking of persons is second only to the drug industry as the most profitable illegal industry. </a:t>
            </a:r>
          </a:p>
          <a:p>
            <a:endParaRPr lang="en-US" dirty="0" smtClean="0"/>
          </a:p>
          <a:p>
            <a:r>
              <a:rPr lang="en-US" dirty="0" smtClean="0"/>
              <a:t>Total revenue for trafficking in persons were estimated to be as high as 9 billion a year. </a:t>
            </a:r>
          </a:p>
          <a:p>
            <a:endParaRPr lang="en-US" dirty="0" smtClean="0"/>
          </a:p>
          <a:p>
            <a:r>
              <a:rPr lang="en-US" dirty="0" smtClean="0"/>
              <a:t>An estimated 2.5 million people from 127 different countries are being trafficked. </a:t>
            </a:r>
          </a:p>
          <a:p>
            <a:endParaRPr lang="en-US" dirty="0" smtClean="0"/>
          </a:p>
          <a:p>
            <a:r>
              <a:rPr lang="en-US" dirty="0" smtClean="0"/>
              <a:t>The U.S. State Department only recognizes 194 countries across the world. </a:t>
            </a:r>
          </a:p>
          <a:p>
            <a:endParaRPr lang="en-US" dirty="0"/>
          </a:p>
        </p:txBody>
      </p:sp>
      <p:sp>
        <p:nvSpPr>
          <p:cNvPr id="4" name="Slide Number Placeholder 3"/>
          <p:cNvSpPr>
            <a:spLocks noGrp="1"/>
          </p:cNvSpPr>
          <p:nvPr>
            <p:ph type="sldNum" sz="quarter" idx="10"/>
          </p:nvPr>
        </p:nvSpPr>
        <p:spPr/>
        <p:txBody>
          <a:bodyPr/>
          <a:lstStyle/>
          <a:p>
            <a:fld id="{EA2BE3CB-F414-471C-9E81-AE3D78AC2B66}" type="slidenum">
              <a:rPr lang="en-US" smtClean="0"/>
              <a:pPr/>
              <a:t>5</a:t>
            </a:fld>
            <a:endParaRPr lang="en-US"/>
          </a:p>
        </p:txBody>
      </p:sp>
    </p:spTree>
    <p:extLst>
      <p:ext uri="{BB962C8B-B14F-4D97-AF65-F5344CB8AC3E}">
        <p14:creationId xmlns:p14="http://schemas.microsoft.com/office/powerpoint/2010/main" val="1208537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Human Trafficking is a term in which many do not realize the full extent of the problem. Throughout history many countries have taken steps to prevent its spread, however many countries still allow the practice.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Roman</a:t>
            </a:r>
            <a:r>
              <a:rPr lang="en-US" baseline="0" dirty="0" smtClean="0"/>
              <a:t> Gladiators were slaves</a:t>
            </a:r>
          </a:p>
          <a:p>
            <a:endParaRPr lang="en-US" baseline="0" dirty="0" smtClean="0"/>
          </a:p>
          <a:p>
            <a:r>
              <a:rPr lang="en-US" baseline="0" dirty="0" smtClean="0"/>
              <a:t>Serfs in the Middle Ages were generally slaves</a:t>
            </a:r>
          </a:p>
          <a:p>
            <a:endParaRPr lang="en-US" baseline="0" dirty="0" smtClean="0"/>
          </a:p>
          <a:p>
            <a:r>
              <a:rPr lang="en-US" baseline="0" dirty="0" smtClean="0"/>
              <a:t>Triangle trade between Europe, North America and Africa trafficked people as slaves</a:t>
            </a:r>
          </a:p>
          <a:p>
            <a:endParaRPr lang="en-US" dirty="0" smtClean="0"/>
          </a:p>
        </p:txBody>
      </p:sp>
      <p:sp>
        <p:nvSpPr>
          <p:cNvPr id="4" name="Slide Number Placeholder 3"/>
          <p:cNvSpPr>
            <a:spLocks noGrp="1"/>
          </p:cNvSpPr>
          <p:nvPr>
            <p:ph type="sldNum" sz="quarter" idx="10"/>
          </p:nvPr>
        </p:nvSpPr>
        <p:spPr/>
        <p:txBody>
          <a:bodyPr/>
          <a:lstStyle/>
          <a:p>
            <a:fld id="{EA2BE3CB-F414-471C-9E81-AE3D78AC2B6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Laws of trafficking vary from country to country. Many countries still do not have any laws outlawing the practice. </a:t>
            </a:r>
          </a:p>
          <a:p>
            <a:endParaRPr lang="en-US" dirty="0" smtClean="0"/>
          </a:p>
          <a:p>
            <a:r>
              <a:rPr lang="en-US" dirty="0" smtClean="0"/>
              <a:t>Legislation by the International Labor Organization states that trafficking of persons of any type is strictly illegal. </a:t>
            </a:r>
          </a:p>
          <a:p>
            <a:endParaRPr lang="en-US" dirty="0" smtClean="0"/>
          </a:p>
          <a:p>
            <a:r>
              <a:rPr lang="en-US" dirty="0" smtClean="0"/>
              <a:t>Many countries do not honor this legislation.</a:t>
            </a:r>
          </a:p>
          <a:p>
            <a:endParaRPr lang="en-US" dirty="0"/>
          </a:p>
        </p:txBody>
      </p:sp>
      <p:sp>
        <p:nvSpPr>
          <p:cNvPr id="4" name="Slide Number Placeholder 3"/>
          <p:cNvSpPr>
            <a:spLocks noGrp="1"/>
          </p:cNvSpPr>
          <p:nvPr>
            <p:ph type="sldNum" sz="quarter" idx="10"/>
          </p:nvPr>
        </p:nvSpPr>
        <p:spPr/>
        <p:txBody>
          <a:bodyPr/>
          <a:lstStyle/>
          <a:p>
            <a:fld id="{EA2BE3CB-F414-471C-9E81-AE3D78AC2B6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Remain in a state of constant vigilance in high-risk areas. </a:t>
            </a:r>
          </a:p>
          <a:p>
            <a:r>
              <a:rPr lang="en-US" dirty="0" smtClean="0"/>
              <a:t>	Trafficking victims work long hours</a:t>
            </a:r>
          </a:p>
          <a:p>
            <a:r>
              <a:rPr lang="en-US" dirty="0" smtClean="0"/>
              <a:t>	Receive Little or no pay</a:t>
            </a:r>
          </a:p>
          <a:p>
            <a:r>
              <a:rPr lang="en-US" dirty="0" smtClean="0"/>
              <a:t>	May be guarded by other employees</a:t>
            </a:r>
          </a:p>
          <a:p>
            <a:r>
              <a:rPr lang="en-US" dirty="0" smtClean="0"/>
              <a:t>	Be aware of fatigue, bruises, or other evidence of injury</a:t>
            </a:r>
          </a:p>
          <a:p>
            <a:r>
              <a:rPr lang="en-US" dirty="0" smtClean="0"/>
              <a:t>	Look for workers who may look afraid of unsanctioned contact with outsiders and whose statements may be censored by others.</a:t>
            </a:r>
          </a:p>
          <a:p>
            <a:r>
              <a:rPr lang="en-US" dirty="0" smtClean="0"/>
              <a:t>	Look out for people in common labor jobs being held against their will on false promises. </a:t>
            </a:r>
          </a:p>
          <a:p>
            <a:endParaRPr lang="en-US" dirty="0"/>
          </a:p>
        </p:txBody>
      </p:sp>
      <p:sp>
        <p:nvSpPr>
          <p:cNvPr id="4" name="Slide Number Placeholder 3"/>
          <p:cNvSpPr>
            <a:spLocks noGrp="1"/>
          </p:cNvSpPr>
          <p:nvPr>
            <p:ph type="sldNum" sz="quarter" idx="10"/>
          </p:nvPr>
        </p:nvSpPr>
        <p:spPr/>
        <p:txBody>
          <a:bodyPr/>
          <a:lstStyle/>
          <a:p>
            <a:fld id="{EA2BE3CB-F414-471C-9E81-AE3D78AC2B66}" type="slidenum">
              <a:rPr lang="en-US" smtClean="0"/>
              <a:pPr/>
              <a:t>9</a:t>
            </a:fld>
            <a:endParaRPr lang="en-US"/>
          </a:p>
        </p:txBody>
      </p:sp>
    </p:spTree>
    <p:extLst>
      <p:ext uri="{BB962C8B-B14F-4D97-AF65-F5344CB8AC3E}">
        <p14:creationId xmlns:p14="http://schemas.microsoft.com/office/powerpoint/2010/main" val="2894849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sailors during port calls will attend places that they are instructed to avoid. </a:t>
            </a:r>
          </a:p>
          <a:p>
            <a:r>
              <a:rPr lang="en-US" dirty="0" smtClean="0"/>
              <a:t>	Many places such as strip clubs, bars, and prostitution rings will be using people that are being held against their will. </a:t>
            </a:r>
          </a:p>
          <a:p>
            <a:r>
              <a:rPr lang="en-US" dirty="0" smtClean="0"/>
              <a:t>Persons are often promised access to a country, or other opportunities in exchange for services. 	</a:t>
            </a:r>
          </a:p>
          <a:p>
            <a:r>
              <a:rPr lang="en-US" dirty="0" smtClean="0"/>
              <a:t>	Strip clubs</a:t>
            </a:r>
          </a:p>
          <a:p>
            <a:r>
              <a:rPr lang="en-US" dirty="0" smtClean="0"/>
              <a:t>	Bars</a:t>
            </a:r>
          </a:p>
          <a:p>
            <a:r>
              <a:rPr lang="en-US" dirty="0" smtClean="0"/>
              <a:t>	Prostitution rings</a:t>
            </a:r>
          </a:p>
          <a:p>
            <a:endParaRPr lang="en-US" dirty="0"/>
          </a:p>
        </p:txBody>
      </p:sp>
      <p:sp>
        <p:nvSpPr>
          <p:cNvPr id="4" name="Slide Number Placeholder 3"/>
          <p:cNvSpPr>
            <a:spLocks noGrp="1"/>
          </p:cNvSpPr>
          <p:nvPr>
            <p:ph type="sldNum" sz="quarter" idx="10"/>
          </p:nvPr>
        </p:nvSpPr>
        <p:spPr/>
        <p:txBody>
          <a:bodyPr/>
          <a:lstStyle/>
          <a:p>
            <a:fld id="{EA2BE3CB-F414-471C-9E81-AE3D78AC2B66}" type="slidenum">
              <a:rPr lang="en-US" smtClean="0"/>
              <a:pPr/>
              <a:t>10</a:t>
            </a:fld>
            <a:endParaRPr lang="en-US"/>
          </a:p>
        </p:txBody>
      </p:sp>
    </p:spTree>
    <p:extLst>
      <p:ext uri="{BB962C8B-B14F-4D97-AF65-F5344CB8AC3E}">
        <p14:creationId xmlns:p14="http://schemas.microsoft.com/office/powerpoint/2010/main" val="1316724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Ensure that any sailors who observe any type of questionable activity are not afraid to report it.</a:t>
            </a:r>
          </a:p>
          <a:p>
            <a:r>
              <a:rPr lang="en-US" dirty="0" smtClean="0"/>
              <a:t>Even in sailors attend places they were instructed not to go, ensure they feel that the can come to you in order to report the problem.</a:t>
            </a:r>
          </a:p>
          <a:p>
            <a:endParaRPr lang="en-US" dirty="0" smtClean="0"/>
          </a:p>
          <a:p>
            <a:r>
              <a:rPr lang="en-US" dirty="0" smtClean="0"/>
              <a:t>If you are informed of any activity or see any activity yourself report the problem up the chain and to the local authorities.</a:t>
            </a:r>
          </a:p>
          <a:p>
            <a:endParaRPr lang="en-US" dirty="0" smtClean="0"/>
          </a:p>
          <a:p>
            <a:r>
              <a:rPr lang="en-US" dirty="0" smtClean="0"/>
              <a:t>Do not try and attempt to take care of the problem yourself. </a:t>
            </a:r>
          </a:p>
          <a:p>
            <a:endParaRPr lang="en-US" dirty="0"/>
          </a:p>
        </p:txBody>
      </p:sp>
      <p:sp>
        <p:nvSpPr>
          <p:cNvPr id="4" name="Slide Number Placeholder 3"/>
          <p:cNvSpPr>
            <a:spLocks noGrp="1"/>
          </p:cNvSpPr>
          <p:nvPr>
            <p:ph type="sldNum" sz="quarter" idx="10"/>
          </p:nvPr>
        </p:nvSpPr>
        <p:spPr/>
        <p:txBody>
          <a:bodyPr/>
          <a:lstStyle/>
          <a:p>
            <a:fld id="{EA2BE3CB-F414-471C-9E81-AE3D78AC2B66}" type="slidenum">
              <a:rPr lang="en-US" smtClean="0"/>
              <a:pPr/>
              <a:t>11</a:t>
            </a:fld>
            <a:endParaRPr lang="en-US"/>
          </a:p>
        </p:txBody>
      </p:sp>
    </p:spTree>
    <p:extLst>
      <p:ext uri="{BB962C8B-B14F-4D97-AF65-F5344CB8AC3E}">
        <p14:creationId xmlns:p14="http://schemas.microsoft.com/office/powerpoint/2010/main" val="378418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8829D1-61B8-4254-A018-B7E720796D71}" type="datetimeFigureOut">
              <a:rPr lang="en-US" smtClean="0"/>
              <a:pPr/>
              <a:t>5/30/2012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42A6D9-7892-445A-B2F2-992E85B4F6C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42A6D9-7892-445A-B2F2-992E85B4F6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2A6D9-7892-445A-B2F2-992E85B4F6C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88829D1-61B8-4254-A018-B7E720796D71}" type="datetimeFigureOut">
              <a:rPr lang="en-US" smtClean="0"/>
              <a:pPr/>
              <a:t>5/30/2012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2A6D9-7892-445A-B2F2-992E85B4F6C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8829D1-61B8-4254-A018-B7E720796D71}" type="datetimeFigureOut">
              <a:rPr lang="en-US" smtClean="0"/>
              <a:pPr/>
              <a:t>5/30/2012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829D1-61B8-4254-A018-B7E720796D71}" type="datetimeFigureOut">
              <a:rPr lang="en-US" smtClean="0"/>
              <a:pPr/>
              <a:t>5/30/2012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2A6D9-7892-445A-B2F2-992E85B4F6C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42A6D9-7892-445A-B2F2-992E85B4F6C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88829D1-61B8-4254-A018-B7E720796D71}" type="datetimeFigureOut">
              <a:rPr lang="en-US" smtClean="0"/>
              <a:pPr/>
              <a:t>5/30/2012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42A6D9-7892-445A-B2F2-992E85B4F6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emmefairness.wordpress.com/abou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uate.org/?eng/menu/3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globalgendercurrent.com/category/trafficking/"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solidFill>
            <a:srgbClr val="002060"/>
          </a:solidFill>
        </p:spPr>
        <p:txBody>
          <a:bodyPr/>
          <a:lstStyle/>
          <a:p>
            <a:r>
              <a:rPr lang="en-US" dirty="0" smtClean="0"/>
              <a:t>Trafficking </a:t>
            </a:r>
            <a:r>
              <a:rPr lang="en-US" smtClean="0"/>
              <a:t>In Persons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to Avoid</a:t>
            </a:r>
            <a:endParaRPr lang="en-US" dirty="0"/>
          </a:p>
        </p:txBody>
      </p:sp>
      <p:sp>
        <p:nvSpPr>
          <p:cNvPr id="3" name="Content Placeholder 2"/>
          <p:cNvSpPr>
            <a:spLocks noGrp="1"/>
          </p:cNvSpPr>
          <p:nvPr>
            <p:ph sz="quarter" idx="1"/>
          </p:nvPr>
        </p:nvSpPr>
        <p:spPr/>
        <p:txBody>
          <a:bodyPr/>
          <a:lstStyle/>
          <a:p>
            <a:r>
              <a:rPr lang="en-US" dirty="0" smtClean="0"/>
              <a:t>Often promised access to a country/opportunity in exchange for services	</a:t>
            </a:r>
          </a:p>
          <a:p>
            <a:pPr lvl="1"/>
            <a:r>
              <a:rPr lang="en-US" dirty="0" smtClean="0"/>
              <a:t>Strip clubs</a:t>
            </a:r>
          </a:p>
          <a:p>
            <a:pPr lvl="1"/>
            <a:r>
              <a:rPr lang="en-US" dirty="0" smtClean="0"/>
              <a:t>Bars</a:t>
            </a:r>
          </a:p>
          <a:p>
            <a:pPr lvl="1"/>
            <a:r>
              <a:rPr lang="en-US" dirty="0" smtClean="0"/>
              <a:t>Prostitution rings</a:t>
            </a:r>
          </a:p>
          <a:p>
            <a:r>
              <a:rPr lang="en-US" dirty="0" smtClean="0"/>
              <a:t>“Employees” are often held against their will</a:t>
            </a:r>
          </a:p>
          <a:p>
            <a:r>
              <a:rPr lang="en-US" dirty="0" smtClean="0"/>
              <a:t>Sailors will still go to places they are instructed not to go to</a:t>
            </a:r>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to Take</a:t>
            </a:r>
            <a:endParaRPr lang="en-US" dirty="0"/>
          </a:p>
        </p:txBody>
      </p:sp>
      <p:sp>
        <p:nvSpPr>
          <p:cNvPr id="3" name="Content Placeholder 2"/>
          <p:cNvSpPr>
            <a:spLocks noGrp="1"/>
          </p:cNvSpPr>
          <p:nvPr>
            <p:ph sz="quarter" idx="1"/>
          </p:nvPr>
        </p:nvSpPr>
        <p:spPr>
          <a:xfrm>
            <a:off x="457200" y="1447800"/>
            <a:ext cx="4800600" cy="5029200"/>
          </a:xfrm>
        </p:spPr>
        <p:txBody>
          <a:bodyPr>
            <a:normAutofit/>
          </a:bodyPr>
          <a:lstStyle/>
          <a:p>
            <a:r>
              <a:rPr lang="en-US" dirty="0" smtClean="0"/>
              <a:t>Ensure sailors will report questionable activity </a:t>
            </a:r>
          </a:p>
          <a:p>
            <a:r>
              <a:rPr lang="en-US" dirty="0" smtClean="0"/>
              <a:t>Stress an open door policy on </a:t>
            </a:r>
            <a:r>
              <a:rPr lang="en-US" dirty="0" smtClean="0"/>
              <a:t>reporting - Even </a:t>
            </a:r>
            <a:r>
              <a:rPr lang="en-US" dirty="0" smtClean="0"/>
              <a:t>if they were someplace they weren’t supposed to go</a:t>
            </a:r>
          </a:p>
          <a:p>
            <a:r>
              <a:rPr lang="en-US" b="1" dirty="0" smtClean="0"/>
              <a:t>You</a:t>
            </a:r>
            <a:r>
              <a:rPr lang="en-US" dirty="0" smtClean="0"/>
              <a:t> need to report the problem up the chain and to local authorities</a:t>
            </a:r>
            <a:endParaRPr lang="en-US" b="1" dirty="0" smtClean="0"/>
          </a:p>
          <a:p>
            <a:r>
              <a:rPr lang="en-US" dirty="0" smtClean="0"/>
              <a:t>Leave it to the authorities to take care of the problem </a:t>
            </a:r>
          </a:p>
        </p:txBody>
      </p:sp>
      <p:pic>
        <p:nvPicPr>
          <p:cNvPr id="4098" name="Picture 2" descr="https://encrypted-tbn1.google.com/images?q=tbn:ANd9GcS3t6nmZsx6HpsuV2TanomCA80XNAgEabwHztS0eoZx7acCrt7MaQ"/>
          <p:cNvPicPr>
            <a:picLocks noChangeAspect="1" noChangeArrowheads="1"/>
          </p:cNvPicPr>
          <p:nvPr/>
        </p:nvPicPr>
        <p:blipFill>
          <a:blip r:embed="rId3" cstate="print"/>
          <a:srcRect/>
          <a:stretch>
            <a:fillRect/>
          </a:stretch>
        </p:blipFill>
        <p:spPr bwMode="auto">
          <a:xfrm>
            <a:off x="5334000" y="1981200"/>
            <a:ext cx="3577034" cy="3657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to Inform</a:t>
            </a:r>
            <a:endParaRPr lang="en-US" dirty="0"/>
          </a:p>
        </p:txBody>
      </p:sp>
      <p:sp>
        <p:nvSpPr>
          <p:cNvPr id="3" name="Content Placeholder 2"/>
          <p:cNvSpPr>
            <a:spLocks noGrp="1"/>
          </p:cNvSpPr>
          <p:nvPr>
            <p:ph sz="quarter" idx="1"/>
          </p:nvPr>
        </p:nvSpPr>
        <p:spPr/>
        <p:txBody>
          <a:bodyPr/>
          <a:lstStyle/>
          <a:p>
            <a:r>
              <a:rPr lang="en-US" dirty="0" smtClean="0"/>
              <a:t>Human Trafficking Hotline</a:t>
            </a:r>
          </a:p>
          <a:p>
            <a:pPr lvl="1"/>
            <a:r>
              <a:rPr lang="en-US" dirty="0" smtClean="0"/>
              <a:t>1-888-373-7888</a:t>
            </a:r>
          </a:p>
          <a:p>
            <a:pPr lvl="1"/>
            <a:endParaRPr lang="en-US" dirty="0"/>
          </a:p>
          <a:p>
            <a:pPr lvl="1"/>
            <a:r>
              <a:rPr lang="en-US" dirty="0" smtClean="0"/>
              <a:t>24/7 bilingual hotline that can be used to report trafficking cases and ask for assistance.</a:t>
            </a:r>
          </a:p>
        </p:txBody>
      </p:sp>
      <p:pic>
        <p:nvPicPr>
          <p:cNvPr id="3074" name="Picture 2" descr="https://encrypted-tbn1.google.com/images?q=tbn:ANd9GcTpLVoD42G6b__ZoXDzRML5cbKT5LsHPjvNKPh8dIc6GC8YmDTE"/>
          <p:cNvPicPr>
            <a:picLocks noChangeAspect="1" noChangeArrowheads="1"/>
          </p:cNvPicPr>
          <p:nvPr/>
        </p:nvPicPr>
        <p:blipFill>
          <a:blip r:embed="rId2" cstate="print"/>
          <a:srcRect/>
          <a:stretch>
            <a:fillRect/>
          </a:stretch>
        </p:blipFill>
        <p:spPr bwMode="auto">
          <a:xfrm>
            <a:off x="609600" y="3733800"/>
            <a:ext cx="8153400" cy="2667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Human trafficking is an international problem that is only growing</a:t>
            </a:r>
          </a:p>
          <a:p>
            <a:endParaRPr lang="en-US" dirty="0" smtClean="0"/>
          </a:p>
          <a:p>
            <a:r>
              <a:rPr lang="en-US" dirty="0" smtClean="0"/>
              <a:t>If you see or hear anything that might be human trafficking report it to the proper people</a:t>
            </a:r>
          </a:p>
          <a:p>
            <a:endParaRPr lang="en-US" dirty="0" smtClean="0"/>
          </a:p>
          <a:p>
            <a:r>
              <a:rPr lang="en-US" dirty="0" smtClean="0"/>
              <a:t>Make sure the sailors you will be leading are informed of human trafficking and inform their chain if they observe anything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br>
              <a:rPr lang="en-US" dirty="0" smtClean="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U.S. Department of State, Office to Monitor and Combat Trafficking in Persons</a:t>
            </a:r>
          </a:p>
          <a:p>
            <a:pPr lvl="1"/>
            <a:r>
              <a:rPr lang="en-US" dirty="0" smtClean="0"/>
              <a:t>http://www.state.gov/g/tip/.)</a:t>
            </a:r>
          </a:p>
          <a:p>
            <a:endParaRPr lang="en-US" dirty="0" smtClean="0"/>
          </a:p>
          <a:p>
            <a:r>
              <a:rPr lang="en-US" dirty="0" smtClean="0"/>
              <a:t>U.S. Department of State, Office to Monitor and Combat Trafficking in Persons June 2003 </a:t>
            </a:r>
          </a:p>
          <a:p>
            <a:pPr lvl="1"/>
            <a:r>
              <a:rPr lang="en-US" dirty="0" smtClean="0"/>
              <a:t>http://www.state.gov/g/tip/rls/tiprpt/2003/21262.htm.</a:t>
            </a:r>
          </a:p>
          <a:p>
            <a:endParaRPr lang="en-US" dirty="0" smtClean="0"/>
          </a:p>
          <a:p>
            <a:r>
              <a:rPr lang="en-US" dirty="0" smtClean="0"/>
              <a:t>U.S. Department of State, “Trafficking in Persons Report,” June 2004</a:t>
            </a:r>
          </a:p>
          <a:p>
            <a:pPr lvl="1"/>
            <a:r>
              <a:rPr lang="en-US" dirty="0" smtClean="0"/>
              <a:t>http://www.state.gov/g/tip/rls/tiprpt/2004.</a:t>
            </a:r>
          </a:p>
          <a:p>
            <a:endParaRPr lang="en-US" dirty="0" smtClean="0"/>
          </a:p>
          <a:p>
            <a:r>
              <a:rPr lang="en-US" dirty="0" smtClean="0"/>
              <a:t>The Police Chief: The professional voice of law enforcement </a:t>
            </a:r>
          </a:p>
          <a:p>
            <a:pPr lvl="1"/>
            <a:r>
              <a:rPr lang="en-US" dirty="0" smtClean="0"/>
              <a:t>http://</a:t>
            </a:r>
            <a:r>
              <a:rPr lang="en-US" dirty="0" smtClean="0"/>
              <a:t>www.policechiefmagazine.org/magazine/index.cfm?fuseaction=display_arch&amp;article_id=174&amp;issue_id=122003</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Topics</a:t>
            </a:r>
            <a:endParaRPr lang="en-US" dirty="0"/>
          </a:p>
        </p:txBody>
      </p:sp>
      <p:sp>
        <p:nvSpPr>
          <p:cNvPr id="3" name="Content Placeholder 2"/>
          <p:cNvSpPr>
            <a:spLocks noGrp="1"/>
          </p:cNvSpPr>
          <p:nvPr>
            <p:ph sz="quarter" idx="1"/>
          </p:nvPr>
        </p:nvSpPr>
        <p:spPr/>
        <p:txBody>
          <a:bodyPr>
            <a:normAutofit/>
          </a:bodyPr>
          <a:lstStyle/>
          <a:p>
            <a:r>
              <a:rPr lang="en-US" dirty="0" smtClean="0"/>
              <a:t>Importance</a:t>
            </a:r>
          </a:p>
          <a:p>
            <a:r>
              <a:rPr lang="en-US" dirty="0" smtClean="0"/>
              <a:t>Definition</a:t>
            </a:r>
          </a:p>
          <a:p>
            <a:r>
              <a:rPr lang="en-US" dirty="0" smtClean="0"/>
              <a:t>History</a:t>
            </a:r>
          </a:p>
          <a:p>
            <a:r>
              <a:rPr lang="en-US" dirty="0" smtClean="0"/>
              <a:t>Trafficking laws</a:t>
            </a:r>
          </a:p>
          <a:p>
            <a:r>
              <a:rPr lang="en-US" dirty="0" smtClean="0"/>
              <a:t>Global extent</a:t>
            </a:r>
          </a:p>
          <a:p>
            <a:r>
              <a:rPr lang="en-US" dirty="0" smtClean="0"/>
              <a:t>What to look for?</a:t>
            </a:r>
          </a:p>
          <a:p>
            <a:r>
              <a:rPr lang="en-US" dirty="0" smtClean="0"/>
              <a:t>Places to avoid </a:t>
            </a:r>
          </a:p>
          <a:p>
            <a:r>
              <a:rPr lang="en-US" dirty="0" smtClean="0"/>
              <a:t>Actions to take</a:t>
            </a:r>
          </a:p>
          <a:p>
            <a:r>
              <a:rPr lang="en-US" dirty="0" smtClean="0"/>
              <a:t>People to inform</a:t>
            </a:r>
          </a:p>
          <a:p>
            <a:endParaRPr lang="en-US" dirty="0" smtClean="0"/>
          </a:p>
          <a:p>
            <a:endParaRPr lang="en-US" dirty="0" smtClean="0"/>
          </a:p>
          <a:p>
            <a:endParaRPr lang="en-US" dirty="0" smtClean="0"/>
          </a:p>
          <a:p>
            <a:endParaRPr lang="en-US" dirty="0" smtClean="0"/>
          </a:p>
          <a:p>
            <a:endParaRPr lang="en-US" dirty="0" smtClean="0"/>
          </a:p>
        </p:txBody>
      </p:sp>
      <p:pic>
        <p:nvPicPr>
          <p:cNvPr id="13314" name="Picture 2" descr="https://encrypted-tbn3.google.com/images?q=tbn:ANd9GcRIWysqVEZKjgoMSJRIcmhpvj75ZVZXlLKglr4ZjyQGBejL6e_pWg"/>
          <p:cNvPicPr>
            <a:picLocks noChangeAspect="1" noChangeArrowheads="1"/>
          </p:cNvPicPr>
          <p:nvPr/>
        </p:nvPicPr>
        <p:blipFill>
          <a:blip r:embed="rId3" cstate="print"/>
          <a:srcRect/>
          <a:stretch>
            <a:fillRect/>
          </a:stretch>
        </p:blipFill>
        <p:spPr bwMode="auto">
          <a:xfrm>
            <a:off x="4724400" y="1981200"/>
            <a:ext cx="3995116" cy="304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sp>
        <p:nvSpPr>
          <p:cNvPr id="3" name="Content Placeholder 2"/>
          <p:cNvSpPr>
            <a:spLocks noGrp="1"/>
          </p:cNvSpPr>
          <p:nvPr>
            <p:ph sz="quarter" idx="1"/>
          </p:nvPr>
        </p:nvSpPr>
        <p:spPr/>
        <p:txBody>
          <a:bodyPr>
            <a:normAutofit/>
          </a:bodyPr>
          <a:lstStyle/>
          <a:p>
            <a:r>
              <a:rPr lang="en-US" dirty="0" smtClean="0"/>
              <a:t>Worldwide problem</a:t>
            </a:r>
          </a:p>
          <a:p>
            <a:r>
              <a:rPr lang="en-US" dirty="0" smtClean="0"/>
              <a:t>Many Sailors/Marines will encounter indentured servants</a:t>
            </a:r>
          </a:p>
          <a:p>
            <a:pPr lvl="1"/>
            <a:r>
              <a:rPr lang="en-US" sz="2600" dirty="0" smtClean="0"/>
              <a:t>Occurs in many ports the Navy visits</a:t>
            </a:r>
          </a:p>
          <a:p>
            <a:pPr lvl="1"/>
            <a:endParaRPr lang="en-US" sz="1800" dirty="0" smtClean="0"/>
          </a:p>
          <a:p>
            <a:endParaRPr lang="en-US" sz="1800" dirty="0"/>
          </a:p>
        </p:txBody>
      </p:sp>
      <p:pic>
        <p:nvPicPr>
          <p:cNvPr id="12290" name="Picture 2" descr="http://blogs.state.gov/images/Dipnote/behind_the_scenes/2010_0803_girl_trafficking_protest_m.jpg"/>
          <p:cNvPicPr>
            <a:picLocks noChangeAspect="1" noChangeArrowheads="1"/>
          </p:cNvPicPr>
          <p:nvPr/>
        </p:nvPicPr>
        <p:blipFill>
          <a:blip r:embed="rId3" cstate="print"/>
          <a:srcRect/>
          <a:stretch>
            <a:fillRect/>
          </a:stretch>
        </p:blipFill>
        <p:spPr bwMode="auto">
          <a:xfrm>
            <a:off x="1752600" y="3276600"/>
            <a:ext cx="5713390" cy="3200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3600" dirty="0" smtClean="0"/>
              <a:t>The act of </a:t>
            </a:r>
            <a:r>
              <a:rPr lang="en-US" sz="3600" b="1" dirty="0"/>
              <a:t>r</a:t>
            </a:r>
            <a:r>
              <a:rPr lang="en-US" sz="3600" b="1" dirty="0" smtClean="0"/>
              <a:t>ecruiting,  harboring, </a:t>
            </a:r>
            <a:r>
              <a:rPr lang="en-US" sz="3600" b="1" dirty="0"/>
              <a:t>t</a:t>
            </a:r>
            <a:r>
              <a:rPr lang="en-US" sz="3600" b="1" dirty="0" smtClean="0"/>
              <a:t>ransporting, providing, or obtaining </a:t>
            </a:r>
            <a:r>
              <a:rPr lang="en-US" sz="3600" dirty="0" smtClean="0"/>
              <a:t>a person for labor services, or commercial sex acts by means of </a:t>
            </a:r>
            <a:r>
              <a:rPr lang="en-US" sz="3600" b="1" dirty="0"/>
              <a:t>f</a:t>
            </a:r>
            <a:r>
              <a:rPr lang="en-US" sz="3600" b="1" dirty="0" smtClean="0"/>
              <a:t>orce, fraud, and coercion</a:t>
            </a:r>
            <a:endParaRPr lang="en-US" sz="3600" dirty="0" smtClean="0"/>
          </a:p>
          <a:p>
            <a:pPr>
              <a:buNone/>
            </a:pPr>
            <a:endParaRPr lang="en-US" sz="3600" dirty="0" smtClean="0"/>
          </a:p>
          <a:p>
            <a:r>
              <a:rPr lang="en-US" sz="3600" dirty="0" smtClean="0"/>
              <a:t>For the purpose of</a:t>
            </a:r>
          </a:p>
          <a:p>
            <a:pPr lvl="1"/>
            <a:r>
              <a:rPr lang="en-US" sz="3600" dirty="0" smtClean="0"/>
              <a:t>Exploitation</a:t>
            </a:r>
          </a:p>
          <a:p>
            <a:pPr lvl="1"/>
            <a:r>
              <a:rPr lang="en-US" sz="3600" dirty="0" smtClean="0"/>
              <a:t>Involuntary servitude</a:t>
            </a:r>
          </a:p>
          <a:p>
            <a:pPr lvl="1"/>
            <a:r>
              <a:rPr lang="en-US" sz="3600" dirty="0" smtClean="0"/>
              <a:t>Peonage</a:t>
            </a:r>
          </a:p>
          <a:p>
            <a:pPr lvl="1"/>
            <a:r>
              <a:rPr lang="en-US" sz="3600" dirty="0" smtClean="0"/>
              <a:t>Debt bondage</a:t>
            </a:r>
          </a:p>
          <a:p>
            <a:pPr lvl="1"/>
            <a:r>
              <a:rPr lang="en-US" sz="3600" dirty="0" smtClean="0"/>
              <a:t>Slavery</a:t>
            </a:r>
            <a:endParaRPr lang="en-US" sz="3400" dirty="0" smtClean="0"/>
          </a:p>
          <a:p>
            <a:pPr lvl="1">
              <a:buNone/>
            </a:pPr>
            <a:endParaRPr lang="en-US" dirty="0" smtClean="0"/>
          </a:p>
          <a:p>
            <a:pPr lvl="1">
              <a:buNone/>
            </a:pPr>
            <a:r>
              <a:rPr lang="en-US" dirty="0" smtClean="0"/>
              <a:t>	</a:t>
            </a:r>
          </a:p>
          <a:p>
            <a:endParaRPr lang="en-US" dirty="0" smtClean="0"/>
          </a:p>
          <a:p>
            <a:pPr>
              <a:buNone/>
            </a:pPr>
            <a:endParaRPr lang="en-US" dirty="0" smtClean="0"/>
          </a:p>
        </p:txBody>
      </p:sp>
      <p:pic>
        <p:nvPicPr>
          <p:cNvPr id="11266" name="Picture 2" descr="https://encrypted-tbn3.google.com/images?q=tbn:ANd9GcSWM6iuCe_OKFtkyyuu-DhHjODogv1BEz6dhAkqIG0rwrZpnmrA"/>
          <p:cNvPicPr>
            <a:picLocks noChangeAspect="1" noChangeArrowheads="1"/>
          </p:cNvPicPr>
          <p:nvPr/>
        </p:nvPicPr>
        <p:blipFill>
          <a:blip r:embed="rId2" cstate="print"/>
          <a:srcRect/>
          <a:stretch>
            <a:fillRect/>
          </a:stretch>
        </p:blipFill>
        <p:spPr bwMode="auto">
          <a:xfrm>
            <a:off x="4876800" y="2971800"/>
            <a:ext cx="3764042" cy="2819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Growing </a:t>
            </a:r>
            <a:r>
              <a:rPr lang="en-US" dirty="0" smtClean="0"/>
              <a:t>industry- second </a:t>
            </a:r>
            <a:r>
              <a:rPr lang="en-US" dirty="0" smtClean="0"/>
              <a:t>only to drug industry</a:t>
            </a:r>
          </a:p>
          <a:p>
            <a:pPr lvl="1">
              <a:buNone/>
            </a:pPr>
            <a:endParaRPr lang="en-US" dirty="0" smtClean="0"/>
          </a:p>
          <a:p>
            <a:r>
              <a:rPr lang="en-US" dirty="0" smtClean="0"/>
              <a:t>$9 billion in revenue each year</a:t>
            </a:r>
          </a:p>
          <a:p>
            <a:pPr>
              <a:buNone/>
            </a:pPr>
            <a:endParaRPr lang="en-US" dirty="0" smtClean="0"/>
          </a:p>
          <a:p>
            <a:r>
              <a:rPr lang="en-US" dirty="0" smtClean="0"/>
              <a:t>2.5 million people from 127 </a:t>
            </a:r>
            <a:r>
              <a:rPr lang="en-US" dirty="0" smtClean="0"/>
              <a:t>countries- U.S</a:t>
            </a:r>
            <a:r>
              <a:rPr lang="en-US" dirty="0" smtClean="0"/>
              <a:t>. State Department recognizes 194 countries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lstStyle/>
          <a:p>
            <a:r>
              <a:rPr lang="en-US" dirty="0" smtClean="0"/>
              <a:t>Trafficking and slavery prevalent throughout history</a:t>
            </a:r>
          </a:p>
          <a:p>
            <a:pPr lvl="1"/>
            <a:r>
              <a:rPr lang="en-US" dirty="0" smtClean="0"/>
              <a:t>Gladiators </a:t>
            </a:r>
          </a:p>
          <a:p>
            <a:pPr lvl="1"/>
            <a:r>
              <a:rPr lang="en-US" dirty="0" smtClean="0"/>
              <a:t>Serfs (Middle Ages)</a:t>
            </a:r>
          </a:p>
          <a:p>
            <a:pPr lvl="1"/>
            <a:r>
              <a:rPr lang="en-US" dirty="0" smtClean="0"/>
              <a:t> Triangle Trade</a:t>
            </a:r>
            <a:endParaRPr lang="en-US" dirty="0"/>
          </a:p>
        </p:txBody>
      </p:sp>
      <p:sp>
        <p:nvSpPr>
          <p:cNvPr id="5" name="TextBox 4"/>
          <p:cNvSpPr txBox="1"/>
          <p:nvPr/>
        </p:nvSpPr>
        <p:spPr>
          <a:xfrm>
            <a:off x="2895600" y="6477000"/>
            <a:ext cx="3200400" cy="246221"/>
          </a:xfrm>
          <a:prstGeom prst="rect">
            <a:avLst/>
          </a:prstGeom>
          <a:noFill/>
        </p:spPr>
        <p:txBody>
          <a:bodyPr wrap="square" rtlCol="0">
            <a:spAutoFit/>
          </a:bodyPr>
          <a:lstStyle/>
          <a:p>
            <a:r>
              <a:rPr lang="en-US" sz="1000" dirty="0" smtClean="0"/>
              <a:t>2012 </a:t>
            </a:r>
            <a:r>
              <a:rPr lang="en-US" sz="1000" dirty="0" smtClean="0">
                <a:hlinkClick r:id="rId3"/>
              </a:rPr>
              <a:t>http://femmefairness.wordpress.com/about/</a:t>
            </a: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Trafficking Laws</a:t>
            </a:r>
            <a:endParaRPr lang="en-US" dirty="0"/>
          </a:p>
        </p:txBody>
      </p:sp>
      <p:sp>
        <p:nvSpPr>
          <p:cNvPr id="3" name="Content Placeholder 2"/>
          <p:cNvSpPr>
            <a:spLocks noGrp="1"/>
          </p:cNvSpPr>
          <p:nvPr>
            <p:ph sz="quarter" idx="1"/>
          </p:nvPr>
        </p:nvSpPr>
        <p:spPr>
          <a:xfrm>
            <a:off x="914400" y="1447800"/>
            <a:ext cx="4343400" cy="5181600"/>
          </a:xfrm>
        </p:spPr>
        <p:txBody>
          <a:bodyPr/>
          <a:lstStyle/>
          <a:p>
            <a:r>
              <a:rPr lang="en-US" dirty="0" smtClean="0"/>
              <a:t>Vary from country to country</a:t>
            </a:r>
          </a:p>
          <a:p>
            <a:r>
              <a:rPr lang="en-US" dirty="0" smtClean="0"/>
              <a:t>International Labor Organization says NO</a:t>
            </a:r>
          </a:p>
          <a:p>
            <a:r>
              <a:rPr lang="en-US" dirty="0" smtClean="0"/>
              <a:t>Not honored by many countries</a:t>
            </a:r>
            <a:endParaRPr lang="en-US" dirty="0"/>
          </a:p>
        </p:txBody>
      </p:sp>
      <p:pic>
        <p:nvPicPr>
          <p:cNvPr id="8194" name="Picture 2" descr="https://encrypted-tbn3.google.com/images?q=tbn:ANd9GcSMIP-59h-pzkEhdics4E-ydjyquI5QqR4Cp0ge_t-qRKPnRFJs"/>
          <p:cNvPicPr>
            <a:picLocks noChangeAspect="1" noChangeArrowheads="1"/>
          </p:cNvPicPr>
          <p:nvPr/>
        </p:nvPicPr>
        <p:blipFill>
          <a:blip r:embed="rId3" cstate="print"/>
          <a:srcRect/>
          <a:stretch>
            <a:fillRect/>
          </a:stretch>
        </p:blipFill>
        <p:spPr bwMode="auto">
          <a:xfrm>
            <a:off x="5334000" y="1447800"/>
            <a:ext cx="3352800" cy="4947645"/>
          </a:xfrm>
          <a:prstGeom prst="rect">
            <a:avLst/>
          </a:prstGeom>
          <a:noFill/>
        </p:spPr>
      </p:pic>
      <p:sp>
        <p:nvSpPr>
          <p:cNvPr id="5" name="TextBox 4"/>
          <p:cNvSpPr txBox="1"/>
          <p:nvPr/>
        </p:nvSpPr>
        <p:spPr>
          <a:xfrm>
            <a:off x="5867400" y="6400800"/>
            <a:ext cx="2667000" cy="246221"/>
          </a:xfrm>
          <a:prstGeom prst="rect">
            <a:avLst/>
          </a:prstGeom>
          <a:noFill/>
        </p:spPr>
        <p:txBody>
          <a:bodyPr wrap="square" rtlCol="0">
            <a:spAutoFit/>
          </a:bodyPr>
          <a:lstStyle/>
          <a:p>
            <a:r>
              <a:rPr lang="en-US" sz="1000" dirty="0" smtClean="0">
                <a:hlinkClick r:id="rId4"/>
              </a:rPr>
              <a:t>http://www.uate.org/?eng/menu/31</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Extent</a:t>
            </a:r>
            <a:endParaRPr lang="en-US" dirty="0"/>
          </a:p>
        </p:txBody>
      </p:sp>
      <p:sp>
        <p:nvSpPr>
          <p:cNvPr id="3" name="Content Placeholder 2"/>
          <p:cNvSpPr>
            <a:spLocks noGrp="1"/>
          </p:cNvSpPr>
          <p:nvPr>
            <p:ph sz="quarter" idx="1"/>
          </p:nvPr>
        </p:nvSpPr>
        <p:spPr/>
        <p:txBody>
          <a:bodyPr/>
          <a:lstStyle/>
          <a:p>
            <a:r>
              <a:rPr lang="en-US" dirty="0" smtClean="0"/>
              <a:t>Tier 1= Lowest Amount of Trafficking</a:t>
            </a:r>
          </a:p>
          <a:p>
            <a:r>
              <a:rPr lang="en-US" dirty="0" smtClean="0"/>
              <a:t>Tier 3=Highest Amount of Trafficking</a:t>
            </a:r>
            <a:endParaRPr lang="en-US" dirty="0"/>
          </a:p>
        </p:txBody>
      </p:sp>
      <p:pic>
        <p:nvPicPr>
          <p:cNvPr id="8194" name="Picture 2" descr="File:Trafficking-in-persons-map-2010.png"/>
          <p:cNvPicPr>
            <a:picLocks noChangeAspect="1" noChangeArrowheads="1"/>
          </p:cNvPicPr>
          <p:nvPr/>
        </p:nvPicPr>
        <p:blipFill>
          <a:blip r:embed="rId2" cstate="print"/>
          <a:srcRect/>
          <a:stretch>
            <a:fillRect/>
          </a:stretch>
        </p:blipFill>
        <p:spPr bwMode="auto">
          <a:xfrm>
            <a:off x="304800" y="2362200"/>
            <a:ext cx="8458200" cy="4116019"/>
          </a:xfrm>
          <a:prstGeom prst="rect">
            <a:avLst/>
          </a:prstGeom>
          <a:noFill/>
        </p:spPr>
      </p:pic>
      <p:sp>
        <p:nvSpPr>
          <p:cNvPr id="5" name="TextBox 4"/>
          <p:cNvSpPr txBox="1"/>
          <p:nvPr/>
        </p:nvSpPr>
        <p:spPr>
          <a:xfrm>
            <a:off x="2819400" y="6477000"/>
            <a:ext cx="3733800" cy="246221"/>
          </a:xfrm>
          <a:prstGeom prst="rect">
            <a:avLst/>
          </a:prstGeom>
          <a:noFill/>
        </p:spPr>
        <p:txBody>
          <a:bodyPr wrap="square" rtlCol="0">
            <a:spAutoFit/>
          </a:bodyPr>
          <a:lstStyle/>
          <a:p>
            <a:r>
              <a:rPr lang="en-US" sz="1000" dirty="0" smtClean="0">
                <a:hlinkClick r:id="rId3"/>
              </a:rPr>
              <a:t>http://globalgendercurrent.com/category/trafficking/</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Tip-offs of Indentured Slaves</a:t>
            </a:r>
            <a:endParaRPr lang="en-US" dirty="0"/>
          </a:p>
        </p:txBody>
      </p:sp>
      <p:sp>
        <p:nvSpPr>
          <p:cNvPr id="3" name="Content Placeholder 2"/>
          <p:cNvSpPr>
            <a:spLocks noGrp="1"/>
          </p:cNvSpPr>
          <p:nvPr>
            <p:ph sz="quarter" idx="1"/>
          </p:nvPr>
        </p:nvSpPr>
        <p:spPr/>
        <p:txBody>
          <a:bodyPr>
            <a:normAutofit/>
          </a:bodyPr>
          <a:lstStyle/>
          <a:p>
            <a:r>
              <a:rPr lang="en-US" dirty="0" smtClean="0"/>
              <a:t>Trafficking victims work long hours</a:t>
            </a:r>
          </a:p>
          <a:p>
            <a:r>
              <a:rPr lang="en-US" dirty="0" smtClean="0"/>
              <a:t>Receive </a:t>
            </a:r>
            <a:r>
              <a:rPr lang="en-US" dirty="0" smtClean="0"/>
              <a:t>little </a:t>
            </a:r>
            <a:r>
              <a:rPr lang="en-US" dirty="0" smtClean="0"/>
              <a:t>or no pay</a:t>
            </a:r>
          </a:p>
          <a:p>
            <a:r>
              <a:rPr lang="en-US" dirty="0" smtClean="0"/>
              <a:t>May be guarded by other employees</a:t>
            </a:r>
          </a:p>
          <a:p>
            <a:r>
              <a:rPr lang="en-US" dirty="0" smtClean="0"/>
              <a:t>Be aware of fatigue, bruises, or other evidence of injury</a:t>
            </a:r>
          </a:p>
          <a:p>
            <a:r>
              <a:rPr lang="en-US" dirty="0" smtClean="0"/>
              <a:t>May be wary of unsanctioned contact with outsiders</a:t>
            </a:r>
          </a:p>
          <a:p>
            <a:r>
              <a:rPr lang="en-US" dirty="0" smtClean="0"/>
              <a:t>May be censored by others</a:t>
            </a:r>
          </a:p>
          <a:p>
            <a:r>
              <a:rPr lang="en-US" dirty="0" smtClean="0"/>
              <a:t>May be held against their will on false promises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221</TotalTime>
  <Words>889</Words>
  <Application>Microsoft Office PowerPoint</Application>
  <PresentationFormat>On-screen Show (4:3)</PresentationFormat>
  <Paragraphs>157</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Trafficking In Persons</vt:lpstr>
      <vt:lpstr>Learning Topics</vt:lpstr>
      <vt:lpstr>Importance</vt:lpstr>
      <vt:lpstr>Definition</vt:lpstr>
      <vt:lpstr>Introduction</vt:lpstr>
      <vt:lpstr>History</vt:lpstr>
      <vt:lpstr>Trafficking Laws</vt:lpstr>
      <vt:lpstr>Global Extent</vt:lpstr>
      <vt:lpstr>Tip-offs of Indentured Slaves</vt:lpstr>
      <vt:lpstr>Places to Avoid</vt:lpstr>
      <vt:lpstr>Actions to Take</vt:lpstr>
      <vt:lpstr>People to Inform</vt:lpstr>
      <vt:lpstr>Conclusion</vt:lpstr>
      <vt:lpstr>References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RAMIREZ</dc:creator>
  <cp:lastModifiedBy>Peters, Eliott Thomas</cp:lastModifiedBy>
  <cp:revision>26</cp:revision>
  <dcterms:created xsi:type="dcterms:W3CDTF">2011-11-28T03:01:36Z</dcterms:created>
  <dcterms:modified xsi:type="dcterms:W3CDTF">2012-05-30T15:54:36Z</dcterms:modified>
</cp:coreProperties>
</file>