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8" r:id="rId3"/>
    <p:sldId id="260" r:id="rId4"/>
    <p:sldId id="266" r:id="rId5"/>
    <p:sldId id="275" r:id="rId6"/>
    <p:sldId id="277" r:id="rId7"/>
    <p:sldId id="272" r:id="rId8"/>
    <p:sldId id="278" r:id="rId9"/>
    <p:sldId id="279" r:id="rId10"/>
    <p:sldId id="280" r:id="rId11"/>
    <p:sldId id="264" r:id="rId12"/>
    <p:sldId id="265" r:id="rId13"/>
    <p:sldId id="271" r:id="rId14"/>
    <p:sldId id="276" r:id="rId15"/>
    <p:sldId id="273" r:id="rId16"/>
    <p:sldId id="263" r:id="rId17"/>
    <p:sldId id="269" r:id="rId18"/>
    <p:sldId id="268" r:id="rId19"/>
    <p:sldId id="270"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54" autoAdjust="0"/>
  </p:normalViewPr>
  <p:slideViewPr>
    <p:cSldViewPr>
      <p:cViewPr>
        <p:scale>
          <a:sx n="60" d="100"/>
          <a:sy n="60" d="100"/>
        </p:scale>
        <p:origin x="-143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827765-D4FE-6A49-AC94-4D7E262D84A0}" type="datetimeFigureOut">
              <a:rPr lang="en-US" smtClean="0"/>
              <a:pPr/>
              <a:t>9/22/2015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C6E0DF-702A-4A46-BFC5-B2BE2A3F088B}" type="slidenum">
              <a:rPr lang="en-US" smtClean="0"/>
              <a:pPr/>
              <a:t>‹#›</a:t>
            </a:fld>
            <a:endParaRPr lang="en-US"/>
          </a:p>
        </p:txBody>
      </p:sp>
    </p:spTree>
    <p:extLst>
      <p:ext uri="{BB962C8B-B14F-4D97-AF65-F5344CB8AC3E}">
        <p14:creationId xmlns:p14="http://schemas.microsoft.com/office/powerpoint/2010/main" val="24757182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webmd.com/fitness-exercise/guide/fitness-basics-running-for-your-life" TargetMode="External"/><Relationship Id="rId3" Type="http://schemas.openxmlformats.org/officeDocument/2006/relationships/hyperlink" Target="http://www.webmd.com/fitness-exercise/tc/aerobic-activity-topic-overview" TargetMode="External"/><Relationship Id="rId7" Type="http://schemas.openxmlformats.org/officeDocument/2006/relationships/hyperlink" Target="http://www.webmd.com/hw-popup/vigorous-intensity-aerobic-fitnes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webmd.com/hw-popup/moderate-intensity-aerobic-fitness" TargetMode="External"/><Relationship Id="rId5" Type="http://schemas.openxmlformats.org/officeDocument/2006/relationships/hyperlink" Target="http://www.webmd.com/lung/picture-of-the-lungs" TargetMode="External"/><Relationship Id="rId4" Type="http://schemas.openxmlformats.org/officeDocument/2006/relationships/hyperlink" Target="http://www.webmd.com/heart/picture-of-the-hear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PCC</a:t>
            </a:r>
            <a:r>
              <a:rPr lang="en-US" baseline="0" dirty="0" smtClean="0"/>
              <a:t> IX (FITNESS AND WELLNESS PROGRAMS)- D.2 (Physical Fitness) slides 4-10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PCC</a:t>
            </a:r>
            <a:r>
              <a:rPr lang="en-US" baseline="0" dirty="0" smtClean="0"/>
              <a:t> IX (FITNESS AND WELLNESS PROGRAMS)- D.5 (Off-duty Safety) slides 14-18</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fld id="{2CC6E0DF-702A-4A46-BFC5-B2BE2A3F088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Aerobic activity</a:t>
            </a:r>
            <a:r>
              <a:rPr lang="en-US" dirty="0" smtClean="0"/>
              <a:t> makes your </a:t>
            </a:r>
            <a:r>
              <a:rPr lang="en-US" dirty="0" smtClean="0">
                <a:hlinkClick r:id="rId4"/>
              </a:rPr>
              <a:t>heart</a:t>
            </a:r>
            <a:r>
              <a:rPr lang="en-US" dirty="0" smtClean="0"/>
              <a:t> and </a:t>
            </a:r>
            <a:r>
              <a:rPr lang="en-US" dirty="0" smtClean="0">
                <a:hlinkClick r:id="rId5"/>
              </a:rPr>
              <a:t>lungs</a:t>
            </a:r>
            <a:r>
              <a:rPr lang="en-US" dirty="0" smtClean="0"/>
              <a:t> work harder and builds up your endurance. It gets more oxygen to your muscles, which allows your muscles to work longer.</a:t>
            </a:r>
          </a:p>
          <a:p>
            <a:endParaRPr lang="en-US" dirty="0" smtClean="0"/>
          </a:p>
          <a:p>
            <a:r>
              <a:rPr lang="en-US" b="1" dirty="0" smtClean="0"/>
              <a:t>Moderate aerobic activity</a:t>
            </a:r>
            <a:r>
              <a:rPr lang="en-US" dirty="0" smtClean="0"/>
              <a:t> for at least 2½ hours a week. </a:t>
            </a:r>
            <a:r>
              <a:rPr lang="en-US" dirty="0" smtClean="0">
                <a:hlinkClick r:id="rId6"/>
              </a:rPr>
              <a:t>Moderate activity</a:t>
            </a:r>
            <a:r>
              <a:rPr lang="en-US" dirty="0" smtClean="0"/>
              <a:t> means things like brisk walking, brisk cycling, or shooting baskets. You notice your heart beating faster with this kind of activity. </a:t>
            </a:r>
          </a:p>
          <a:p>
            <a:r>
              <a:rPr lang="en-US" b="1" dirty="0" smtClean="0"/>
              <a:t>Vigorous aerobic activity</a:t>
            </a:r>
            <a:r>
              <a:rPr lang="en-US" dirty="0" smtClean="0"/>
              <a:t> for at least 1¼ hours a week. </a:t>
            </a:r>
            <a:r>
              <a:rPr lang="en-US" dirty="0" smtClean="0">
                <a:hlinkClick r:id="rId7"/>
              </a:rPr>
              <a:t>Vigorous activity</a:t>
            </a:r>
            <a:r>
              <a:rPr lang="en-US" dirty="0" smtClean="0"/>
              <a:t> means things like </a:t>
            </a:r>
            <a:r>
              <a:rPr lang="en-US" dirty="0" smtClean="0">
                <a:hlinkClick r:id="rId8"/>
              </a:rPr>
              <a:t>jogging</a:t>
            </a:r>
            <a:r>
              <a:rPr lang="en-US" dirty="0" smtClean="0"/>
              <a:t>, cycling fast, cross-country skiing, or playing a basketball game. You breathe harder and your heart beats much faster with this kind of activity. </a:t>
            </a:r>
          </a:p>
          <a:p>
            <a:endParaRPr lang="en-US" dirty="0" smtClean="0"/>
          </a:p>
          <a:p>
            <a:r>
              <a:rPr lang="en-US" sz="1200" kern="1200" dirty="0" smtClean="0">
                <a:solidFill>
                  <a:schemeClr val="tx1"/>
                </a:solidFill>
                <a:latin typeface="+mn-lt"/>
                <a:ea typeface="+mn-ea"/>
                <a:cs typeface="+mn-cs"/>
              </a:rPr>
              <a:t>Service members should exercise on a regular basis (e.g., three to five times each week) and to an intensity that provides a training effect. Individuals with injuries and on medical profiles, shall be placed on a medically approved exercise program only after consultation with medical authorities.</a:t>
            </a:r>
          </a:p>
          <a:p>
            <a:r>
              <a:rPr lang="en-US" sz="1200" kern="1200" dirty="0" smtClean="0">
                <a:solidFill>
                  <a:schemeClr val="tx1"/>
                </a:solidFill>
                <a:latin typeface="+mn-lt"/>
                <a:ea typeface="+mn-ea"/>
                <a:cs typeface="+mn-cs"/>
              </a:rPr>
              <a:t>E1.1.1. Aerobic Capacity (Aerobic Fitness or Cardio-Respiratory Endurance). The functional capacity of the heart, lungs, and blood vessels to deliver oxygen to the working muscles, and its utilization by the muscles to oxidize energy sources (carbohydrates and fats) to generate energy over sustained periods of time. Essentially, it is the body's capability to receive and use oxygen, carbohydrates, and fats to produce energy.E1.1.2. Body Fat. The body is composed of fat and fat-free mass (which includes body water, bone mineral, proteins, glycogen, and other minerals). "Body fat" is expressed as "a percentage of total body weight." Total body fat is composed largely of stored fat and a small amount of "essential" fat that makes up cell membranes, nerve sheaths, and structural fat padding vital structures.E1.1.3. Body Mass Index. A mathematical expression that describes the normal proportions between weight and height. For example, two individuals of different heights, 5'6" and 6'2", would have comparable "skinny" proportions (i.e., the same low body mass index of 19 (kg/m2 ) at 117 and 148 pounds, or "heavy" proportions (the same high body mass index of 27.5 (kg/m2 ) at 170 and 214 pounds, respectively. Body mass index is calculated as weight (in kilograms) divided by the square of height (in meters); the equation for use with English units is BMI=704.5 </a:t>
            </a:r>
            <a:r>
              <a:rPr lang="en-US" sz="1200" kern="1200" dirty="0" err="1" smtClean="0">
                <a:solidFill>
                  <a:schemeClr val="tx1"/>
                </a:solidFill>
                <a:latin typeface="+mn-lt"/>
                <a:ea typeface="+mn-ea"/>
                <a:cs typeface="+mn-cs"/>
              </a:rPr>
              <a:t>x</a:t>
            </a:r>
            <a:r>
              <a:rPr lang="en-US" sz="1200" kern="1200" dirty="0" smtClean="0">
                <a:solidFill>
                  <a:schemeClr val="tx1"/>
                </a:solidFill>
                <a:latin typeface="+mn-lt"/>
                <a:ea typeface="+mn-ea"/>
                <a:cs typeface="+mn-cs"/>
              </a:rPr>
              <a:t> wt/ht2 where wt is in lbs and ht in inches.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CC6E0DF-702A-4A46-BFC5-B2BE2A3F088B}"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http://www.mayoclinic.com/health/stretching/SM00043</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This</a:t>
            </a:r>
            <a:r>
              <a:rPr lang="en-US" baseline="0" dirty="0" smtClean="0"/>
              <a:t> is a slide show from the Mayo Clinic to discuss the proper way to stretch and 10 basic stretches. </a:t>
            </a:r>
            <a:endParaRPr lang="en-US" dirty="0" smtClean="0"/>
          </a:p>
          <a:p>
            <a:endParaRPr lang="en-US" dirty="0" smtClean="0"/>
          </a:p>
          <a:p>
            <a:r>
              <a:rPr lang="en-US" dirty="0" smtClean="0"/>
              <a:t>Proper stretching techniques:</a:t>
            </a:r>
          </a:p>
          <a:p>
            <a:r>
              <a:rPr lang="en-US" baseline="0" dirty="0" smtClean="0"/>
              <a:t>Use dynamic stretches for before workouts. Keep static stretches for after.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Warm up your muscles for 5 to 10 minutes before your stretch them.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Increase your heart rate by doing aerobic activity such as walking or jogging. This will help increase blood flow to your working muscles.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Try to hold each stretch for 15 to 30 seconds.</a:t>
            </a:r>
          </a:p>
          <a:p>
            <a:endParaRPr lang="en-US" dirty="0"/>
          </a:p>
        </p:txBody>
      </p:sp>
      <p:sp>
        <p:nvSpPr>
          <p:cNvPr id="4" name="Slide Number Placeholder 3"/>
          <p:cNvSpPr>
            <a:spLocks noGrp="1"/>
          </p:cNvSpPr>
          <p:nvPr>
            <p:ph type="sldNum" sz="quarter" idx="10"/>
          </p:nvPr>
        </p:nvSpPr>
        <p:spPr/>
        <p:txBody>
          <a:bodyPr/>
          <a:lstStyle/>
          <a:p>
            <a:fld id="{2CC6E0DF-702A-4A46-BFC5-B2BE2A3F088B}"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http://www.mayoclinic.com/health/stretching/SM00043</a:t>
            </a:r>
          </a:p>
          <a:p>
            <a:endParaRPr lang="en-US" dirty="0" smtClean="0"/>
          </a:p>
          <a:p>
            <a:r>
              <a:rPr lang="en-US" dirty="0" smtClean="0"/>
              <a:t>Mayo Clinic. 10 basic stretches</a:t>
            </a:r>
          </a:p>
          <a:p>
            <a:pPr marL="228600" indent="-228600">
              <a:buAutoNum type="arabicPeriod"/>
            </a:pPr>
            <a:r>
              <a:rPr lang="en-US" dirty="0" smtClean="0"/>
              <a:t>Calf Stretch</a:t>
            </a:r>
          </a:p>
          <a:p>
            <a:r>
              <a:rPr lang="en-US" dirty="0" smtClean="0"/>
              <a:t>Stand at arm's length from a wall or a piece of sturdy exercise equipment.</a:t>
            </a:r>
          </a:p>
          <a:p>
            <a:r>
              <a:rPr lang="en-US" dirty="0" smtClean="0"/>
              <a:t>Place your right foot behind your left foot.</a:t>
            </a:r>
          </a:p>
          <a:p>
            <a:r>
              <a:rPr lang="en-US" dirty="0" smtClean="0"/>
              <a:t>Slowly bend your left leg forward, keeping your right knee straight and your right heel on the floor.</a:t>
            </a:r>
          </a:p>
          <a:p>
            <a:r>
              <a:rPr lang="en-US" dirty="0" smtClean="0"/>
              <a:t>Hold your back straight and your hips forward. Don't rotate your feet inward or outward.</a:t>
            </a:r>
          </a:p>
          <a:p>
            <a:r>
              <a:rPr lang="en-US" dirty="0" smtClean="0"/>
              <a:t>Hold for about 30 seconds.</a:t>
            </a:r>
          </a:p>
          <a:p>
            <a:r>
              <a:rPr lang="en-US" dirty="0" smtClean="0"/>
              <a:t>Switch legs and repeat.</a:t>
            </a:r>
          </a:p>
          <a:p>
            <a:r>
              <a:rPr lang="en-US" dirty="0" smtClean="0"/>
              <a:t>To deepen the stretch, slightly bend your right knee as you bend your left leg forward.</a:t>
            </a:r>
          </a:p>
          <a:p>
            <a:endParaRPr lang="en-US" dirty="0" smtClean="0"/>
          </a:p>
          <a:p>
            <a:r>
              <a:rPr lang="en-US" dirty="0" smtClean="0"/>
              <a:t>2.</a:t>
            </a:r>
            <a:r>
              <a:rPr lang="en-US" baseline="0" dirty="0" smtClean="0"/>
              <a:t> Hamstring Stretch</a:t>
            </a:r>
          </a:p>
          <a:p>
            <a:r>
              <a:rPr lang="en-US" dirty="0" smtClean="0"/>
              <a:t>Lie on the floor near the outer corner of a wall or a door frame.</a:t>
            </a:r>
          </a:p>
          <a:p>
            <a:r>
              <a:rPr lang="en-US" dirty="0" smtClean="0"/>
              <a:t>Raise your left leg and rest your left heel against the wall. Keep your left knee slightly bent.</a:t>
            </a:r>
          </a:p>
          <a:p>
            <a:r>
              <a:rPr lang="en-US" dirty="0" smtClean="0"/>
              <a:t>Gently straighten your left leg until you feel a stretch along the back of your left thigh.</a:t>
            </a:r>
          </a:p>
          <a:p>
            <a:r>
              <a:rPr lang="en-US" dirty="0" smtClean="0"/>
              <a:t>Hold for about 30 seconds.</a:t>
            </a:r>
          </a:p>
          <a:p>
            <a:r>
              <a:rPr lang="en-US" dirty="0" smtClean="0"/>
              <a:t>Switch legs and repeat.</a:t>
            </a:r>
          </a:p>
          <a:p>
            <a:r>
              <a:rPr lang="en-US" dirty="0" smtClean="0"/>
              <a:t>As your flexibility increases, maximize the stretch by gradually scooting yourself closer to the wall or door frame.</a:t>
            </a:r>
          </a:p>
          <a:p>
            <a:endParaRPr lang="en-US" dirty="0" smtClean="0"/>
          </a:p>
          <a:p>
            <a:r>
              <a:rPr lang="en-US" dirty="0" smtClean="0"/>
              <a:t>3.</a:t>
            </a:r>
            <a:r>
              <a:rPr lang="en-US" baseline="0" dirty="0" smtClean="0"/>
              <a:t> Quadriceps Stretch</a:t>
            </a:r>
          </a:p>
          <a:p>
            <a:r>
              <a:rPr lang="en-US" dirty="0" smtClean="0"/>
              <a:t>Stand near a wall or a piece of sturdy exercise equipment for support.</a:t>
            </a:r>
          </a:p>
          <a:p>
            <a:r>
              <a:rPr lang="en-US" dirty="0" smtClean="0"/>
              <a:t>Grasp your ankle and gently pull your heel up and back until you feel a stretch in the front of your thigh.</a:t>
            </a:r>
          </a:p>
          <a:p>
            <a:r>
              <a:rPr lang="en-US" dirty="0" smtClean="0"/>
              <a:t>Tighten your stomach muscles to prevent your stomach from sagging outward, and keep your knees close together.</a:t>
            </a:r>
          </a:p>
          <a:p>
            <a:r>
              <a:rPr lang="en-US" dirty="0" smtClean="0"/>
              <a:t>Hold for about 30 seconds.</a:t>
            </a:r>
          </a:p>
          <a:p>
            <a:r>
              <a:rPr lang="en-US" dirty="0" smtClean="0"/>
              <a:t>Switch legs and repeat.</a:t>
            </a:r>
          </a:p>
          <a:p>
            <a:endParaRPr lang="en-US" dirty="0" smtClean="0"/>
          </a:p>
          <a:p>
            <a:r>
              <a:rPr lang="en-US" dirty="0" smtClean="0"/>
              <a:t>4. Hip flexor</a:t>
            </a:r>
            <a:r>
              <a:rPr lang="en-US" baseline="0" dirty="0" smtClean="0"/>
              <a:t> stretch</a:t>
            </a:r>
          </a:p>
          <a:p>
            <a:r>
              <a:rPr lang="en-US" dirty="0" smtClean="0"/>
              <a:t>Kneel on your right knee, cushioning your kneecap with a folded towel.</a:t>
            </a:r>
          </a:p>
          <a:p>
            <a:r>
              <a:rPr lang="en-US" dirty="0" smtClean="0"/>
              <a:t>Place your left foot in front of you, bending your knee and placing your left hand on your left leg for stability.</a:t>
            </a:r>
          </a:p>
          <a:p>
            <a:r>
              <a:rPr lang="en-US" dirty="0" smtClean="0"/>
              <a:t>Place your right hand on your right hip to avoid bending at the waist. Keep your back straight and abdominal muscles tight.</a:t>
            </a:r>
          </a:p>
          <a:p>
            <a:r>
              <a:rPr lang="en-US" dirty="0" smtClean="0"/>
              <a:t>Lean forward, shifting more body weight onto your front leg. You'll feel a stretch in your right thigh.</a:t>
            </a:r>
          </a:p>
          <a:p>
            <a:r>
              <a:rPr lang="en-US" dirty="0" smtClean="0"/>
              <a:t>Hold for about 30 seconds.</a:t>
            </a:r>
          </a:p>
          <a:p>
            <a:r>
              <a:rPr lang="en-US" dirty="0" smtClean="0"/>
              <a:t>Switch legs and repeat.</a:t>
            </a:r>
          </a:p>
          <a:p>
            <a:endParaRPr lang="en-US" dirty="0" smtClean="0"/>
          </a:p>
          <a:p>
            <a:r>
              <a:rPr lang="en-US" dirty="0" smtClean="0"/>
              <a:t>5. </a:t>
            </a:r>
            <a:r>
              <a:rPr lang="en-US" dirty="0" err="1" smtClean="0"/>
              <a:t>Iliotibial</a:t>
            </a:r>
            <a:r>
              <a:rPr lang="en-US" dirty="0" smtClean="0"/>
              <a:t> Band Stretch</a:t>
            </a:r>
          </a:p>
          <a:p>
            <a:r>
              <a:rPr lang="en-US" dirty="0" smtClean="0"/>
              <a:t>Stand near a wall or a piece of sturdy exercise equipment for support.</a:t>
            </a:r>
          </a:p>
          <a:p>
            <a:r>
              <a:rPr lang="en-US" dirty="0" smtClean="0"/>
              <a:t>Cross your left leg over your right leg at the ankle.</a:t>
            </a:r>
          </a:p>
          <a:p>
            <a:r>
              <a:rPr lang="en-US" dirty="0" smtClean="0"/>
              <a:t>Extend your left arm overhead, reaching toward your right side. You'll feel a stretch along your left hip.</a:t>
            </a:r>
          </a:p>
          <a:p>
            <a:r>
              <a:rPr lang="en-US" dirty="0" smtClean="0"/>
              <a:t>Hold for about 30 seconds.</a:t>
            </a:r>
          </a:p>
          <a:p>
            <a:r>
              <a:rPr lang="en-US" dirty="0" smtClean="0"/>
              <a:t>Switch sides and repeat.</a:t>
            </a:r>
          </a:p>
          <a:p>
            <a:endParaRPr lang="en-US" dirty="0" smtClean="0"/>
          </a:p>
          <a:p>
            <a:r>
              <a:rPr lang="en-US" dirty="0" smtClean="0"/>
              <a:t>6.Knee-to-Chest Stretch</a:t>
            </a:r>
          </a:p>
          <a:p>
            <a:r>
              <a:rPr lang="en-US" dirty="0" smtClean="0"/>
              <a:t>Lie on your back on a firm surface with the backs of your heels flat on the floor.</a:t>
            </a:r>
          </a:p>
          <a:p>
            <a:r>
              <a:rPr lang="en-US" dirty="0" smtClean="0"/>
              <a:t>Gently pull one knee up to your chest until you feel a stretch in your lower back.</a:t>
            </a:r>
          </a:p>
          <a:p>
            <a:r>
              <a:rPr lang="en-US" dirty="0" smtClean="0"/>
              <a:t>Bring the knee as close to your chest as comfortably possible.</a:t>
            </a:r>
          </a:p>
          <a:p>
            <a:r>
              <a:rPr lang="en-US" dirty="0" smtClean="0"/>
              <a:t>Keep the opposite leg relaxed in a comfortable position, either with your knee bent or with your leg extended.</a:t>
            </a:r>
          </a:p>
          <a:p>
            <a:r>
              <a:rPr lang="en-US" dirty="0" smtClean="0"/>
              <a:t>Hold for about 30 seconds.</a:t>
            </a:r>
          </a:p>
          <a:p>
            <a:r>
              <a:rPr lang="en-US" dirty="0" smtClean="0"/>
              <a:t>Switch legs and repeat.</a:t>
            </a:r>
          </a:p>
          <a:p>
            <a:endParaRPr lang="en-US" dirty="0" smtClean="0"/>
          </a:p>
          <a:p>
            <a:r>
              <a:rPr lang="en-US" dirty="0" smtClean="0"/>
              <a:t>7.Shoulder Stretch</a:t>
            </a:r>
          </a:p>
          <a:p>
            <a:r>
              <a:rPr lang="en-US" dirty="0" smtClean="0"/>
              <a:t>Bring your left arm across your body and hold it with your right arm, either above or below the elbow.</a:t>
            </a:r>
          </a:p>
          <a:p>
            <a:r>
              <a:rPr lang="en-US" dirty="0" smtClean="0"/>
              <a:t>Hold for about 30 seconds.</a:t>
            </a:r>
          </a:p>
          <a:p>
            <a:r>
              <a:rPr lang="en-US" dirty="0" smtClean="0"/>
              <a:t>Switch arms and repeat.</a:t>
            </a:r>
          </a:p>
          <a:p>
            <a:endParaRPr lang="en-US" dirty="0" smtClean="0"/>
          </a:p>
          <a:p>
            <a:r>
              <a:rPr lang="en-US" dirty="0" smtClean="0"/>
              <a:t>8. Shoulder Stretch</a:t>
            </a:r>
            <a:r>
              <a:rPr lang="en-US" baseline="0" dirty="0" smtClean="0"/>
              <a:t> with Towel</a:t>
            </a:r>
          </a:p>
          <a:p>
            <a:r>
              <a:rPr lang="en-US" dirty="0" smtClean="0"/>
              <a:t>Grasp a rolled-up towel firmly with both hands, as shown.</a:t>
            </a:r>
          </a:p>
          <a:p>
            <a:r>
              <a:rPr lang="en-US" dirty="0" smtClean="0"/>
              <a:t>Gently pull the towel toward the ceiling with your top hand. You'll feel a stretch in the shoulder of your opposite arm as your lower hand is gently pulled farther up your back.</a:t>
            </a:r>
          </a:p>
          <a:p>
            <a:r>
              <a:rPr lang="en-US" dirty="0" smtClean="0"/>
              <a:t>Hold for about 30 seconds.</a:t>
            </a:r>
          </a:p>
          <a:p>
            <a:r>
              <a:rPr lang="en-US" dirty="0" smtClean="0"/>
              <a:t>Switch hands and repeat.</a:t>
            </a:r>
          </a:p>
          <a:p>
            <a:endParaRPr lang="en-US" dirty="0" smtClean="0"/>
          </a:p>
          <a:p>
            <a:r>
              <a:rPr lang="en-US" dirty="0" smtClean="0"/>
              <a:t>9.</a:t>
            </a:r>
            <a:r>
              <a:rPr lang="en-US" baseline="0" dirty="0" smtClean="0"/>
              <a:t> Neck Stretch</a:t>
            </a:r>
          </a:p>
          <a:p>
            <a:r>
              <a:rPr lang="en-US" dirty="0" smtClean="0"/>
              <a:t>Bend your head forward and slightly to the right.</a:t>
            </a:r>
          </a:p>
          <a:p>
            <a:r>
              <a:rPr lang="en-US" dirty="0" smtClean="0"/>
              <a:t>With your right hand, gently pull your head downward. You'll feel a nice, easy stretch along the back left side of your neck.</a:t>
            </a:r>
          </a:p>
          <a:p>
            <a:r>
              <a:rPr lang="en-US" dirty="0" smtClean="0"/>
              <a:t>Hold for about 30 seconds.</a:t>
            </a:r>
          </a:p>
          <a:p>
            <a:r>
              <a:rPr lang="en-US" dirty="0" smtClean="0"/>
              <a:t>Repeat on the opposite side.</a:t>
            </a:r>
          </a:p>
          <a:p>
            <a:endParaRPr lang="en-US" dirty="0" smtClean="0"/>
          </a:p>
          <a:p>
            <a:r>
              <a:rPr lang="en-US" dirty="0" smtClean="0"/>
              <a:t>10.</a:t>
            </a:r>
            <a:r>
              <a:rPr lang="en-US" baseline="0" dirty="0" smtClean="0"/>
              <a:t> Upper Back Stretch</a:t>
            </a:r>
          </a:p>
          <a:p>
            <a:r>
              <a:rPr lang="en-US" dirty="0" smtClean="0"/>
              <a:t>Stand in a relaxed position with your arms extended in front of you, parallel to the floor (top image).</a:t>
            </a:r>
          </a:p>
          <a:p>
            <a:r>
              <a:rPr lang="en-US" dirty="0" smtClean="0"/>
              <a:t>Pull your shoulder blades together behind you, bending your arms slightly at the elbows. You'll notice that your arms spread a little wider as you do this (bottom image).</a:t>
            </a:r>
          </a:p>
          <a:p>
            <a:r>
              <a:rPr lang="en-US" dirty="0" smtClean="0"/>
              <a:t>Hold about 30 seconds</a:t>
            </a:r>
          </a:p>
          <a:p>
            <a:r>
              <a:rPr lang="en-US" dirty="0" smtClean="0"/>
              <a:t>Repeat as desired.</a:t>
            </a:r>
          </a:p>
          <a:p>
            <a:endParaRPr lang="en-US"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2CC6E0DF-702A-4A46-BFC5-B2BE2A3F088B}"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PCC</a:t>
            </a:r>
            <a:r>
              <a:rPr lang="en-US" baseline="0" dirty="0" smtClean="0"/>
              <a:t> IX (FITNESS AND WELLNESS PROGRAMS)- D.5 (Off-duty Safety) </a:t>
            </a:r>
            <a:endParaRPr lang="en-US" dirty="0"/>
          </a:p>
        </p:txBody>
      </p:sp>
      <p:sp>
        <p:nvSpPr>
          <p:cNvPr id="4" name="Slide Number Placeholder 3"/>
          <p:cNvSpPr>
            <a:spLocks noGrp="1"/>
          </p:cNvSpPr>
          <p:nvPr>
            <p:ph type="sldNum" sz="quarter" idx="10"/>
          </p:nvPr>
        </p:nvSpPr>
        <p:spPr/>
        <p:txBody>
          <a:bodyPr/>
          <a:lstStyle/>
          <a:p>
            <a:fld id="{2CC6E0DF-702A-4A46-BFC5-B2BE2A3F088B}"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PCC</a:t>
            </a:r>
            <a:r>
              <a:rPr lang="en-US" baseline="0" dirty="0" smtClean="0"/>
              <a:t> IX (FITNESS AND WELLNESS PROGRAMS)- D.5 (Off-duty Safety)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DANGER</a:t>
            </a:r>
            <a:r>
              <a:rPr lang="en-US" dirty="0" smtClean="0"/>
              <a:t> means that the chemical is harmful or fatal if swallowed. Ingestion of a small taste to a teaspoon could kill an average sized adult.</a:t>
            </a:r>
            <a:br>
              <a:rPr lang="en-US" dirty="0" smtClean="0"/>
            </a:br>
            <a:r>
              <a:rPr lang="en-US" dirty="0" smtClean="0"/>
              <a:t/>
            </a:r>
            <a:br>
              <a:rPr lang="en-US" dirty="0" smtClean="0"/>
            </a:br>
            <a:r>
              <a:rPr lang="en-US" b="1" dirty="0" smtClean="0"/>
              <a:t>WARNING</a:t>
            </a:r>
            <a:r>
              <a:rPr lang="en-US" dirty="0" smtClean="0"/>
              <a:t> means that the chemical is harmful if swallowed. Ingestion of a teaspoon to an ounce could kill an average sized adult.</a:t>
            </a:r>
            <a:br>
              <a:rPr lang="en-US" dirty="0" smtClean="0"/>
            </a:br>
            <a:r>
              <a:rPr lang="en-US" dirty="0" smtClean="0"/>
              <a:t/>
            </a:r>
            <a:br>
              <a:rPr lang="en-US" dirty="0" smtClean="0"/>
            </a:br>
            <a:r>
              <a:rPr lang="en-US" b="1" dirty="0" smtClean="0"/>
              <a:t>CAUTION</a:t>
            </a:r>
            <a:r>
              <a:rPr lang="en-US" dirty="0" smtClean="0"/>
              <a:t> means that the chemical is harmful if swallowed. Ingestion of an ounce to a pint could kill an average adult.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u="sng"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smtClean="0"/>
              <a:t>DO</a:t>
            </a:r>
            <a:r>
              <a:rPr lang="en-US" b="1" u="sng" baseline="0" dirty="0" smtClean="0"/>
              <a:t> NOT DRINK!!!</a:t>
            </a:r>
            <a:endParaRPr lang="en-US" b="1" u="sng" dirty="0" smtClean="0"/>
          </a:p>
          <a:p>
            <a:endParaRPr lang="en-US" dirty="0"/>
          </a:p>
        </p:txBody>
      </p:sp>
      <p:sp>
        <p:nvSpPr>
          <p:cNvPr id="4" name="Slide Number Placeholder 3"/>
          <p:cNvSpPr>
            <a:spLocks noGrp="1"/>
          </p:cNvSpPr>
          <p:nvPr>
            <p:ph type="sldNum" sz="quarter" idx="10"/>
          </p:nvPr>
        </p:nvSpPr>
        <p:spPr/>
        <p:txBody>
          <a:bodyPr/>
          <a:lstStyle/>
          <a:p>
            <a:fld id="{2CC6E0DF-702A-4A46-BFC5-B2BE2A3F088B}"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PCC</a:t>
            </a:r>
            <a:r>
              <a:rPr lang="en-US" baseline="0" dirty="0" smtClean="0"/>
              <a:t> IX (FITNESS AND WELLNESS PROGRAMS)- D.5 (Off-duty Safety) </a:t>
            </a:r>
          </a:p>
          <a:p>
            <a:endParaRPr lang="en-US" baseline="0" dirty="0" smtClean="0"/>
          </a:p>
          <a:p>
            <a:r>
              <a:rPr lang="en-US" dirty="0" smtClean="0"/>
              <a:t>http://www.achooallergy.com/blog/dangerous-household-chemicals/</a:t>
            </a:r>
          </a:p>
          <a:p>
            <a:endParaRPr lang="en-US" dirty="0" smtClean="0"/>
          </a:p>
          <a:p>
            <a:r>
              <a:rPr lang="en-US" dirty="0" smtClean="0"/>
              <a:t>Make sure these materials are kept in a secure location. Out of reach of children.</a:t>
            </a:r>
          </a:p>
          <a:p>
            <a:r>
              <a:rPr lang="en-US" baseline="0" dirty="0" smtClean="0"/>
              <a:t>Be sure to follow all warning labels when using such products. </a:t>
            </a:r>
            <a:endParaRPr lang="en-US" dirty="0"/>
          </a:p>
        </p:txBody>
      </p:sp>
      <p:sp>
        <p:nvSpPr>
          <p:cNvPr id="4" name="Slide Number Placeholder 3"/>
          <p:cNvSpPr>
            <a:spLocks noGrp="1"/>
          </p:cNvSpPr>
          <p:nvPr>
            <p:ph type="sldNum" sz="quarter" idx="10"/>
          </p:nvPr>
        </p:nvSpPr>
        <p:spPr/>
        <p:txBody>
          <a:bodyPr/>
          <a:lstStyle/>
          <a:p>
            <a:fld id="{2CC6E0DF-702A-4A46-BFC5-B2BE2A3F088B}"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PCC</a:t>
            </a:r>
            <a:r>
              <a:rPr lang="en-US" baseline="0" dirty="0" smtClean="0"/>
              <a:t> IX (FITNESS AND WELLNESS PROGRAMS)- D.5 (Off-duty Safety) </a:t>
            </a:r>
          </a:p>
          <a:p>
            <a:endParaRPr lang="en-US" baseline="0" dirty="0" smtClean="0"/>
          </a:p>
          <a:p>
            <a:r>
              <a:rPr lang="en-US" dirty="0" smtClean="0"/>
              <a:t>http://www.bannerhealth.com/Services/Health+And+Wellness/Safety/Recreation+Safety.htm</a:t>
            </a:r>
            <a:endParaRPr lang="en-US" dirty="0"/>
          </a:p>
        </p:txBody>
      </p:sp>
      <p:sp>
        <p:nvSpPr>
          <p:cNvPr id="4" name="Slide Number Placeholder 3"/>
          <p:cNvSpPr>
            <a:spLocks noGrp="1"/>
          </p:cNvSpPr>
          <p:nvPr>
            <p:ph type="sldNum" sz="quarter" idx="10"/>
          </p:nvPr>
        </p:nvSpPr>
        <p:spPr/>
        <p:txBody>
          <a:bodyPr/>
          <a:lstStyle/>
          <a:p>
            <a:fld id="{2CC6E0DF-702A-4A46-BFC5-B2BE2A3F088B}"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PCC</a:t>
            </a:r>
            <a:r>
              <a:rPr lang="en-US" baseline="0" smtClean="0"/>
              <a:t> IX (FITNESS AND WELLNESS PROGRAMS)- D.5 (Off-duty Safety) </a:t>
            </a:r>
            <a:endParaRPr lang="en-US"/>
          </a:p>
        </p:txBody>
      </p:sp>
      <p:sp>
        <p:nvSpPr>
          <p:cNvPr id="4" name="Slide Number Placeholder 3"/>
          <p:cNvSpPr>
            <a:spLocks noGrp="1"/>
          </p:cNvSpPr>
          <p:nvPr>
            <p:ph type="sldNum" sz="quarter" idx="10"/>
          </p:nvPr>
        </p:nvSpPr>
        <p:spPr/>
        <p:txBody>
          <a:bodyPr/>
          <a:lstStyle/>
          <a:p>
            <a:fld id="{2CC6E0DF-702A-4A46-BFC5-B2BE2A3F088B}"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Being able to pass the Navy’s Physical Readiness Test</a:t>
            </a:r>
            <a:r>
              <a:rPr lang="en-US" baseline="0" dirty="0" smtClean="0"/>
              <a:t> is a huge part of being a Naval Officer. </a:t>
            </a:r>
          </a:p>
          <a:p>
            <a:r>
              <a:rPr lang="en-US" baseline="0" dirty="0" smtClean="0"/>
              <a:t>Must be able to set the example for your men and women by doing more than simply barely passing the PRT. </a:t>
            </a:r>
          </a:p>
          <a:p>
            <a:r>
              <a:rPr lang="en-US" baseline="0" dirty="0" smtClean="0"/>
              <a:t>There are right and wrong ways to work out. Must be able to work out properly to avoid injury. </a:t>
            </a:r>
          </a:p>
          <a:p>
            <a:r>
              <a:rPr lang="en-US" baseline="0" dirty="0" smtClean="0"/>
              <a:t>There are a lot of fun activities that can be done away from work. One must know the dangers of every activity they take part in and know how to stay safe. </a:t>
            </a:r>
          </a:p>
          <a:p>
            <a:r>
              <a:rPr lang="en-US" baseline="0" dirty="0" smtClean="0"/>
              <a:t>There are many hazardous chemicals and activities that can be done at home. One must be aware of these and take the proper precautions to keep everyone in the house safe. </a:t>
            </a:r>
            <a:endParaRPr lang="en-US" dirty="0"/>
          </a:p>
        </p:txBody>
      </p:sp>
      <p:sp>
        <p:nvSpPr>
          <p:cNvPr id="4" name="Slide Number Placeholder 3"/>
          <p:cNvSpPr>
            <a:spLocks noGrp="1"/>
          </p:cNvSpPr>
          <p:nvPr>
            <p:ph type="sldNum" sz="quarter" idx="10"/>
          </p:nvPr>
        </p:nvSpPr>
        <p:spPr/>
        <p:txBody>
          <a:bodyPr/>
          <a:lstStyle/>
          <a:p>
            <a:fld id="{2CC6E0DF-702A-4A46-BFC5-B2BE2A3F088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PCC</a:t>
            </a:r>
            <a:r>
              <a:rPr lang="en-US" baseline="0" dirty="0" smtClean="0"/>
              <a:t> IX (FITNESS AND WELLNESS PROGRAMS)- D.2 (Physical Fitness) </a:t>
            </a:r>
            <a:endParaRPr lang="en-US" sz="1200" kern="1200" dirty="0" smtClean="0">
              <a:solidFill>
                <a:schemeClr val="tx1"/>
              </a:solidFill>
              <a:latin typeface="+mn-lt"/>
              <a:ea typeface="+mn-ea"/>
              <a:cs typeface="+mn-cs"/>
            </a:endParaRPr>
          </a:p>
          <a:p>
            <a:pPr marL="228600" indent="-228600">
              <a:buAutoNum type="arabicPeriod"/>
            </a:pP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Curl-Ups: Curl-ups are performed with a partner holding the member’s feet. Any other means of securing the member’s feet is not authorized. Members are required to wear shoes. Curl-ups are to be performed on a flat, level surface. Blankets, mats, or other suitable padding may be used, however the member must be entirely on or off the padding, i.e., member’s upper body cannot be on the padding with feet off.</a:t>
            </a:r>
          </a:p>
          <a:p>
            <a:pPr marL="228600" indent="-228600">
              <a:buAutoNum type="arabicPeriod"/>
            </a:pPr>
            <a:r>
              <a:rPr lang="en-US" sz="1200" kern="1200" dirty="0" smtClean="0">
                <a:solidFill>
                  <a:schemeClr val="tx1"/>
                </a:solidFill>
                <a:latin typeface="+mn-lt"/>
                <a:ea typeface="+mn-ea"/>
                <a:cs typeface="+mn-cs"/>
              </a:rPr>
              <a:t>Push-ups are to be performed on a flat, level surface. Blankets, mats, or other suitable padding may be used. However, member must be entirely on the padding or off, i.e., member’s upper body cannot be on the padding with feet off. Members are required to wear shoes.</a:t>
            </a:r>
          </a:p>
          <a:p>
            <a:pPr marL="228600" indent="-228600">
              <a:buAutoNum type="arabicPeriod"/>
            </a:pPr>
            <a:r>
              <a:rPr lang="en-US" sz="1200" kern="1200" dirty="0" smtClean="0">
                <a:solidFill>
                  <a:schemeClr val="tx1"/>
                </a:solidFill>
                <a:latin typeface="+mn-lt"/>
                <a:ea typeface="+mn-ea"/>
                <a:cs typeface="+mn-cs"/>
              </a:rPr>
              <a:t>Event consists of running or walking 1.5 miles as quickly as possible. Any combination of running or walking is allowed to complete the event.</a:t>
            </a:r>
          </a:p>
          <a:p>
            <a:pPr marL="228600" indent="-228600">
              <a:buAutoNum type="arabicPeriod"/>
            </a:pPr>
            <a:endParaRPr lang="en-US" sz="1200" kern="1200" dirty="0" smtClean="0">
              <a:solidFill>
                <a:schemeClr val="tx1"/>
              </a:solidFill>
              <a:latin typeface="+mn-lt"/>
              <a:ea typeface="+mn-ea"/>
              <a:cs typeface="+mn-cs"/>
            </a:endParaRPr>
          </a:p>
          <a:p>
            <a:pPr marL="228600" indent="-228600">
              <a:buNone/>
            </a:pPr>
            <a:r>
              <a:rPr lang="en-US" sz="1200" kern="1200" dirty="0" smtClean="0">
                <a:solidFill>
                  <a:schemeClr val="tx1"/>
                </a:solidFill>
                <a:latin typeface="+mn-lt"/>
                <a:ea typeface="+mn-ea"/>
                <a:cs typeface="+mn-cs"/>
              </a:rPr>
              <a:t> Commander’s Intent and Concept of Operations(1) Commander’s Intent. Every Marine must be physically fit, regardless of age, grade, or duty assignment, as per reference (a). The MCPFP emphasizes the requirement for all Marines to adopt a healthy lifestyle and a lifelong commitment to fitness. This combination has a direct and positive impact on job performance and combat readiness.</a:t>
            </a:r>
          </a:p>
          <a:p>
            <a:pPr marL="228600" indent="-228600">
              <a:buNone/>
            </a:pPr>
            <a:r>
              <a:rPr lang="en-US" sz="1200" kern="1200" dirty="0" smtClean="0">
                <a:solidFill>
                  <a:schemeClr val="tx1"/>
                </a:solidFill>
                <a:latin typeface="+mn-lt"/>
                <a:ea typeface="+mn-ea"/>
                <a:cs typeface="+mn-cs"/>
              </a:rPr>
              <a:t>Reference:</a:t>
            </a:r>
          </a:p>
          <a:p>
            <a:pPr marL="228600" indent="-228600">
              <a:buNone/>
            </a:pPr>
            <a:r>
              <a:rPr lang="en-US" sz="1200" kern="1200" dirty="0" smtClean="0">
                <a:solidFill>
                  <a:schemeClr val="tx1"/>
                </a:solidFill>
                <a:latin typeface="+mn-lt"/>
                <a:ea typeface="+mn-ea"/>
                <a:cs typeface="+mn-cs"/>
              </a:rPr>
              <a:t>OPNAV6110.1J</a:t>
            </a:r>
            <a:endParaRPr lang="en-US" dirty="0"/>
          </a:p>
        </p:txBody>
      </p:sp>
      <p:sp>
        <p:nvSpPr>
          <p:cNvPr id="4" name="Slide Number Placeholder 3"/>
          <p:cNvSpPr>
            <a:spLocks noGrp="1"/>
          </p:cNvSpPr>
          <p:nvPr>
            <p:ph type="sldNum" sz="quarter" idx="10"/>
          </p:nvPr>
        </p:nvSpPr>
        <p:spPr/>
        <p:txBody>
          <a:bodyPr/>
          <a:lstStyle/>
          <a:p>
            <a:fld id="{2CC6E0DF-702A-4A46-BFC5-B2BE2A3F088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PCC</a:t>
            </a:r>
            <a:r>
              <a:rPr lang="en-US" baseline="0" dirty="0" smtClean="0"/>
              <a:t> IX (FITNESS AND WELLNESS PROGRAMS)- D.2 (Physical Fitness) </a:t>
            </a:r>
          </a:p>
          <a:p>
            <a:endParaRPr lang="en-US" dirty="0" smtClean="0"/>
          </a:p>
          <a:p>
            <a:r>
              <a:rPr lang="en-US" dirty="0" smtClean="0"/>
              <a:t>Midshipmen must maintain a Good, overall</a:t>
            </a:r>
          </a:p>
          <a:p>
            <a:endParaRPr lang="en-US" dirty="0" smtClean="0"/>
          </a:p>
          <a:p>
            <a:r>
              <a:rPr lang="en-US" dirty="0" smtClean="0"/>
              <a:t>Reference: </a:t>
            </a:r>
            <a:r>
              <a:rPr lang="en-US" sz="1200" b="0" i="0" u="none" strike="noStrike" kern="1200" baseline="0" dirty="0" smtClean="0">
                <a:solidFill>
                  <a:schemeClr val="tx1"/>
                </a:solidFill>
                <a:latin typeface="+mn-lt"/>
                <a:ea typeface="+mn-ea"/>
                <a:cs typeface="+mn-cs"/>
              </a:rPr>
              <a:t>OPNAVINST 6110.1J  Checked 30MAY2012</a:t>
            </a:r>
            <a:endParaRPr lang="en-US" dirty="0"/>
          </a:p>
        </p:txBody>
      </p:sp>
      <p:sp>
        <p:nvSpPr>
          <p:cNvPr id="4" name="Slide Number Placeholder 3"/>
          <p:cNvSpPr>
            <a:spLocks noGrp="1"/>
          </p:cNvSpPr>
          <p:nvPr>
            <p:ph type="sldNum" sz="quarter" idx="10"/>
          </p:nvPr>
        </p:nvSpPr>
        <p:spPr/>
        <p:txBody>
          <a:bodyPr/>
          <a:lstStyle/>
          <a:p>
            <a:fld id="{2CC6E0DF-702A-4A46-BFC5-B2BE2A3F088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PCC</a:t>
            </a:r>
            <a:r>
              <a:rPr lang="en-US" baseline="0" dirty="0" smtClean="0"/>
              <a:t> IX (FITNESS AND WELLNESS PROGRAMS)- D.2 (Physical Fitness)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Reference: </a:t>
            </a:r>
            <a:r>
              <a:rPr lang="en-US" sz="1200" b="0" i="0" u="none" strike="noStrike" kern="1200" baseline="0" dirty="0" smtClean="0">
                <a:solidFill>
                  <a:schemeClr val="tx1"/>
                </a:solidFill>
                <a:latin typeface="+mn-lt"/>
                <a:ea typeface="+mn-ea"/>
                <a:cs typeface="+mn-cs"/>
              </a:rPr>
              <a:t>OPNAVINST 6110.1J  Checked 30MAY2012</a:t>
            </a:r>
            <a:endParaRPr lang="en-US" dirty="0" smtClean="0"/>
          </a:p>
          <a:p>
            <a:endParaRPr lang="en-US" dirty="0"/>
          </a:p>
        </p:txBody>
      </p:sp>
      <p:sp>
        <p:nvSpPr>
          <p:cNvPr id="4" name="Slide Number Placeholder 3"/>
          <p:cNvSpPr>
            <a:spLocks noGrp="1"/>
          </p:cNvSpPr>
          <p:nvPr>
            <p:ph type="sldNum" sz="quarter" idx="10"/>
          </p:nvPr>
        </p:nvSpPr>
        <p:spPr/>
        <p:txBody>
          <a:bodyPr/>
          <a:lstStyle/>
          <a:p>
            <a:fld id="{2CC6E0DF-702A-4A46-BFC5-B2BE2A3F088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PCC</a:t>
            </a:r>
            <a:r>
              <a:rPr lang="en-US" baseline="0" dirty="0" smtClean="0"/>
              <a:t> IX (FITNESS AND WELLNESS PROGRAMS)- D.2 (Physical Fitness)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Midshipmen must maintain a Good, overall</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Reference: </a:t>
            </a:r>
            <a:r>
              <a:rPr lang="en-US" sz="1200" b="0" i="0" u="none" strike="noStrike" kern="1200" baseline="0" dirty="0" smtClean="0">
                <a:solidFill>
                  <a:schemeClr val="tx1"/>
                </a:solidFill>
                <a:latin typeface="+mn-lt"/>
                <a:ea typeface="+mn-ea"/>
                <a:cs typeface="+mn-cs"/>
              </a:rPr>
              <a:t>OPNAVINST 6110.1J  Checked 30MAY2012</a:t>
            </a:r>
            <a:endParaRPr lang="en-US" dirty="0" smtClean="0"/>
          </a:p>
        </p:txBody>
      </p:sp>
      <p:sp>
        <p:nvSpPr>
          <p:cNvPr id="4" name="Slide Number Placeholder 3"/>
          <p:cNvSpPr>
            <a:spLocks noGrp="1"/>
          </p:cNvSpPr>
          <p:nvPr>
            <p:ph type="sldNum" sz="quarter" idx="10"/>
          </p:nvPr>
        </p:nvSpPr>
        <p:spPr/>
        <p:txBody>
          <a:bodyPr/>
          <a:lstStyle/>
          <a:p>
            <a:fld id="{2CC6E0DF-702A-4A46-BFC5-B2BE2A3F088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PCC</a:t>
            </a:r>
            <a:r>
              <a:rPr lang="en-US" baseline="0" dirty="0" smtClean="0"/>
              <a:t> IX (FITNESS AND WELLNESS PROGRAMS)- D.2 (Physical Fitness)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Reference: </a:t>
            </a:r>
            <a:r>
              <a:rPr lang="en-US" sz="1200" b="0" i="0" u="none" strike="noStrike" kern="1200" baseline="0" dirty="0" smtClean="0">
                <a:solidFill>
                  <a:schemeClr val="tx1"/>
                </a:solidFill>
                <a:latin typeface="+mn-lt"/>
                <a:ea typeface="+mn-ea"/>
                <a:cs typeface="+mn-cs"/>
              </a:rPr>
              <a:t>OPNAVINST 6110.1J  Checked 30MAY2012</a:t>
            </a:r>
            <a:endParaRPr lang="en-US" dirty="0" smtClean="0"/>
          </a:p>
        </p:txBody>
      </p:sp>
      <p:sp>
        <p:nvSpPr>
          <p:cNvPr id="4" name="Slide Number Placeholder 3"/>
          <p:cNvSpPr>
            <a:spLocks noGrp="1"/>
          </p:cNvSpPr>
          <p:nvPr>
            <p:ph type="sldNum" sz="quarter" idx="10"/>
          </p:nvPr>
        </p:nvSpPr>
        <p:spPr/>
        <p:txBody>
          <a:bodyPr/>
          <a:lstStyle/>
          <a:p>
            <a:fld id="{2CC6E0DF-702A-4A46-BFC5-B2BE2A3F088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PCC</a:t>
            </a:r>
            <a:r>
              <a:rPr lang="en-US" baseline="0" dirty="0" smtClean="0"/>
              <a:t> IX (FITNESS AND WELLNESS PROGRAMS)- D.2 (Physical Fitness) </a:t>
            </a:r>
          </a:p>
          <a:p>
            <a:endParaRPr lang="en-US" dirty="0" smtClean="0"/>
          </a:p>
          <a:p>
            <a:r>
              <a:rPr lang="en-US" dirty="0" smtClean="0"/>
              <a:t>See MOI/AMOI</a:t>
            </a:r>
            <a:r>
              <a:rPr lang="en-US" baseline="0" dirty="0" smtClean="0"/>
              <a:t> for more extensive lists</a:t>
            </a:r>
          </a:p>
          <a:p>
            <a:endParaRPr lang="en-US" baseline="0" dirty="0" smtClean="0"/>
          </a:p>
          <a:p>
            <a:r>
              <a:rPr lang="en-US" baseline="0" dirty="0" smtClean="0"/>
              <a:t>Reference MCO </a:t>
            </a:r>
            <a:r>
              <a:rPr lang="en-US" baseline="0" smtClean="0"/>
              <a:t>P6100.13 Checked 30MAY2012</a:t>
            </a:r>
            <a:endParaRPr lang="en-US" dirty="0"/>
          </a:p>
        </p:txBody>
      </p:sp>
      <p:sp>
        <p:nvSpPr>
          <p:cNvPr id="4" name="Slide Number Placeholder 3"/>
          <p:cNvSpPr>
            <a:spLocks noGrp="1"/>
          </p:cNvSpPr>
          <p:nvPr>
            <p:ph type="sldNum" sz="quarter" idx="10"/>
          </p:nvPr>
        </p:nvSpPr>
        <p:spPr/>
        <p:txBody>
          <a:bodyPr/>
          <a:lstStyle/>
          <a:p>
            <a:fld id="{2CC6E0DF-702A-4A46-BFC5-B2BE2A3F088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PCC</a:t>
            </a:r>
            <a:r>
              <a:rPr lang="en-US" baseline="0" dirty="0" smtClean="0"/>
              <a:t> IX (FITNESS AND WELLNESS PROGRAMS)- D.2 (Physical Fitness)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See MOI/AMOI</a:t>
            </a:r>
            <a:r>
              <a:rPr lang="en-US" baseline="0" dirty="0" smtClean="0"/>
              <a:t> for more extensive lists</a:t>
            </a:r>
            <a:endParaRPr lang="en-US" dirty="0" smtClean="0"/>
          </a:p>
          <a:p>
            <a:endParaRPr lang="en-US" dirty="0"/>
          </a:p>
        </p:txBody>
      </p:sp>
      <p:sp>
        <p:nvSpPr>
          <p:cNvPr id="4" name="Slide Number Placeholder 3"/>
          <p:cNvSpPr>
            <a:spLocks noGrp="1"/>
          </p:cNvSpPr>
          <p:nvPr>
            <p:ph type="sldNum" sz="quarter" idx="10"/>
          </p:nvPr>
        </p:nvSpPr>
        <p:spPr/>
        <p:txBody>
          <a:bodyPr/>
          <a:lstStyle/>
          <a:p>
            <a:fld id="{2CC6E0DF-702A-4A46-BFC5-B2BE2A3F088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88829D1-61B8-4254-A018-B7E720796D71}" type="datetimeFigureOut">
              <a:rPr lang="en-US" smtClean="0"/>
              <a:pPr/>
              <a:t>9/22/2015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B42A6D9-7892-445A-B2F2-992E85B4F6C7}"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8829D1-61B8-4254-A018-B7E720796D71}"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A6D9-7892-445A-B2F2-992E85B4F6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8829D1-61B8-4254-A018-B7E720796D71}"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A6D9-7892-445A-B2F2-992E85B4F6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88829D1-61B8-4254-A018-B7E720796D71}"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A6D9-7892-445A-B2F2-992E85B4F6C7}"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88829D1-61B8-4254-A018-B7E720796D71}" type="datetimeFigureOut">
              <a:rPr lang="en-US" smtClean="0"/>
              <a:pPr/>
              <a:t>9/22/2015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B42A6D9-7892-445A-B2F2-992E85B4F6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88829D1-61B8-4254-A018-B7E720796D71}"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2A6D9-7892-445A-B2F2-992E85B4F6C7}"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88829D1-61B8-4254-A018-B7E720796D71}" type="datetimeFigureOut">
              <a:rPr lang="en-US" smtClean="0"/>
              <a:pPr/>
              <a:t>9/22/2015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2A6D9-7892-445A-B2F2-992E85B4F6C7}"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8829D1-61B8-4254-A018-B7E720796D71}" type="datetimeFigureOut">
              <a:rPr lang="en-US" smtClean="0"/>
              <a:pPr/>
              <a:t>9/22/2015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2A6D9-7892-445A-B2F2-992E85B4F6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829D1-61B8-4254-A018-B7E720796D71}" type="datetimeFigureOut">
              <a:rPr lang="en-US" smtClean="0"/>
              <a:pPr/>
              <a:t>9/22/2015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2A6D9-7892-445A-B2F2-992E85B4F6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88829D1-61B8-4254-A018-B7E720796D71}"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2A6D9-7892-445A-B2F2-992E85B4F6C7}"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88829D1-61B8-4254-A018-B7E720796D71}" type="datetimeFigureOut">
              <a:rPr lang="en-US" smtClean="0"/>
              <a:pPr/>
              <a:t>9/22/2015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B42A6D9-7892-445A-B2F2-992E85B4F6C7}"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88829D1-61B8-4254-A018-B7E720796D71}" type="datetimeFigureOut">
              <a:rPr lang="en-US" smtClean="0"/>
              <a:pPr/>
              <a:t>9/22/2015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B42A6D9-7892-445A-B2F2-992E85B4F6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package" Target="../embeddings/Microsoft_Excel_Worksheet2.xlsx"/><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chooallergy.com/blog/dangerous-household-chemicals/" TargetMode="External"/><Relationship Id="rId7" Type="http://schemas.openxmlformats.org/officeDocument/2006/relationships/hyperlink" Target="http://www.marines.mil/news/publications/Documents/MCO%206100.13%20W_CH%201.pdf" TargetMode="External"/><Relationship Id="rId2" Type="http://schemas.openxmlformats.org/officeDocument/2006/relationships/hyperlink" Target="http://www.bannerhealth.com/Services/Health+And+Wellness/Safety/Recreation+Safety.htm" TargetMode="External"/><Relationship Id="rId1" Type="http://schemas.openxmlformats.org/officeDocument/2006/relationships/slideLayout" Target="../slideLayouts/slideLayout2.xml"/><Relationship Id="rId6" Type="http://schemas.openxmlformats.org/officeDocument/2006/relationships/hyperlink" Target="http://www.dtic.mil/whs/directives/corres/pdf/130803p.pdf" TargetMode="External"/><Relationship Id="rId5" Type="http://schemas.openxmlformats.org/officeDocument/2006/relationships/hyperlink" Target="http://www.public.navy.mil/BUPERS-NPC/SUPPORT/PHYSICAL/Pages/Guides.aspx" TargetMode="External"/><Relationship Id="rId4" Type="http://schemas.openxmlformats.org/officeDocument/2006/relationships/hyperlink" Target="http://www.mayoclinic.com/health/stretching/SM0004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latin typeface="Times New Roman"/>
              <a:cs typeface="Times New Roman"/>
            </a:endParaRPr>
          </a:p>
        </p:txBody>
      </p:sp>
      <p:sp>
        <p:nvSpPr>
          <p:cNvPr id="2" name="Title 1"/>
          <p:cNvSpPr>
            <a:spLocks noGrp="1"/>
          </p:cNvSpPr>
          <p:nvPr>
            <p:ph type="ctrTitle"/>
          </p:nvPr>
        </p:nvSpPr>
        <p:spPr>
          <a:solidFill>
            <a:srgbClr val="002060"/>
          </a:solidFill>
        </p:spPr>
        <p:txBody>
          <a:bodyPr>
            <a:normAutofit/>
          </a:bodyPr>
          <a:lstStyle/>
          <a:p>
            <a:r>
              <a:rPr lang="en-US" dirty="0" smtClean="0">
                <a:latin typeface="Times New Roman"/>
                <a:cs typeface="Times New Roman"/>
              </a:rPr>
              <a:t>Physical Fitness and </a:t>
            </a:r>
            <a:br>
              <a:rPr lang="en-US" dirty="0" smtClean="0">
                <a:latin typeface="Times New Roman"/>
                <a:cs typeface="Times New Roman"/>
              </a:rPr>
            </a:br>
            <a:r>
              <a:rPr lang="en-US" dirty="0" smtClean="0">
                <a:latin typeface="Times New Roman"/>
                <a:cs typeface="Times New Roman"/>
              </a:rPr>
              <a:t>Recreational/Home Safety</a:t>
            </a:r>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Marines (Female)</a:t>
            </a:r>
            <a:endParaRPr lang="en-US" dirty="0"/>
          </a:p>
        </p:txBody>
      </p:sp>
      <p:graphicFrame>
        <p:nvGraphicFramePr>
          <p:cNvPr id="44034" name="Object 2"/>
          <p:cNvGraphicFramePr>
            <a:graphicFrameLocks noChangeAspect="1"/>
          </p:cNvGraphicFramePr>
          <p:nvPr>
            <p:extLst>
              <p:ext uri="{D42A27DB-BD31-4B8C-83A1-F6EECF244321}">
                <p14:modId xmlns:p14="http://schemas.microsoft.com/office/powerpoint/2010/main" val="24127101"/>
              </p:ext>
            </p:extLst>
          </p:nvPr>
        </p:nvGraphicFramePr>
        <p:xfrm>
          <a:off x="2743200" y="1371600"/>
          <a:ext cx="4279900" cy="5551488"/>
        </p:xfrm>
        <a:graphic>
          <a:graphicData uri="http://schemas.openxmlformats.org/presentationml/2006/ole">
            <mc:AlternateContent xmlns:mc="http://schemas.openxmlformats.org/markup-compatibility/2006">
              <mc:Choice xmlns:v="urn:schemas-microsoft-com:vml" Requires="v">
                <p:oleObj spid="_x0000_s44038" name="Worksheet" r:id="rId5" imgW="3400433" imgH="4410180" progId="Excel.Sheet.12">
                  <p:embed/>
                </p:oleObj>
              </mc:Choice>
              <mc:Fallback>
                <p:oleObj name="Worksheet" r:id="rId5" imgW="3400433" imgH="4410180" progId="Excel.Sheet.12">
                  <p:embed/>
                  <p:pic>
                    <p:nvPicPr>
                      <p:cNvPr id="0" name="Picture 2"/>
                      <p:cNvPicPr>
                        <a:picLocks noChangeAspect="1" noChangeArrowheads="1"/>
                      </p:cNvPicPr>
                      <p:nvPr/>
                    </p:nvPicPr>
                    <p:blipFill>
                      <a:blip r:embed="rId6"/>
                      <a:srcRect/>
                      <a:stretch>
                        <a:fillRect/>
                      </a:stretch>
                    </p:blipFill>
                    <p:spPr bwMode="auto">
                      <a:xfrm>
                        <a:off x="2743200" y="1371600"/>
                        <a:ext cx="4279900" cy="555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normAutofit/>
          </a:bodyPr>
          <a:lstStyle/>
          <a:p>
            <a:r>
              <a:rPr lang="en-US" dirty="0" smtClean="0"/>
              <a:t>A Few Definitions</a:t>
            </a:r>
            <a:endParaRPr lang="en-US" dirty="0"/>
          </a:p>
        </p:txBody>
      </p:sp>
      <p:sp>
        <p:nvSpPr>
          <p:cNvPr id="4" name="Content Placeholder 3"/>
          <p:cNvSpPr>
            <a:spLocks noGrp="1"/>
          </p:cNvSpPr>
          <p:nvPr>
            <p:ph sz="quarter" idx="1"/>
          </p:nvPr>
        </p:nvSpPr>
        <p:spPr/>
        <p:txBody>
          <a:bodyPr/>
          <a:lstStyle/>
          <a:p>
            <a:r>
              <a:rPr lang="en-US" b="1" dirty="0" smtClean="0"/>
              <a:t>Aerobic activity</a:t>
            </a:r>
            <a:r>
              <a:rPr lang="en-US" dirty="0" smtClean="0"/>
              <a:t>- </a:t>
            </a:r>
            <a:r>
              <a:rPr lang="en-US" b="1" u="sng" dirty="0" smtClean="0"/>
              <a:t>exercises including walking, riding a bike, or swimming. This helps your heart, lungs, and muscle tone. </a:t>
            </a:r>
          </a:p>
          <a:p>
            <a:r>
              <a:rPr lang="en-US" b="1" dirty="0" smtClean="0"/>
              <a:t>Muscle strength-</a:t>
            </a:r>
            <a:r>
              <a:rPr lang="en-US" dirty="0" smtClean="0"/>
              <a:t> </a:t>
            </a:r>
            <a:r>
              <a:rPr lang="en-US" b="1" u="sng" dirty="0" smtClean="0"/>
              <a:t>exercises include types of resistance training. This helps build strong bones and muscles.</a:t>
            </a:r>
          </a:p>
          <a:p>
            <a:r>
              <a:rPr lang="en-US" b="1" dirty="0" smtClean="0"/>
              <a:t>Stretching</a:t>
            </a:r>
            <a:r>
              <a:rPr lang="en-US" dirty="0" smtClean="0"/>
              <a:t>- helps with flexibility and balance. Do all stretches gradually. Don't push or bounce the stretch. You should feel a stretch, not pain. </a:t>
            </a:r>
          </a:p>
          <a:p>
            <a:endParaRPr lang="en-US" dirty="0"/>
          </a:p>
        </p:txBody>
      </p:sp>
      <p:pic>
        <p:nvPicPr>
          <p:cNvPr id="5" name="Picture 4"/>
          <p:cNvPicPr>
            <a:picLocks noChangeAspect="1"/>
          </p:cNvPicPr>
          <p:nvPr/>
        </p:nvPicPr>
        <p:blipFill>
          <a:blip r:embed="rId3" cstate="print"/>
          <a:stretch>
            <a:fillRect/>
          </a:stretch>
        </p:blipFill>
        <p:spPr>
          <a:xfrm>
            <a:off x="3581400" y="5257800"/>
            <a:ext cx="1651000" cy="115816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normAutofit/>
          </a:bodyPr>
          <a:lstStyle/>
          <a:p>
            <a:r>
              <a:rPr lang="en-US" dirty="0" smtClean="0"/>
              <a:t>Stretching</a:t>
            </a:r>
            <a:endParaRPr lang="en-US" dirty="0"/>
          </a:p>
        </p:txBody>
      </p:sp>
      <p:sp>
        <p:nvSpPr>
          <p:cNvPr id="4" name="Content Placeholder 3"/>
          <p:cNvSpPr>
            <a:spLocks noGrp="1"/>
          </p:cNvSpPr>
          <p:nvPr>
            <p:ph sz="quarter" idx="1"/>
          </p:nvPr>
        </p:nvSpPr>
        <p:spPr/>
        <p:txBody>
          <a:bodyPr>
            <a:normAutofit/>
          </a:bodyPr>
          <a:lstStyle/>
          <a:p>
            <a:r>
              <a:rPr lang="en-US" dirty="0" smtClean="0"/>
              <a:t>Warm up first</a:t>
            </a:r>
          </a:p>
          <a:p>
            <a:r>
              <a:rPr lang="en-US" dirty="0" smtClean="0"/>
              <a:t>Hold each stretch for at least </a:t>
            </a:r>
            <a:r>
              <a:rPr lang="en-US" b="1" u="sng" dirty="0" smtClean="0"/>
              <a:t>30 seconds</a:t>
            </a:r>
          </a:p>
          <a:p>
            <a:r>
              <a:rPr lang="en-US" dirty="0" smtClean="0"/>
              <a:t>Don't bounce</a:t>
            </a:r>
          </a:p>
          <a:p>
            <a:r>
              <a:rPr lang="en-US" dirty="0" smtClean="0"/>
              <a:t>Focus on a pain-free stretch</a:t>
            </a:r>
          </a:p>
          <a:p>
            <a:r>
              <a:rPr lang="en-US" dirty="0" smtClean="0"/>
              <a:t>Relax and breathe freely</a:t>
            </a:r>
          </a:p>
          <a:p>
            <a:r>
              <a:rPr lang="en-US" dirty="0" smtClean="0"/>
              <a:t>Stretch both sides</a:t>
            </a:r>
          </a:p>
          <a:p>
            <a:r>
              <a:rPr lang="en-US" dirty="0" smtClean="0"/>
              <a:t>Stretch before and after activity</a:t>
            </a:r>
            <a:endParaRPr lang="en-US" dirty="0"/>
          </a:p>
        </p:txBody>
      </p:sp>
      <p:pic>
        <p:nvPicPr>
          <p:cNvPr id="6" name="Picture 5"/>
          <p:cNvPicPr>
            <a:picLocks noChangeAspect="1"/>
          </p:cNvPicPr>
          <p:nvPr/>
        </p:nvPicPr>
        <p:blipFill>
          <a:blip r:embed="rId3" cstate="print"/>
          <a:stretch>
            <a:fillRect/>
          </a:stretch>
        </p:blipFill>
        <p:spPr>
          <a:xfrm>
            <a:off x="5181600" y="1651000"/>
            <a:ext cx="3048000" cy="4064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Basic Stretches</a:t>
            </a:r>
            <a:endParaRPr lang="en-US" dirty="0"/>
          </a:p>
        </p:txBody>
      </p:sp>
      <p:sp>
        <p:nvSpPr>
          <p:cNvPr id="3" name="Content Placeholder 2"/>
          <p:cNvSpPr>
            <a:spLocks noGrp="1"/>
          </p:cNvSpPr>
          <p:nvPr>
            <p:ph sz="quarter" idx="1"/>
          </p:nvPr>
        </p:nvSpPr>
        <p:spPr/>
        <p:txBody>
          <a:bodyPr>
            <a:normAutofit fontScale="92500"/>
          </a:bodyPr>
          <a:lstStyle/>
          <a:p>
            <a:r>
              <a:rPr lang="en-US" dirty="0" smtClean="0"/>
              <a:t>Calf Stretch</a:t>
            </a:r>
          </a:p>
          <a:p>
            <a:r>
              <a:rPr lang="en-US" dirty="0" smtClean="0"/>
              <a:t>Hamstring Stretch</a:t>
            </a:r>
          </a:p>
          <a:p>
            <a:r>
              <a:rPr lang="en-US" dirty="0" smtClean="0"/>
              <a:t>Quadriceps Stretch</a:t>
            </a:r>
          </a:p>
          <a:p>
            <a:r>
              <a:rPr lang="en-US" dirty="0" smtClean="0"/>
              <a:t>Hip Flexor Stretch</a:t>
            </a:r>
          </a:p>
          <a:p>
            <a:r>
              <a:rPr lang="en-US" dirty="0" err="1" smtClean="0"/>
              <a:t>Iliotibial</a:t>
            </a:r>
            <a:r>
              <a:rPr lang="en-US" dirty="0" smtClean="0"/>
              <a:t> Band Stretch (ITB)</a:t>
            </a:r>
          </a:p>
          <a:p>
            <a:r>
              <a:rPr lang="en-US" dirty="0" smtClean="0"/>
              <a:t>Knee-to-Chest Stretch</a:t>
            </a:r>
          </a:p>
          <a:p>
            <a:r>
              <a:rPr lang="en-US" dirty="0" smtClean="0"/>
              <a:t>Shoulder Stretch</a:t>
            </a:r>
          </a:p>
          <a:p>
            <a:r>
              <a:rPr lang="en-US" dirty="0" smtClean="0"/>
              <a:t>Shoulder Stretch with Towel</a:t>
            </a:r>
          </a:p>
          <a:p>
            <a:r>
              <a:rPr lang="en-US" dirty="0" smtClean="0"/>
              <a:t>Neck Stretch</a:t>
            </a:r>
          </a:p>
          <a:p>
            <a:r>
              <a:rPr lang="en-US" dirty="0" smtClean="0"/>
              <a:t>Upper Back Stretch</a:t>
            </a:r>
          </a:p>
          <a:p>
            <a:endParaRPr lang="en-US" dirty="0" smtClean="0"/>
          </a:p>
          <a:p>
            <a:pPr lvl="1"/>
            <a:endParaRPr lang="en-US" dirty="0"/>
          </a:p>
        </p:txBody>
      </p:sp>
      <p:pic>
        <p:nvPicPr>
          <p:cNvPr id="6" name="Picture 5"/>
          <p:cNvPicPr>
            <a:picLocks noChangeAspect="1"/>
          </p:cNvPicPr>
          <p:nvPr/>
        </p:nvPicPr>
        <p:blipFill>
          <a:blip r:embed="rId3" cstate="print"/>
          <a:stretch>
            <a:fillRect/>
          </a:stretch>
        </p:blipFill>
        <p:spPr>
          <a:xfrm>
            <a:off x="4876800" y="1676400"/>
            <a:ext cx="3730580" cy="3352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Safety</a:t>
            </a:r>
            <a:endParaRPr lang="en-US" dirty="0"/>
          </a:p>
        </p:txBody>
      </p:sp>
      <p:sp>
        <p:nvSpPr>
          <p:cNvPr id="5" name="Content Placeholder 4"/>
          <p:cNvSpPr>
            <a:spLocks noGrp="1"/>
          </p:cNvSpPr>
          <p:nvPr>
            <p:ph sz="quarter" idx="1"/>
          </p:nvPr>
        </p:nvSpPr>
        <p:spPr/>
        <p:txBody>
          <a:bodyPr/>
          <a:lstStyle/>
          <a:p>
            <a:r>
              <a:rPr lang="en-US" dirty="0" smtClean="0"/>
              <a:t>Be aware of common warning labels</a:t>
            </a:r>
          </a:p>
          <a:p>
            <a:r>
              <a:rPr lang="en-US" dirty="0" smtClean="0"/>
              <a:t>Be aware of dangerous home materials</a:t>
            </a:r>
          </a:p>
          <a:p>
            <a:r>
              <a:rPr lang="en-US" dirty="0" smtClean="0"/>
              <a:t>Know intended use of chemicals</a:t>
            </a:r>
          </a:p>
          <a:p>
            <a:endParaRPr lang="en-US" dirty="0"/>
          </a:p>
        </p:txBody>
      </p:sp>
      <p:pic>
        <p:nvPicPr>
          <p:cNvPr id="6" name="Picture 5"/>
          <p:cNvPicPr>
            <a:picLocks noChangeAspect="1"/>
          </p:cNvPicPr>
          <p:nvPr/>
        </p:nvPicPr>
        <p:blipFill>
          <a:blip r:embed="rId3" cstate="print"/>
          <a:stretch>
            <a:fillRect/>
          </a:stretch>
        </p:blipFill>
        <p:spPr>
          <a:xfrm>
            <a:off x="3352800" y="3048000"/>
            <a:ext cx="2463800" cy="32893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u="sng" dirty="0" smtClean="0"/>
              <a:t/>
            </a:r>
            <a:br>
              <a:rPr lang="en-US" b="1" u="sng" dirty="0" smtClean="0"/>
            </a:br>
            <a:r>
              <a:rPr lang="en-US" dirty="0" smtClean="0"/>
              <a:t>Chemical Warning Labels</a:t>
            </a:r>
            <a:endParaRPr lang="en-US" dirty="0"/>
          </a:p>
        </p:txBody>
      </p:sp>
      <p:sp>
        <p:nvSpPr>
          <p:cNvPr id="6" name="Content Placeholder 5"/>
          <p:cNvSpPr>
            <a:spLocks noGrp="1"/>
          </p:cNvSpPr>
          <p:nvPr>
            <p:ph sz="quarter" idx="1"/>
          </p:nvPr>
        </p:nvSpPr>
        <p:spPr>
          <a:xfrm>
            <a:off x="228600" y="1447800"/>
            <a:ext cx="8458200" cy="4572000"/>
          </a:xfrm>
        </p:spPr>
        <p:txBody>
          <a:bodyPr>
            <a:normAutofit/>
          </a:bodyPr>
          <a:lstStyle/>
          <a:p>
            <a:r>
              <a:rPr lang="en-US" b="1" dirty="0" smtClean="0"/>
              <a:t>DANGER</a:t>
            </a:r>
            <a:r>
              <a:rPr lang="en-US" dirty="0" smtClean="0"/>
              <a:t> means that the chemical is harmful or fatal if swallowed</a:t>
            </a:r>
          </a:p>
          <a:p>
            <a:endParaRPr lang="en-US" dirty="0" smtClean="0"/>
          </a:p>
          <a:p>
            <a:r>
              <a:rPr lang="en-US" b="1" dirty="0" smtClean="0"/>
              <a:t>WARNING</a:t>
            </a:r>
            <a:r>
              <a:rPr lang="en-US" dirty="0" smtClean="0"/>
              <a:t> means that the chemical is harmful if swallowed</a:t>
            </a:r>
          </a:p>
          <a:p>
            <a:endParaRPr lang="en-US" dirty="0" smtClean="0"/>
          </a:p>
          <a:p>
            <a:r>
              <a:rPr lang="en-US" b="1" dirty="0" smtClean="0"/>
              <a:t>CAUTION</a:t>
            </a:r>
            <a:r>
              <a:rPr lang="en-US" dirty="0" smtClean="0"/>
              <a:t> means that the chemical is harmful if swallowed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b="1" u="sng" dirty="0" smtClean="0"/>
          </a:p>
          <a:p>
            <a:endParaRPr lang="en-US" dirty="0" smtClean="0"/>
          </a:p>
        </p:txBody>
      </p:sp>
      <p:pic>
        <p:nvPicPr>
          <p:cNvPr id="7" name="Picture 6"/>
          <p:cNvPicPr>
            <a:picLocks noChangeAspect="1"/>
          </p:cNvPicPr>
          <p:nvPr/>
        </p:nvPicPr>
        <p:blipFill>
          <a:blip r:embed="rId3" cstate="print"/>
          <a:stretch>
            <a:fillRect/>
          </a:stretch>
        </p:blipFill>
        <p:spPr>
          <a:xfrm>
            <a:off x="3048000" y="4038600"/>
            <a:ext cx="2324100" cy="23241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normAutofit/>
          </a:bodyPr>
          <a:lstStyle/>
          <a:p>
            <a:r>
              <a:rPr lang="en-US" dirty="0" smtClean="0"/>
              <a:t>Some Dangerous Home Material</a:t>
            </a:r>
            <a:endParaRPr lang="en-US" dirty="0"/>
          </a:p>
        </p:txBody>
      </p:sp>
      <p:sp>
        <p:nvSpPr>
          <p:cNvPr id="6" name="Content Placeholder 5"/>
          <p:cNvSpPr>
            <a:spLocks noGrp="1"/>
          </p:cNvSpPr>
          <p:nvPr>
            <p:ph sz="quarter" idx="1"/>
          </p:nvPr>
        </p:nvSpPr>
        <p:spPr>
          <a:xfrm>
            <a:off x="914400" y="1447800"/>
            <a:ext cx="7772400" cy="5105400"/>
          </a:xfrm>
        </p:spPr>
        <p:txBody>
          <a:bodyPr>
            <a:normAutofit fontScale="85000" lnSpcReduction="20000"/>
          </a:bodyPr>
          <a:lstStyle/>
          <a:p>
            <a:pPr>
              <a:buNone/>
            </a:pPr>
            <a:r>
              <a:rPr lang="en-US" b="1" u="sng" dirty="0" smtClean="0"/>
              <a:t>12 Most Dangerous Household Chemicals</a:t>
            </a:r>
          </a:p>
          <a:p>
            <a:r>
              <a:rPr lang="en-US" dirty="0" smtClean="0"/>
              <a:t>1. Air Fresheners</a:t>
            </a:r>
          </a:p>
          <a:p>
            <a:r>
              <a:rPr lang="en-US" dirty="0" smtClean="0"/>
              <a:t>2. Ammonia</a:t>
            </a:r>
          </a:p>
          <a:p>
            <a:r>
              <a:rPr lang="en-US" dirty="0" smtClean="0"/>
              <a:t>3. Bleach</a:t>
            </a:r>
          </a:p>
          <a:p>
            <a:r>
              <a:rPr lang="en-US" dirty="0" smtClean="0"/>
              <a:t>4. Carpet and Upholstery Shampoos</a:t>
            </a:r>
          </a:p>
          <a:p>
            <a:r>
              <a:rPr lang="en-US" dirty="0" smtClean="0"/>
              <a:t>5. Dishwasher Detergents</a:t>
            </a:r>
          </a:p>
          <a:p>
            <a:r>
              <a:rPr lang="en-US" dirty="0" smtClean="0"/>
              <a:t>6. Drain Cleaners</a:t>
            </a:r>
          </a:p>
          <a:p>
            <a:r>
              <a:rPr lang="en-US" dirty="0" smtClean="0"/>
              <a:t>7. Furniture Polish</a:t>
            </a:r>
          </a:p>
          <a:p>
            <a:r>
              <a:rPr lang="en-US" dirty="0" smtClean="0"/>
              <a:t>8. Mold and Mildew Cleaners</a:t>
            </a:r>
          </a:p>
          <a:p>
            <a:r>
              <a:rPr lang="en-US" dirty="0" smtClean="0"/>
              <a:t>9. Oven Cleaner</a:t>
            </a:r>
          </a:p>
          <a:p>
            <a:r>
              <a:rPr lang="en-US" dirty="0" smtClean="0"/>
              <a:t>10. Antibacterial Cleaners</a:t>
            </a:r>
          </a:p>
          <a:p>
            <a:r>
              <a:rPr lang="en-US" dirty="0" smtClean="0"/>
              <a:t>11. Laundry Room Products</a:t>
            </a:r>
          </a:p>
          <a:p>
            <a:r>
              <a:rPr lang="en-US" dirty="0" smtClean="0"/>
              <a:t>12. Toilet Bowl Cleaners</a:t>
            </a:r>
          </a:p>
          <a:p>
            <a:r>
              <a:rPr lang="en-US" b="1" dirty="0" smtClean="0"/>
              <a:t>Use Chemicals for their intended use!</a:t>
            </a:r>
          </a:p>
          <a:p>
            <a:endParaRPr lang="en-US" dirty="0"/>
          </a:p>
        </p:txBody>
      </p:sp>
      <p:pic>
        <p:nvPicPr>
          <p:cNvPr id="4" name="Picture 3"/>
          <p:cNvPicPr>
            <a:picLocks noChangeAspect="1"/>
          </p:cNvPicPr>
          <p:nvPr/>
        </p:nvPicPr>
        <p:blipFill>
          <a:blip r:embed="rId3" cstate="print"/>
          <a:stretch>
            <a:fillRect/>
          </a:stretch>
        </p:blipFill>
        <p:spPr>
          <a:xfrm>
            <a:off x="5029200" y="3505200"/>
            <a:ext cx="3505200" cy="23241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normAutofit/>
          </a:bodyPr>
          <a:lstStyle/>
          <a:p>
            <a:r>
              <a:rPr lang="en-US" dirty="0" smtClean="0"/>
              <a:t>Recreational Safety</a:t>
            </a:r>
            <a:endParaRPr lang="en-US" dirty="0"/>
          </a:p>
        </p:txBody>
      </p:sp>
      <p:sp>
        <p:nvSpPr>
          <p:cNvPr id="9" name="Content Placeholder 8"/>
          <p:cNvSpPr>
            <a:spLocks noGrp="1"/>
          </p:cNvSpPr>
          <p:nvPr>
            <p:ph sz="quarter" idx="1"/>
          </p:nvPr>
        </p:nvSpPr>
        <p:spPr>
          <a:xfrm>
            <a:off x="685800" y="1447800"/>
            <a:ext cx="8001000" cy="4572000"/>
          </a:xfrm>
        </p:spPr>
        <p:txBody>
          <a:bodyPr/>
          <a:lstStyle/>
          <a:p>
            <a:r>
              <a:rPr lang="en-US" dirty="0" smtClean="0"/>
              <a:t>Be Aware of all safety issues for any recreational activity</a:t>
            </a:r>
          </a:p>
          <a:p>
            <a:r>
              <a:rPr lang="en-US" dirty="0" smtClean="0"/>
              <a:t>Know and use all proper personal protective equipment (PPE)</a:t>
            </a:r>
          </a:p>
          <a:p>
            <a:r>
              <a:rPr lang="en-US" dirty="0" smtClean="0"/>
              <a:t>Do all to prevent injury/death for all parties involved</a:t>
            </a:r>
          </a:p>
          <a:p>
            <a:endParaRPr lang="en-US" dirty="0" smtClean="0"/>
          </a:p>
          <a:p>
            <a:endParaRPr lang="en-US" dirty="0"/>
          </a:p>
        </p:txBody>
      </p:sp>
      <p:pic>
        <p:nvPicPr>
          <p:cNvPr id="4" name="Picture 3"/>
          <p:cNvPicPr>
            <a:picLocks noChangeAspect="1"/>
          </p:cNvPicPr>
          <p:nvPr/>
        </p:nvPicPr>
        <p:blipFill>
          <a:blip r:embed="rId3" cstate="print"/>
          <a:stretch>
            <a:fillRect/>
          </a:stretch>
        </p:blipFill>
        <p:spPr>
          <a:xfrm>
            <a:off x="3124200" y="3810000"/>
            <a:ext cx="2667000" cy="2667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normAutofit/>
          </a:bodyPr>
          <a:lstStyle/>
          <a:p>
            <a:r>
              <a:rPr lang="en-US" dirty="0" smtClean="0"/>
              <a:t>Definition of PPE</a:t>
            </a:r>
            <a:endParaRPr lang="en-US" dirty="0"/>
          </a:p>
        </p:txBody>
      </p:sp>
      <p:sp>
        <p:nvSpPr>
          <p:cNvPr id="5" name="Content Placeholder 4"/>
          <p:cNvSpPr>
            <a:spLocks noGrp="1"/>
          </p:cNvSpPr>
          <p:nvPr>
            <p:ph sz="quarter" idx="1"/>
          </p:nvPr>
        </p:nvSpPr>
        <p:spPr>
          <a:xfrm>
            <a:off x="457200" y="1447800"/>
            <a:ext cx="4206240" cy="4572000"/>
          </a:xfrm>
        </p:spPr>
        <p:txBody>
          <a:bodyPr>
            <a:normAutofit/>
          </a:bodyPr>
          <a:lstStyle/>
          <a:p>
            <a:r>
              <a:rPr lang="en-US" b="1" dirty="0" smtClean="0"/>
              <a:t>Personal Protective Equipment (PPE) </a:t>
            </a:r>
            <a:r>
              <a:rPr lang="en-US" dirty="0" smtClean="0"/>
              <a:t>- Specialized clothing or equipment worn by employees for protection against health and safety hazards. </a:t>
            </a:r>
          </a:p>
          <a:p>
            <a:r>
              <a:rPr lang="en-US" dirty="0" smtClean="0"/>
              <a:t>Personal protective equipment is designed to protect many parts of the body, i.e. eyes, head, face, hands, feet, and ears. </a:t>
            </a:r>
          </a:p>
          <a:p>
            <a:endParaRPr lang="en-US" dirty="0"/>
          </a:p>
        </p:txBody>
      </p:sp>
      <p:pic>
        <p:nvPicPr>
          <p:cNvPr id="6" name="Picture 5"/>
          <p:cNvPicPr>
            <a:picLocks noChangeAspect="1"/>
          </p:cNvPicPr>
          <p:nvPr/>
        </p:nvPicPr>
        <p:blipFill>
          <a:blip r:embed="rId3" cstate="print"/>
          <a:stretch>
            <a:fillRect/>
          </a:stretch>
        </p:blipFill>
        <p:spPr>
          <a:xfrm>
            <a:off x="4953000" y="914400"/>
            <a:ext cx="3670300" cy="563725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normAutofit/>
          </a:bodyPr>
          <a:lstStyle/>
          <a:p>
            <a:r>
              <a:rPr lang="en-US" dirty="0" smtClean="0"/>
              <a:t>Conclusion</a:t>
            </a:r>
            <a:endParaRPr lang="en-US" dirty="0"/>
          </a:p>
        </p:txBody>
      </p:sp>
      <p:sp>
        <p:nvSpPr>
          <p:cNvPr id="4" name="Content Placeholder 3"/>
          <p:cNvSpPr>
            <a:spLocks noGrp="1"/>
          </p:cNvSpPr>
          <p:nvPr>
            <p:ph sz="quarter" idx="1"/>
          </p:nvPr>
        </p:nvSpPr>
        <p:spPr/>
        <p:txBody>
          <a:bodyPr/>
          <a:lstStyle/>
          <a:p>
            <a:pPr>
              <a:buNone/>
            </a:pPr>
            <a:r>
              <a:rPr lang="en-US" dirty="0" smtClean="0"/>
              <a:t>Be aware of Official Navy PRT standards and strive for improvement</a:t>
            </a:r>
          </a:p>
          <a:p>
            <a:pPr>
              <a:buNone/>
            </a:pPr>
            <a:r>
              <a:rPr lang="en-US" dirty="0" smtClean="0"/>
              <a:t>Practice safety in all physical activities</a:t>
            </a:r>
          </a:p>
          <a:p>
            <a:pPr>
              <a:buNone/>
            </a:pPr>
            <a:r>
              <a:rPr lang="en-US" dirty="0" smtClean="0"/>
              <a:t>Know your household chemicals and make sure they are secure</a:t>
            </a:r>
          </a:p>
          <a:p>
            <a:pPr>
              <a:buNone/>
            </a:pPr>
            <a:r>
              <a:rPr lang="en-US" dirty="0" smtClean="0"/>
              <a:t>Wear all proper PPE for all recreational activities you choose to participate in</a:t>
            </a:r>
          </a:p>
          <a:p>
            <a:pPr>
              <a:buNone/>
            </a:pPr>
            <a:endParaRPr lang="en-US" dirty="0"/>
          </a:p>
        </p:txBody>
      </p:sp>
      <p:pic>
        <p:nvPicPr>
          <p:cNvPr id="5" name="Picture 4"/>
          <p:cNvPicPr>
            <a:picLocks noChangeAspect="1"/>
          </p:cNvPicPr>
          <p:nvPr/>
        </p:nvPicPr>
        <p:blipFill>
          <a:blip r:embed="rId2" cstate="print"/>
          <a:stretch>
            <a:fillRect/>
          </a:stretch>
        </p:blipFill>
        <p:spPr>
          <a:xfrm>
            <a:off x="2895600" y="4572000"/>
            <a:ext cx="2946400" cy="210162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Learning Topics</a:t>
            </a:r>
            <a:endParaRPr lang="en-US" dirty="0"/>
          </a:p>
        </p:txBody>
      </p:sp>
      <p:sp>
        <p:nvSpPr>
          <p:cNvPr id="4" name="Content Placeholder 3"/>
          <p:cNvSpPr>
            <a:spLocks noGrp="1"/>
          </p:cNvSpPr>
          <p:nvPr>
            <p:ph sz="quarter" idx="1"/>
          </p:nvPr>
        </p:nvSpPr>
        <p:spPr/>
        <p:txBody>
          <a:bodyPr>
            <a:normAutofit fontScale="92500" lnSpcReduction="20000"/>
          </a:bodyPr>
          <a:lstStyle/>
          <a:p>
            <a:r>
              <a:rPr lang="en-US" dirty="0" smtClean="0"/>
              <a:t>Importance of physical fitness </a:t>
            </a:r>
          </a:p>
          <a:p>
            <a:r>
              <a:rPr lang="en-US" dirty="0" smtClean="0"/>
              <a:t>Importance of recreational home safety</a:t>
            </a:r>
          </a:p>
          <a:p>
            <a:r>
              <a:rPr lang="en-US" dirty="0" smtClean="0"/>
              <a:t>Physical fitness test</a:t>
            </a:r>
          </a:p>
          <a:p>
            <a:r>
              <a:rPr lang="en-US" dirty="0" smtClean="0"/>
              <a:t>Male &amp; female standards</a:t>
            </a:r>
          </a:p>
          <a:p>
            <a:r>
              <a:rPr lang="en-US" dirty="0" smtClean="0"/>
              <a:t>Definitions</a:t>
            </a:r>
          </a:p>
          <a:p>
            <a:r>
              <a:rPr lang="en-US" dirty="0" smtClean="0"/>
              <a:t>Stretching</a:t>
            </a:r>
          </a:p>
          <a:p>
            <a:r>
              <a:rPr lang="en-US" dirty="0" smtClean="0"/>
              <a:t>10 basic stretches</a:t>
            </a:r>
          </a:p>
          <a:p>
            <a:r>
              <a:rPr lang="en-US" dirty="0" smtClean="0"/>
              <a:t>Chemical warning labels</a:t>
            </a:r>
          </a:p>
          <a:p>
            <a:r>
              <a:rPr lang="en-US" dirty="0" smtClean="0"/>
              <a:t>Some dangerous home material</a:t>
            </a:r>
          </a:p>
          <a:p>
            <a:r>
              <a:rPr lang="en-US" dirty="0" smtClean="0"/>
              <a:t>Recreational safety</a:t>
            </a:r>
          </a:p>
          <a:p>
            <a:r>
              <a:rPr lang="en-US" dirty="0" smtClean="0"/>
              <a:t>Definition of PPE</a:t>
            </a:r>
          </a:p>
          <a:p>
            <a:r>
              <a:rPr lang="en-US" dirty="0" smtClean="0"/>
              <a:t>Conclusion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normAutofit/>
          </a:bodyPr>
          <a:lstStyle/>
          <a:p>
            <a:r>
              <a:rPr lang="en-US" sz="1600" dirty="0" smtClean="0">
                <a:hlinkClick r:id="rId2"/>
              </a:rPr>
              <a:t>Banner Health, Recreation Safety Tips-</a:t>
            </a:r>
          </a:p>
          <a:p>
            <a:pPr>
              <a:buNone/>
            </a:pPr>
            <a:r>
              <a:rPr lang="en-US" sz="1600" dirty="0" smtClean="0">
                <a:hlinkClick r:id="rId2"/>
              </a:rPr>
              <a:t>http://www.bannerhealth.com/Services/Health+And+Wellness/Safety/Recreation+Safety.htm</a:t>
            </a:r>
            <a:endParaRPr lang="en-US" sz="1600" dirty="0" smtClean="0"/>
          </a:p>
          <a:p>
            <a:r>
              <a:rPr lang="en-US" sz="1600" dirty="0" smtClean="0">
                <a:hlinkClick r:id="rId3"/>
              </a:rPr>
              <a:t>12 Most dangerous household chemicals</a:t>
            </a:r>
          </a:p>
          <a:p>
            <a:pPr>
              <a:buNone/>
            </a:pPr>
            <a:r>
              <a:rPr lang="en-US" sz="1600" dirty="0" smtClean="0">
                <a:hlinkClick r:id="rId3"/>
              </a:rPr>
              <a:t>http://www.achooallergy.com/blog/dangerous-household-chemicals/</a:t>
            </a:r>
            <a:endParaRPr lang="en-US" sz="1600" dirty="0" smtClean="0"/>
          </a:p>
          <a:p>
            <a:r>
              <a:rPr lang="en-US" sz="1600" dirty="0" smtClean="0">
                <a:hlinkClick r:id="rId4"/>
              </a:rPr>
              <a:t>MayoClinic, A guide to 10 basic stretches</a:t>
            </a:r>
          </a:p>
          <a:p>
            <a:pPr>
              <a:buNone/>
            </a:pPr>
            <a:r>
              <a:rPr lang="en-US" sz="1600" dirty="0" smtClean="0">
                <a:hlinkClick r:id="rId4"/>
              </a:rPr>
              <a:t>http://www.mayoclinic.com/health/stretching/SM00043</a:t>
            </a:r>
            <a:endParaRPr lang="en-US" sz="1600" dirty="0" smtClean="0"/>
          </a:p>
          <a:p>
            <a:r>
              <a:rPr lang="en-US" sz="1600" dirty="0" smtClean="0">
                <a:hlinkClick r:id="rId5"/>
              </a:rPr>
              <a:t>Navy Personnel Command</a:t>
            </a:r>
          </a:p>
          <a:p>
            <a:pPr>
              <a:buNone/>
            </a:pPr>
            <a:r>
              <a:rPr lang="en-US" sz="1600" dirty="0" smtClean="0">
                <a:hlinkClick r:id="rId5"/>
              </a:rPr>
              <a:t>http://www.public.navy.mil/BUPERS-NPC/SUPPORT/PHYSICAL/Pages/Guides.aspx</a:t>
            </a:r>
            <a:endParaRPr lang="en-US" sz="1600" dirty="0" smtClean="0"/>
          </a:p>
          <a:p>
            <a:r>
              <a:rPr lang="en-US" sz="1600" dirty="0" smtClean="0">
                <a:hlinkClick r:id="rId6"/>
              </a:rPr>
              <a:t>Department of Defence Instruction</a:t>
            </a:r>
          </a:p>
          <a:p>
            <a:pPr>
              <a:buNone/>
            </a:pPr>
            <a:r>
              <a:rPr lang="en-US" sz="1600" dirty="0" smtClean="0">
                <a:hlinkClick r:id="rId6"/>
              </a:rPr>
              <a:t>www.dtic.mil/whs/directives/corres/pdf/130803p.pdf</a:t>
            </a:r>
            <a:endParaRPr lang="en-US" sz="1600" dirty="0" smtClean="0"/>
          </a:p>
          <a:p>
            <a:r>
              <a:rPr lang="en-US" sz="1600" dirty="0" smtClean="0"/>
              <a:t>Navy PRT Standards</a:t>
            </a:r>
          </a:p>
          <a:p>
            <a:pPr marL="0" indent="0">
              <a:buNone/>
            </a:pPr>
            <a:r>
              <a:rPr lang="en-US" sz="1600" dirty="0" smtClean="0"/>
              <a:t>OPNAVINST 6110.1J</a:t>
            </a:r>
          </a:p>
          <a:p>
            <a:r>
              <a:rPr lang="en-US" sz="1600" dirty="0" smtClean="0">
                <a:hlinkClick r:id="rId7"/>
              </a:rPr>
              <a:t>Marine Corps Order 6100.13 W/CH 1</a:t>
            </a:r>
          </a:p>
          <a:p>
            <a:pPr>
              <a:buNone/>
            </a:pPr>
            <a:r>
              <a:rPr lang="en-US" sz="1600" dirty="0" smtClean="0">
                <a:hlinkClick r:id="rId7"/>
              </a:rPr>
              <a:t>http://www.marines.mil/news/publications/Documents/MCO%206100.13%20W_CH%201.pdf</a:t>
            </a:r>
            <a:r>
              <a:rPr lang="en-US" sz="1600" dirty="0" smtClean="0"/>
              <a:t>  </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normAutofit/>
          </a:bodyPr>
          <a:lstStyle/>
          <a:p>
            <a:r>
              <a:rPr lang="en-US" dirty="0" smtClean="0"/>
              <a:t>Importance</a:t>
            </a:r>
            <a:endParaRPr lang="en-US" dirty="0"/>
          </a:p>
        </p:txBody>
      </p:sp>
      <p:sp>
        <p:nvSpPr>
          <p:cNvPr id="4" name="Content Placeholder 3"/>
          <p:cNvSpPr>
            <a:spLocks noGrp="1"/>
          </p:cNvSpPr>
          <p:nvPr>
            <p:ph sz="quarter" idx="1"/>
          </p:nvPr>
        </p:nvSpPr>
        <p:spPr/>
        <p:txBody>
          <a:bodyPr/>
          <a:lstStyle/>
          <a:p>
            <a:r>
              <a:rPr lang="en-US" dirty="0" smtClean="0"/>
              <a:t>Able to maintain physical readiness</a:t>
            </a:r>
          </a:p>
          <a:p>
            <a:r>
              <a:rPr lang="en-US" dirty="0" smtClean="0"/>
              <a:t>Working out safely</a:t>
            </a:r>
          </a:p>
          <a:p>
            <a:r>
              <a:rPr lang="en-US" dirty="0" smtClean="0"/>
              <a:t>Being safe recreationally</a:t>
            </a:r>
          </a:p>
          <a:p>
            <a:r>
              <a:rPr lang="en-US" dirty="0" smtClean="0"/>
              <a:t>Being safe at home</a:t>
            </a:r>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normAutofit/>
          </a:bodyPr>
          <a:lstStyle/>
          <a:p>
            <a:r>
              <a:rPr lang="en-US" dirty="0" smtClean="0"/>
              <a:t>Physical Readiness Test</a:t>
            </a:r>
            <a:endParaRPr lang="en-US" dirty="0"/>
          </a:p>
        </p:txBody>
      </p:sp>
      <p:sp>
        <p:nvSpPr>
          <p:cNvPr id="5" name="Content Placeholder 4"/>
          <p:cNvSpPr>
            <a:spLocks noGrp="1"/>
          </p:cNvSpPr>
          <p:nvPr>
            <p:ph sz="quarter" idx="1"/>
          </p:nvPr>
        </p:nvSpPr>
        <p:spPr/>
        <p:txBody>
          <a:bodyPr>
            <a:normAutofit/>
          </a:bodyPr>
          <a:lstStyle/>
          <a:p>
            <a:r>
              <a:rPr lang="en-US" dirty="0" smtClean="0"/>
              <a:t>Navy</a:t>
            </a:r>
          </a:p>
          <a:p>
            <a:pPr lvl="1"/>
            <a:r>
              <a:rPr lang="en-US" dirty="0" smtClean="0"/>
              <a:t>Curl-Ups</a:t>
            </a:r>
          </a:p>
          <a:p>
            <a:pPr lvl="1"/>
            <a:r>
              <a:rPr lang="en-US" dirty="0" smtClean="0"/>
              <a:t>Push-ups</a:t>
            </a:r>
          </a:p>
          <a:p>
            <a:pPr lvl="1"/>
            <a:r>
              <a:rPr lang="en-US" dirty="0" smtClean="0"/>
              <a:t>1.5 mile run/walk</a:t>
            </a:r>
          </a:p>
          <a:p>
            <a:r>
              <a:rPr lang="en-US" dirty="0" smtClean="0"/>
              <a:t>Marines</a:t>
            </a:r>
          </a:p>
          <a:p>
            <a:pPr lvl="1"/>
            <a:r>
              <a:rPr lang="en-US" dirty="0" smtClean="0"/>
              <a:t>Pull-ups</a:t>
            </a:r>
          </a:p>
          <a:p>
            <a:pPr lvl="1"/>
            <a:r>
              <a:rPr lang="en-US" dirty="0" smtClean="0"/>
              <a:t>Curl-ups</a:t>
            </a:r>
          </a:p>
          <a:p>
            <a:pPr lvl="1"/>
            <a:r>
              <a:rPr lang="en-US" dirty="0" smtClean="0"/>
              <a:t>3 mile run/walk</a:t>
            </a:r>
            <a:endParaRPr lang="en-US" dirty="0"/>
          </a:p>
        </p:txBody>
      </p:sp>
      <p:pic>
        <p:nvPicPr>
          <p:cNvPr id="34818" name="Picture 2" descr="http://upload.wikimedia.org/wikipedia/commons/b/b8/US_Navy_080618-N-6681B-004_Amphibious_assault_ship_USS_Wasp's_(LHD_1)_Senior_Chief_Yeoman_Leo_Godet_bangs_out_push-ups_in_the_physical_readiness_test_(PRT)_competition_during_Surface_Line_Week_2008_as_Wasp's_Ensign_Jason_Rose_l.jpg"/>
          <p:cNvPicPr>
            <a:picLocks noChangeAspect="1" noChangeArrowheads="1"/>
          </p:cNvPicPr>
          <p:nvPr/>
        </p:nvPicPr>
        <p:blipFill>
          <a:blip r:embed="rId3" cstate="print"/>
          <a:srcRect/>
          <a:stretch>
            <a:fillRect/>
          </a:stretch>
        </p:blipFill>
        <p:spPr bwMode="auto">
          <a:xfrm>
            <a:off x="4343400" y="3352800"/>
            <a:ext cx="4578886" cy="3276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17-19 Male PRT Standards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928465807"/>
              </p:ext>
            </p:extLst>
          </p:nvPr>
        </p:nvGraphicFramePr>
        <p:xfrm>
          <a:off x="914400" y="1447800"/>
          <a:ext cx="7467600" cy="3886200"/>
        </p:xfrm>
        <a:graphic>
          <a:graphicData uri="http://schemas.openxmlformats.org/drawingml/2006/table">
            <a:tbl>
              <a:tblPr firstRow="1" bandRow="1">
                <a:tableStyleId>{69CF1AB2-1976-4502-BF36-3FF5EA218861}</a:tableStyleId>
              </a:tblPr>
              <a:tblGrid>
                <a:gridCol w="1493520"/>
                <a:gridCol w="1493520"/>
                <a:gridCol w="1493520"/>
                <a:gridCol w="1493520"/>
                <a:gridCol w="1493520"/>
              </a:tblGrid>
              <a:tr h="485775">
                <a:tc>
                  <a:txBody>
                    <a:bodyPr/>
                    <a:lstStyle/>
                    <a:p>
                      <a:pPr algn="l" fontAlgn="b"/>
                      <a:r>
                        <a:rPr lang="en-US" sz="1400" u="none" strike="noStrike" dirty="0"/>
                        <a:t>Performance </a:t>
                      </a:r>
                      <a:endParaRPr lang="en-US" sz="1400" b="0" i="0" u="none" strike="noStrike" dirty="0">
                        <a:latin typeface="Verdana"/>
                      </a:endParaRPr>
                    </a:p>
                  </a:txBody>
                  <a:tcPr marL="12700" marR="12700" marT="12700" marB="0" anchor="b"/>
                </a:tc>
                <a:tc>
                  <a:txBody>
                    <a:bodyPr/>
                    <a:lstStyle/>
                    <a:p>
                      <a:pPr algn="l" fontAlgn="b"/>
                      <a:r>
                        <a:rPr lang="en-US" sz="1400" u="none" strike="noStrike"/>
                        <a:t>Points</a:t>
                      </a:r>
                      <a:endParaRPr lang="en-US" sz="1400" b="0" i="0" u="none" strike="noStrike">
                        <a:latin typeface="Verdana"/>
                      </a:endParaRPr>
                    </a:p>
                  </a:txBody>
                  <a:tcPr marL="12700" marR="12700" marT="12700" marB="0" anchor="b"/>
                </a:tc>
                <a:tc>
                  <a:txBody>
                    <a:bodyPr/>
                    <a:lstStyle/>
                    <a:p>
                      <a:pPr algn="l" fontAlgn="b"/>
                      <a:r>
                        <a:rPr lang="en-US" sz="1400" u="none" strike="noStrike" dirty="0"/>
                        <a:t>Curl-ups</a:t>
                      </a:r>
                      <a:endParaRPr lang="en-US" sz="1400" b="0" i="0" u="none" strike="noStrike" dirty="0">
                        <a:latin typeface="Verdana"/>
                      </a:endParaRPr>
                    </a:p>
                  </a:txBody>
                  <a:tcPr marL="12700" marR="12700" marT="12700" marB="0" anchor="b"/>
                </a:tc>
                <a:tc>
                  <a:txBody>
                    <a:bodyPr/>
                    <a:lstStyle/>
                    <a:p>
                      <a:pPr algn="l" fontAlgn="b"/>
                      <a:r>
                        <a:rPr lang="en-US" sz="1400" u="none" strike="noStrike"/>
                        <a:t>Push-ups</a:t>
                      </a:r>
                      <a:endParaRPr lang="en-US" sz="1400" b="0" i="0" u="none" strike="noStrike">
                        <a:latin typeface="Verdana"/>
                      </a:endParaRPr>
                    </a:p>
                  </a:txBody>
                  <a:tcPr marL="12700" marR="12700" marT="12700" marB="0" anchor="b"/>
                </a:tc>
                <a:tc>
                  <a:txBody>
                    <a:bodyPr/>
                    <a:lstStyle/>
                    <a:p>
                      <a:pPr algn="l" fontAlgn="b"/>
                      <a:r>
                        <a:rPr lang="en-US" sz="1400" u="none" strike="noStrike"/>
                        <a:t>1.5 mile run</a:t>
                      </a:r>
                      <a:endParaRPr lang="en-US" sz="1400" b="0" i="0" u="none" strike="noStrike">
                        <a:latin typeface="Verdana"/>
                      </a:endParaRPr>
                    </a:p>
                  </a:txBody>
                  <a:tcPr marL="12700" marR="12700" marT="12700" marB="0" anchor="b"/>
                </a:tc>
              </a:tr>
              <a:tr h="485775">
                <a:tc>
                  <a:txBody>
                    <a:bodyPr/>
                    <a:lstStyle/>
                    <a:p>
                      <a:pPr algn="l" fontAlgn="b"/>
                      <a:r>
                        <a:rPr lang="en-US" sz="1400" b="1" u="none" strike="noStrike" dirty="0"/>
                        <a:t>Levels</a:t>
                      </a:r>
                      <a:endParaRPr lang="en-US" sz="1400" b="1" i="0" u="none" strike="noStrike" dirty="0">
                        <a:latin typeface="Verdana"/>
                      </a:endParaRPr>
                    </a:p>
                  </a:txBody>
                  <a:tcPr marL="12700" marR="12700" marT="12700" marB="0" anchor="b"/>
                </a:tc>
                <a:tc>
                  <a:txBody>
                    <a:bodyPr/>
                    <a:lstStyle/>
                    <a:p>
                      <a:pPr algn="l" fontAlgn="b"/>
                      <a:endParaRPr lang="en-US" sz="1400" b="0" i="0" u="none" strike="noStrike">
                        <a:latin typeface="Verdana"/>
                      </a:endParaRPr>
                    </a:p>
                  </a:txBody>
                  <a:tcPr marL="12700" marR="12700" marT="12700" marB="0" anchor="b"/>
                </a:tc>
                <a:tc>
                  <a:txBody>
                    <a:bodyPr/>
                    <a:lstStyle/>
                    <a:p>
                      <a:pPr algn="l" fontAlgn="b"/>
                      <a:endParaRPr lang="en-US" sz="1400" b="0" i="0" u="none" strike="noStrike">
                        <a:latin typeface="Verdana"/>
                      </a:endParaRPr>
                    </a:p>
                  </a:txBody>
                  <a:tcPr marL="12700" marR="12700" marT="12700" marB="0" anchor="b"/>
                </a:tc>
                <a:tc>
                  <a:txBody>
                    <a:bodyPr/>
                    <a:lstStyle/>
                    <a:p>
                      <a:pPr algn="l" fontAlgn="b"/>
                      <a:endParaRPr lang="en-US" sz="1400" b="0" i="0" u="none" strike="noStrike">
                        <a:latin typeface="Verdana"/>
                      </a:endParaRPr>
                    </a:p>
                  </a:txBody>
                  <a:tcPr marL="12700" marR="12700" marT="12700" marB="0" anchor="b"/>
                </a:tc>
                <a:tc>
                  <a:txBody>
                    <a:bodyPr/>
                    <a:lstStyle/>
                    <a:p>
                      <a:pPr algn="l" fontAlgn="b"/>
                      <a:endParaRPr lang="en-US" sz="1400" b="0" i="0" u="none" strike="noStrike">
                        <a:latin typeface="Verdana"/>
                      </a:endParaRPr>
                    </a:p>
                  </a:txBody>
                  <a:tcPr marL="12700" marR="12700" marT="12700" marB="0" anchor="b"/>
                </a:tc>
              </a:tr>
              <a:tr h="485775">
                <a:tc>
                  <a:txBody>
                    <a:bodyPr/>
                    <a:lstStyle/>
                    <a:p>
                      <a:pPr algn="l" fontAlgn="b"/>
                      <a:r>
                        <a:rPr lang="en-US" sz="1400" u="none" strike="noStrike" dirty="0"/>
                        <a:t>Maximum</a:t>
                      </a:r>
                      <a:endParaRPr lang="en-US" sz="1400" b="0" i="0" u="none" strike="noStrike" dirty="0">
                        <a:latin typeface="Verdana"/>
                      </a:endParaRPr>
                    </a:p>
                  </a:txBody>
                  <a:tcPr marL="12700" marR="12700" marT="12700" marB="0" anchor="b"/>
                </a:tc>
                <a:tc>
                  <a:txBody>
                    <a:bodyPr/>
                    <a:lstStyle/>
                    <a:p>
                      <a:pPr algn="l" fontAlgn="b"/>
                      <a:r>
                        <a:rPr lang="en-US" sz="1400" u="none" strike="noStrike" dirty="0"/>
                        <a:t>100</a:t>
                      </a:r>
                      <a:endParaRPr lang="en-US" sz="1400" b="0" i="0" u="none" strike="noStrike" dirty="0">
                        <a:latin typeface="Verdana"/>
                      </a:endParaRPr>
                    </a:p>
                  </a:txBody>
                  <a:tcPr marL="12700" marR="12700" marT="12700" marB="0" anchor="b"/>
                </a:tc>
                <a:tc>
                  <a:txBody>
                    <a:bodyPr/>
                    <a:lstStyle/>
                    <a:p>
                      <a:pPr algn="l" fontAlgn="b"/>
                      <a:r>
                        <a:rPr lang="en-US" sz="1400" u="none" strike="noStrike" dirty="0"/>
                        <a:t>109</a:t>
                      </a:r>
                      <a:endParaRPr lang="en-US" sz="1400" b="0" i="0" u="none" strike="noStrike" dirty="0">
                        <a:latin typeface="Verdana"/>
                      </a:endParaRPr>
                    </a:p>
                  </a:txBody>
                  <a:tcPr marL="12700" marR="12700" marT="12700" marB="0" anchor="b"/>
                </a:tc>
                <a:tc>
                  <a:txBody>
                    <a:bodyPr/>
                    <a:lstStyle/>
                    <a:p>
                      <a:pPr algn="l" fontAlgn="b"/>
                      <a:r>
                        <a:rPr lang="en-US" sz="1400" u="none" strike="noStrike" dirty="0"/>
                        <a:t>92</a:t>
                      </a:r>
                      <a:endParaRPr lang="en-US" sz="1400" b="0" i="0" u="none" strike="noStrike" dirty="0">
                        <a:latin typeface="Verdana"/>
                      </a:endParaRPr>
                    </a:p>
                  </a:txBody>
                  <a:tcPr marL="12700" marR="12700" marT="12700" marB="0" anchor="b"/>
                </a:tc>
                <a:tc>
                  <a:txBody>
                    <a:bodyPr/>
                    <a:lstStyle/>
                    <a:p>
                      <a:pPr algn="l" fontAlgn="b"/>
                      <a:r>
                        <a:rPr lang="en-US" sz="1400" b="0" i="0" u="none" strike="noStrike" dirty="0" smtClean="0">
                          <a:latin typeface="+mn-lt"/>
                        </a:rPr>
                        <a:t>8:15</a:t>
                      </a:r>
                      <a:endParaRPr lang="en-US" sz="1400" b="0" i="0" u="none" strike="noStrike" dirty="0">
                        <a:latin typeface="Verdana"/>
                      </a:endParaRPr>
                    </a:p>
                  </a:txBody>
                  <a:tcPr marL="12700" marR="12700" marT="12700" marB="0" anchor="b"/>
                </a:tc>
              </a:tr>
              <a:tr h="485775">
                <a:tc>
                  <a:txBody>
                    <a:bodyPr/>
                    <a:lstStyle/>
                    <a:p>
                      <a:pPr algn="l" fontAlgn="b"/>
                      <a:r>
                        <a:rPr lang="en-US" sz="1400" u="none" strike="noStrike" dirty="0"/>
                        <a:t>Outstanding</a:t>
                      </a:r>
                      <a:endParaRPr lang="en-US" sz="1400" b="0" i="0" u="none" strike="noStrike" dirty="0">
                        <a:latin typeface="Verdana"/>
                      </a:endParaRPr>
                    </a:p>
                  </a:txBody>
                  <a:tcPr marL="12700" marR="12700" marT="12700" marB="0" anchor="b"/>
                </a:tc>
                <a:tc>
                  <a:txBody>
                    <a:bodyPr/>
                    <a:lstStyle/>
                    <a:p>
                      <a:pPr algn="l" fontAlgn="b"/>
                      <a:r>
                        <a:rPr lang="en-US" sz="1400" u="none" strike="noStrike" dirty="0"/>
                        <a:t>90</a:t>
                      </a:r>
                      <a:endParaRPr lang="en-US" sz="1400" b="0" i="0" u="none" strike="noStrike" dirty="0">
                        <a:latin typeface="Verdana"/>
                      </a:endParaRPr>
                    </a:p>
                  </a:txBody>
                  <a:tcPr marL="12700" marR="12700" marT="12700" marB="0" anchor="b"/>
                </a:tc>
                <a:tc>
                  <a:txBody>
                    <a:bodyPr/>
                    <a:lstStyle/>
                    <a:p>
                      <a:pPr algn="l" fontAlgn="b"/>
                      <a:r>
                        <a:rPr lang="en-US" sz="1400" u="none" strike="noStrike" dirty="0"/>
                        <a:t>102</a:t>
                      </a:r>
                      <a:endParaRPr lang="en-US" sz="1400" b="0" i="0" u="none" strike="noStrike" dirty="0">
                        <a:latin typeface="Verdana"/>
                      </a:endParaRPr>
                    </a:p>
                  </a:txBody>
                  <a:tcPr marL="12700" marR="12700" marT="12700" marB="0" anchor="b"/>
                </a:tc>
                <a:tc>
                  <a:txBody>
                    <a:bodyPr/>
                    <a:lstStyle/>
                    <a:p>
                      <a:pPr algn="l" fontAlgn="b"/>
                      <a:r>
                        <a:rPr lang="en-US" sz="1400" u="none" strike="noStrike" dirty="0"/>
                        <a:t>86</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9:00</a:t>
                      </a:r>
                      <a:endParaRPr lang="en-US" sz="1400" b="0" i="0" u="none" strike="noStrike" dirty="0">
                        <a:latin typeface="Verdana"/>
                      </a:endParaRPr>
                    </a:p>
                  </a:txBody>
                  <a:tcPr marL="12700" marR="12700" marT="12700" marB="0" anchor="b"/>
                </a:tc>
              </a:tr>
              <a:tr h="485775">
                <a:tc>
                  <a:txBody>
                    <a:bodyPr/>
                    <a:lstStyle/>
                    <a:p>
                      <a:pPr algn="l" fontAlgn="b"/>
                      <a:r>
                        <a:rPr lang="en-US" sz="1400" u="none" strike="noStrike" dirty="0"/>
                        <a:t>Excellent</a:t>
                      </a:r>
                      <a:endParaRPr lang="en-US" sz="1400" b="0" i="0" u="none" strike="noStrike" dirty="0">
                        <a:latin typeface="Verdana"/>
                      </a:endParaRPr>
                    </a:p>
                  </a:txBody>
                  <a:tcPr marL="12700" marR="12700" marT="12700" marB="0" anchor="b"/>
                </a:tc>
                <a:tc>
                  <a:txBody>
                    <a:bodyPr/>
                    <a:lstStyle/>
                    <a:p>
                      <a:pPr algn="l" fontAlgn="b"/>
                      <a:r>
                        <a:rPr lang="en-US" sz="1400" u="none" strike="noStrike" dirty="0"/>
                        <a:t>75</a:t>
                      </a:r>
                      <a:endParaRPr lang="en-US" sz="1400" b="0" i="0" u="none" strike="noStrike" dirty="0">
                        <a:latin typeface="Verdana"/>
                      </a:endParaRPr>
                    </a:p>
                  </a:txBody>
                  <a:tcPr marL="12700" marR="12700" marT="12700" marB="0" anchor="b"/>
                </a:tc>
                <a:tc>
                  <a:txBody>
                    <a:bodyPr/>
                    <a:lstStyle/>
                    <a:p>
                      <a:pPr algn="l" fontAlgn="b"/>
                      <a:r>
                        <a:rPr lang="en-US" sz="1400" u="none" strike="noStrike" dirty="0"/>
                        <a:t>90</a:t>
                      </a:r>
                      <a:endParaRPr lang="en-US" sz="1400" b="0" i="0" u="none" strike="noStrike" dirty="0">
                        <a:latin typeface="Verdana"/>
                      </a:endParaRPr>
                    </a:p>
                  </a:txBody>
                  <a:tcPr marL="12700" marR="12700" marT="12700" marB="0" anchor="b"/>
                </a:tc>
                <a:tc>
                  <a:txBody>
                    <a:bodyPr/>
                    <a:lstStyle/>
                    <a:p>
                      <a:pPr algn="l" fontAlgn="b"/>
                      <a:r>
                        <a:rPr lang="en-US" sz="1400" u="none" strike="noStrike" dirty="0"/>
                        <a:t>76</a:t>
                      </a:r>
                      <a:endParaRPr lang="en-US" sz="1400" b="0" i="0" u="none" strike="noStrike" dirty="0">
                        <a:latin typeface="Verdana"/>
                      </a:endParaRPr>
                    </a:p>
                  </a:txBody>
                  <a:tcPr marL="12700" marR="12700" marT="12700" marB="0" anchor="b"/>
                </a:tc>
                <a:tc>
                  <a:txBody>
                    <a:bodyPr/>
                    <a:lstStyle/>
                    <a:p>
                      <a:pPr algn="l" fontAlgn="b"/>
                      <a:r>
                        <a:rPr lang="en-US" sz="1400" b="0" i="0" u="none" strike="noStrike" dirty="0" smtClean="0">
                          <a:latin typeface="+mn-lt"/>
                        </a:rPr>
                        <a:t>9:45</a:t>
                      </a:r>
                      <a:endParaRPr lang="en-US" sz="1400" b="0" i="0" u="none" strike="noStrike" dirty="0">
                        <a:latin typeface="Verdana"/>
                      </a:endParaRPr>
                    </a:p>
                  </a:txBody>
                  <a:tcPr marL="12700" marR="12700" marT="12700" marB="0" anchor="b"/>
                </a:tc>
              </a:tr>
              <a:tr h="485775">
                <a:tc>
                  <a:txBody>
                    <a:bodyPr/>
                    <a:lstStyle/>
                    <a:p>
                      <a:pPr algn="l" fontAlgn="b"/>
                      <a:r>
                        <a:rPr lang="en-US" sz="1400" u="none" strike="noStrike"/>
                        <a:t>Good</a:t>
                      </a:r>
                      <a:endParaRPr lang="en-US" sz="1400" b="0" i="0" u="none" strike="noStrike">
                        <a:latin typeface="Verdana"/>
                      </a:endParaRPr>
                    </a:p>
                  </a:txBody>
                  <a:tcPr marL="12700" marR="12700" marT="12700" marB="0" anchor="b"/>
                </a:tc>
                <a:tc>
                  <a:txBody>
                    <a:bodyPr/>
                    <a:lstStyle/>
                    <a:p>
                      <a:pPr algn="l" fontAlgn="b"/>
                      <a:r>
                        <a:rPr lang="en-US" sz="1400" u="none" strike="noStrike"/>
                        <a:t>60</a:t>
                      </a:r>
                      <a:endParaRPr lang="en-US" sz="1400" b="0" i="0" u="none" strike="noStrike">
                        <a:latin typeface="Verdana"/>
                      </a:endParaRPr>
                    </a:p>
                  </a:txBody>
                  <a:tcPr marL="12700" marR="12700" marT="12700" marB="0" anchor="b"/>
                </a:tc>
                <a:tc>
                  <a:txBody>
                    <a:bodyPr/>
                    <a:lstStyle/>
                    <a:p>
                      <a:pPr algn="l" fontAlgn="b"/>
                      <a:r>
                        <a:rPr lang="en-US" sz="1400" u="none" strike="noStrike" dirty="0"/>
                        <a:t>62</a:t>
                      </a:r>
                      <a:endParaRPr lang="en-US" sz="1400" b="0" i="0" u="none" strike="noStrike" dirty="0">
                        <a:latin typeface="Verdana"/>
                      </a:endParaRPr>
                    </a:p>
                  </a:txBody>
                  <a:tcPr marL="12700" marR="12700" marT="12700" marB="0" anchor="b"/>
                </a:tc>
                <a:tc>
                  <a:txBody>
                    <a:bodyPr/>
                    <a:lstStyle/>
                    <a:p>
                      <a:pPr algn="l" fontAlgn="b"/>
                      <a:r>
                        <a:rPr lang="en-US" sz="1400" u="none" strike="noStrike" dirty="0"/>
                        <a:t>51</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11:00</a:t>
                      </a:r>
                      <a:endParaRPr lang="en-US" sz="1400" b="0" i="0" u="none" strike="noStrike" dirty="0">
                        <a:latin typeface="Verdana"/>
                      </a:endParaRPr>
                    </a:p>
                  </a:txBody>
                  <a:tcPr marL="12700" marR="12700" marT="12700" marB="0" anchor="b"/>
                </a:tc>
              </a:tr>
              <a:tr h="485775">
                <a:tc>
                  <a:txBody>
                    <a:bodyPr/>
                    <a:lstStyle/>
                    <a:p>
                      <a:pPr algn="l" fontAlgn="b"/>
                      <a:r>
                        <a:rPr lang="en-US" sz="1400" u="none" strike="noStrike"/>
                        <a:t>Satisfactory</a:t>
                      </a:r>
                      <a:endParaRPr lang="en-US" sz="1400" b="0" i="0" u="none" strike="noStrike">
                        <a:latin typeface="Verdana"/>
                      </a:endParaRPr>
                    </a:p>
                  </a:txBody>
                  <a:tcPr marL="12700" marR="12700" marT="12700" marB="0" anchor="b"/>
                </a:tc>
                <a:tc>
                  <a:txBody>
                    <a:bodyPr/>
                    <a:lstStyle/>
                    <a:p>
                      <a:pPr algn="l" fontAlgn="b"/>
                      <a:r>
                        <a:rPr lang="en-US" sz="1400" u="none" strike="noStrike"/>
                        <a:t>45</a:t>
                      </a:r>
                      <a:endParaRPr lang="en-US" sz="1400" b="0" i="0" u="none" strike="noStrike">
                        <a:latin typeface="Verdana"/>
                      </a:endParaRPr>
                    </a:p>
                  </a:txBody>
                  <a:tcPr marL="12700" marR="12700" marT="12700" marB="0" anchor="b"/>
                </a:tc>
                <a:tc>
                  <a:txBody>
                    <a:bodyPr/>
                    <a:lstStyle/>
                    <a:p>
                      <a:pPr algn="l" fontAlgn="b"/>
                      <a:r>
                        <a:rPr lang="en-US" sz="1400" u="none" strike="noStrike" dirty="0"/>
                        <a:t>50</a:t>
                      </a:r>
                      <a:endParaRPr lang="en-US" sz="1400" b="0" i="0" u="none" strike="noStrike" dirty="0">
                        <a:latin typeface="Verdana"/>
                      </a:endParaRPr>
                    </a:p>
                  </a:txBody>
                  <a:tcPr marL="12700" marR="12700" marT="12700" marB="0" anchor="b"/>
                </a:tc>
                <a:tc>
                  <a:txBody>
                    <a:bodyPr/>
                    <a:lstStyle/>
                    <a:p>
                      <a:pPr algn="l" fontAlgn="b"/>
                      <a:r>
                        <a:rPr lang="en-US" sz="1400" u="none" strike="noStrike" dirty="0"/>
                        <a:t>42</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12:30</a:t>
                      </a:r>
                      <a:endParaRPr lang="en-US" sz="1400" b="0" i="0" u="none" strike="noStrike" dirty="0">
                        <a:latin typeface="Verdana"/>
                      </a:endParaRPr>
                    </a:p>
                  </a:txBody>
                  <a:tcPr marL="12700" marR="12700" marT="12700" marB="0" anchor="b"/>
                </a:tc>
              </a:tr>
              <a:tr h="485775">
                <a:tc>
                  <a:txBody>
                    <a:bodyPr/>
                    <a:lstStyle/>
                    <a:p>
                      <a:pPr algn="l" fontAlgn="b"/>
                      <a:r>
                        <a:rPr lang="en-US" sz="1400" u="none" strike="noStrike"/>
                        <a:t>Failure</a:t>
                      </a:r>
                      <a:endParaRPr lang="en-US" sz="1400" b="0" i="0" u="none" strike="noStrike">
                        <a:latin typeface="Verdana"/>
                      </a:endParaRPr>
                    </a:p>
                  </a:txBody>
                  <a:tcPr marL="12700" marR="12700" marT="12700" marB="0" anchor="b"/>
                </a:tc>
                <a:tc>
                  <a:txBody>
                    <a:bodyPr/>
                    <a:lstStyle/>
                    <a:p>
                      <a:pPr algn="l" fontAlgn="b"/>
                      <a:r>
                        <a:rPr lang="en-US" sz="1400" u="none" strike="noStrike"/>
                        <a:t>FAIL</a:t>
                      </a:r>
                      <a:endParaRPr lang="en-US" sz="1400" b="0" i="0" u="none" strike="noStrike">
                        <a:latin typeface="Verdana"/>
                      </a:endParaRPr>
                    </a:p>
                  </a:txBody>
                  <a:tcPr marL="12700" marR="12700" marT="12700" marB="0" anchor="b"/>
                </a:tc>
                <a:tc>
                  <a:txBody>
                    <a:bodyPr/>
                    <a:lstStyle/>
                    <a:p>
                      <a:pPr algn="l" fontAlgn="b"/>
                      <a:r>
                        <a:rPr lang="en-US" sz="1400" u="none" strike="noStrike" dirty="0"/>
                        <a:t>&lt;50</a:t>
                      </a:r>
                      <a:endParaRPr lang="en-US" sz="1400" b="0" i="0" u="none" strike="noStrike" dirty="0">
                        <a:latin typeface="Verdana"/>
                      </a:endParaRPr>
                    </a:p>
                  </a:txBody>
                  <a:tcPr marL="12700" marR="12700" marT="12700" marB="0" anchor="b"/>
                </a:tc>
                <a:tc>
                  <a:txBody>
                    <a:bodyPr/>
                    <a:lstStyle/>
                    <a:p>
                      <a:pPr algn="l" fontAlgn="b"/>
                      <a:r>
                        <a:rPr lang="en-US" sz="1400" u="none" strike="noStrike" dirty="0"/>
                        <a:t>&lt;42</a:t>
                      </a:r>
                      <a:endParaRPr lang="en-US" sz="1400" b="0" i="0" u="none" strike="noStrike" dirty="0">
                        <a:latin typeface="Verdana"/>
                      </a:endParaRPr>
                    </a:p>
                  </a:txBody>
                  <a:tcPr marL="12700" marR="12700" marT="12700" marB="0" anchor="b"/>
                </a:tc>
                <a:tc>
                  <a:txBody>
                    <a:bodyPr/>
                    <a:lstStyle/>
                    <a:p>
                      <a:pPr algn="l" fontAlgn="b"/>
                      <a:r>
                        <a:rPr lang="en-US" sz="1400" u="none" strike="noStrike" dirty="0"/>
                        <a:t>&gt;</a:t>
                      </a:r>
                      <a:r>
                        <a:rPr lang="en-US" sz="1400" u="none" strike="noStrike" dirty="0" smtClean="0"/>
                        <a:t>12:30</a:t>
                      </a:r>
                      <a:endParaRPr lang="en-US" sz="1400" b="0" i="0" u="none" strike="noStrike" dirty="0">
                        <a:latin typeface="Verdana"/>
                      </a:endParaRPr>
                    </a:p>
                  </a:txBody>
                  <a:tcPr marL="12700" marR="12700" marT="12700" marB="0" anchor="b"/>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Males: Age 20-24</a:t>
            </a:r>
            <a:endParaRPr lang="en-US" dirty="0"/>
          </a:p>
        </p:txBody>
      </p:sp>
      <p:sp>
        <p:nvSpPr>
          <p:cNvPr id="5" name="Content Placeholder 4"/>
          <p:cNvSpPr>
            <a:spLocks noGrp="1"/>
          </p:cNvSpPr>
          <p:nvPr>
            <p:ph sz="quarter" idx="1"/>
          </p:nvPr>
        </p:nvSpPr>
        <p:spPr/>
        <p:txBody>
          <a:bodyPr/>
          <a:lstStyle/>
          <a:p>
            <a:endParaRPr lang="en-US"/>
          </a:p>
        </p:txBody>
      </p:sp>
      <p:graphicFrame>
        <p:nvGraphicFramePr>
          <p:cNvPr id="6" name="Content Placeholder 3"/>
          <p:cNvGraphicFramePr>
            <a:graphicFrameLocks/>
          </p:cNvGraphicFramePr>
          <p:nvPr>
            <p:extLst>
              <p:ext uri="{D42A27DB-BD31-4B8C-83A1-F6EECF244321}">
                <p14:modId xmlns:p14="http://schemas.microsoft.com/office/powerpoint/2010/main" val="2308105119"/>
              </p:ext>
            </p:extLst>
          </p:nvPr>
        </p:nvGraphicFramePr>
        <p:xfrm>
          <a:off x="914400" y="1447800"/>
          <a:ext cx="7467600" cy="3886200"/>
        </p:xfrm>
        <a:graphic>
          <a:graphicData uri="http://schemas.openxmlformats.org/drawingml/2006/table">
            <a:tbl>
              <a:tblPr firstRow="1" bandRow="1">
                <a:tableStyleId>{69CF1AB2-1976-4502-BF36-3FF5EA218861}</a:tableStyleId>
              </a:tblPr>
              <a:tblGrid>
                <a:gridCol w="1493520"/>
                <a:gridCol w="1493520"/>
                <a:gridCol w="1493520"/>
                <a:gridCol w="1493520"/>
                <a:gridCol w="1493520"/>
              </a:tblGrid>
              <a:tr h="485775">
                <a:tc>
                  <a:txBody>
                    <a:bodyPr/>
                    <a:lstStyle/>
                    <a:p>
                      <a:pPr algn="l" fontAlgn="b"/>
                      <a:r>
                        <a:rPr lang="en-US" sz="1400" u="none" strike="noStrike" dirty="0"/>
                        <a:t>Performance </a:t>
                      </a:r>
                      <a:endParaRPr lang="en-US" sz="1400" b="0" i="0" u="none" strike="noStrike" dirty="0">
                        <a:latin typeface="Verdana"/>
                      </a:endParaRPr>
                    </a:p>
                  </a:txBody>
                  <a:tcPr marL="12700" marR="12700" marT="12700" marB="0" anchor="b"/>
                </a:tc>
                <a:tc>
                  <a:txBody>
                    <a:bodyPr/>
                    <a:lstStyle/>
                    <a:p>
                      <a:pPr algn="l" fontAlgn="b"/>
                      <a:r>
                        <a:rPr lang="en-US" sz="1400" u="none" strike="noStrike"/>
                        <a:t>Points</a:t>
                      </a:r>
                      <a:endParaRPr lang="en-US" sz="1400" b="0" i="0" u="none" strike="noStrike">
                        <a:latin typeface="Verdana"/>
                      </a:endParaRPr>
                    </a:p>
                  </a:txBody>
                  <a:tcPr marL="12700" marR="12700" marT="12700" marB="0" anchor="b"/>
                </a:tc>
                <a:tc>
                  <a:txBody>
                    <a:bodyPr/>
                    <a:lstStyle/>
                    <a:p>
                      <a:pPr algn="l" fontAlgn="b"/>
                      <a:r>
                        <a:rPr lang="en-US" sz="1400" u="none" strike="noStrike" dirty="0"/>
                        <a:t>Curl-ups</a:t>
                      </a:r>
                      <a:endParaRPr lang="en-US" sz="1400" b="0" i="0" u="none" strike="noStrike" dirty="0">
                        <a:latin typeface="Verdana"/>
                      </a:endParaRPr>
                    </a:p>
                  </a:txBody>
                  <a:tcPr marL="12700" marR="12700" marT="12700" marB="0" anchor="b"/>
                </a:tc>
                <a:tc>
                  <a:txBody>
                    <a:bodyPr/>
                    <a:lstStyle/>
                    <a:p>
                      <a:pPr algn="l" fontAlgn="b"/>
                      <a:r>
                        <a:rPr lang="en-US" sz="1400" u="none" strike="noStrike"/>
                        <a:t>Push-ups</a:t>
                      </a:r>
                      <a:endParaRPr lang="en-US" sz="1400" b="0" i="0" u="none" strike="noStrike">
                        <a:latin typeface="Verdana"/>
                      </a:endParaRPr>
                    </a:p>
                  </a:txBody>
                  <a:tcPr marL="12700" marR="12700" marT="12700" marB="0" anchor="b"/>
                </a:tc>
                <a:tc>
                  <a:txBody>
                    <a:bodyPr/>
                    <a:lstStyle/>
                    <a:p>
                      <a:pPr algn="l" fontAlgn="b"/>
                      <a:r>
                        <a:rPr lang="en-US" sz="1400" u="none" strike="noStrike" dirty="0" smtClean="0"/>
                        <a:t>1.5 </a:t>
                      </a:r>
                      <a:r>
                        <a:rPr lang="en-US" sz="1400" u="none" strike="noStrike" dirty="0"/>
                        <a:t>mile run</a:t>
                      </a:r>
                      <a:endParaRPr lang="en-US" sz="1400" b="0" i="0" u="none" strike="noStrike" dirty="0">
                        <a:latin typeface="Verdana"/>
                      </a:endParaRPr>
                    </a:p>
                  </a:txBody>
                  <a:tcPr marL="12700" marR="12700" marT="12700" marB="0" anchor="b"/>
                </a:tc>
              </a:tr>
              <a:tr h="485775">
                <a:tc>
                  <a:txBody>
                    <a:bodyPr/>
                    <a:lstStyle/>
                    <a:p>
                      <a:pPr algn="l" fontAlgn="b"/>
                      <a:r>
                        <a:rPr lang="en-US" sz="1400" b="1" u="none" strike="noStrike" dirty="0"/>
                        <a:t>Levels</a:t>
                      </a:r>
                      <a:endParaRPr lang="en-US" sz="1400" b="1" i="0" u="none" strike="noStrike" dirty="0">
                        <a:latin typeface="Verdana"/>
                      </a:endParaRPr>
                    </a:p>
                  </a:txBody>
                  <a:tcPr marL="12700" marR="12700" marT="12700" marB="0" anchor="b"/>
                </a:tc>
                <a:tc>
                  <a:txBody>
                    <a:bodyPr/>
                    <a:lstStyle/>
                    <a:p>
                      <a:pPr algn="l" fontAlgn="b"/>
                      <a:endParaRPr lang="en-US" sz="1400" b="0" i="0" u="none" strike="noStrike">
                        <a:latin typeface="Verdana"/>
                      </a:endParaRPr>
                    </a:p>
                  </a:txBody>
                  <a:tcPr marL="12700" marR="12700" marT="12700" marB="0" anchor="b"/>
                </a:tc>
                <a:tc>
                  <a:txBody>
                    <a:bodyPr/>
                    <a:lstStyle/>
                    <a:p>
                      <a:pPr algn="l" fontAlgn="b"/>
                      <a:endParaRPr lang="en-US" sz="1400" b="0" i="0" u="none" strike="noStrike">
                        <a:latin typeface="Verdana"/>
                      </a:endParaRPr>
                    </a:p>
                  </a:txBody>
                  <a:tcPr marL="12700" marR="12700" marT="12700" marB="0" anchor="b"/>
                </a:tc>
                <a:tc>
                  <a:txBody>
                    <a:bodyPr/>
                    <a:lstStyle/>
                    <a:p>
                      <a:pPr algn="l" fontAlgn="b"/>
                      <a:endParaRPr lang="en-US" sz="1400" b="0" i="0" u="none" strike="noStrike">
                        <a:latin typeface="Verdana"/>
                      </a:endParaRPr>
                    </a:p>
                  </a:txBody>
                  <a:tcPr marL="12700" marR="12700" marT="12700" marB="0" anchor="b"/>
                </a:tc>
                <a:tc>
                  <a:txBody>
                    <a:bodyPr/>
                    <a:lstStyle/>
                    <a:p>
                      <a:pPr algn="l" fontAlgn="b"/>
                      <a:endParaRPr lang="en-US" sz="1400" b="0" i="0" u="none" strike="noStrike" dirty="0">
                        <a:latin typeface="Verdana"/>
                      </a:endParaRPr>
                    </a:p>
                  </a:txBody>
                  <a:tcPr marL="12700" marR="12700" marT="12700" marB="0" anchor="b"/>
                </a:tc>
              </a:tr>
              <a:tr h="485775">
                <a:tc>
                  <a:txBody>
                    <a:bodyPr/>
                    <a:lstStyle/>
                    <a:p>
                      <a:pPr algn="l" fontAlgn="b"/>
                      <a:r>
                        <a:rPr lang="en-US" sz="1400" u="none" strike="noStrike"/>
                        <a:t>Maximum</a:t>
                      </a:r>
                      <a:endParaRPr lang="en-US" sz="1400" b="0" i="0" u="none" strike="noStrike">
                        <a:latin typeface="Verdana"/>
                      </a:endParaRPr>
                    </a:p>
                  </a:txBody>
                  <a:tcPr marL="12700" marR="12700" marT="12700" marB="0" anchor="b"/>
                </a:tc>
                <a:tc>
                  <a:txBody>
                    <a:bodyPr/>
                    <a:lstStyle/>
                    <a:p>
                      <a:pPr algn="l" fontAlgn="b"/>
                      <a:r>
                        <a:rPr lang="en-US" sz="1400" u="none" strike="noStrike" dirty="0"/>
                        <a:t>100</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105</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87</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8:30</a:t>
                      </a:r>
                      <a:endParaRPr lang="en-US" sz="1400" b="0" i="0" u="none" strike="noStrike" dirty="0">
                        <a:latin typeface="Verdana"/>
                      </a:endParaRPr>
                    </a:p>
                  </a:txBody>
                  <a:tcPr marL="12700" marR="12700" marT="12700" marB="0" anchor="b"/>
                </a:tc>
              </a:tr>
              <a:tr h="485775">
                <a:tc>
                  <a:txBody>
                    <a:bodyPr/>
                    <a:lstStyle/>
                    <a:p>
                      <a:pPr algn="l" fontAlgn="b"/>
                      <a:r>
                        <a:rPr lang="en-US" sz="1400" u="none" strike="noStrike"/>
                        <a:t>Outstanding</a:t>
                      </a:r>
                      <a:endParaRPr lang="en-US" sz="1400" b="0" i="0" u="none" strike="noStrike">
                        <a:latin typeface="Verdana"/>
                      </a:endParaRPr>
                    </a:p>
                  </a:txBody>
                  <a:tcPr marL="12700" marR="12700" marT="12700" marB="0" anchor="b"/>
                </a:tc>
                <a:tc>
                  <a:txBody>
                    <a:bodyPr/>
                    <a:lstStyle/>
                    <a:p>
                      <a:pPr algn="l" fontAlgn="b"/>
                      <a:r>
                        <a:rPr lang="en-US" sz="1400" u="none" strike="noStrike" dirty="0"/>
                        <a:t>90</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98</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81</a:t>
                      </a:r>
                      <a:endParaRPr lang="en-US" sz="1400" b="0" i="0" u="none" strike="noStrike" dirty="0">
                        <a:latin typeface="Verdana"/>
                      </a:endParaRPr>
                    </a:p>
                  </a:txBody>
                  <a:tcPr marL="12700" marR="12700" marT="12700" marB="0" anchor="b"/>
                </a:tc>
                <a:tc>
                  <a:txBody>
                    <a:bodyPr/>
                    <a:lstStyle/>
                    <a:p>
                      <a:pPr algn="l" fontAlgn="b"/>
                      <a:r>
                        <a:rPr lang="en-US" sz="1400" b="0" i="0" u="none" strike="noStrike" dirty="0" smtClean="0">
                          <a:latin typeface="+mn-lt"/>
                        </a:rPr>
                        <a:t>9:15</a:t>
                      </a:r>
                      <a:endParaRPr lang="en-US" sz="1400" b="0" i="0" u="none" strike="noStrike" dirty="0">
                        <a:latin typeface="Verdana"/>
                      </a:endParaRPr>
                    </a:p>
                  </a:txBody>
                  <a:tcPr marL="12700" marR="12700" marT="12700" marB="0" anchor="b"/>
                </a:tc>
              </a:tr>
              <a:tr h="485775">
                <a:tc>
                  <a:txBody>
                    <a:bodyPr/>
                    <a:lstStyle/>
                    <a:p>
                      <a:pPr algn="l" fontAlgn="b"/>
                      <a:r>
                        <a:rPr lang="en-US" sz="1400" u="none" strike="noStrike"/>
                        <a:t>Excellent</a:t>
                      </a:r>
                      <a:endParaRPr lang="en-US" sz="1400" b="0" i="0" u="none" strike="noStrike">
                        <a:latin typeface="Verdana"/>
                      </a:endParaRPr>
                    </a:p>
                  </a:txBody>
                  <a:tcPr marL="12700" marR="12700" marT="12700" marB="0" anchor="b"/>
                </a:tc>
                <a:tc>
                  <a:txBody>
                    <a:bodyPr/>
                    <a:lstStyle/>
                    <a:p>
                      <a:pPr algn="l" fontAlgn="b"/>
                      <a:r>
                        <a:rPr lang="en-US" sz="1400" u="none" strike="noStrike"/>
                        <a:t>75</a:t>
                      </a:r>
                      <a:endParaRPr lang="en-US" sz="1400" b="0" i="0" u="none" strike="noStrike">
                        <a:latin typeface="Verdana"/>
                      </a:endParaRPr>
                    </a:p>
                  </a:txBody>
                  <a:tcPr marL="12700" marR="12700" marT="12700" marB="0" anchor="b"/>
                </a:tc>
                <a:tc>
                  <a:txBody>
                    <a:bodyPr/>
                    <a:lstStyle/>
                    <a:p>
                      <a:pPr algn="l" fontAlgn="b"/>
                      <a:r>
                        <a:rPr lang="en-US" sz="1400" u="none" strike="noStrike" dirty="0" smtClean="0"/>
                        <a:t>87</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71</a:t>
                      </a:r>
                      <a:endParaRPr lang="en-US" sz="1400" b="0" i="0" u="none" strike="noStrike" dirty="0">
                        <a:latin typeface="Verdana"/>
                      </a:endParaRPr>
                    </a:p>
                  </a:txBody>
                  <a:tcPr marL="12700" marR="12700" marT="12700" marB="0" anchor="b"/>
                </a:tc>
                <a:tc>
                  <a:txBody>
                    <a:bodyPr/>
                    <a:lstStyle/>
                    <a:p>
                      <a:pPr algn="l" fontAlgn="b"/>
                      <a:r>
                        <a:rPr lang="en-US" sz="1400" b="0" i="0" u="none" strike="noStrike" dirty="0" smtClean="0">
                          <a:latin typeface="+mn-lt"/>
                        </a:rPr>
                        <a:t>10:30</a:t>
                      </a:r>
                      <a:endParaRPr lang="en-US" sz="1400" b="0" i="0" u="none" strike="noStrike" dirty="0">
                        <a:latin typeface="Verdana"/>
                      </a:endParaRPr>
                    </a:p>
                  </a:txBody>
                  <a:tcPr marL="12700" marR="12700" marT="12700" marB="0" anchor="b"/>
                </a:tc>
              </a:tr>
              <a:tr h="485775">
                <a:tc>
                  <a:txBody>
                    <a:bodyPr/>
                    <a:lstStyle/>
                    <a:p>
                      <a:pPr algn="l" fontAlgn="b"/>
                      <a:r>
                        <a:rPr lang="en-US" sz="1400" u="none" strike="noStrike"/>
                        <a:t>Good</a:t>
                      </a:r>
                      <a:endParaRPr lang="en-US" sz="1400" b="0" i="0" u="none" strike="noStrike">
                        <a:latin typeface="Verdana"/>
                      </a:endParaRPr>
                    </a:p>
                  </a:txBody>
                  <a:tcPr marL="12700" marR="12700" marT="12700" marB="0" anchor="b"/>
                </a:tc>
                <a:tc>
                  <a:txBody>
                    <a:bodyPr/>
                    <a:lstStyle/>
                    <a:p>
                      <a:pPr algn="l" fontAlgn="b"/>
                      <a:r>
                        <a:rPr lang="en-US" sz="1400" u="none" strike="noStrike"/>
                        <a:t>60</a:t>
                      </a:r>
                      <a:endParaRPr lang="en-US" sz="1400" b="0" i="0" u="none" strike="noStrike">
                        <a:latin typeface="Verdana"/>
                      </a:endParaRPr>
                    </a:p>
                  </a:txBody>
                  <a:tcPr marL="12700" marR="12700" marT="12700" marB="0" anchor="b"/>
                </a:tc>
                <a:tc>
                  <a:txBody>
                    <a:bodyPr/>
                    <a:lstStyle/>
                    <a:p>
                      <a:pPr algn="l" fontAlgn="b"/>
                      <a:r>
                        <a:rPr lang="en-US" sz="1400" u="none" strike="noStrike" dirty="0" smtClean="0"/>
                        <a:t>58</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47</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12:00</a:t>
                      </a:r>
                      <a:endParaRPr lang="en-US" sz="1400" b="0" i="0" u="none" strike="noStrike" dirty="0">
                        <a:latin typeface="Verdana"/>
                      </a:endParaRPr>
                    </a:p>
                  </a:txBody>
                  <a:tcPr marL="12700" marR="12700" marT="12700" marB="0" anchor="b"/>
                </a:tc>
              </a:tr>
              <a:tr h="485775">
                <a:tc>
                  <a:txBody>
                    <a:bodyPr/>
                    <a:lstStyle/>
                    <a:p>
                      <a:pPr algn="l" fontAlgn="b"/>
                      <a:r>
                        <a:rPr lang="en-US" sz="1400" u="none" strike="noStrike"/>
                        <a:t>Satisfactory</a:t>
                      </a:r>
                      <a:endParaRPr lang="en-US" sz="1400" b="0" i="0" u="none" strike="noStrike">
                        <a:latin typeface="Verdana"/>
                      </a:endParaRPr>
                    </a:p>
                  </a:txBody>
                  <a:tcPr marL="12700" marR="12700" marT="12700" marB="0" anchor="b"/>
                </a:tc>
                <a:tc>
                  <a:txBody>
                    <a:bodyPr/>
                    <a:lstStyle/>
                    <a:p>
                      <a:pPr algn="l" fontAlgn="b"/>
                      <a:r>
                        <a:rPr lang="en-US" sz="1400" u="none" strike="noStrike"/>
                        <a:t>45</a:t>
                      </a:r>
                      <a:endParaRPr lang="en-US" sz="1400" b="0" i="0" u="none" strike="noStrike">
                        <a:latin typeface="Verdana"/>
                      </a:endParaRPr>
                    </a:p>
                  </a:txBody>
                  <a:tcPr marL="12700" marR="12700" marT="12700" marB="0" anchor="b"/>
                </a:tc>
                <a:tc>
                  <a:txBody>
                    <a:bodyPr/>
                    <a:lstStyle/>
                    <a:p>
                      <a:pPr algn="l" fontAlgn="b"/>
                      <a:r>
                        <a:rPr lang="en-US" sz="1400" u="none" strike="noStrike" dirty="0" smtClean="0"/>
                        <a:t>46</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37</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13:30</a:t>
                      </a:r>
                      <a:endParaRPr lang="en-US" sz="1400" b="0" i="0" u="none" strike="noStrike" dirty="0">
                        <a:latin typeface="Verdana"/>
                      </a:endParaRPr>
                    </a:p>
                  </a:txBody>
                  <a:tcPr marL="12700" marR="12700" marT="12700" marB="0" anchor="b"/>
                </a:tc>
              </a:tr>
              <a:tr h="485775">
                <a:tc>
                  <a:txBody>
                    <a:bodyPr/>
                    <a:lstStyle/>
                    <a:p>
                      <a:pPr algn="l" fontAlgn="b"/>
                      <a:r>
                        <a:rPr lang="en-US" sz="1400" u="none" strike="noStrike"/>
                        <a:t>Failure</a:t>
                      </a:r>
                      <a:endParaRPr lang="en-US" sz="1400" b="0" i="0" u="none" strike="noStrike">
                        <a:latin typeface="Verdana"/>
                      </a:endParaRPr>
                    </a:p>
                  </a:txBody>
                  <a:tcPr marL="12700" marR="12700" marT="12700" marB="0" anchor="b"/>
                </a:tc>
                <a:tc>
                  <a:txBody>
                    <a:bodyPr/>
                    <a:lstStyle/>
                    <a:p>
                      <a:pPr algn="l" fontAlgn="b"/>
                      <a:r>
                        <a:rPr lang="en-US" sz="1400" u="none" strike="noStrike"/>
                        <a:t>FAIL</a:t>
                      </a:r>
                      <a:endParaRPr lang="en-US" sz="1400" b="0" i="0" u="none" strike="noStrike">
                        <a:latin typeface="Verdana"/>
                      </a:endParaRPr>
                    </a:p>
                  </a:txBody>
                  <a:tcPr marL="12700" marR="12700" marT="12700" marB="0" anchor="b"/>
                </a:tc>
                <a:tc>
                  <a:txBody>
                    <a:bodyPr/>
                    <a:lstStyle/>
                    <a:p>
                      <a:pPr algn="l" fontAlgn="b"/>
                      <a:r>
                        <a:rPr lang="en-US" sz="1400" u="none" strike="noStrike" dirty="0" smtClean="0"/>
                        <a:t>&lt;46</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&lt;37</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&gt;13:30</a:t>
                      </a:r>
                      <a:endParaRPr lang="en-US" sz="1400" b="0" i="0" u="none" strike="noStrike" dirty="0">
                        <a:latin typeface="Verdana"/>
                      </a:endParaRPr>
                    </a:p>
                  </a:txBody>
                  <a:tcPr marL="12700" marR="12700" marT="12700" marB="0" anchor="b"/>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17-19 Female PRT Standards</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300924082"/>
              </p:ext>
            </p:extLst>
          </p:nvPr>
        </p:nvGraphicFramePr>
        <p:xfrm>
          <a:off x="914400" y="1447800"/>
          <a:ext cx="7772400" cy="4572000"/>
        </p:xfrm>
        <a:graphic>
          <a:graphicData uri="http://schemas.openxmlformats.org/drawingml/2006/table">
            <a:tbl>
              <a:tblPr firstRow="1" bandRow="1">
                <a:tableStyleId>{69CF1AB2-1976-4502-BF36-3FF5EA218861}</a:tableStyleId>
              </a:tblPr>
              <a:tblGrid>
                <a:gridCol w="1554480"/>
                <a:gridCol w="1554480"/>
                <a:gridCol w="1554480"/>
                <a:gridCol w="1554480"/>
                <a:gridCol w="1554480"/>
              </a:tblGrid>
              <a:tr h="571500">
                <a:tc>
                  <a:txBody>
                    <a:bodyPr/>
                    <a:lstStyle/>
                    <a:p>
                      <a:pPr algn="l" fontAlgn="b"/>
                      <a:r>
                        <a:rPr lang="en-US" sz="1400" u="none" strike="noStrike" dirty="0"/>
                        <a:t>Performance</a:t>
                      </a:r>
                      <a:endParaRPr lang="en-US" sz="1400" b="0" i="0" u="none" strike="noStrike" dirty="0">
                        <a:latin typeface="Verdana"/>
                      </a:endParaRPr>
                    </a:p>
                  </a:txBody>
                  <a:tcPr marL="12700" marR="12700" marT="12700" marB="0" anchor="b"/>
                </a:tc>
                <a:tc>
                  <a:txBody>
                    <a:bodyPr/>
                    <a:lstStyle/>
                    <a:p>
                      <a:pPr algn="l" fontAlgn="b"/>
                      <a:r>
                        <a:rPr lang="en-US" sz="1400" u="none" strike="noStrike"/>
                        <a:t>Points</a:t>
                      </a:r>
                      <a:endParaRPr lang="en-US" sz="1400" b="0" i="0" u="none" strike="noStrike">
                        <a:latin typeface="Verdana"/>
                      </a:endParaRPr>
                    </a:p>
                  </a:txBody>
                  <a:tcPr marL="12700" marR="12700" marT="12700" marB="0" anchor="b"/>
                </a:tc>
                <a:tc>
                  <a:txBody>
                    <a:bodyPr/>
                    <a:lstStyle/>
                    <a:p>
                      <a:pPr algn="l" fontAlgn="b"/>
                      <a:r>
                        <a:rPr lang="en-US" sz="1400" u="none" strike="noStrike"/>
                        <a:t>Curl-ups</a:t>
                      </a:r>
                      <a:endParaRPr lang="en-US" sz="1400" b="0" i="0" u="none" strike="noStrike">
                        <a:latin typeface="Verdana"/>
                      </a:endParaRPr>
                    </a:p>
                  </a:txBody>
                  <a:tcPr marL="12700" marR="12700" marT="12700" marB="0" anchor="b"/>
                </a:tc>
                <a:tc>
                  <a:txBody>
                    <a:bodyPr/>
                    <a:lstStyle/>
                    <a:p>
                      <a:pPr algn="l" fontAlgn="b"/>
                      <a:r>
                        <a:rPr lang="en-US" sz="1400" u="none" strike="noStrike"/>
                        <a:t>Push-ups</a:t>
                      </a:r>
                      <a:endParaRPr lang="en-US" sz="1400" b="0" i="0" u="none" strike="noStrike">
                        <a:latin typeface="Verdana"/>
                      </a:endParaRPr>
                    </a:p>
                  </a:txBody>
                  <a:tcPr marL="12700" marR="12700" marT="12700" marB="0" anchor="b"/>
                </a:tc>
                <a:tc>
                  <a:txBody>
                    <a:bodyPr/>
                    <a:lstStyle/>
                    <a:p>
                      <a:pPr algn="l" fontAlgn="b"/>
                      <a:r>
                        <a:rPr lang="en-US" sz="1400" u="none" strike="noStrike"/>
                        <a:t>1.5 mile run</a:t>
                      </a:r>
                      <a:endParaRPr lang="en-US" sz="1400" b="0" i="0" u="none" strike="noStrike">
                        <a:latin typeface="Verdana"/>
                      </a:endParaRPr>
                    </a:p>
                  </a:txBody>
                  <a:tcPr marL="12700" marR="12700" marT="12700" marB="0" anchor="b"/>
                </a:tc>
              </a:tr>
              <a:tr h="571500">
                <a:tc>
                  <a:txBody>
                    <a:bodyPr/>
                    <a:lstStyle/>
                    <a:p>
                      <a:pPr algn="l" fontAlgn="b"/>
                      <a:r>
                        <a:rPr lang="en-US" sz="1400" b="1" u="none" strike="noStrike" dirty="0"/>
                        <a:t>Levels</a:t>
                      </a:r>
                      <a:endParaRPr lang="en-US" sz="1400" b="1" i="0" u="none" strike="noStrike" dirty="0">
                        <a:latin typeface="Verdana"/>
                      </a:endParaRPr>
                    </a:p>
                  </a:txBody>
                  <a:tcPr marL="12700" marR="12700" marT="12700" marB="0" anchor="b"/>
                </a:tc>
                <a:tc>
                  <a:txBody>
                    <a:bodyPr/>
                    <a:lstStyle/>
                    <a:p>
                      <a:pPr algn="l" fontAlgn="b"/>
                      <a:endParaRPr lang="en-US" sz="1400" b="0" i="0" u="none" strike="noStrike">
                        <a:latin typeface="Verdana"/>
                      </a:endParaRPr>
                    </a:p>
                  </a:txBody>
                  <a:tcPr marL="12700" marR="12700" marT="12700" marB="0" anchor="b"/>
                </a:tc>
                <a:tc>
                  <a:txBody>
                    <a:bodyPr/>
                    <a:lstStyle/>
                    <a:p>
                      <a:pPr algn="l" fontAlgn="b"/>
                      <a:endParaRPr lang="en-US" sz="1400" b="0" i="0" u="none" strike="noStrike">
                        <a:latin typeface="Verdana"/>
                      </a:endParaRPr>
                    </a:p>
                  </a:txBody>
                  <a:tcPr marL="12700" marR="12700" marT="12700" marB="0" anchor="b"/>
                </a:tc>
                <a:tc>
                  <a:txBody>
                    <a:bodyPr/>
                    <a:lstStyle/>
                    <a:p>
                      <a:pPr algn="l" fontAlgn="b"/>
                      <a:endParaRPr lang="en-US" sz="1400" b="0" i="0" u="none" strike="noStrike">
                        <a:latin typeface="Verdana"/>
                      </a:endParaRPr>
                    </a:p>
                  </a:txBody>
                  <a:tcPr marL="12700" marR="12700" marT="12700" marB="0" anchor="b"/>
                </a:tc>
                <a:tc>
                  <a:txBody>
                    <a:bodyPr/>
                    <a:lstStyle/>
                    <a:p>
                      <a:pPr algn="l" fontAlgn="b"/>
                      <a:endParaRPr lang="en-US" sz="1400" b="0" i="0" u="none" strike="noStrike">
                        <a:latin typeface="Verdana"/>
                      </a:endParaRPr>
                    </a:p>
                  </a:txBody>
                  <a:tcPr marL="12700" marR="12700" marT="12700" marB="0" anchor="b"/>
                </a:tc>
              </a:tr>
              <a:tr h="571500">
                <a:tc>
                  <a:txBody>
                    <a:bodyPr/>
                    <a:lstStyle/>
                    <a:p>
                      <a:pPr algn="l" fontAlgn="b"/>
                      <a:r>
                        <a:rPr lang="en-US" sz="1400" u="none" strike="noStrike"/>
                        <a:t>Maximum</a:t>
                      </a:r>
                      <a:endParaRPr lang="en-US" sz="1400" b="0" i="0" u="none" strike="noStrike">
                        <a:latin typeface="Verdana"/>
                      </a:endParaRPr>
                    </a:p>
                  </a:txBody>
                  <a:tcPr marL="12700" marR="12700" marT="12700" marB="0" anchor="b"/>
                </a:tc>
                <a:tc>
                  <a:txBody>
                    <a:bodyPr/>
                    <a:lstStyle/>
                    <a:p>
                      <a:pPr algn="l" fontAlgn="b"/>
                      <a:r>
                        <a:rPr lang="en-US" sz="1400" u="none" strike="noStrike" dirty="0"/>
                        <a:t>100</a:t>
                      </a:r>
                      <a:endParaRPr lang="en-US" sz="1400" b="0" i="0" u="none" strike="noStrike" dirty="0">
                        <a:latin typeface="Verdana"/>
                      </a:endParaRPr>
                    </a:p>
                  </a:txBody>
                  <a:tcPr marL="12700" marR="12700" marT="12700" marB="0" anchor="b"/>
                </a:tc>
                <a:tc>
                  <a:txBody>
                    <a:bodyPr/>
                    <a:lstStyle/>
                    <a:p>
                      <a:pPr algn="l" fontAlgn="b"/>
                      <a:r>
                        <a:rPr lang="en-US" sz="1400" u="none" strike="noStrike"/>
                        <a:t>109</a:t>
                      </a:r>
                      <a:endParaRPr lang="en-US" sz="1400" b="0" i="0" u="none" strike="noStrike">
                        <a:latin typeface="Verdana"/>
                      </a:endParaRPr>
                    </a:p>
                  </a:txBody>
                  <a:tcPr marL="12700" marR="12700" marT="12700" marB="0" anchor="b"/>
                </a:tc>
                <a:tc>
                  <a:txBody>
                    <a:bodyPr/>
                    <a:lstStyle/>
                    <a:p>
                      <a:pPr algn="l" fontAlgn="b"/>
                      <a:r>
                        <a:rPr lang="en-US" sz="1400" u="none" strike="noStrike"/>
                        <a:t>51</a:t>
                      </a:r>
                      <a:endParaRPr lang="en-US" sz="1400" b="0" i="0" u="none" strike="noStrike">
                        <a:latin typeface="Verdana"/>
                      </a:endParaRPr>
                    </a:p>
                  </a:txBody>
                  <a:tcPr marL="12700" marR="12700" marT="12700" marB="0" anchor="b"/>
                </a:tc>
                <a:tc>
                  <a:txBody>
                    <a:bodyPr/>
                    <a:lstStyle/>
                    <a:p>
                      <a:pPr algn="l" fontAlgn="b"/>
                      <a:r>
                        <a:rPr lang="en-US" sz="1400" b="0" i="0" u="none" strike="noStrike" dirty="0" smtClean="0">
                          <a:latin typeface="+mn-lt"/>
                        </a:rPr>
                        <a:t>9:29</a:t>
                      </a:r>
                      <a:endParaRPr lang="en-US" sz="1400" b="0" i="0" u="none" strike="noStrike" dirty="0">
                        <a:latin typeface="Verdana"/>
                      </a:endParaRPr>
                    </a:p>
                  </a:txBody>
                  <a:tcPr marL="12700" marR="12700" marT="12700" marB="0" anchor="b"/>
                </a:tc>
              </a:tr>
              <a:tr h="571500">
                <a:tc>
                  <a:txBody>
                    <a:bodyPr/>
                    <a:lstStyle/>
                    <a:p>
                      <a:pPr algn="l" fontAlgn="b"/>
                      <a:r>
                        <a:rPr lang="en-US" sz="1400" u="none" strike="noStrike"/>
                        <a:t>Outstanding</a:t>
                      </a:r>
                      <a:endParaRPr lang="en-US" sz="1400" b="0" i="0" u="none" strike="noStrike">
                        <a:latin typeface="Verdana"/>
                      </a:endParaRPr>
                    </a:p>
                  </a:txBody>
                  <a:tcPr marL="12700" marR="12700" marT="12700" marB="0" anchor="b"/>
                </a:tc>
                <a:tc>
                  <a:txBody>
                    <a:bodyPr/>
                    <a:lstStyle/>
                    <a:p>
                      <a:pPr algn="l" fontAlgn="b"/>
                      <a:r>
                        <a:rPr lang="en-US" sz="1400" u="none" strike="noStrike" dirty="0"/>
                        <a:t>90</a:t>
                      </a:r>
                      <a:endParaRPr lang="en-US" sz="1400" b="0" i="0" u="none" strike="noStrike" dirty="0">
                        <a:latin typeface="Verdana"/>
                      </a:endParaRPr>
                    </a:p>
                  </a:txBody>
                  <a:tcPr marL="12700" marR="12700" marT="12700" marB="0" anchor="b"/>
                </a:tc>
                <a:tc>
                  <a:txBody>
                    <a:bodyPr/>
                    <a:lstStyle/>
                    <a:p>
                      <a:pPr algn="l" fontAlgn="b"/>
                      <a:r>
                        <a:rPr lang="en-US" sz="1400" u="none" strike="noStrike" dirty="0"/>
                        <a:t>102</a:t>
                      </a:r>
                      <a:endParaRPr lang="en-US" sz="1400" b="0" i="0" u="none" strike="noStrike" dirty="0">
                        <a:latin typeface="Verdana"/>
                      </a:endParaRPr>
                    </a:p>
                  </a:txBody>
                  <a:tcPr marL="12700" marR="12700" marT="12700" marB="0" anchor="b"/>
                </a:tc>
                <a:tc>
                  <a:txBody>
                    <a:bodyPr/>
                    <a:lstStyle/>
                    <a:p>
                      <a:pPr algn="l" fontAlgn="b"/>
                      <a:r>
                        <a:rPr lang="en-US" sz="1400" u="none" strike="noStrike"/>
                        <a:t>47</a:t>
                      </a:r>
                      <a:endParaRPr lang="en-US" sz="1400" b="0" i="0" u="none" strike="noStrike">
                        <a:latin typeface="Verdana"/>
                      </a:endParaRPr>
                    </a:p>
                  </a:txBody>
                  <a:tcPr marL="12700" marR="12700" marT="12700" marB="0" anchor="b"/>
                </a:tc>
                <a:tc>
                  <a:txBody>
                    <a:bodyPr/>
                    <a:lstStyle/>
                    <a:p>
                      <a:pPr algn="l" fontAlgn="b"/>
                      <a:r>
                        <a:rPr lang="en-US" sz="1400" u="none" strike="noStrike" dirty="0" smtClean="0"/>
                        <a:t>11:30</a:t>
                      </a:r>
                      <a:endParaRPr lang="en-US" sz="1400" b="0" i="0" u="none" strike="noStrike" dirty="0">
                        <a:latin typeface="Verdana"/>
                      </a:endParaRPr>
                    </a:p>
                  </a:txBody>
                  <a:tcPr marL="12700" marR="12700" marT="12700" marB="0" anchor="b"/>
                </a:tc>
              </a:tr>
              <a:tr h="571500">
                <a:tc>
                  <a:txBody>
                    <a:bodyPr/>
                    <a:lstStyle/>
                    <a:p>
                      <a:pPr algn="l" fontAlgn="b"/>
                      <a:r>
                        <a:rPr lang="en-US" sz="1400" u="none" strike="noStrike"/>
                        <a:t>Excellent</a:t>
                      </a:r>
                      <a:endParaRPr lang="en-US" sz="1400" b="0" i="0" u="none" strike="noStrike">
                        <a:latin typeface="Verdana"/>
                      </a:endParaRPr>
                    </a:p>
                  </a:txBody>
                  <a:tcPr marL="12700" marR="12700" marT="12700" marB="0" anchor="b"/>
                </a:tc>
                <a:tc>
                  <a:txBody>
                    <a:bodyPr/>
                    <a:lstStyle/>
                    <a:p>
                      <a:pPr algn="l" fontAlgn="b"/>
                      <a:r>
                        <a:rPr lang="en-US" sz="1400" u="none" strike="noStrike"/>
                        <a:t>75</a:t>
                      </a:r>
                      <a:endParaRPr lang="en-US" sz="1400" b="0" i="0" u="none" strike="noStrike">
                        <a:latin typeface="Verdana"/>
                      </a:endParaRPr>
                    </a:p>
                  </a:txBody>
                  <a:tcPr marL="12700" marR="12700" marT="12700" marB="0" anchor="b"/>
                </a:tc>
                <a:tc>
                  <a:txBody>
                    <a:bodyPr/>
                    <a:lstStyle/>
                    <a:p>
                      <a:pPr algn="l" fontAlgn="b"/>
                      <a:r>
                        <a:rPr lang="en-US" sz="1400" u="none" strike="noStrike" dirty="0"/>
                        <a:t>90</a:t>
                      </a:r>
                      <a:endParaRPr lang="en-US" sz="1400" b="0" i="0" u="none" strike="noStrike" dirty="0">
                        <a:latin typeface="Verdana"/>
                      </a:endParaRPr>
                    </a:p>
                  </a:txBody>
                  <a:tcPr marL="12700" marR="12700" marT="12700" marB="0" anchor="b"/>
                </a:tc>
                <a:tc>
                  <a:txBody>
                    <a:bodyPr/>
                    <a:lstStyle/>
                    <a:p>
                      <a:pPr algn="l" fontAlgn="b"/>
                      <a:r>
                        <a:rPr lang="en-US" sz="1400" u="none" strike="noStrike"/>
                        <a:t>42</a:t>
                      </a:r>
                      <a:endParaRPr lang="en-US" sz="1400" b="0" i="0" u="none" strike="noStrike">
                        <a:latin typeface="Verdana"/>
                      </a:endParaRPr>
                    </a:p>
                  </a:txBody>
                  <a:tcPr marL="12700" marR="12700" marT="12700" marB="0" anchor="b"/>
                </a:tc>
                <a:tc>
                  <a:txBody>
                    <a:bodyPr/>
                    <a:lstStyle/>
                    <a:p>
                      <a:pPr algn="l" fontAlgn="b"/>
                      <a:r>
                        <a:rPr lang="en-US" sz="1400" u="none" strike="noStrike" dirty="0" smtClean="0"/>
                        <a:t>12:30</a:t>
                      </a:r>
                      <a:endParaRPr lang="en-US" sz="1400" b="0" i="0" u="none" strike="noStrike" dirty="0">
                        <a:latin typeface="Verdana"/>
                      </a:endParaRPr>
                    </a:p>
                  </a:txBody>
                  <a:tcPr marL="12700" marR="12700" marT="12700" marB="0" anchor="b"/>
                </a:tc>
              </a:tr>
              <a:tr h="571500">
                <a:tc>
                  <a:txBody>
                    <a:bodyPr/>
                    <a:lstStyle/>
                    <a:p>
                      <a:pPr algn="l" fontAlgn="b"/>
                      <a:r>
                        <a:rPr lang="en-US" sz="1400" u="none" strike="noStrike"/>
                        <a:t>Good</a:t>
                      </a:r>
                      <a:endParaRPr lang="en-US" sz="1400" b="0" i="0" u="none" strike="noStrike">
                        <a:latin typeface="Verdana"/>
                      </a:endParaRPr>
                    </a:p>
                  </a:txBody>
                  <a:tcPr marL="12700" marR="12700" marT="12700" marB="0" anchor="b"/>
                </a:tc>
                <a:tc>
                  <a:txBody>
                    <a:bodyPr/>
                    <a:lstStyle/>
                    <a:p>
                      <a:pPr algn="l" fontAlgn="b"/>
                      <a:r>
                        <a:rPr lang="en-US" sz="1400" u="none" strike="noStrike"/>
                        <a:t>60</a:t>
                      </a:r>
                      <a:endParaRPr lang="en-US" sz="1400" b="0" i="0" u="none" strike="noStrike">
                        <a:latin typeface="Verdana"/>
                      </a:endParaRPr>
                    </a:p>
                  </a:txBody>
                  <a:tcPr marL="12700" marR="12700" marT="12700" marB="0" anchor="b"/>
                </a:tc>
                <a:tc>
                  <a:txBody>
                    <a:bodyPr/>
                    <a:lstStyle/>
                    <a:p>
                      <a:pPr algn="l" fontAlgn="b"/>
                      <a:r>
                        <a:rPr lang="en-US" sz="1400" u="none" strike="noStrike" dirty="0"/>
                        <a:t>62</a:t>
                      </a:r>
                      <a:endParaRPr lang="en-US" sz="1400" b="0" i="0" u="none" strike="noStrike" dirty="0">
                        <a:latin typeface="Verdana"/>
                      </a:endParaRPr>
                    </a:p>
                  </a:txBody>
                  <a:tcPr marL="12700" marR="12700" marT="12700" marB="0" anchor="b"/>
                </a:tc>
                <a:tc>
                  <a:txBody>
                    <a:bodyPr/>
                    <a:lstStyle/>
                    <a:p>
                      <a:pPr algn="l" fontAlgn="b"/>
                      <a:r>
                        <a:rPr lang="en-US" sz="1400" u="none" strike="noStrike" dirty="0"/>
                        <a:t>24</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13:30</a:t>
                      </a:r>
                      <a:endParaRPr lang="en-US" sz="1400" b="0" i="0" u="none" strike="noStrike" dirty="0">
                        <a:latin typeface="Verdana"/>
                      </a:endParaRPr>
                    </a:p>
                  </a:txBody>
                  <a:tcPr marL="12700" marR="12700" marT="12700" marB="0" anchor="b"/>
                </a:tc>
              </a:tr>
              <a:tr h="571500">
                <a:tc>
                  <a:txBody>
                    <a:bodyPr/>
                    <a:lstStyle/>
                    <a:p>
                      <a:pPr algn="l" fontAlgn="b"/>
                      <a:r>
                        <a:rPr lang="en-US" sz="1400" u="none" strike="noStrike"/>
                        <a:t>Satisfactory</a:t>
                      </a:r>
                      <a:endParaRPr lang="en-US" sz="1400" b="0" i="0" u="none" strike="noStrike">
                        <a:latin typeface="Verdana"/>
                      </a:endParaRPr>
                    </a:p>
                  </a:txBody>
                  <a:tcPr marL="12700" marR="12700" marT="12700" marB="0" anchor="b"/>
                </a:tc>
                <a:tc>
                  <a:txBody>
                    <a:bodyPr/>
                    <a:lstStyle/>
                    <a:p>
                      <a:pPr algn="l" fontAlgn="b"/>
                      <a:r>
                        <a:rPr lang="en-US" sz="1400" u="none" strike="noStrike"/>
                        <a:t>45</a:t>
                      </a:r>
                      <a:endParaRPr lang="en-US" sz="1400" b="0" i="0" u="none" strike="noStrike">
                        <a:latin typeface="Verdana"/>
                      </a:endParaRPr>
                    </a:p>
                  </a:txBody>
                  <a:tcPr marL="12700" marR="12700" marT="12700" marB="0" anchor="b"/>
                </a:tc>
                <a:tc>
                  <a:txBody>
                    <a:bodyPr/>
                    <a:lstStyle/>
                    <a:p>
                      <a:pPr algn="l" fontAlgn="b"/>
                      <a:r>
                        <a:rPr lang="en-US" sz="1400" u="none" strike="noStrike"/>
                        <a:t>50</a:t>
                      </a:r>
                      <a:endParaRPr lang="en-US" sz="1400" b="0" i="0" u="none" strike="noStrike">
                        <a:latin typeface="Verdana"/>
                      </a:endParaRPr>
                    </a:p>
                  </a:txBody>
                  <a:tcPr marL="12700" marR="12700" marT="12700" marB="0" anchor="b"/>
                </a:tc>
                <a:tc>
                  <a:txBody>
                    <a:bodyPr/>
                    <a:lstStyle/>
                    <a:p>
                      <a:pPr algn="l" fontAlgn="b"/>
                      <a:r>
                        <a:rPr lang="en-US" sz="1400" u="none" strike="noStrike" dirty="0"/>
                        <a:t>19</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15:00</a:t>
                      </a:r>
                      <a:endParaRPr lang="en-US" sz="1400" b="0" i="0" u="none" strike="noStrike" dirty="0">
                        <a:latin typeface="Verdana"/>
                      </a:endParaRPr>
                    </a:p>
                  </a:txBody>
                  <a:tcPr marL="12700" marR="12700" marT="12700" marB="0" anchor="b"/>
                </a:tc>
              </a:tr>
              <a:tr h="571500">
                <a:tc>
                  <a:txBody>
                    <a:bodyPr/>
                    <a:lstStyle/>
                    <a:p>
                      <a:pPr algn="l" fontAlgn="b"/>
                      <a:r>
                        <a:rPr lang="en-US" sz="1400" u="none" strike="noStrike"/>
                        <a:t>Failure</a:t>
                      </a:r>
                      <a:endParaRPr lang="en-US" sz="1400" b="0" i="0" u="none" strike="noStrike">
                        <a:latin typeface="Verdana"/>
                      </a:endParaRPr>
                    </a:p>
                  </a:txBody>
                  <a:tcPr marL="12700" marR="12700" marT="12700" marB="0" anchor="b"/>
                </a:tc>
                <a:tc>
                  <a:txBody>
                    <a:bodyPr/>
                    <a:lstStyle/>
                    <a:p>
                      <a:pPr algn="l" fontAlgn="b"/>
                      <a:r>
                        <a:rPr lang="en-US" sz="1400" u="none" strike="noStrike"/>
                        <a:t>FAIL</a:t>
                      </a:r>
                      <a:endParaRPr lang="en-US" sz="1400" b="0" i="0" u="none" strike="noStrike">
                        <a:latin typeface="Verdana"/>
                      </a:endParaRPr>
                    </a:p>
                  </a:txBody>
                  <a:tcPr marL="12700" marR="12700" marT="12700" marB="0" anchor="b"/>
                </a:tc>
                <a:tc>
                  <a:txBody>
                    <a:bodyPr/>
                    <a:lstStyle/>
                    <a:p>
                      <a:pPr algn="l" fontAlgn="b"/>
                      <a:r>
                        <a:rPr lang="en-US" sz="1400" u="none" strike="noStrike"/>
                        <a:t>&lt;50</a:t>
                      </a:r>
                      <a:endParaRPr lang="en-US" sz="1400" b="0" i="0" u="none" strike="noStrike">
                        <a:latin typeface="Verdana"/>
                      </a:endParaRPr>
                    </a:p>
                  </a:txBody>
                  <a:tcPr marL="12700" marR="12700" marT="12700" marB="0" anchor="b"/>
                </a:tc>
                <a:tc>
                  <a:txBody>
                    <a:bodyPr/>
                    <a:lstStyle/>
                    <a:p>
                      <a:pPr algn="l" fontAlgn="b"/>
                      <a:r>
                        <a:rPr lang="en-US" sz="1400" u="none" strike="noStrike"/>
                        <a:t>&lt;19</a:t>
                      </a:r>
                      <a:endParaRPr lang="en-US" sz="1400" b="0" i="0" u="none" strike="noStrike">
                        <a:latin typeface="Verdana"/>
                      </a:endParaRPr>
                    </a:p>
                  </a:txBody>
                  <a:tcPr marL="12700" marR="12700" marT="12700" marB="0" anchor="b"/>
                </a:tc>
                <a:tc>
                  <a:txBody>
                    <a:bodyPr/>
                    <a:lstStyle/>
                    <a:p>
                      <a:pPr algn="l" fontAlgn="b"/>
                      <a:r>
                        <a:rPr lang="en-US" sz="1400" u="none" strike="noStrike" dirty="0"/>
                        <a:t>&gt;</a:t>
                      </a:r>
                      <a:r>
                        <a:rPr lang="en-US" sz="1400" u="none" strike="noStrike" dirty="0" smtClean="0"/>
                        <a:t>15:00</a:t>
                      </a:r>
                      <a:endParaRPr lang="en-US" sz="1400" b="0" i="0" u="none" strike="noStrike" dirty="0">
                        <a:latin typeface="Verdana"/>
                      </a:endParaRPr>
                    </a:p>
                  </a:txBody>
                  <a:tcPr marL="12700" marR="12700" marT="12700" marB="0" anchor="b"/>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Females: Age 20-24</a:t>
            </a:r>
            <a:endParaRPr lang="en-US" dirty="0"/>
          </a:p>
        </p:txBody>
      </p:sp>
      <p:graphicFrame>
        <p:nvGraphicFramePr>
          <p:cNvPr id="4" name="Content Placeholder 5"/>
          <p:cNvGraphicFramePr>
            <a:graphicFrameLocks noGrp="1"/>
          </p:cNvGraphicFramePr>
          <p:nvPr>
            <p:ph sz="quarter" idx="1"/>
            <p:extLst>
              <p:ext uri="{D42A27DB-BD31-4B8C-83A1-F6EECF244321}">
                <p14:modId xmlns:p14="http://schemas.microsoft.com/office/powerpoint/2010/main" val="1678670411"/>
              </p:ext>
            </p:extLst>
          </p:nvPr>
        </p:nvGraphicFramePr>
        <p:xfrm>
          <a:off x="914400" y="1447800"/>
          <a:ext cx="7772400" cy="4572000"/>
        </p:xfrm>
        <a:graphic>
          <a:graphicData uri="http://schemas.openxmlformats.org/drawingml/2006/table">
            <a:tbl>
              <a:tblPr firstRow="1" bandRow="1">
                <a:tableStyleId>{69CF1AB2-1976-4502-BF36-3FF5EA218861}</a:tableStyleId>
              </a:tblPr>
              <a:tblGrid>
                <a:gridCol w="1554480"/>
                <a:gridCol w="1554480"/>
                <a:gridCol w="1554480"/>
                <a:gridCol w="1554480"/>
                <a:gridCol w="1554480"/>
              </a:tblGrid>
              <a:tr h="571500">
                <a:tc>
                  <a:txBody>
                    <a:bodyPr/>
                    <a:lstStyle/>
                    <a:p>
                      <a:pPr algn="l" fontAlgn="b"/>
                      <a:r>
                        <a:rPr lang="en-US" sz="1400" u="none" strike="noStrike" dirty="0"/>
                        <a:t>Performance</a:t>
                      </a:r>
                      <a:endParaRPr lang="en-US" sz="1400" b="0" i="0" u="none" strike="noStrike" dirty="0">
                        <a:latin typeface="Verdana"/>
                      </a:endParaRPr>
                    </a:p>
                  </a:txBody>
                  <a:tcPr marL="12700" marR="12700" marT="12700" marB="0" anchor="b"/>
                </a:tc>
                <a:tc>
                  <a:txBody>
                    <a:bodyPr/>
                    <a:lstStyle/>
                    <a:p>
                      <a:pPr algn="l" fontAlgn="b"/>
                      <a:r>
                        <a:rPr lang="en-US" sz="1400" u="none" strike="noStrike"/>
                        <a:t>Points</a:t>
                      </a:r>
                      <a:endParaRPr lang="en-US" sz="1400" b="0" i="0" u="none" strike="noStrike">
                        <a:latin typeface="Verdana"/>
                      </a:endParaRPr>
                    </a:p>
                  </a:txBody>
                  <a:tcPr marL="12700" marR="12700" marT="12700" marB="0" anchor="b"/>
                </a:tc>
                <a:tc>
                  <a:txBody>
                    <a:bodyPr/>
                    <a:lstStyle/>
                    <a:p>
                      <a:pPr algn="l" fontAlgn="b"/>
                      <a:r>
                        <a:rPr lang="en-US" sz="1400" u="none" strike="noStrike"/>
                        <a:t>Curl-ups</a:t>
                      </a:r>
                      <a:endParaRPr lang="en-US" sz="1400" b="0" i="0" u="none" strike="noStrike">
                        <a:latin typeface="Verdana"/>
                      </a:endParaRPr>
                    </a:p>
                  </a:txBody>
                  <a:tcPr marL="12700" marR="12700" marT="12700" marB="0" anchor="b"/>
                </a:tc>
                <a:tc>
                  <a:txBody>
                    <a:bodyPr/>
                    <a:lstStyle/>
                    <a:p>
                      <a:pPr algn="l" fontAlgn="b"/>
                      <a:r>
                        <a:rPr lang="en-US" sz="1400" u="none" strike="noStrike"/>
                        <a:t>Push-ups</a:t>
                      </a:r>
                      <a:endParaRPr lang="en-US" sz="1400" b="0" i="0" u="none" strike="noStrike">
                        <a:latin typeface="Verdana"/>
                      </a:endParaRPr>
                    </a:p>
                  </a:txBody>
                  <a:tcPr marL="12700" marR="12700" marT="12700" marB="0" anchor="b"/>
                </a:tc>
                <a:tc>
                  <a:txBody>
                    <a:bodyPr/>
                    <a:lstStyle/>
                    <a:p>
                      <a:pPr algn="l" fontAlgn="b"/>
                      <a:r>
                        <a:rPr lang="en-US" sz="1400" u="none" strike="noStrike"/>
                        <a:t>1.5 mile run</a:t>
                      </a:r>
                      <a:endParaRPr lang="en-US" sz="1400" b="0" i="0" u="none" strike="noStrike">
                        <a:latin typeface="Verdana"/>
                      </a:endParaRPr>
                    </a:p>
                  </a:txBody>
                  <a:tcPr marL="12700" marR="12700" marT="12700" marB="0" anchor="b"/>
                </a:tc>
              </a:tr>
              <a:tr h="571500">
                <a:tc>
                  <a:txBody>
                    <a:bodyPr/>
                    <a:lstStyle/>
                    <a:p>
                      <a:pPr algn="l" fontAlgn="b"/>
                      <a:r>
                        <a:rPr lang="en-US" sz="1400" b="1" u="none" strike="noStrike" dirty="0"/>
                        <a:t>Levels</a:t>
                      </a:r>
                      <a:endParaRPr lang="en-US" sz="1400" b="1" i="0" u="none" strike="noStrike" dirty="0">
                        <a:latin typeface="Verdana"/>
                      </a:endParaRPr>
                    </a:p>
                  </a:txBody>
                  <a:tcPr marL="12700" marR="12700" marT="12700" marB="0" anchor="b"/>
                </a:tc>
                <a:tc>
                  <a:txBody>
                    <a:bodyPr/>
                    <a:lstStyle/>
                    <a:p>
                      <a:pPr algn="l" fontAlgn="b"/>
                      <a:endParaRPr lang="en-US" sz="1400" b="0" i="0" u="none" strike="noStrike">
                        <a:latin typeface="Verdana"/>
                      </a:endParaRPr>
                    </a:p>
                  </a:txBody>
                  <a:tcPr marL="12700" marR="12700" marT="12700" marB="0" anchor="b"/>
                </a:tc>
                <a:tc>
                  <a:txBody>
                    <a:bodyPr/>
                    <a:lstStyle/>
                    <a:p>
                      <a:pPr algn="l" fontAlgn="b"/>
                      <a:endParaRPr lang="en-US" sz="1400" b="0" i="0" u="none" strike="noStrike">
                        <a:latin typeface="Verdana"/>
                      </a:endParaRPr>
                    </a:p>
                  </a:txBody>
                  <a:tcPr marL="12700" marR="12700" marT="12700" marB="0" anchor="b"/>
                </a:tc>
                <a:tc>
                  <a:txBody>
                    <a:bodyPr/>
                    <a:lstStyle/>
                    <a:p>
                      <a:pPr algn="l" fontAlgn="b"/>
                      <a:endParaRPr lang="en-US" sz="1400" b="0" i="0" u="none" strike="noStrike">
                        <a:latin typeface="Verdana"/>
                      </a:endParaRPr>
                    </a:p>
                  </a:txBody>
                  <a:tcPr marL="12700" marR="12700" marT="12700" marB="0" anchor="b"/>
                </a:tc>
                <a:tc>
                  <a:txBody>
                    <a:bodyPr/>
                    <a:lstStyle/>
                    <a:p>
                      <a:pPr algn="l" fontAlgn="b"/>
                      <a:endParaRPr lang="en-US" sz="1400" b="0" i="0" u="none" strike="noStrike">
                        <a:latin typeface="Verdana"/>
                      </a:endParaRPr>
                    </a:p>
                  </a:txBody>
                  <a:tcPr marL="12700" marR="12700" marT="12700" marB="0" anchor="b"/>
                </a:tc>
              </a:tr>
              <a:tr h="571500">
                <a:tc>
                  <a:txBody>
                    <a:bodyPr/>
                    <a:lstStyle/>
                    <a:p>
                      <a:pPr algn="l" fontAlgn="b"/>
                      <a:r>
                        <a:rPr lang="en-US" sz="1400" u="none" strike="noStrike"/>
                        <a:t>Maximum</a:t>
                      </a:r>
                      <a:endParaRPr lang="en-US" sz="1400" b="0" i="0" u="none" strike="noStrike">
                        <a:latin typeface="Verdana"/>
                      </a:endParaRPr>
                    </a:p>
                  </a:txBody>
                  <a:tcPr marL="12700" marR="12700" marT="12700" marB="0" anchor="b"/>
                </a:tc>
                <a:tc>
                  <a:txBody>
                    <a:bodyPr/>
                    <a:lstStyle/>
                    <a:p>
                      <a:pPr algn="l" fontAlgn="b"/>
                      <a:r>
                        <a:rPr lang="en-US" sz="1400" u="none" strike="noStrike" dirty="0"/>
                        <a:t>100</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105</a:t>
                      </a:r>
                      <a:endParaRPr lang="en-US" sz="1400" b="0" i="0" u="none" strike="noStrike" dirty="0">
                        <a:latin typeface="Verdana"/>
                      </a:endParaRPr>
                    </a:p>
                  </a:txBody>
                  <a:tcPr marL="12700" marR="12700" marT="12700" marB="0" anchor="b"/>
                </a:tc>
                <a:tc>
                  <a:txBody>
                    <a:bodyPr/>
                    <a:lstStyle/>
                    <a:p>
                      <a:pPr algn="l" fontAlgn="b"/>
                      <a:r>
                        <a:rPr lang="en-US" sz="1400" b="0" i="0" u="none" strike="noStrike" dirty="0" smtClean="0">
                          <a:latin typeface="+mn-lt"/>
                        </a:rPr>
                        <a:t>48</a:t>
                      </a:r>
                      <a:endParaRPr lang="en-US" sz="1400" b="0" i="0" u="none" strike="noStrike" dirty="0">
                        <a:latin typeface="Verdana"/>
                      </a:endParaRPr>
                    </a:p>
                  </a:txBody>
                  <a:tcPr marL="12700" marR="12700" marT="12700" marB="0" anchor="b"/>
                </a:tc>
                <a:tc>
                  <a:txBody>
                    <a:bodyPr/>
                    <a:lstStyle/>
                    <a:p>
                      <a:pPr algn="l" fontAlgn="b"/>
                      <a:r>
                        <a:rPr lang="en-US" sz="1400" b="0" i="0" u="none" strike="noStrike" dirty="0" smtClean="0">
                          <a:latin typeface="+mn-lt"/>
                        </a:rPr>
                        <a:t>9:47</a:t>
                      </a:r>
                      <a:endParaRPr lang="en-US" sz="1400" b="0" i="0" u="none" strike="noStrike" dirty="0">
                        <a:latin typeface="Verdana"/>
                      </a:endParaRPr>
                    </a:p>
                  </a:txBody>
                  <a:tcPr marL="12700" marR="12700" marT="12700" marB="0" anchor="b"/>
                </a:tc>
              </a:tr>
              <a:tr h="571500">
                <a:tc>
                  <a:txBody>
                    <a:bodyPr/>
                    <a:lstStyle/>
                    <a:p>
                      <a:pPr algn="l" fontAlgn="b"/>
                      <a:r>
                        <a:rPr lang="en-US" sz="1400" u="none" strike="noStrike"/>
                        <a:t>Outstanding</a:t>
                      </a:r>
                      <a:endParaRPr lang="en-US" sz="1400" b="0" i="0" u="none" strike="noStrike">
                        <a:latin typeface="Verdana"/>
                      </a:endParaRPr>
                    </a:p>
                  </a:txBody>
                  <a:tcPr marL="12700" marR="12700" marT="12700" marB="0" anchor="b"/>
                </a:tc>
                <a:tc>
                  <a:txBody>
                    <a:bodyPr/>
                    <a:lstStyle/>
                    <a:p>
                      <a:pPr algn="l" fontAlgn="b"/>
                      <a:r>
                        <a:rPr lang="en-US" sz="1400" u="none" strike="noStrike" dirty="0"/>
                        <a:t>90</a:t>
                      </a:r>
                      <a:endParaRPr lang="en-US" sz="1400" b="0" i="0" u="none" strike="noStrike" dirty="0">
                        <a:latin typeface="Verdana"/>
                      </a:endParaRPr>
                    </a:p>
                  </a:txBody>
                  <a:tcPr marL="12700" marR="12700" marT="12700" marB="0" anchor="b"/>
                </a:tc>
                <a:tc>
                  <a:txBody>
                    <a:bodyPr/>
                    <a:lstStyle/>
                    <a:p>
                      <a:pPr algn="l" fontAlgn="b"/>
                      <a:r>
                        <a:rPr lang="en-US" sz="1400" b="0" i="0" u="none" strike="noStrike" dirty="0" smtClean="0">
                          <a:latin typeface="+mn-lt"/>
                        </a:rPr>
                        <a:t>98</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44</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11:30</a:t>
                      </a:r>
                      <a:endParaRPr lang="en-US" sz="1400" b="0" i="0" u="none" strike="noStrike" dirty="0">
                        <a:latin typeface="Verdana"/>
                      </a:endParaRPr>
                    </a:p>
                  </a:txBody>
                  <a:tcPr marL="12700" marR="12700" marT="12700" marB="0" anchor="b"/>
                </a:tc>
              </a:tr>
              <a:tr h="571500">
                <a:tc>
                  <a:txBody>
                    <a:bodyPr/>
                    <a:lstStyle/>
                    <a:p>
                      <a:pPr algn="l" fontAlgn="b"/>
                      <a:r>
                        <a:rPr lang="en-US" sz="1400" u="none" strike="noStrike"/>
                        <a:t>Excellent</a:t>
                      </a:r>
                      <a:endParaRPr lang="en-US" sz="1400" b="0" i="0" u="none" strike="noStrike">
                        <a:latin typeface="Verdana"/>
                      </a:endParaRPr>
                    </a:p>
                  </a:txBody>
                  <a:tcPr marL="12700" marR="12700" marT="12700" marB="0" anchor="b"/>
                </a:tc>
                <a:tc>
                  <a:txBody>
                    <a:bodyPr/>
                    <a:lstStyle/>
                    <a:p>
                      <a:pPr algn="l" fontAlgn="b"/>
                      <a:r>
                        <a:rPr lang="en-US" sz="1400" u="none" strike="noStrike"/>
                        <a:t>75</a:t>
                      </a:r>
                      <a:endParaRPr lang="en-US" sz="1400" b="0" i="0" u="none" strike="noStrike">
                        <a:latin typeface="Verdana"/>
                      </a:endParaRPr>
                    </a:p>
                  </a:txBody>
                  <a:tcPr marL="12700" marR="12700" marT="12700" marB="0" anchor="b"/>
                </a:tc>
                <a:tc>
                  <a:txBody>
                    <a:bodyPr/>
                    <a:lstStyle/>
                    <a:p>
                      <a:pPr algn="l" fontAlgn="b"/>
                      <a:r>
                        <a:rPr lang="en-US" sz="1400" b="0" i="0" u="none" strike="noStrike" dirty="0" smtClean="0">
                          <a:latin typeface="+mn-lt"/>
                        </a:rPr>
                        <a:t>87</a:t>
                      </a:r>
                      <a:endParaRPr lang="en-US" sz="1400" b="0" i="0" u="none" strike="noStrike" dirty="0">
                        <a:latin typeface="Verdana"/>
                      </a:endParaRPr>
                    </a:p>
                  </a:txBody>
                  <a:tcPr marL="12700" marR="12700" marT="12700" marB="0" anchor="b"/>
                </a:tc>
                <a:tc>
                  <a:txBody>
                    <a:bodyPr/>
                    <a:lstStyle/>
                    <a:p>
                      <a:pPr algn="l" fontAlgn="b"/>
                      <a:r>
                        <a:rPr lang="en-US" sz="1400" b="0" i="0" u="none" strike="noStrike" dirty="0" smtClean="0">
                          <a:latin typeface="+mn-lt"/>
                        </a:rPr>
                        <a:t>39</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13:15</a:t>
                      </a:r>
                      <a:endParaRPr lang="en-US" sz="1400" b="0" i="0" u="none" strike="noStrike" dirty="0">
                        <a:latin typeface="Verdana"/>
                      </a:endParaRPr>
                    </a:p>
                  </a:txBody>
                  <a:tcPr marL="12700" marR="12700" marT="12700" marB="0" anchor="b"/>
                </a:tc>
              </a:tr>
              <a:tr h="571500">
                <a:tc>
                  <a:txBody>
                    <a:bodyPr/>
                    <a:lstStyle/>
                    <a:p>
                      <a:pPr algn="l" fontAlgn="b"/>
                      <a:r>
                        <a:rPr lang="en-US" sz="1400" u="none" strike="noStrike"/>
                        <a:t>Good</a:t>
                      </a:r>
                      <a:endParaRPr lang="en-US" sz="1400" b="0" i="0" u="none" strike="noStrike">
                        <a:latin typeface="Verdana"/>
                      </a:endParaRPr>
                    </a:p>
                  </a:txBody>
                  <a:tcPr marL="12700" marR="12700" marT="12700" marB="0" anchor="b"/>
                </a:tc>
                <a:tc>
                  <a:txBody>
                    <a:bodyPr/>
                    <a:lstStyle/>
                    <a:p>
                      <a:pPr algn="l" fontAlgn="b"/>
                      <a:r>
                        <a:rPr lang="en-US" sz="1400" u="none" strike="noStrike"/>
                        <a:t>60</a:t>
                      </a:r>
                      <a:endParaRPr lang="en-US" sz="1400" b="0" i="0" u="none" strike="noStrike">
                        <a:latin typeface="Verdana"/>
                      </a:endParaRPr>
                    </a:p>
                  </a:txBody>
                  <a:tcPr marL="12700" marR="12700" marT="12700" marB="0" anchor="b"/>
                </a:tc>
                <a:tc>
                  <a:txBody>
                    <a:bodyPr/>
                    <a:lstStyle/>
                    <a:p>
                      <a:pPr algn="l" fontAlgn="b"/>
                      <a:r>
                        <a:rPr lang="en-US" sz="1400" b="0" i="0" u="none" strike="noStrike" dirty="0" smtClean="0">
                          <a:latin typeface="+mn-lt"/>
                        </a:rPr>
                        <a:t>58</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21</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14:15</a:t>
                      </a:r>
                      <a:endParaRPr lang="en-US" sz="1400" b="0" i="0" u="none" strike="noStrike" dirty="0">
                        <a:latin typeface="Verdana"/>
                      </a:endParaRPr>
                    </a:p>
                  </a:txBody>
                  <a:tcPr marL="12700" marR="12700" marT="12700" marB="0" anchor="b"/>
                </a:tc>
              </a:tr>
              <a:tr h="571500">
                <a:tc>
                  <a:txBody>
                    <a:bodyPr/>
                    <a:lstStyle/>
                    <a:p>
                      <a:pPr algn="l" fontAlgn="b"/>
                      <a:r>
                        <a:rPr lang="en-US" sz="1400" u="none" strike="noStrike"/>
                        <a:t>Satisfactory</a:t>
                      </a:r>
                      <a:endParaRPr lang="en-US" sz="1400" b="0" i="0" u="none" strike="noStrike">
                        <a:latin typeface="Verdana"/>
                      </a:endParaRPr>
                    </a:p>
                  </a:txBody>
                  <a:tcPr marL="12700" marR="12700" marT="12700" marB="0" anchor="b"/>
                </a:tc>
                <a:tc>
                  <a:txBody>
                    <a:bodyPr/>
                    <a:lstStyle/>
                    <a:p>
                      <a:pPr algn="l" fontAlgn="b"/>
                      <a:r>
                        <a:rPr lang="en-US" sz="1400" u="none" strike="noStrike"/>
                        <a:t>45</a:t>
                      </a:r>
                      <a:endParaRPr lang="en-US" sz="1400" b="0" i="0" u="none" strike="noStrike">
                        <a:latin typeface="Verdana"/>
                      </a:endParaRPr>
                    </a:p>
                  </a:txBody>
                  <a:tcPr marL="12700" marR="12700" marT="12700" marB="0" anchor="b"/>
                </a:tc>
                <a:tc>
                  <a:txBody>
                    <a:bodyPr/>
                    <a:lstStyle/>
                    <a:p>
                      <a:pPr algn="l" fontAlgn="b"/>
                      <a:r>
                        <a:rPr lang="en-US" sz="1400" b="0" i="0" u="none" strike="noStrike" dirty="0" smtClean="0">
                          <a:latin typeface="+mn-lt"/>
                        </a:rPr>
                        <a:t>46</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16</a:t>
                      </a:r>
                      <a:endParaRPr lang="en-US" sz="1400" b="0" i="0" u="none" strike="noStrike" dirty="0">
                        <a:latin typeface="Verdana"/>
                      </a:endParaRPr>
                    </a:p>
                  </a:txBody>
                  <a:tcPr marL="12700" marR="12700" marT="12700" marB="0" anchor="b"/>
                </a:tc>
                <a:tc>
                  <a:txBody>
                    <a:bodyPr/>
                    <a:lstStyle/>
                    <a:p>
                      <a:pPr algn="l" fontAlgn="b"/>
                      <a:r>
                        <a:rPr lang="en-US" sz="1400" u="none" strike="noStrike" dirty="0" smtClean="0"/>
                        <a:t>15:30</a:t>
                      </a:r>
                      <a:endParaRPr lang="en-US" sz="1400" b="0" i="0" u="none" strike="noStrike" dirty="0">
                        <a:latin typeface="Verdana"/>
                      </a:endParaRPr>
                    </a:p>
                  </a:txBody>
                  <a:tcPr marL="12700" marR="12700" marT="12700" marB="0" anchor="b"/>
                </a:tc>
              </a:tr>
              <a:tr h="571500">
                <a:tc>
                  <a:txBody>
                    <a:bodyPr/>
                    <a:lstStyle/>
                    <a:p>
                      <a:pPr algn="l" fontAlgn="b"/>
                      <a:r>
                        <a:rPr lang="en-US" sz="1400" u="none" strike="noStrike"/>
                        <a:t>Failure</a:t>
                      </a:r>
                      <a:endParaRPr lang="en-US" sz="1400" b="0" i="0" u="none" strike="noStrike">
                        <a:latin typeface="Verdana"/>
                      </a:endParaRPr>
                    </a:p>
                  </a:txBody>
                  <a:tcPr marL="12700" marR="12700" marT="12700" marB="0" anchor="b"/>
                </a:tc>
                <a:tc>
                  <a:txBody>
                    <a:bodyPr/>
                    <a:lstStyle/>
                    <a:p>
                      <a:pPr algn="l" fontAlgn="b"/>
                      <a:r>
                        <a:rPr lang="en-US" sz="1400" u="none" strike="noStrike"/>
                        <a:t>FAIL</a:t>
                      </a:r>
                      <a:endParaRPr lang="en-US" sz="1400" b="0" i="0" u="none" strike="noStrike">
                        <a:latin typeface="Verdana"/>
                      </a:endParaRPr>
                    </a:p>
                  </a:txBody>
                  <a:tcPr marL="12700" marR="12700" marT="12700" marB="0" anchor="b"/>
                </a:tc>
                <a:tc>
                  <a:txBody>
                    <a:bodyPr/>
                    <a:lstStyle/>
                    <a:p>
                      <a:pPr algn="l" fontAlgn="b"/>
                      <a:r>
                        <a:rPr lang="en-US" sz="1400" u="none" strike="noStrike" dirty="0" smtClean="0"/>
                        <a:t>&lt;46</a:t>
                      </a:r>
                      <a:endParaRPr lang="en-US" sz="1400" b="0" i="0" u="none" strike="noStrike" dirty="0">
                        <a:latin typeface="Verdana"/>
                      </a:endParaRPr>
                    </a:p>
                  </a:txBody>
                  <a:tcPr marL="12700" marR="12700" marT="12700" marB="0" anchor="b"/>
                </a:tc>
                <a:tc>
                  <a:txBody>
                    <a:bodyPr/>
                    <a:lstStyle/>
                    <a:p>
                      <a:pPr algn="l" fontAlgn="b"/>
                      <a:r>
                        <a:rPr lang="en-US" sz="1400" u="none" strike="noStrike" dirty="0"/>
                        <a:t>&lt;</a:t>
                      </a:r>
                      <a:r>
                        <a:rPr lang="en-US" sz="1400" u="none" strike="noStrike" dirty="0" smtClean="0"/>
                        <a:t>16</a:t>
                      </a:r>
                      <a:endParaRPr lang="en-US" sz="1400" b="0" i="0" u="none" strike="noStrike" dirty="0">
                        <a:latin typeface="Verdana"/>
                      </a:endParaRPr>
                    </a:p>
                  </a:txBody>
                  <a:tcPr marL="12700" marR="12700" marT="12700" marB="0" anchor="b"/>
                </a:tc>
                <a:tc>
                  <a:txBody>
                    <a:bodyPr/>
                    <a:lstStyle/>
                    <a:p>
                      <a:pPr algn="l" fontAlgn="b"/>
                      <a:r>
                        <a:rPr lang="en-US" sz="1400" u="none" strike="noStrike" dirty="0"/>
                        <a:t>&gt;</a:t>
                      </a:r>
                      <a:r>
                        <a:rPr lang="en-US" sz="1400" u="none" strike="noStrike" dirty="0" smtClean="0"/>
                        <a:t>15:30</a:t>
                      </a:r>
                      <a:endParaRPr lang="en-US" sz="1400" b="0" i="0" u="none" strike="noStrike" dirty="0">
                        <a:latin typeface="Verdana"/>
                      </a:endParaRPr>
                    </a:p>
                  </a:txBody>
                  <a:tcPr marL="12700" marR="12700" marT="12700" marB="0" anchor="b"/>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Marines (Male)</a:t>
            </a:r>
            <a:endParaRPr lang="en-US" dirty="0"/>
          </a:p>
        </p:txBody>
      </p:sp>
      <p:graphicFrame>
        <p:nvGraphicFramePr>
          <p:cNvPr id="26627" name="Object 3"/>
          <p:cNvGraphicFramePr>
            <a:graphicFrameLocks noChangeAspect="1"/>
          </p:cNvGraphicFramePr>
          <p:nvPr/>
        </p:nvGraphicFramePr>
        <p:xfrm>
          <a:off x="2743200" y="1447800"/>
          <a:ext cx="4114800" cy="5218387"/>
        </p:xfrm>
        <a:graphic>
          <a:graphicData uri="http://schemas.openxmlformats.org/presentationml/2006/ole">
            <mc:AlternateContent xmlns:mc="http://schemas.openxmlformats.org/markup-compatibility/2006">
              <mc:Choice xmlns:v="urn:schemas-microsoft-com:vml" Requires="v">
                <p:oleObj spid="_x0000_s26631" name="Worksheet" r:id="rId5" imgW="3314578" imgH="4203545" progId="Excel.Sheet.12">
                  <p:embed/>
                </p:oleObj>
              </mc:Choice>
              <mc:Fallback>
                <p:oleObj name="Worksheet" r:id="rId5" imgW="3314578" imgH="4203545" progId="Excel.Sheet.12">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447800"/>
                        <a:ext cx="4114800" cy="5218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3642</TotalTime>
  <Words>2641</Words>
  <Application>Microsoft Office PowerPoint</Application>
  <PresentationFormat>On-screen Show (4:3)</PresentationFormat>
  <Paragraphs>418</Paragraphs>
  <Slides>20</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Equity</vt:lpstr>
      <vt:lpstr>Worksheet</vt:lpstr>
      <vt:lpstr>Physical Fitness and  Recreational/Home Safety</vt:lpstr>
      <vt:lpstr>Learning Topics</vt:lpstr>
      <vt:lpstr>Importance</vt:lpstr>
      <vt:lpstr>Physical Readiness Test</vt:lpstr>
      <vt:lpstr>17-19 Male PRT Standards</vt:lpstr>
      <vt:lpstr>Males: Age 20-24</vt:lpstr>
      <vt:lpstr>17-19 Female PRT Standards</vt:lpstr>
      <vt:lpstr>Females: Age 20-24</vt:lpstr>
      <vt:lpstr>Marines (Male)</vt:lpstr>
      <vt:lpstr>Marines (Female)</vt:lpstr>
      <vt:lpstr>A Few Definitions</vt:lpstr>
      <vt:lpstr>Stretching</vt:lpstr>
      <vt:lpstr>10 Basic Stretches</vt:lpstr>
      <vt:lpstr>Home Safety</vt:lpstr>
      <vt:lpstr> Chemical Warning Labels</vt:lpstr>
      <vt:lpstr>Some Dangerous Home Material</vt:lpstr>
      <vt:lpstr>Recreational Safety</vt:lpstr>
      <vt:lpstr>Definition of PPE</vt:lpstr>
      <vt:lpstr>Conclusion</vt:lpstr>
      <vt:lpstr>References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RAMIREZ</dc:creator>
  <cp:lastModifiedBy>Harry Hamiter</cp:lastModifiedBy>
  <cp:revision>43</cp:revision>
  <dcterms:created xsi:type="dcterms:W3CDTF">2012-04-06T02:46:51Z</dcterms:created>
  <dcterms:modified xsi:type="dcterms:W3CDTF">2015-09-22T22:40:50Z</dcterms:modified>
</cp:coreProperties>
</file>