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0" r:id="rId4"/>
    <p:sldId id="258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782" autoAdjust="0"/>
  </p:normalViewPr>
  <p:slideViewPr>
    <p:cSldViewPr>
      <p:cViewPr varScale="1">
        <p:scale>
          <a:sx n="57" d="100"/>
          <a:sy n="57" d="100"/>
        </p:scale>
        <p:origin x="-15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88478-2887-42BF-823B-029EFBC437A0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1A7E6-B692-4401-9A6E-04AD240761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4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1A7E6-B692-4401-9A6E-04AD240761A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6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1A7E6-B692-4401-9A6E-04AD240761A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SCRA will provide service members relief from certain civil obligations and temporarily suspend judicial and administrative proceedings and transactions involving civil liabilities when military service materially affects the ability of a service member to meet or attend to civil matters.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1A7E6-B692-4401-9A6E-04AD240761A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49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The Act is important to those who have recently come on active duty, or are preparing for a long term deployment — whose duty situation may impact their ability to meet their previous financial commitments.  The SCRA generally provides (among other benefits):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		•  protection from default judgments;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		•  suspension of judicial and administrative hearings of civil  (not criminal) suits against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servicemembers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;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		•  limitations for individuals seeking to enforce civil liabilities of members concerning leases, installment contracts, mortgages, and liens; and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		•  preservation of members' rights with regard to suspension of life insurance premiums, public land rights, taxes, and business obligations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1A7E6-B692-4401-9A6E-04AD240761A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21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Origins can be traced as far back as the Civil War when the United States Congress passed a total moratorium on civil actions brought against union soldiers and sailors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1A7E6-B692-4401-9A6E-04AD240761A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69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Interest in excess of 6% on pre-service debts is forgiven and not deferred; </a:t>
            </a:r>
          </a:p>
          <a:p>
            <a:r>
              <a:rPr lang="en-US" dirty="0" smtClean="0"/>
              <a:t>•  Extending the ability to terminate residential leases for active duty </a:t>
            </a:r>
            <a:r>
              <a:rPr lang="en-US" dirty="0" err="1" smtClean="0"/>
              <a:t>servicemembers</a:t>
            </a:r>
            <a:r>
              <a:rPr lang="en-US" dirty="0" smtClean="0"/>
              <a:t> receiving PCS orders or being deployed with a military unit for 90 days or more; </a:t>
            </a:r>
          </a:p>
          <a:p>
            <a:r>
              <a:rPr lang="en-US" dirty="0" smtClean="0"/>
              <a:t>•  Prohibiting the use by states  of a nonresident </a:t>
            </a:r>
            <a:r>
              <a:rPr lang="en-US" dirty="0" err="1" smtClean="0"/>
              <a:t>servicemember's</a:t>
            </a:r>
            <a:r>
              <a:rPr lang="en-US" dirty="0" smtClean="0"/>
              <a:t> military income in determining the tax rate to be assessed against that member's non-military income or the income of the member's spouse</a:t>
            </a:r>
          </a:p>
          <a:p>
            <a:endParaRPr lang="en-US" dirty="0" smtClean="0"/>
          </a:p>
          <a:p>
            <a:r>
              <a:rPr lang="en-US" dirty="0" smtClean="0"/>
              <a:t>•  Allowing termination of automobile leases by: </a:t>
            </a:r>
          </a:p>
          <a:p>
            <a:r>
              <a:rPr lang="en-US" dirty="0" smtClean="0"/>
              <a:t>	•  </a:t>
            </a:r>
            <a:r>
              <a:rPr lang="en-US" dirty="0" err="1" smtClean="0"/>
              <a:t>Servicemembers</a:t>
            </a:r>
            <a:r>
              <a:rPr lang="en-US" dirty="0" smtClean="0"/>
              <a:t> called to active duty for 180 days or more, </a:t>
            </a:r>
          </a:p>
          <a:p>
            <a:r>
              <a:rPr lang="en-US" dirty="0" smtClean="0"/>
              <a:t>	•  </a:t>
            </a:r>
            <a:r>
              <a:rPr lang="en-US" dirty="0" err="1" smtClean="0"/>
              <a:t>Servicemembers</a:t>
            </a:r>
            <a:r>
              <a:rPr lang="en-US" dirty="0" smtClean="0"/>
              <a:t> receiving permanent change of station (PCS) orders outside the U.S., or </a:t>
            </a:r>
          </a:p>
          <a:p>
            <a:r>
              <a:rPr lang="en-US" dirty="0" smtClean="0"/>
              <a:t>	•  </a:t>
            </a:r>
            <a:r>
              <a:rPr lang="en-US" dirty="0" err="1" smtClean="0"/>
              <a:t>Servicemembers</a:t>
            </a:r>
            <a:r>
              <a:rPr lang="en-US" dirty="0" smtClean="0"/>
              <a:t> deploying with a military unit for 180 days or more;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1A7E6-B692-4401-9A6E-04AD240761A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05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All persons on active duty with the uniformed services, including regular and active reserve;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•  Reserve and National Guard personnel who have been activated and are on Federal active duty (whether as volunteers or as a result of involuntary activation), and inductees serving with the armed forces;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•  Reserve components who have received orders to report from the date of receipt of orders through the date of reporting for military service and beyond while on active military status;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•  SCRA does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NOT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 apply to: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•  Reserve or National Guard components NOT on active duty;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•  RETIRED personnel;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•  National Guard troops called to duty under STATE orders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1A7E6-B692-4401-9A6E-04AD240761A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91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Certain benefits are extended to service member dependents. 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rgbClr val="B2B2B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•  A "dependent" is defined as a service member's spouse or child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DDDDD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	•  A "dependent" is also   an individual for whom the service member provided more than one-half of the support during the 180 days preceding an application for relief under the Act.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1A7E6-B692-4401-9A6E-04AD240761A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5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88829D1-61B8-4254-A018-B7E720796D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usmilitary.about.com/od/sscra/l/blscramenu.htm" TargetMode="External"/><Relationship Id="rId2" Type="http://schemas.openxmlformats.org/officeDocument/2006/relationships/hyperlink" Target="http://www.justice.gov/usao/az/rights/Servicemembers_Civil_Relief_Ac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rmytimes.com/community/ask_lawyer/offduty-ask-the-lawyer-learn-to-assert-scra-rights-032111w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 err="1" smtClean="0"/>
              <a:t>Servicemembers</a:t>
            </a:r>
            <a:r>
              <a:rPr lang="en-US" dirty="0" smtClean="0"/>
              <a:t> Civil Relief </a:t>
            </a:r>
            <a:br>
              <a:rPr lang="en-US" dirty="0" smtClean="0"/>
            </a:br>
            <a:r>
              <a:rPr lang="en-US" dirty="0" smtClean="0"/>
              <a:t>Act Rights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important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1. </a:t>
            </a:r>
            <a:r>
              <a:rPr lang="en-US" dirty="0" smtClean="0"/>
              <a:t>Service members may waive their SCRA rights </a:t>
            </a:r>
          </a:p>
          <a:p>
            <a:pPr>
              <a:buNone/>
            </a:pPr>
            <a:r>
              <a:rPr lang="en-US" dirty="0" smtClean="0"/>
              <a:t>		 • Highly discouraged </a:t>
            </a:r>
          </a:p>
          <a:p>
            <a:pPr>
              <a:buNone/>
            </a:pPr>
            <a:r>
              <a:rPr lang="en-US" b="1" dirty="0" smtClean="0"/>
              <a:t>2. </a:t>
            </a:r>
            <a:r>
              <a:rPr lang="en-US" dirty="0" smtClean="0"/>
              <a:t>Service members may set aside or vacate  default judgments </a:t>
            </a:r>
          </a:p>
          <a:p>
            <a:pPr>
              <a:buNone/>
            </a:pPr>
            <a:r>
              <a:rPr lang="en-US" b="1" dirty="0" smtClean="0"/>
              <a:t>3. </a:t>
            </a:r>
            <a:r>
              <a:rPr lang="en-US" dirty="0" smtClean="0"/>
              <a:t>Service members may stay civil proceedings </a:t>
            </a:r>
          </a:p>
          <a:p>
            <a:pPr>
              <a:buNone/>
            </a:pPr>
            <a:r>
              <a:rPr lang="en-US" b="1" dirty="0" smtClean="0"/>
              <a:t>4. </a:t>
            </a:r>
            <a:r>
              <a:rPr lang="en-US" dirty="0" smtClean="0"/>
              <a:t>Service members </a:t>
            </a:r>
            <a:r>
              <a:rPr lang="en-US" dirty="0" smtClean="0"/>
              <a:t>are </a:t>
            </a:r>
            <a:r>
              <a:rPr lang="en-US" dirty="0" smtClean="0"/>
              <a:t>entitled to reduced interest rates </a:t>
            </a:r>
          </a:p>
          <a:p>
            <a:pPr>
              <a:buNone/>
            </a:pPr>
            <a:r>
              <a:rPr lang="en-US" b="1" dirty="0" smtClean="0"/>
              <a:t>5. </a:t>
            </a:r>
            <a:r>
              <a:rPr lang="en-US" dirty="0" smtClean="0"/>
              <a:t>Service members may prevent rental evictions </a:t>
            </a:r>
          </a:p>
          <a:p>
            <a:pPr>
              <a:buNone/>
            </a:pPr>
            <a:r>
              <a:rPr lang="en-US" b="1" dirty="0" smtClean="0"/>
              <a:t>6.</a:t>
            </a:r>
            <a:r>
              <a:rPr lang="en-US" dirty="0" smtClean="0"/>
              <a:t> Protection from creditors on installment contracts </a:t>
            </a:r>
          </a:p>
          <a:p>
            <a:pPr>
              <a:buNone/>
            </a:pPr>
            <a:r>
              <a:rPr lang="en-US" b="1" dirty="0" smtClean="0"/>
              <a:t>7. </a:t>
            </a:r>
            <a:r>
              <a:rPr lang="en-US" dirty="0" smtClean="0"/>
              <a:t>Service member's mortgages may be protected </a:t>
            </a:r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Points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1447800"/>
            <a:ext cx="7848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8. </a:t>
            </a:r>
            <a:r>
              <a:rPr lang="en-US" dirty="0" smtClean="0"/>
              <a:t>Invalidation of sale, foreclosure, or seizure of service member's property </a:t>
            </a:r>
          </a:p>
          <a:p>
            <a:pPr>
              <a:buNone/>
            </a:pPr>
            <a:r>
              <a:rPr lang="en-US" b="1" dirty="0" smtClean="0"/>
              <a:t>9. </a:t>
            </a:r>
            <a:r>
              <a:rPr lang="en-US" dirty="0" smtClean="0"/>
              <a:t>Service members may terminate leases on premises </a:t>
            </a:r>
          </a:p>
          <a:p>
            <a:pPr>
              <a:buNone/>
            </a:pPr>
            <a:r>
              <a:rPr lang="en-US" b="1" dirty="0" smtClean="0"/>
              <a:t>10</a:t>
            </a:r>
            <a:r>
              <a:rPr lang="en-US" b="1" dirty="0" smtClean="0"/>
              <a:t>. </a:t>
            </a:r>
            <a:r>
              <a:rPr lang="en-US" dirty="0" smtClean="0"/>
              <a:t>Service </a:t>
            </a:r>
            <a:r>
              <a:rPr lang="en-US" dirty="0" smtClean="0"/>
              <a:t>members may terminate motor vehicle leases </a:t>
            </a:r>
          </a:p>
          <a:p>
            <a:pPr>
              <a:buNone/>
            </a:pPr>
            <a:r>
              <a:rPr lang="en-US" b="1" dirty="0" smtClean="0"/>
              <a:t>11. </a:t>
            </a:r>
            <a:r>
              <a:rPr lang="en-US" dirty="0" smtClean="0"/>
              <a:t>Service member's life insurance policies are </a:t>
            </a:r>
            <a:r>
              <a:rPr lang="en-US" dirty="0" smtClean="0"/>
              <a:t>protected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12</a:t>
            </a:r>
            <a:r>
              <a:rPr lang="en-US" b="1" dirty="0" smtClean="0"/>
              <a:t>. </a:t>
            </a:r>
            <a:r>
              <a:rPr lang="en-US" dirty="0" smtClean="0"/>
              <a:t>Service </a:t>
            </a:r>
            <a:r>
              <a:rPr lang="en-US" dirty="0" smtClean="0"/>
              <a:t>member rights concerning taxes on property </a:t>
            </a:r>
          </a:p>
          <a:p>
            <a:pPr>
              <a:buNone/>
            </a:pPr>
            <a:r>
              <a:rPr lang="en-US" b="1" dirty="0" smtClean="0"/>
              <a:t>13</a:t>
            </a:r>
            <a:r>
              <a:rPr lang="en-US" b="1" dirty="0" smtClean="0"/>
              <a:t>. </a:t>
            </a:r>
            <a:r>
              <a:rPr lang="en-US" dirty="0" smtClean="0"/>
              <a:t>Service </a:t>
            </a:r>
            <a:r>
              <a:rPr lang="en-US" dirty="0" smtClean="0"/>
              <a:t>member's income tax obligations may </a:t>
            </a:r>
            <a:r>
              <a:rPr lang="en-US" dirty="0" smtClean="0"/>
              <a:t>be deferred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Consulting Legal Counsel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When in doubt about a situation seek legal counsel</a:t>
            </a:r>
          </a:p>
          <a:p>
            <a:r>
              <a:rPr lang="en-US" dirty="0" smtClean="0"/>
              <a:t>It is always advisable that service members seek more information about SCRA rights through legal advice</a:t>
            </a:r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  <p:pic>
        <p:nvPicPr>
          <p:cNvPr id="3074" name="Picture 2" descr="https://encrypted-tbn0.google.com/images?q=tbn:ANd9GcQGTII5JCvaM51QgqpKZxfRk560i0oEwO5e6SVatmE3jhBLfQMsD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8300" y="3776662"/>
            <a:ext cx="6019800" cy="1438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an active duty service member you can be called up at any point to do your job</a:t>
            </a:r>
          </a:p>
          <a:p>
            <a:r>
              <a:rPr lang="en-US" dirty="0" smtClean="0"/>
              <a:t>The SCRA helps protect the rights of soldiers and sailors who are called up on the spot and need help with legal obligations</a:t>
            </a:r>
          </a:p>
          <a:p>
            <a:r>
              <a:rPr lang="en-US" dirty="0" smtClean="0"/>
              <a:t>Never be afraid to ask about your rights from the SCRA and how they can help you in future </a:t>
            </a:r>
            <a:r>
              <a:rPr lang="en-US" dirty="0" smtClean="0"/>
              <a:t>situations</a:t>
            </a:r>
          </a:p>
          <a:p>
            <a:r>
              <a:rPr lang="en-US" dirty="0" smtClean="0"/>
              <a:t>DO NOT WAIVE YOUR SCRA RIGHTS!</a:t>
            </a:r>
            <a:endParaRPr lang="en-US" dirty="0"/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Service members Civil Relief Act</a:t>
            </a:r>
          </a:p>
          <a:p>
            <a:pPr lvl="1"/>
            <a:r>
              <a:rPr lang="en-US" dirty="0" smtClean="0">
                <a:hlinkClick r:id="rId2"/>
              </a:rPr>
              <a:t>http://www.justice.gov/usao/az/rights/Servicemembers_Civil_Relief_Act.pdf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About US Military</a:t>
            </a:r>
          </a:p>
          <a:p>
            <a:pPr lvl="1"/>
            <a:r>
              <a:rPr lang="en-US" dirty="0" smtClean="0">
                <a:hlinkClick r:id="rId3"/>
              </a:rPr>
              <a:t>http://usmilitary.about.com/od/sscra/l/blscramenu.htm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Army Times</a:t>
            </a:r>
          </a:p>
          <a:p>
            <a:pPr lvl="1"/>
            <a:r>
              <a:rPr lang="en-US" dirty="0" smtClean="0">
                <a:hlinkClick r:id="rId4"/>
              </a:rPr>
              <a:t>http://www.armytimes.com/community/ask_lawyer/offduty-ask-the-lawyer-learn-to-assert-scra-rights-032111w/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Definition</a:t>
            </a:r>
          </a:p>
          <a:p>
            <a:r>
              <a:rPr lang="en-US" dirty="0" smtClean="0"/>
              <a:t>Importance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History</a:t>
            </a:r>
          </a:p>
          <a:p>
            <a:r>
              <a:rPr lang="en-US" dirty="0" smtClean="0"/>
              <a:t>Amendments</a:t>
            </a:r>
          </a:p>
          <a:p>
            <a:r>
              <a:rPr lang="en-US" dirty="0" smtClean="0"/>
              <a:t>How does it effect us?</a:t>
            </a:r>
          </a:p>
          <a:p>
            <a:r>
              <a:rPr lang="en-US" dirty="0" smtClean="0"/>
              <a:t>What does it protect?</a:t>
            </a:r>
          </a:p>
          <a:p>
            <a:r>
              <a:rPr lang="en-US" dirty="0" smtClean="0"/>
              <a:t>Life insurance</a:t>
            </a:r>
          </a:p>
          <a:p>
            <a:r>
              <a:rPr lang="en-US" dirty="0" smtClean="0"/>
              <a:t>Rental evictions</a:t>
            </a:r>
          </a:p>
          <a:p>
            <a:r>
              <a:rPr lang="en-US" dirty="0" smtClean="0"/>
              <a:t>Tax obligations</a:t>
            </a:r>
          </a:p>
          <a:p>
            <a:r>
              <a:rPr lang="en-US" dirty="0" smtClean="0"/>
              <a:t>Need to consult legal counsel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3314" name="Picture 2" descr="https://encrypted-tbn2.google.com/images?q=tbn:ANd9GcQjT-QFY0AFvw-keRqhkoQ4k0ZgVzSC6SD2oaco6LWkKqcW4cr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752600"/>
            <a:ext cx="43434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sz="3000" dirty="0"/>
              <a:t>R</a:t>
            </a:r>
            <a:r>
              <a:rPr lang="en-US" sz="3000" dirty="0" smtClean="0"/>
              <a:t>eplaces the Soldiers and Sailors Civil Relief Act of 1940</a:t>
            </a:r>
          </a:p>
          <a:p>
            <a:pPr lvl="1"/>
            <a:r>
              <a:rPr lang="en-US" sz="3000" dirty="0" smtClean="0"/>
              <a:t>Provides relief from certain civil obligations</a:t>
            </a:r>
          </a:p>
          <a:p>
            <a:pPr lvl="1"/>
            <a:r>
              <a:rPr lang="en-US" sz="3000" dirty="0" smtClean="0"/>
              <a:t>Temporarily suspends judicial and admin proceedings/transactions involving civil liabilities</a:t>
            </a:r>
          </a:p>
          <a:p>
            <a:endParaRPr lang="en-US" dirty="0"/>
          </a:p>
        </p:txBody>
      </p:sp>
      <p:pic>
        <p:nvPicPr>
          <p:cNvPr id="11266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SCRA generally provides the following</a:t>
            </a:r>
            <a:endParaRPr lang="en-US" dirty="0"/>
          </a:p>
          <a:p>
            <a:pPr lvl="1"/>
            <a:r>
              <a:rPr lang="en-US" dirty="0" smtClean="0"/>
              <a:t>Protection from default judgments</a:t>
            </a:r>
          </a:p>
          <a:p>
            <a:pPr lvl="1"/>
            <a:r>
              <a:rPr lang="en-US" dirty="0" smtClean="0"/>
              <a:t>Suspension of judicial and administrative hearings of civil suits against service members</a:t>
            </a:r>
          </a:p>
          <a:p>
            <a:pPr lvl="1"/>
            <a:r>
              <a:rPr lang="en-US" dirty="0" smtClean="0"/>
              <a:t>Limitations for individuals seeking to enforce civil liabilities of members</a:t>
            </a:r>
          </a:p>
          <a:p>
            <a:pPr lvl="1"/>
            <a:r>
              <a:rPr lang="en-US" dirty="0" smtClean="0"/>
              <a:t>Preservation of members’ rights with regard to suspension of life insurance premiums, public land rights, taxes and business obligations</a:t>
            </a:r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1910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The SCRA was officially dated in 1940</a:t>
            </a:r>
          </a:p>
          <a:p>
            <a:pPr lvl="1"/>
            <a:r>
              <a:rPr lang="en-US" dirty="0" smtClean="0"/>
              <a:t>Origins can be traced as far back as the Civil </a:t>
            </a:r>
            <a:r>
              <a:rPr lang="en-US" dirty="0" smtClean="0"/>
              <a:t>War</a:t>
            </a:r>
            <a:endParaRPr lang="en-US" dirty="0" smtClean="0"/>
          </a:p>
          <a:p>
            <a:pPr lvl="2"/>
            <a:r>
              <a:rPr lang="en-US" dirty="0" smtClean="0"/>
              <a:t>Any legal action involving a civil matter was put on hold until after the soldier or sailor returned from war</a:t>
            </a:r>
            <a:endParaRPr lang="en-US" dirty="0"/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  <p:pic>
        <p:nvPicPr>
          <p:cNvPr id="10242" name="Picture 2" descr="https://encrypted-tbn1.google.com/images?q=tbn:ANd9GcT_OVT7cywgjsryN-hT0SKA-JelyX02K7J-VdCGD_hsCZog1r_J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1828800"/>
            <a:ext cx="304800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•  Interest in excess of 6% on pre-service debts is forgiven and not deferred</a:t>
            </a:r>
          </a:p>
          <a:p>
            <a:pPr>
              <a:buNone/>
            </a:pPr>
            <a:r>
              <a:rPr lang="en-US" dirty="0" smtClean="0"/>
              <a:t>•  Extending the ability to terminate residential leases for active duty service members </a:t>
            </a:r>
          </a:p>
          <a:p>
            <a:pPr>
              <a:buNone/>
            </a:pPr>
            <a:r>
              <a:rPr lang="en-US" dirty="0" smtClean="0"/>
              <a:t>•  Prohibiting the use by states  of a nonresident service member's military income in determining the tax rate to be assessed against that member's non-military income or the income of the member's spouse</a:t>
            </a:r>
          </a:p>
          <a:p>
            <a:pPr>
              <a:buNone/>
            </a:pPr>
            <a:r>
              <a:rPr lang="en-US" dirty="0" smtClean="0"/>
              <a:t>•  Allowing termination of automobile leases based on certain criteria</a:t>
            </a:r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effect us?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438400"/>
          </a:xfrm>
        </p:spPr>
        <p:txBody>
          <a:bodyPr>
            <a:normAutofit/>
          </a:bodyPr>
          <a:lstStyle/>
          <a:p>
            <a:r>
              <a:rPr lang="en-US" dirty="0" smtClean="0"/>
              <a:t>Moving is a large part of military life </a:t>
            </a:r>
          </a:p>
          <a:p>
            <a:r>
              <a:rPr lang="en-US" dirty="0" smtClean="0"/>
              <a:t>SCRA can help get out of contracts early and receive benefits when these movements are unavoidable</a:t>
            </a:r>
            <a:endParaRPr lang="en-US" dirty="0"/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  <p:sp>
        <p:nvSpPr>
          <p:cNvPr id="8194" name="AutoShape 2" descr="data:image/jpeg;base64,/9j/4AAQSkZJRgABAQAAAQABAAD/2wCEAAkGBhQSERUUExQVFBQUFxcVFRYXGBcYHRgYGhgXGBgYFRcYHCYgGBojHBUXHy8gIycpLCwsFx4xNTAqNSYrLCkBCQoKDgwOGg8PGiwkHCQsLCwsLCwsLCwsLSwsLCwvLCwsLCwsLCwsLCksLCwsLCwsLCwsLCwsLCwsLCwsLCwpKf/AABEIAMIBAwMBIgACEQEDEQH/xAAbAAABBQEBAAAAAAAAAAAAAAAFAAIDBAYBB//EAEQQAAECBAMFBQQIAwcEAwAAAAECEQADEiEEMUEFBiJRYRNxgZGhMkJSsRQjYnKSwdHwB4KyFTNTosLh8SQ0Q9IWc7P/xAAaAQADAQEBAQAAAAAAAAAAAAACAwQBAAUG/8QAMhEAAgIBAwMDAQYFBQAAAAAAAAECEQMSITEEQVETMmEiFHGBkbHwBSMzocFSgtHh8f/aAAwDAQACEQMRAD8Aw52WwAH1gFyGFr87OFAEcNJszExGrZofh5nhLnhuxSoComx4Te2UaDBr7UOkFSrVDUEuxs/CWABFrJOhjisGFIqAZQJ7Q3uMwCxDBIpZrinPSFzx6npS3a/IBSpWwEmauQsPcZ3IyN8xpmQepaCsmchZB9hSg4AIYkZ2F0qDDR7nMQ3E4Su1yFEKluHUCo+wTkoLeyh77AsSYrJwZEwOXsTU5AUOrHIP4A6OIidpX2HKrNDheFWtIBBcXuXSVA6jl/wZ5Kxcoa9smsxUWbVhqT7PfFHDywtILguGBYmlyFEEhnPvWPM68NqQSHZSc8wQTZqQRlnZ/A5PA61Fpv8AX/AaV7FgOpRNi/S7uXIHj0hiEcQzP5cvyh+GQLBIKiwcC93NgBc8rP6QVTsjs7T10DOgcUw96ckfzF+kejinqls9hE40DkjJu7TPRovnZbMqYeytdLOo3N6NLNdRHjFgY0IDSk0aVE1L/GwY/dAEVG5xXLK29hUcaXJ005JSwGpLk9X08I5TDhDZkwJzz5fvKEtjUjhkjM6c8ud4rDGArATcaqNvwjl84S1FeflpCkym74meVt7D1BUSTZDX0MRFEXpeTGIlym8L/vnHr9N1OpJM83Ph0u0VqY7TElMdpj0SMipjtMSUx2mOOI6Y6ExIExLJwileyhSjySlSj5JBMDJpLc1Jt7Gz3LV/0zcpivkk/nB8wG3Y2bMkylJmJpKlVAODZgLtllBgx8vnUY5Go8Ht423FOXIyeOExVTkItzcoocWgAHMn5AfqI3FwBl5JDGb37ftJReypQ8wT+saHsDmVE9Bwj0ufEmAm/Ep0SFOBZaXL8xyBh8eRcTIyTdQ+yr0FX5RAqLeGprAuolxoBcEdSc+kVziOQA8HPmXPlDjbNRvFIMzC4JYb+6pJKkpFgjVRHIxm0IQhSVGY5SQpkJJyL3UqnloDGjx5r2Xh1G5RMUknPMr/AEEZSYiKMSuIqfJLjRLTMWns1Glah/eciRoiOxHtcHtlH4glf40pV/qhQSqgLM7JwxlkcQTxEVtZNnZQ1Spn70nIsQSw80AKrDKYJmJ0FhQt2ukpLPyb4WipImkqUFJUohnZg6BrfUNmPeZs46JwDAAgXuGLfyvcEM4Fi2hDjyNcW6W3/BSougkcGhQVLUbJekgXYm1J0YW1em8UDhSypai6gquWsA1KL3GdiCSWe56OIJbPVXwpDqBASkOo5NwtchwrR9DeDKdgJpfEqoNlUBivmatEP1L9OXTjrCjsYiRMmBYQl6lE8NLuVEKBl5XZr53zvbZo2EAkKxJMosHlgJVMJ7mZAN/aI+7FheMRL4cMnsRqpJNa/vTPaIzsGF8oplZObx2PplHdsJzLScbQGkpEoZFQusjkZhu3QMOkVgIQhzRUklwBycAjpGpiObigm2ZOX/PhFKZPUtKibMFdwLN3ZlngHNdjaLZxSaXBtmC2bjTlFRd7guFZG5s2j9RHZeGSCSQCpKc8rW9nNvC9s7CJHHjnbpkQDrp4RicW/wB9wdzklWZdx0H7FosBMV0gte7ZBLfr+3idE0P+xfWCy4nWqqNxZN9NkiYnprHURDDpa2LwjHNwdodOOpURlMIIgxs3ASpq/rJnZhne12zBKrJLQVOK2fIelJnE2u6h/nZI/lEetLroRivJ5y6SUmZzCbMmTSBLQpT6hJbxU1I8TBrBbjTlB5ikyr5e2W5mlQA84dit+1kNKQlAGXvEdzsB5RnsfvAqZ/eTSro7j8KbDyiPJ/EJvjb9/JTDo4rk1qcDgMOXUvtVAMz1j8KOF/vRFO31RLTRh5KUJGTsB+BFvWMLM2unRz329A/5RErFzV+ykjuDetzEMuolJ82Vxwxiek7s7ZmYgzO0ILU0gAAB6nZr6DMmDhjCfw7krTOm15qQCz3soZ6+9G8aFu+5zrsMUIrJ/WLZEVU6w3F3EZex0wC32S+GlHUTCPNJMGZGJQtdCVpJvkXZr3bLxjm1MPh5iBKmzXZVTIup2ZmAJ15Q9NIXFM8yw/8AeIPJST6iJcPsuZMVShCltbhST6iPQsLsySi8rBqUfimskd/1hJHgmLE/aC0jjnSJKRol5h8ywHlBvKkGoNgzZ27U1WBMhYCFdrWmova3wv8Aaiqd0sLK/v8AEX+FLD0uT5QsdvThBZU2biDyqIT5S7ecDf8A50RbC4VKTzCQ/o5PlCn1WlUmM+zt7tB04XBFv+nnLYBIV2c4uAABe2gEKM8ds7WVcIUAdKVD0cfKFCvtX3h+gvgw8mUtdAlgldiG9pyA6RSDZiQ19CI03/xtChL+kEy1oFpaSlUwC5Yn2ZfUl9bRJLxwl1CRLTICrKKQ61NlXNPEfl0irWeeefXv5w9YVzIRqCH01MoFMhIlg2JTdSh9uaeIjoGTyEUlKJzhsIGGgnRDgI4kRHMxYSSBxKAqIANgSA5bvgZSUeTUrJVrCReIhPCyACySLHq5FJfX87QNnS1qmJUTUFBVIdg4IIADM4Y684s0qBvd67XOSTSQfD5ZQMfqu+x0nVV3GYoBycnuEvdgTY8zbnyiCatVLt7KgTZ3CSCW6sPWL8yalaSUpKagSCW8ElrWa/QqOjwkqZNQ5FV+ZBLj4RwjPnplGKKW6OvcZhluKmBduYZw93va56AGGpmkLa5SQGN2Bc2c/lp3ROwASlRyGY1Ia55932T4sFLqJYAZvl33/ecHcY72C/AVwWxVrl1qCgFUhIDcRJZwczl1ckMIur3bkyiF4ueJZe0upNQBAtrUXF2DCogE+0RCJilBgtaGBCQk3SC4J7zUX7yPiehL2BMmLKUFJfNSiR1uM3t1yMD1E8qjqft/f4m4lBulyFcVOkmaoSVFSMxUCD3XuQOcRtAPbezpuG7FSZgK1FVSaaQkpp4Tdz7WukF8PiQsOMxYjkWBY+cSRlqKmqLUiaxY5GJMHuxMnqVTMloQCMwVLv0Nud30iqRBPZO0DLUDm1iOY1EG1qVdwbp2E8LuHIDGaqZOP2lMnwSn9YzG0t1u02hMlyZZpASqhFgBShy3efWPSZM0KSFAuCHBgXstLbUmfakj07P9IRFXJJjG2k2jB4fBlj2crIgaqNwTkPunSNVtndeXKwqJgWoKUU1PkxSSzJSTnAHGKJE0LmWC0ikOpm7QZWSMxkdI2e1yF7LlkCvgkEDIn2Roer2MepUYtNKiK5SsEbpoQjEAJJJVJ5MLUvqTmk8o2cYfd3Ej6TJDykmlSSgFJU/1hAzKhZjnG6aJeokpTtOx2OLiqaGxUVsuWS6k1l34yVgdyVEgeAi5REa5iUgkqAAuSSLd/KJxhybKBSUsySGYfkIyq9s45P1UrDJSUgAqQOE2FwWAv3xoTtmQxPaAgB7P+yemsDRvUjMy1BIzJZwMnKQ5EC77Og4r4A6tjbQnl5k4Sxydz/lf5xNI/h2k3mzVzD0/VVUdxG9UwqcES0e6kpZRFrmtnz90+cCE7zrxy0olonKlj3pcqYZaj9pZSQ3eG9IxQvncO2vg1OH3UwsoP2aS2qyVZcwbekPw+38NdMtSQBqElCfxUgRnMZsHaKkFElASFWImzAhAGpKULUVaBmGptFzZe4U+inETpb6GSlZtyPaH5N3QxY/CAco92FF7xSQbKCuqQ4PcRnHYpK/hvLJ/7nEDonsgPAdmYUH6T8GepAxSVxJEUoxOExaSCeHDqW/fWKe0MYqWl5cszFXyIDAAkm+eWWcR7OxvaFQVUhYALKLcJZjYsQW9IxXJ0jnUVbJV49KkFiwdSCxDghwaumrh9NYF4SYwu4UlCQTf3SLuAWAsNc+sW8XLCSCoAAuLJZqnzGpJ18xzqSVUksTSbgkmwNQ/Lx8m83NOcZVY+KTjY/GY29QB4SmYWIuACFG3CeFRLj4WtaCicQnK6mZ08Ng9wXYBw4DkPUw0gdLU0pZBclCibD2SAfzAb7UFPoyUy6UgprZJGieBd1fN+/OKoue7E7bDe1ClMeTAOlwaQSdQXIdrjh1sYknSklCw4IZT/hs8VwkLYkAJWAoXBZ1ZEvoSzR0TmQsEB6VVHnwmk+jRVq+n6hNW9h832gmlgl6uQKmDA6ZG+l8jEJSVKCAQENxs2QFkDlVk50PVxIjHgJWtQIDl83ZCc2OTmvLN/Ew4YUgqV7RdZFrKU1r/AApZL6uecBojez5GW0t+xbOEFy7PoCRZ+Yuq/PnHESylTJJLgOUubu46ZnxbnHO3vTbw5Dk3dyhgCk3Dhmcli+Z6jX5wHUyXpOKOw3rtl7aM+teFU9wsAguWYy9Tch3sb9TFfejEiRj8SwXMYIUq6buJDkAC5ZZvbXvi1iZBEvDKKeLtlKIa7cJv4vD97qJmNmqSuUlM1KAktUskBAcS2KmFBFgNO+IsLVOyycZNqkRwkqa8TYhblNKCAzFRZDs4elRcqLZN4RCYZGVqzpRceTRbD2yEAhZZFy5906v0MRDeRH0j6RKdYo7MFmSTe4WSEqH3ScoCyJrHpr+sG8FggtClA8SSnhDp4ebpVcP3esbKDk7jyZGUYp6gfhkVzFkSUcSnYLM0m5USQCyQ5yFUdMxZN1TCzppchKRoyUot/M8avCqAAKRSQGP+753gavZ6DiAiYBStWbJOdx7QIzaNnhk1u7ZsM8U6SpAzZWJmS5lSpfsXDLmGssbt2ILj1MXNq79CWkVqRJKiwzKu7s1I8zfu1g6NxcH2gmKllag1NS1kJb4UghI8ovLn4aRcmTKIDByhJA5DWBWJrudLLF9jJ4jH4qbJqSiZNBDpTLHt8hUQlh4tYuTlC2du9i5qSZsvsb2QuamYOnsB3F8zbSD+J34wqf8AyFf3ELV6s3rAnFfxLlj2JK1ffUlHyqMboh3YPqS7IZhtwZ6ptc/FIUgEtKTJSWTdh2iyVEjm0EsV/D/CTae2SuaEuQlcxVLnmEkP4uzmM3iP4kzz7CJaPBSz5uB6QMxG9+LXnOUOiQlHqkP6wVwXCMbm+Wel4HYsiQgJlSkS0DIAWHiYZit4cNLsufKBGlYJ/CHMeS4ieuZ7ZUv75Ur+omKxmpTmtI6OB6RuuuEDpvuen4nf/Cp9kzJn3UEeq6YE4n+Jf+HI8Vrb/KlJ+cYBWMQNSe4H87RCraSR7p8SkfrAPL8oJQ+DaK/iNPf2ZI6UrPr2kKMKdsD4U+Z/9YUB6vyFo+A4FBOeekQzMSokWtqOmt/3d4GmctKuMpUCAQoEFjYUlAZjc+83WLxw9kl1Jam5cMokkF08KR3sz3eK/crJm64FOnlN1EgG5N7Hre93vo+ghuEwhKqkswdOeaCSoC2YBdj+pixOSgy3BSb+0KS+Y07vnEmzVJdQTSzn2SDq927zGpSUt2DGmuBbQwhU9KXBbUAhnPzPz5xDKwSyF8LGlgDkXCnb5eMFhDhGZMKyS1SCi9K0oDysK0qdKDpICkJW1/skMz1ZP3R1O0EzjKSh6loC1kMwFNSgSSAAzjm50gyIQlh3Yd7CCjDSqMfkCzwKizveovm735EvyD/KIai0y4BCFiwzsq1wwuOsHjhEENSG6W+UMOy5ZJseLPiJB8C8DJSdmxSQGwCKiEpUFSpZSorq1ZIA7gQVd4EWDMWfdapzZsmc0gaa/pBDAbKRJTSjIBVNTEAqe7Wc3PmYnw+zkKKTPXOmU2pSUIQRyUikvprp4QuUZXaQxae4Ew2JAHE61VMpQBLWyYXHJvlFxW0JbVISFpJYtUpRI4QEy0pctqxfPw0eDwuBRMrEg3YELeYCAGyUsgc7CDCt5JMlBTKlKpZgJSEIbQlipI8o6UZyWmT2CjKEXcVuZKXsLFTJiSJc5SV50jsEoHNQVMSpVrXJNsoOYTcWfWauxCFDiUSVLJ5EJSAUjqvU+Mc/fyakMjCqsXBUT/ShNvOBeL/iHjVZBEruRf8AzlUJ0wXNjPUm+DYYLckJJ7SetaTYICUpSB3qqUdfe1yECN593E4cBcs8JsoKU5BJzD3ILs2ltMsbi95cSv8AvMStuXaUjySQPSBMzGywXK3PMAk+cdriuEZ9T5Zpmi9svHlCg2mXUag9IB7L2qmcCzuLF7P1HnFwwyMu6Ba7G6l4lJuMlX7jqPOK22zwy1iyhb8xAnY20AxSrI+itD3HL/iDeKkGZLLC4Hyiq7RPwzEY/aE0kiZMWoAn2lqI8iWgb9LQPfSO5j/TGrwe5srFKVMUspIYEBKTpYue7lpBeT/DzCpz7RXepv6QI8+SplSex5tN2ijmo+Df1NFdW1k6J8z+gMHf4j7vSpU+QJSKEqQXuS5CjcuTzEAZmGlSUhU00glhYlznpGxjKXBzcVyRnaytAB3An5n8oYcbMOqvC3yAhHbmGTkFq7kgfMxEvepA9iQpXer/ANRDPRl3YHqLsh/YzFZh++/zhydnL7oJbHxM6fhsTOTJSn6OEKvexJd6iCbA5QK/tjEqyIHRKE/oY1YEC8xOjYqjz9Ym/sEjMN3sIiXhMUqWhRM01KWkjiHsiWXOQY9p6GIpe7c5WafNSf1eD9FLsD6zLY2B3ecKPWd390cOcLJK0Grs0VcSs6QDkecKN9OPg3WzyPEzEsUOqYKaRyD5kvdqWsOUV9m7QnSGSboQQoHVsgkkXNz5DuBHLmKlhJSAai17gDKocxfr43i0MRTSgkFz73CxA4WI5Z5ZiI1mnGqe5rjHgJT8T2wK1kgkqKAQ96gGCjduFXlFjZE8VlDAEAEtne3EddIzMrBquJZUQr2r2ZhYasH+fdBDZ2NSMWzqd1pFgRopnGR4Rzzh0MjlO7McEkbAQ4RwGPOdpYydLnzECbMFK1Aca8ntryaK5y0jOnwPM2k6PSRDhHmCNsTv8ab+NX6xr8ftxSMFLmJPHMCUvmxY1Hv4T5wMcqY7J0U4NK7vYOYnDiYgpJIBa6SxDEEEHvETgx5tK2viASsTJpbMuoi+TguPONVgdtqn4aaQaZ0tJJboHCgDzpIb/aMjkTMy9JPGrvY0EdEefI3jxOkxRa54Um3M8OUHMHvCubhppDJnSgFOAGKXcli+gIPhGrImdPo8kN9jTQ4RhZe9OI1UCNeBH5CDG39tTETEIk+8kK9kKKqiQAAQeWnOM9WNWY+kyKSjtuaOOvGbO8S1YftEhImIUEzAQSGLsQHs5b1gntHaRRh+0SzkJIfLib9Y3WmLeGSaT80XZmElq9pCD3pSfmIqTt3cMrOSjwdP9JEUZe8CuxmKUkCZLpcEEAhRACmz1+XOOyN4VEIqSEntEy5gLhgsOlQD2yOf5wLcHyF6OREmH3Tw0uYFoC0rSHtMWQxcXCiXFj5RfnSGZoDK3qWmgmUCOPtKXdJQohbdwpN+cWZW2VLM4KQAmU5CwSxAN7mw4TV3QL01sc8U1uy3LJSXH/ManYW1avqzycHmLDzDiMupYZ3jmytpATkFBcJJqIyYuCH108oLGxMzTbKWZWKXLHvOB1biHo48YOzsd2bVnNtG1/3gBt6WUTETU669Rf5GIcdMExKiFAvoE01K1BBN7DnziXqbi00Hj3RzfKWmZiMIVJdIUUqB5VynB6Mr1iX+I27GH+ioplITTNTkls0qH6eUD94jTLkK4goLIW7sSEguNPdjV77yXwatWVLUPxgfnB4G2nZmTajySVsWUPdHoIsTMEipXCMz8zpFns75pHepI+aoUwCoutAyOb5gHR+cUiGw5ulLHYY1AADyKsvhC+g5xxSQOXp+aom3HSlU2agKBrkLFgeaeaRzhkrEyaQe0UXANktoPtiDQuY1Y4Ut8SvVKTok/wCGYjoOr/5vzIiZeLk0G0xTLSTcapmDUK5+oiNOOl+7JUe9/wAkCCAZu928Sn6NLuD7Q00UoaEwozeD22UoAEojOzL5nmqFA0NUtjwfGY0INuZvqHL26OTHF49RWatGswDNpl+2MCJswlRUA7MefK/75wWlhJQpZurI6sHD587jWPOcVHkemT4LaBroDkl27kvc9LOcsj0iwrFlE9A/w1oJvkm1iXuwcE+XKA8naHZrqAD1AXc8JfNmtw5com2tizWOEjhAN2cgBz07s3glGpLY7serS8hGD3xkU4on40pV6Un+mNlsjE9pJQv4kpPmAfm8Z3f2ReUv7yD6EfNUWZd4lPQyrMl5CG50lEzD3QhRStSSSlJOig5I+16RLvhhf+mDAAIWksA1i6cu9QjBy5pGRIHe0anYP1uCxEvMh1D8Lj1l+sKjPUtJZlwPHP1r2vgdugBMl4iSffSD5hSfmUxV3Rn04gJOS0qSR4Vf6W8YZufiacSkfGlSfSoeqYZiPqMaTkETav5Sav6TAp7JjZQueSHlX/gsbCnjD4shZCUiuWomws7P4pETbtpH0paE3QpM1P8AI9j6DzirvRIoxS+SmX5i/qDEyCvA4gAqCkqCSpslIJPPIhj5Ri2ddkzpJTha5lHj7ixu3tROHVMTNJALaE8SSQcu/wBItbw4gVYfEIunn91VQ+avKB+08ADjjLJpTMWC4+2Ht/MWgttvZQl4KkEq7NQUCWdiSCLffMErprwJlo9SM+8v0aosTthkfSFJUCmalRCW1etJfvB84iwa+22eoC5SlQ8UGsejCK6d4Fol4RQpKFgJmOHLoUEqYva14k3dmpkTMRJWpKUpW4qIAZyk59KYLaxLjNRbfKdr8NirIPaKkubYiQqST9tDgHzRLPjDpUuuXOlTAU4hKBdzxCWxSwyqAGeoL84hQjsk0PxSJ9SRzSc2/Ak/zQSxM/67jutE1klgHlK0LdP6jADXzt+/H4cWVpqCSpYGZE0DRp8uiYPxMII7OQQoIZ0zEATARcFKezVr0D98V0SjUZTXSiYnvAJWg+beYiw0325aTUWUHHxp48+Sk+sahU2mq/fwGJ2ypQKXFUwISVA3ABAIpHJyQ+dheOBAGUSnEqIS7BkFLNzuX5kEAv8AZHV6FZSsXJBs1mBztboYf08dEaZ5uTdmonpM3CBWZRn4WPpAX+0Ug9kpGYCgsWZQLBSjk9z5dXg3u9OqSqWclfmGihszAImLmS5ybhwknJgQ+pctrbJXQwnqoXF0MxMG7dxZmSEFSiVggGzAskgqHeSLeuQjY70YxC9nzA4cykr55UqD8ozG8OBQmUmgvSopNRe1Vj4OkdQRGmYL2YsMGOFc9/ZflT8on6VvdMPIebISAch5RLOVfwT8gOY5RHKkqtYkZ5GJ5khduFXs8j8Sug6RciZhncSa2MQPiSsZ/ZJ5n4Y5IlskBsuHL4eHRB5RDuoFJxkkkEcTX6pI1V1ghicIRMmDhtMms6pYt2iyPaXybSCQEuCEpNKs/cPvD/yyxaw0JivMmgC6gDyJLnPmvp6xb+i8K/7scCvflaCu7DLhintLZyiAzWJLpVk1x7gB/eTvC8zkotxBjXcYnEpa59E/oY5FKonIzCNGv6uH8oUeT9tl/qX5Mp0LweRy50oLCnmFmzCbt8TK7vKJZ0+SAQayDypsbXDk/K8DpUpzmzXLx3ESFBiRYvraxY6x6OlWFQR2d2SVpJKnfhCwCH4bnwPX3srR3HYtKwkMbZqtxF8z3gDlrAsKVYacvF4tp/eUY1vZyVnou4858KkOeF036EkZdFCJN9MPVhSdUKSr/Sf6oE/w9xNpiOSgr8Qb/QI1G18P2kianmhTd7OPUCKeYG4paMifyYrc+c2KSD7wUn0ceqY9EHpHlWy8RROlr+FaT4OH9I9VaF4XtRd/EY1NS+DzWSfo+JD/APimX7kqY+kEd8Ep+kOkg1ISSxfmn1AEFN5t2lTFdrKDqI402DtYFJNnaxHSAmB3VnrUApBlpe6lMGHQZkwpxauNFcMuOdZXKmlTRd3oTVLw00+9LAV3slX+pULb57TDYab9ns1d4H6pXGk2psRM6UmU5QEFLEB7AFLZjQwpGwJYkCSp1oBquWLu9ilm18zDHBtskj1MIxj5Tf5MzG3ZpKcNPGapYBP2pZ/Unyi3sPa83ETDLnKqlzELSQEpABZ3sLFgRfnGmlbMlJSECWmlJJSCKmJzIqeLSQ1hYco1Qd3YuXUxcNKj5p+DEjdzEVCUQTLCiQp+EOzqHIsBbODW0t3DNnKWFJSFM9iS4DZZaDWDojsd6a4Al1WRtPgGztgoWUlRNSQkKItWwa4u2UXpmDQpQUUgqTkf3nEhUBrDe05CCqKEOcn3H03fXnDUggqJIZxTZmDBwTrdz4xxzCpjrBHEvFDaFgTyv5Xi+Swc26xUxnKk+Nv94JSS5MasJ7BxdK0nQ288vyiztVRRPKhY2UD8/wA4C4MFCUh3IAvllBbaGI7RCFNe4+UFLdAx2ZT2lLUtC5o4aC5yINRSCL6hgeWWt4ObrTFKwZSDWFy1gMxZqgAQDwls/DxG4XErkyi8qVOlqClMsluFrHhPEGFiwL5vF7cva3aCalaUpDApSgAMKikszcxHn4oxU3RRO3EwWHWSlLk5DNR5d+UWJ0sMm2VWncfh+1EcnLkxI1zBL5kRIoWHeeWoT0+zFqJWWthAJxMksA01H9Qg5tqQBiZ4JI+sJ9tSfaSleQmpHvcozmFmUrSeSgdNC8a7eQEYubdquzVm2aAn40/BBLkCXAJkyElTO5Ulafbf2kKTrNV8XKB06Qgh2SzVE8J+19omwyzvBaXOZQJUQAQSQp2uNDOI8wRAXaOIKZYAmZBsyLAM44r5fK0T9Tm9OPydjjqZTGOpASJKFsBxKUsE2zITYd0dhiFJIckOXN0l8+lvKFHz+peC2jEYTc6epypIQ4IzGoOgBa7eDwTwW4KwkBSwNXAPXmrryGQzjYhUOqj6fQhFszWH/h7JT7Slq8QPkBBKVuthk/8AjBPV1fN4KQoJJGWU5ElMtYCUhI6W66eMFoF4ixB6iCUs2HdBMxAiRuhhk+4VfeUfkGEGxDQYdApJcDJZJT9zscIZNJpNN1MWHVrP4w6EVAZxwJS2HiJq5IM9FExyCMrA2LaOIICIu2Gjn99YVaug9YHUjaJo4Zo/4iLs+d++JAIy2zdhdodB5/7QgDqfyjsdEZXk6xJTDhA3aO8EmRZaxV8ALq8tPGAG1965plLVKHZhgQpnLEi4cNkTl3wLkompNm0lSSoskEnp+fKFt3DTMKgLUEkByoVMWFFgWao9oAM4j3D29VgkLmqchRSlmJID3UMznn0ght3HdupKkimg1B2Jf6oi1wGMoc8zlCozlO+wbiogzY23JapykkDs1JKkKYKOgAJYl2qtq+UW8aAuWhTupPAXzObG98kj1GkZ3ZmORLkFRpCa5lKjmplEWSznLpBTDza8OhYzK3IVmzMQ19dP94H01j+tu3Zv1OPGw5Ig3gMJ2mHU2YfzF4DQf3SncakHUVD5H5iL2tiZFfCTCcNNSL2IbnUH/wBKj4QT3I2CqWntVhSFGoUENwkgg8xllAXHqOGnqYE0qyGqVZN4Kg7/AG4kBLEkKGnO7JAzfhVbOzR5k5rFkbZSvqjQdGzMO5HZSn14EP42h39jyP8ABlfgT+kZrHbV7KamYyqSGUdMnDAkFy+rZax2fvOE9moL4VPUxJ0BF8wbuzc+UF9qj4A9M0g2TI/wpX4E/pHVSpSlE0oURZSmSWa4STn7z+PWA2K26iXLC1TDSciHL9LWF7Xa8YZG3piK1AllrSc6EpUTyBZlMRUbsDyvkurjHsc4UeizjINSeySo5exa7dOSn8DyjzvefCqlTAV4cJ9taaKg11hNa3INwFtci4djYsnehSQgsVkORS5cZAlIdiysje4gPtvbeIxCapctZQldllL0qNmLghilXkTdnBTkzxybNG6KMvMwQfiCKteFAvyL6x2JxKWpzMKQt1VOWLuQXBIL98KJdlsYEEmJAYiTEgj6EUOEOeGw4RxxBiUuIsYOZUgfvr+ccKXjiMMBlGNnJE/aga/nC7bkPOGplw8QO7C2OFzr5W/3jqZYh0dEZpOs6BHRHIgxePlyg8xQSOuvcMzG7I7ksiEpYGZaM9M3sCykSQCFEca3AF78Ofsgqu1hqxArY/FEpHapJ7dCqEEsAwIuBcBwS5OSg4ifJnUeNxixvuEsbvVKRZB7RV2AycaOO8ZPFJOy9pYwAhPYy1ZcQS46s6z5CM5gMNiJxolVoAWSzMlJBf2izqBuGc+UbbZ2xZjPiJy5yualKIA5MSx7z6Ri1yM2JNl7mrwQmPiSDNTQoIQh1JYuAVuQC7EgCLUnZiUplpBUEy0gAFiSW10tkO4RZloCRYACBWP3lQi0vjVz90eOvh5xksUOZ7hxhKbqKC65iUByQBqSfAXPQZQIxm8L2lD+Y/kP18oA4jHLmF1qflyHcNIdKjHkvZF0OlUd5bsuS+FPCzgAJcCxJABD2BdWfWDOEmJEshakhpkx0kEuK1gsAofEB4i4gGtaQoBRIBGgclilQAHM0t4wioKlp0NU1KRXxE0pISlWRXZ9Mj3x2VXiYnMtzRoWDcWzty6QQ3fxNGJlnQmk/wA1vm0ZvYW0ETQopdnFiqpvE5+9oOWjwUCiC4zFxFuKWvGmzznszT74YcpmIWNUt4py9D6RntpbdTMwzFbzKkpMsB3Li5VlSLKy0aNjvCBOwYmDQJmedj8/SPHNqpnJxRAC1JJBRyFXE4JBCSlVWmXQx53WQtKQyLo1CtpTLqMsrNBXTxUrSlLqqdibJOZzDO7CIcfjwVVBlKmpStMyUaKbJSUrpq0DEHpreBG0NrzVOErSexSxKVFKBagsknhcJIIYZuzqh2CT9NQsuhCJV0gBkucpcpAFSlFAs4Ps6EOfOUXVKw7La8f2yEoZwkzBoAxUFEikAA1E6WpfhyiHGYaUggyjWVj61JCiEqBJBQ2Vr8iSQLRzZUoIlrYpaZWCFXUGCUVUKDJ9o3d37rsRtRlAOxBKUgFjxFmPQk5WBA8YC92C5MjwWOBUXC+EClg1RLtQBnYC4OTZZQQwu8cwNhpRWV1pMoP7CnUAxIUnUuKXybKBmMxUtQSFBQLKIzvSqktr7pGrnqYZhJPHXLStCkpqStb3uEpYBTpPA4P3tRBwemWrc5Otg9i90cfMWpc2XLWtRJUrtJYflZLDJo5AVO0pp9rHz5ZypddgLD2SQHABZ7O0KHtYnvuZaLyTEoMVUKidJj3ACYQ5MMSYeDHHDo6I5HQYw4eI7DEm/M8hnHWVVTSX5Wfy08YXPLCHuYai3wPJgdtHeGTJBKlOzOEsSHfMPYWOfKB22lz1jskdnUVEKIUQWcAHNkueJndm8c1Ow6ipYWh6SoBU0uQXY1Kz5kgkuTYRO+pvgasXk0GJ3pKiKCmhqizu2gcixuLNbnGZn4xS+1LKKiokVGo52zybjT0qvkIuYPd2ZNLy0hA1WtKuLJyEE9Mz+ZjVbP3UlINSgFKJJLi12sAXtwjNz1gVCUnbCcopUZvZ+x5k1faS7BQSAC4ACTYEjMMkCz5+euwewwlitRURpp5Zf8wSSlsoq7Q2tLkB5imOiRdR7h+eUNWOMd2CnKbqJcloAygftPeGVJsTUv4U6feOSfn0jLbU3tmTXSh5aOh4j3q07h5mAwMBPNW0T0MPQPnJ+QY2ht+ZOsSyfgGXjz8YqJmxVBixMw6khJUGCxUnqHIfplEzk3uz0VCMFS2LCJsXsKpyIFIME8BnGwe4vIqR3a84ghixZrdbGKE5FWES59nEg5tYyy99MjeJdrr4ojlzD9Dnt7q5avN0xX2ohzL+WTbo44CepNR+sS4BL3DHMdKrd8bUx5jgMYJc2UukgINRYs/MsSbUkx6VV1hvT7Ro8nIqZvd05gm4RUs+7Ug9xuPmfKPKt9sGsUqSWUklCva06pv8X7Eb/cPGtNXL+NLjvT/sT5QF/iXs0tPpcFhOSR0upvJfnGZoWmjlueazMUoJKSUAoQxsXUQ4u9lJAUSCzvlEGC29SFKJPaIsCkgXyBBTypZxpk7wPkkpUlZcsQyTcWNnC3q0PjBWVsXtUVUzAFF5iixBLPY01Ob27nOo8+UFW45QkwjLxFaJZJzFYaxa1lJUOIVOH6KbJ4djtqKAArKgwSjjIYZpQnmwQAALM4tqMXJmyaVGlVhwj2iEqASkuX9nJu7qBm0cOspCuyoKFdnZhdIdlAK0Cs2ve8IWFN87AaWgxjN45RcBN0pAJFIrYhrACk3Jtr5xX2VtoupCb2qBUQFEDiSljnrYZvZoil7E7QgTErluKlzR7LqJIDqysHuc35wQl7vdiTMQta6W4DSKtGK2t7x8n5xv8qKruCx5xqzfs1K5mkm+rEEawoKSdvkJA7CV4ma/i1vEZ5woXpXj+/8A0dRLKmRZQqKMoxZTMj3wS2lUSBUVUr6ZZmJ5DHqX/f8AzCJ9RCPyNjibJQXyi3h8E5FT9WcADVy1z0zyhoRSNC5c3PrZz3D/AIepQAPg6lmw/d2HV+sRZOonLZbFMcUUEDMShPAAgMXU9wBmX93v9WgJiEJUDSsoQvNnSVJOtuIilLJ+K2hc9XihMF0lV7AikWalSvJwPGxhCU+bAO7JAA9M4HH00nu9jpZYrgqTwtRIlpTLZICWYhD+6kasCzlnObw/CbGQkBw7Xve7MT39epi6kNlCXMCQSSABck2A7yYuhhjAnlklIelIGUR4rFolpqWoJTzPyHM9BGd2rvolLpkis/GfZHcM1eg74yWMxy5qqpiio9dOgGQHQR08qXBZg6Gc95bL+5pdqb6kumQKR8as/wCVOQ8X8IzUycVElRJJzJLk95MRAw4GJZScuT2MWGGJVFDwYt4HArnKplpqOZyAA5kmwimI0+x8d9GwhmhIUqZNpD8gH/8AbzjIxTe5mabhH6VvwgOMGuvs6SVgtSA5cdBGkwSUhMiYsOJUqcSG1RMAAY68Xm0PwmNSqdPnSk1EmTLS9nqLKPkl/wCWL6V0lRSKik4lk8zVLmAeMOhBLc8/NnlKk1X/AJv+pm9syAjELADBwoDlUArLTOJcDEe2Ku2NRdTIKrMxKQaQOQdvCJMLlC0vqY+/5a+4H7RXxRNsxREjEKpcDsyORUFO3fcGO4fZyp82lNgLqV8I/XkI0W0cIhGFWhIISlCss7B373DvFUY7EfUZUo6O5hp8xJ90PcMWNm5gft+cbrYmKrkIJuaQD3jhPqCfGPP5aRnfxv3dP2Y1u6WI4FI0BcdxF/VI847DsyDLujX7FxnZT5a9AoP3Gx9DGs33wjpQtuaFdxuPkfOMK8ehzVfSdn1ZqoCv5kZ/0nzijIhMTxPH7t9kCEiq4ZWTWyUSSxIv3Zas49uhJT2aqaQn2kKzZyLNe+mucavHTqlSZdIpdQJvxlQWoA/dMtESTNnJAc5n59BEfVYlj0tcNWVYJudp9jGietVJVLXwllKCS9Olw2bmGyMKkGqopWSHqCVGlwKVA/ZfXXwjVKw5cqBIBOXxGIsVg6jfQac+vjEY+vIC+jghQASkAMKhxEEvmqr9jOB2Ixa5cxloMx6aVISpNIKHIAcjW2vtHWDYn02mhP3mzieZSWIFSQCWz5AZ+MDpS5AeNPgAja03RE/+WpvCmYA3dHIPDCSFXpUH0Cx+sdjNC8CvSkUERNK/ulnWwfxEdhR6HU8A4i5JNh4/IfoPKL6k28oUKIGVko9pPcT6mK20lcbaco7ChvTe9C83tHpEOEKFHpEh2MZvxOV2qEuaaXpcs75tzhQoXk9rLOi/qozUdhQojPoTohwhQoE0emNfsaSlWDQFAKHbGxAPzhQoPHyyHrPYvvLGBkpTj5oSkJAluAAAAfq7gDI3PmYvIP1w/wDumf8A4JMchRRHj8TzcnP+1foZna5/6ib98xPI9gwoUJXuL37F9yDu7iR2DtcqU/XLOJdplpUz7i/6TChRYvaeNl/qP7zz6d/3MwaVTA2jAqYNGi3eP1hGlJt4p/WFChGPmIWTuaPSPQ9yf+0/nX+UKFFs+CWJjcNLHaAsHCVMWyyy5ZRLOFxChR5fUe4vxe0Y3EO6KM88cKFCUNYB20fqv5vzhYX/ANfzjsKOye06PJOEDkIUKFHH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" name="AutoShape 4" descr="data:image/jpeg;base64,/9j/4AAQSkZJRgABAQAAAQABAAD/2wCEAAkGBhQSERUUExQVFBQUFxcVFRYXGBcYHRgYGhgXGBgYFRcYHCYgGBojHBUXHy8gIycpLCwsFx4xNTAqNSYrLCkBCQoKDgwOGg8PGiwkHCQsLCwsLCwsLCwsLSwsLCwvLCwsLCwsLCwsLCksLCwsLCwsLCwsLCwsLCwsLCwsLCwpKf/AABEIAMIBAwMBIgACEQEDEQH/xAAbAAABBQEBAAAAAAAAAAAAAAAFAAIDBAYBB//EAEQQAAECBAMFBQQIAwcEAwAAAAECEQADEiEEMUEFBiJRYRNxgZGhMkJSsRQjYnKSwdHwB4KyFTNTosLh8SQ0Q9IWc7P/xAAaAQADAQEBAQAAAAAAAAAAAAACAwQBAAUG/8QAMhEAAgIBAwMDAQYFBQAAAAAAAAECEQMSITEEQVETMmEiFHGBkbHwBSMzocFSgtHh8f/aAAwDAQACEQMRAD8Aw52WwAH1gFyGFr87OFAEcNJszExGrZofh5nhLnhuxSoComx4Te2UaDBr7UOkFSrVDUEuxs/CWABFrJOhjisGFIqAZQJ7Q3uMwCxDBIpZrinPSFzx6npS3a/IBSpWwEmauQsPcZ3IyN8xpmQepaCsmchZB9hSg4AIYkZ2F0qDDR7nMQ3E4Su1yFEKluHUCo+wTkoLeyh77AsSYrJwZEwOXsTU5AUOrHIP4A6OIidpX2HKrNDheFWtIBBcXuXSVA6jl/wZ5Kxcoa9smsxUWbVhqT7PfFHDywtILguGBYmlyFEEhnPvWPM68NqQSHZSc8wQTZqQRlnZ/A5PA61Fpv8AX/AaV7FgOpRNi/S7uXIHj0hiEcQzP5cvyh+GQLBIKiwcC93NgBc8rP6QVTsjs7T10DOgcUw96ckfzF+kejinqls9hE40DkjJu7TPRovnZbMqYeytdLOo3N6NLNdRHjFgY0IDSk0aVE1L/GwY/dAEVG5xXLK29hUcaXJ005JSwGpLk9X08I5TDhDZkwJzz5fvKEtjUjhkjM6c8ud4rDGArATcaqNvwjl84S1FeflpCkym74meVt7D1BUSTZDX0MRFEXpeTGIlym8L/vnHr9N1OpJM83Ph0u0VqY7TElMdpj0SMipjtMSUx2mOOI6Y6ExIExLJwileyhSjySlSj5JBMDJpLc1Jt7Gz3LV/0zcpivkk/nB8wG3Y2bMkylJmJpKlVAODZgLtllBgx8vnUY5Go8Ht423FOXIyeOExVTkItzcoocWgAHMn5AfqI3FwBl5JDGb37ftJReypQ8wT+saHsDmVE9Bwj0ufEmAm/Ep0SFOBZaXL8xyBh8eRcTIyTdQ+yr0FX5RAqLeGprAuolxoBcEdSc+kVziOQA8HPmXPlDjbNRvFIMzC4JYb+6pJKkpFgjVRHIxm0IQhSVGY5SQpkJJyL3UqnloDGjx5r2Xh1G5RMUknPMr/AEEZSYiKMSuIqfJLjRLTMWns1Glah/eciRoiOxHtcHtlH4glf40pV/qhQSqgLM7JwxlkcQTxEVtZNnZQ1Spn70nIsQSw80AKrDKYJmJ0FhQt2ukpLPyb4WipImkqUFJUohnZg6BrfUNmPeZs46JwDAAgXuGLfyvcEM4Fi2hDjyNcW6W3/BSougkcGhQVLUbJekgXYm1J0YW1em8UDhSypai6gquWsA1KL3GdiCSWe56OIJbPVXwpDqBASkOo5NwtchwrR9DeDKdgJpfEqoNlUBivmatEP1L9OXTjrCjsYiRMmBYQl6lE8NLuVEKBl5XZr53zvbZo2EAkKxJMosHlgJVMJ7mZAN/aI+7FheMRL4cMnsRqpJNa/vTPaIzsGF8oplZObx2PplHdsJzLScbQGkpEoZFQusjkZhu3QMOkVgIQhzRUklwBycAjpGpiObigm2ZOX/PhFKZPUtKibMFdwLN3ZlngHNdjaLZxSaXBtmC2bjTlFRd7guFZG5s2j9RHZeGSCSQCpKc8rW9nNvC9s7CJHHjnbpkQDrp4RicW/wB9wdzklWZdx0H7FosBMV0gte7ZBLfr+3idE0P+xfWCy4nWqqNxZN9NkiYnprHURDDpa2LwjHNwdodOOpURlMIIgxs3ASpq/rJnZhne12zBKrJLQVOK2fIelJnE2u6h/nZI/lEetLroRivJ5y6SUmZzCbMmTSBLQpT6hJbxU1I8TBrBbjTlB5ikyr5e2W5mlQA84dit+1kNKQlAGXvEdzsB5RnsfvAqZ/eTSro7j8KbDyiPJ/EJvjb9/JTDo4rk1qcDgMOXUvtVAMz1j8KOF/vRFO31RLTRh5KUJGTsB+BFvWMLM2unRz329A/5RErFzV+ykjuDetzEMuolJ82Vxwxiek7s7ZmYgzO0ILU0gAAB6nZr6DMmDhjCfw7krTOm15qQCz3soZ6+9G8aFu+5zrsMUIrJ/WLZEVU6w3F3EZex0wC32S+GlHUTCPNJMGZGJQtdCVpJvkXZr3bLxjm1MPh5iBKmzXZVTIup2ZmAJ15Q9NIXFM8yw/8AeIPJST6iJcPsuZMVShCltbhST6iPQsLsySi8rBqUfimskd/1hJHgmLE/aC0jjnSJKRol5h8ywHlBvKkGoNgzZ27U1WBMhYCFdrWmova3wv8Aaiqd0sLK/v8AEX+FLD0uT5QsdvThBZU2biDyqIT5S7ecDf8A50RbC4VKTzCQ/o5PlCn1WlUmM+zt7tB04XBFv+nnLYBIV2c4uAABe2gEKM8ds7WVcIUAdKVD0cfKFCvtX3h+gvgw8mUtdAlgldiG9pyA6RSDZiQ19CI03/xtChL+kEy1oFpaSlUwC5Yn2ZfUl9bRJLxwl1CRLTICrKKQ61NlXNPEfl0irWeeefXv5w9YVzIRqCH01MoFMhIlg2JTdSh9uaeIjoGTyEUlKJzhsIGGgnRDgI4kRHMxYSSBxKAqIANgSA5bvgZSUeTUrJVrCReIhPCyACySLHq5FJfX87QNnS1qmJUTUFBVIdg4IIADM4Y684s0qBvd67XOSTSQfD5ZQMfqu+x0nVV3GYoBycnuEvdgTY8zbnyiCatVLt7KgTZ3CSCW6sPWL8yalaSUpKagSCW8ElrWa/QqOjwkqZNQ5FV+ZBLj4RwjPnplGKKW6OvcZhluKmBduYZw93va56AGGpmkLa5SQGN2Bc2c/lp3ROwASlRyGY1Ia55932T4sFLqJYAZvl33/ecHcY72C/AVwWxVrl1qCgFUhIDcRJZwczl1ckMIur3bkyiF4ueJZe0upNQBAtrUXF2DCogE+0RCJilBgtaGBCQk3SC4J7zUX7yPiehL2BMmLKUFJfNSiR1uM3t1yMD1E8qjqft/f4m4lBulyFcVOkmaoSVFSMxUCD3XuQOcRtAPbezpuG7FSZgK1FVSaaQkpp4Tdz7WukF8PiQsOMxYjkWBY+cSRlqKmqLUiaxY5GJMHuxMnqVTMloQCMwVLv0Nud30iqRBPZO0DLUDm1iOY1EG1qVdwbp2E8LuHIDGaqZOP2lMnwSn9YzG0t1u02hMlyZZpASqhFgBShy3efWPSZM0KSFAuCHBgXstLbUmfakj07P9IRFXJJjG2k2jB4fBlj2crIgaqNwTkPunSNVtndeXKwqJgWoKUU1PkxSSzJSTnAHGKJE0LmWC0ikOpm7QZWSMxkdI2e1yF7LlkCvgkEDIn2Roer2MepUYtNKiK5SsEbpoQjEAJJJVJ5MLUvqTmk8o2cYfd3Ej6TJDykmlSSgFJU/1hAzKhZjnG6aJeokpTtOx2OLiqaGxUVsuWS6k1l34yVgdyVEgeAi5REa5iUgkqAAuSSLd/KJxhybKBSUsySGYfkIyq9s45P1UrDJSUgAqQOE2FwWAv3xoTtmQxPaAgB7P+yemsDRvUjMy1BIzJZwMnKQ5EC77Og4r4A6tjbQnl5k4Sxydz/lf5xNI/h2k3mzVzD0/VVUdxG9UwqcES0e6kpZRFrmtnz90+cCE7zrxy0olonKlj3pcqYZaj9pZSQ3eG9IxQvncO2vg1OH3UwsoP2aS2qyVZcwbekPw+38NdMtSQBqElCfxUgRnMZsHaKkFElASFWImzAhAGpKULUVaBmGptFzZe4U+inETpb6GSlZtyPaH5N3QxY/CAco92FF7xSQbKCuqQ4PcRnHYpK/hvLJ/7nEDonsgPAdmYUH6T8GepAxSVxJEUoxOExaSCeHDqW/fWKe0MYqWl5cszFXyIDAAkm+eWWcR7OxvaFQVUhYALKLcJZjYsQW9IxXJ0jnUVbJV49KkFiwdSCxDghwaumrh9NYF4SYwu4UlCQTf3SLuAWAsNc+sW8XLCSCoAAuLJZqnzGpJ18xzqSVUksTSbgkmwNQ/Lx8m83NOcZVY+KTjY/GY29QB4SmYWIuACFG3CeFRLj4WtaCicQnK6mZ08Ng9wXYBw4DkPUw0gdLU0pZBclCibD2SAfzAb7UFPoyUy6UgprZJGieBd1fN+/OKoue7E7bDe1ClMeTAOlwaQSdQXIdrjh1sYknSklCw4IZT/hs8VwkLYkAJWAoXBZ1ZEvoSzR0TmQsEB6VVHnwmk+jRVq+n6hNW9h832gmlgl6uQKmDA6ZG+l8jEJSVKCAQENxs2QFkDlVk50PVxIjHgJWtQIDl83ZCc2OTmvLN/Ew4YUgqV7RdZFrKU1r/AApZL6uecBojez5GW0t+xbOEFy7PoCRZ+Yuq/PnHESylTJJLgOUubu46ZnxbnHO3vTbw5Dk3dyhgCk3Dhmcli+Z6jX5wHUyXpOKOw3rtl7aM+teFU9wsAguWYy9Tch3sb9TFfejEiRj8SwXMYIUq6buJDkAC5ZZvbXvi1iZBEvDKKeLtlKIa7cJv4vD97qJmNmqSuUlM1KAktUskBAcS2KmFBFgNO+IsLVOyycZNqkRwkqa8TYhblNKCAzFRZDs4elRcqLZN4RCYZGVqzpRceTRbD2yEAhZZFy5906v0MRDeRH0j6RKdYo7MFmSTe4WSEqH3ScoCyJrHpr+sG8FggtClA8SSnhDp4ebpVcP3esbKDk7jyZGUYp6gfhkVzFkSUcSnYLM0m5USQCyQ5yFUdMxZN1TCzppchKRoyUot/M8avCqAAKRSQGP+753gavZ6DiAiYBStWbJOdx7QIzaNnhk1u7ZsM8U6SpAzZWJmS5lSpfsXDLmGssbt2ILj1MXNq79CWkVqRJKiwzKu7s1I8zfu1g6NxcH2gmKllag1NS1kJb4UghI8ovLn4aRcmTKIDByhJA5DWBWJrudLLF9jJ4jH4qbJqSiZNBDpTLHt8hUQlh4tYuTlC2du9i5qSZsvsb2QuamYOnsB3F8zbSD+J34wqf8AyFf3ELV6s3rAnFfxLlj2JK1ffUlHyqMboh3YPqS7IZhtwZ6ptc/FIUgEtKTJSWTdh2iyVEjm0EsV/D/CTae2SuaEuQlcxVLnmEkP4uzmM3iP4kzz7CJaPBSz5uB6QMxG9+LXnOUOiQlHqkP6wVwXCMbm+Wel4HYsiQgJlSkS0DIAWHiYZit4cNLsufKBGlYJ/CHMeS4ieuZ7ZUv75Ur+omKxmpTmtI6OB6RuuuEDpvuen4nf/Cp9kzJn3UEeq6YE4n+Jf+HI8Vrb/KlJ+cYBWMQNSe4H87RCraSR7p8SkfrAPL8oJQ+DaK/iNPf2ZI6UrPr2kKMKdsD4U+Z/9YUB6vyFo+A4FBOeekQzMSokWtqOmt/3d4GmctKuMpUCAQoEFjYUlAZjc+83WLxw9kl1Jam5cMokkF08KR3sz3eK/crJm64FOnlN1EgG5N7Hre93vo+ghuEwhKqkswdOeaCSoC2YBdj+pixOSgy3BSb+0KS+Y07vnEmzVJdQTSzn2SDq927zGpSUt2DGmuBbQwhU9KXBbUAhnPzPz5xDKwSyF8LGlgDkXCnb5eMFhDhGZMKyS1SCi9K0oDysK0qdKDpICkJW1/skMz1ZP3R1O0EzjKSh6loC1kMwFNSgSSAAzjm50gyIQlh3Yd7CCjDSqMfkCzwKizveovm735EvyD/KIai0y4BCFiwzsq1wwuOsHjhEENSG6W+UMOy5ZJseLPiJB8C8DJSdmxSQGwCKiEpUFSpZSorq1ZIA7gQVd4EWDMWfdapzZsmc0gaa/pBDAbKRJTSjIBVNTEAqe7Wc3PmYnw+zkKKTPXOmU2pSUIQRyUikvprp4QuUZXaQxae4Ew2JAHE61VMpQBLWyYXHJvlFxW0JbVISFpJYtUpRI4QEy0pctqxfPw0eDwuBRMrEg3YELeYCAGyUsgc7CDCt5JMlBTKlKpZgJSEIbQlipI8o6UZyWmT2CjKEXcVuZKXsLFTJiSJc5SV50jsEoHNQVMSpVrXJNsoOYTcWfWauxCFDiUSVLJ5EJSAUjqvU+Mc/fyakMjCqsXBUT/ShNvOBeL/iHjVZBEruRf8AzlUJ0wXNjPUm+DYYLckJJ7SetaTYICUpSB3qqUdfe1yECN593E4cBcs8JsoKU5BJzD3ILs2ltMsbi95cSv8AvMStuXaUjySQPSBMzGywXK3PMAk+cdriuEZ9T5Zpmi9svHlCg2mXUag9IB7L2qmcCzuLF7P1HnFwwyMu6Ba7G6l4lJuMlX7jqPOK22zwy1iyhb8xAnY20AxSrI+itD3HL/iDeKkGZLLC4Hyiq7RPwzEY/aE0kiZMWoAn2lqI8iWgb9LQPfSO5j/TGrwe5srFKVMUspIYEBKTpYue7lpBeT/DzCpz7RXepv6QI8+SplSex5tN2ijmo+Df1NFdW1k6J8z+gMHf4j7vSpU+QJSKEqQXuS5CjcuTzEAZmGlSUhU00glhYlznpGxjKXBzcVyRnaytAB3An5n8oYcbMOqvC3yAhHbmGTkFq7kgfMxEvepA9iQpXer/ANRDPRl3YHqLsh/YzFZh++/zhydnL7oJbHxM6fhsTOTJSn6OEKvexJd6iCbA5QK/tjEqyIHRKE/oY1YEC8xOjYqjz9Ym/sEjMN3sIiXhMUqWhRM01KWkjiHsiWXOQY9p6GIpe7c5WafNSf1eD9FLsD6zLY2B3ecKPWd390cOcLJK0Grs0VcSs6QDkecKN9OPg3WzyPEzEsUOqYKaRyD5kvdqWsOUV9m7QnSGSboQQoHVsgkkXNz5DuBHLmKlhJSAai17gDKocxfr43i0MRTSgkFz73CxA4WI5Z5ZiI1mnGqe5rjHgJT8T2wK1kgkqKAQ96gGCjduFXlFjZE8VlDAEAEtne3EddIzMrBquJZUQr2r2ZhYasH+fdBDZ2NSMWzqd1pFgRopnGR4Rzzh0MjlO7McEkbAQ4RwGPOdpYydLnzECbMFK1Aca8ntryaK5y0jOnwPM2k6PSRDhHmCNsTv8ab+NX6xr8ftxSMFLmJPHMCUvmxY1Hv4T5wMcqY7J0U4NK7vYOYnDiYgpJIBa6SxDEEEHvETgx5tK2viASsTJpbMuoi+TguPONVgdtqn4aaQaZ0tJJboHCgDzpIb/aMjkTMy9JPGrvY0EdEefI3jxOkxRa54Um3M8OUHMHvCubhppDJnSgFOAGKXcli+gIPhGrImdPo8kN9jTQ4RhZe9OI1UCNeBH5CDG39tTETEIk+8kK9kKKqiQAAQeWnOM9WNWY+kyKSjtuaOOvGbO8S1YftEhImIUEzAQSGLsQHs5b1gntHaRRh+0SzkJIfLib9Y3WmLeGSaT80XZmElq9pCD3pSfmIqTt3cMrOSjwdP9JEUZe8CuxmKUkCZLpcEEAhRACmz1+XOOyN4VEIqSEntEy5gLhgsOlQD2yOf5wLcHyF6OREmH3Tw0uYFoC0rSHtMWQxcXCiXFj5RfnSGZoDK3qWmgmUCOPtKXdJQohbdwpN+cWZW2VLM4KQAmU5CwSxAN7mw4TV3QL01sc8U1uy3LJSXH/ManYW1avqzycHmLDzDiMupYZ3jmytpATkFBcJJqIyYuCH108oLGxMzTbKWZWKXLHvOB1biHo48YOzsd2bVnNtG1/3gBt6WUTETU669Rf5GIcdMExKiFAvoE01K1BBN7DnziXqbi00Hj3RzfKWmZiMIVJdIUUqB5VynB6Mr1iX+I27GH+ioplITTNTkls0qH6eUD94jTLkK4goLIW7sSEguNPdjV77yXwatWVLUPxgfnB4G2nZmTajySVsWUPdHoIsTMEipXCMz8zpFns75pHepI+aoUwCoutAyOb5gHR+cUiGw5ulLHYY1AADyKsvhC+g5xxSQOXp+aom3HSlU2agKBrkLFgeaeaRzhkrEyaQe0UXANktoPtiDQuY1Y4Ut8SvVKTok/wCGYjoOr/5vzIiZeLk0G0xTLSTcapmDUK5+oiNOOl+7JUe9/wAkCCAZu928Sn6NLuD7Q00UoaEwozeD22UoAEojOzL5nmqFA0NUtjwfGY0INuZvqHL26OTHF49RWatGswDNpl+2MCJswlRUA7MefK/75wWlhJQpZurI6sHD587jWPOcVHkemT4LaBroDkl27kvc9LOcsj0iwrFlE9A/w1oJvkm1iXuwcE+XKA8naHZrqAD1AXc8JfNmtw5com2tizWOEjhAN2cgBz07s3glGpLY7serS8hGD3xkU4on40pV6Un+mNlsjE9pJQv4kpPmAfm8Z3f2ReUv7yD6EfNUWZd4lPQyrMl5CG50lEzD3QhRStSSSlJOig5I+16RLvhhf+mDAAIWksA1i6cu9QjBy5pGRIHe0anYP1uCxEvMh1D8Lj1l+sKjPUtJZlwPHP1r2vgdugBMl4iSffSD5hSfmUxV3Rn04gJOS0qSR4Vf6W8YZufiacSkfGlSfSoeqYZiPqMaTkETav5Sav6TAp7JjZQueSHlX/gsbCnjD4shZCUiuWomws7P4pETbtpH0paE3QpM1P8AI9j6DzirvRIoxS+SmX5i/qDEyCvA4gAqCkqCSpslIJPPIhj5Ri2ddkzpJTha5lHj7ixu3tROHVMTNJALaE8SSQcu/wBItbw4gVYfEIunn91VQ+avKB+08ADjjLJpTMWC4+2Ht/MWgttvZQl4KkEq7NQUCWdiSCLffMErprwJlo9SM+8v0aosTthkfSFJUCmalRCW1etJfvB84iwa+22eoC5SlQ8UGsejCK6d4Fol4RQpKFgJmOHLoUEqYva14k3dmpkTMRJWpKUpW4qIAZyk59KYLaxLjNRbfKdr8NirIPaKkubYiQqST9tDgHzRLPjDpUuuXOlTAU4hKBdzxCWxSwyqAGeoL84hQjsk0PxSJ9SRzSc2/Ak/zQSxM/67jutE1klgHlK0LdP6jADXzt+/H4cWVpqCSpYGZE0DRp8uiYPxMII7OQQoIZ0zEATARcFKezVr0D98V0SjUZTXSiYnvAJWg+beYiw0325aTUWUHHxp48+Sk+sahU2mq/fwGJ2ypQKXFUwISVA3ABAIpHJyQ+dheOBAGUSnEqIS7BkFLNzuX5kEAv8AZHV6FZSsXJBs1mBztboYf08dEaZ5uTdmonpM3CBWZRn4WPpAX+0Ug9kpGYCgsWZQLBSjk9z5dXg3u9OqSqWclfmGihszAImLmS5ybhwknJgQ+pctrbJXQwnqoXF0MxMG7dxZmSEFSiVggGzAskgqHeSLeuQjY70YxC9nzA4cykr55UqD8ozG8OBQmUmgvSopNRe1Vj4OkdQRGmYL2YsMGOFc9/ZflT8on6VvdMPIebISAch5RLOVfwT8gOY5RHKkqtYkZ5GJ5khduFXs8j8Sug6RciZhncSa2MQPiSsZ/ZJ5n4Y5IlskBsuHL4eHRB5RDuoFJxkkkEcTX6pI1V1ghicIRMmDhtMms6pYt2iyPaXybSCQEuCEpNKs/cPvD/yyxaw0JivMmgC6gDyJLnPmvp6xb+i8K/7scCvflaCu7DLhintLZyiAzWJLpVk1x7gB/eTvC8zkotxBjXcYnEpa59E/oY5FKonIzCNGv6uH8oUeT9tl/qX5Mp0LweRy50oLCnmFmzCbt8TK7vKJZ0+SAQayDypsbXDk/K8DpUpzmzXLx3ESFBiRYvraxY6x6OlWFQR2d2SVpJKnfhCwCH4bnwPX3srR3HYtKwkMbZqtxF8z3gDlrAsKVYacvF4tp/eUY1vZyVnou4858KkOeF036EkZdFCJN9MPVhSdUKSr/Sf6oE/w9xNpiOSgr8Qb/QI1G18P2kianmhTd7OPUCKeYG4paMifyYrc+c2KSD7wUn0ceqY9EHpHlWy8RROlr+FaT4OH9I9VaF4XtRd/EY1NS+DzWSfo+JD/APimX7kqY+kEd8Ep+kOkg1ISSxfmn1AEFN5t2lTFdrKDqI402DtYFJNnaxHSAmB3VnrUApBlpe6lMGHQZkwpxauNFcMuOdZXKmlTRd3oTVLw00+9LAV3slX+pULb57TDYab9ns1d4H6pXGk2psRM6UmU5QEFLEB7AFLZjQwpGwJYkCSp1oBquWLu9ilm18zDHBtskj1MIxj5Tf5MzG3ZpKcNPGapYBP2pZ/Unyi3sPa83ETDLnKqlzELSQEpABZ3sLFgRfnGmlbMlJSECWmlJJSCKmJzIqeLSQ1hYco1Qd3YuXUxcNKj5p+DEjdzEVCUQTLCiQp+EOzqHIsBbODW0t3DNnKWFJSFM9iS4DZZaDWDojsd6a4Al1WRtPgGztgoWUlRNSQkKItWwa4u2UXpmDQpQUUgqTkf3nEhUBrDe05CCqKEOcn3H03fXnDUggqJIZxTZmDBwTrdz4xxzCpjrBHEvFDaFgTyv5Xi+Swc26xUxnKk+Nv94JSS5MasJ7BxdK0nQ288vyiztVRRPKhY2UD8/wA4C4MFCUh3IAvllBbaGI7RCFNe4+UFLdAx2ZT2lLUtC5o4aC5yINRSCL6hgeWWt4ObrTFKwZSDWFy1gMxZqgAQDwls/DxG4XErkyi8qVOlqClMsluFrHhPEGFiwL5vF7cva3aCalaUpDApSgAMKikszcxHn4oxU3RRO3EwWHWSlLk5DNR5d+UWJ0sMm2VWncfh+1EcnLkxI1zBL5kRIoWHeeWoT0+zFqJWWthAJxMksA01H9Qg5tqQBiZ4JI+sJ9tSfaSleQmpHvcozmFmUrSeSgdNC8a7eQEYubdquzVm2aAn40/BBLkCXAJkyElTO5Ulafbf2kKTrNV8XKB06Qgh2SzVE8J+19omwyzvBaXOZQJUQAQSQp2uNDOI8wRAXaOIKZYAmZBsyLAM44r5fK0T9Tm9OPydjjqZTGOpASJKFsBxKUsE2zITYd0dhiFJIckOXN0l8+lvKFHz+peC2jEYTc6epypIQ4IzGoOgBa7eDwTwW4KwkBSwNXAPXmrryGQzjYhUOqj6fQhFszWH/h7JT7Slq8QPkBBKVuthk/8AjBPV1fN4KQoJJGWU5ElMtYCUhI6W66eMFoF4ixB6iCUs2HdBMxAiRuhhk+4VfeUfkGEGxDQYdApJcDJZJT9zscIZNJpNN1MWHVrP4w6EVAZxwJS2HiJq5IM9FExyCMrA2LaOIICIu2Gjn99YVaug9YHUjaJo4Zo/4iLs+d++JAIy2zdhdodB5/7QgDqfyjsdEZXk6xJTDhA3aO8EmRZaxV8ALq8tPGAG1965plLVKHZhgQpnLEi4cNkTl3wLkompNm0lSSoskEnp+fKFt3DTMKgLUEkByoVMWFFgWao9oAM4j3D29VgkLmqchRSlmJID3UMznn0ght3HdupKkimg1B2Jf6oi1wGMoc8zlCozlO+wbiogzY23JapykkDs1JKkKYKOgAJYl2qtq+UW8aAuWhTupPAXzObG98kj1GkZ3ZmORLkFRpCa5lKjmplEWSznLpBTDza8OhYzK3IVmzMQ19dP94H01j+tu3Zv1OPGw5Ig3gMJ2mHU2YfzF4DQf3SncakHUVD5H5iL2tiZFfCTCcNNSL2IbnUH/wBKj4QT3I2CqWntVhSFGoUENwkgg8xllAXHqOGnqYE0qyGqVZN4Kg7/AG4kBLEkKGnO7JAzfhVbOzR5k5rFkbZSvqjQdGzMO5HZSn14EP42h39jyP8ABlfgT+kZrHbV7KamYyqSGUdMnDAkFy+rZax2fvOE9moL4VPUxJ0BF8wbuzc+UF9qj4A9M0g2TI/wpX4E/pHVSpSlE0oURZSmSWa4STn7z+PWA2K26iXLC1TDSciHL9LWF7Xa8YZG3piK1AllrSc6EpUTyBZlMRUbsDyvkurjHsc4UeizjINSeySo5exa7dOSn8DyjzvefCqlTAV4cJ9taaKg11hNa3INwFtci4djYsnehSQgsVkORS5cZAlIdiysje4gPtvbeIxCapctZQldllL0qNmLghilXkTdnBTkzxybNG6KMvMwQfiCKteFAvyL6x2JxKWpzMKQt1VOWLuQXBIL98KJdlsYEEmJAYiTEgj6EUOEOeGw4RxxBiUuIsYOZUgfvr+ccKXjiMMBlGNnJE/aga/nC7bkPOGplw8QO7C2OFzr5W/3jqZYh0dEZpOs6BHRHIgxePlyg8xQSOuvcMzG7I7ksiEpYGZaM9M3sCykSQCFEca3AF78Ofsgqu1hqxArY/FEpHapJ7dCqEEsAwIuBcBwS5OSg4ifJnUeNxixvuEsbvVKRZB7RV2AycaOO8ZPFJOy9pYwAhPYy1ZcQS46s6z5CM5gMNiJxolVoAWSzMlJBf2izqBuGc+UbbZ2xZjPiJy5yualKIA5MSx7z6Ri1yM2JNl7mrwQmPiSDNTQoIQh1JYuAVuQC7EgCLUnZiUplpBUEy0gAFiSW10tkO4RZloCRYACBWP3lQi0vjVz90eOvh5xksUOZ7hxhKbqKC65iUByQBqSfAXPQZQIxm8L2lD+Y/kP18oA4jHLmF1qflyHcNIdKjHkvZF0OlUd5bsuS+FPCzgAJcCxJABD2BdWfWDOEmJEshakhpkx0kEuK1gsAofEB4i4gGtaQoBRIBGgclilQAHM0t4wioKlp0NU1KRXxE0pISlWRXZ9Mj3x2VXiYnMtzRoWDcWzty6QQ3fxNGJlnQmk/wA1vm0ZvYW0ETQopdnFiqpvE5+9oOWjwUCiC4zFxFuKWvGmzznszT74YcpmIWNUt4py9D6RntpbdTMwzFbzKkpMsB3Li5VlSLKy0aNjvCBOwYmDQJmedj8/SPHNqpnJxRAC1JJBRyFXE4JBCSlVWmXQx53WQtKQyLo1CtpTLqMsrNBXTxUrSlLqqdibJOZzDO7CIcfjwVVBlKmpStMyUaKbJSUrpq0DEHpreBG0NrzVOErSexSxKVFKBagsknhcJIIYZuzqh2CT9NQsuhCJV0gBkucpcpAFSlFAs4Ps6EOfOUXVKw7La8f2yEoZwkzBoAxUFEikAA1E6WpfhyiHGYaUggyjWVj61JCiEqBJBQ2Vr8iSQLRzZUoIlrYpaZWCFXUGCUVUKDJ9o3d37rsRtRlAOxBKUgFjxFmPQk5WBA8YC92C5MjwWOBUXC+EClg1RLtQBnYC4OTZZQQwu8cwNhpRWV1pMoP7CnUAxIUnUuKXybKBmMxUtQSFBQLKIzvSqktr7pGrnqYZhJPHXLStCkpqStb3uEpYBTpPA4P3tRBwemWrc5Otg9i90cfMWpc2XLWtRJUrtJYflZLDJo5AVO0pp9rHz5ZypddgLD2SQHABZ7O0KHtYnvuZaLyTEoMVUKidJj3ACYQ5MMSYeDHHDo6I5HQYw4eI7DEm/M8hnHWVVTSX5Wfy08YXPLCHuYai3wPJgdtHeGTJBKlOzOEsSHfMPYWOfKB22lz1jskdnUVEKIUQWcAHNkueJndm8c1Ow6ipYWh6SoBU0uQXY1Kz5kgkuTYRO+pvgasXk0GJ3pKiKCmhqizu2gcixuLNbnGZn4xS+1LKKiokVGo52zybjT0qvkIuYPd2ZNLy0hA1WtKuLJyEE9Mz+ZjVbP3UlINSgFKJJLi12sAXtwjNz1gVCUnbCcopUZvZ+x5k1faS7BQSAC4ACTYEjMMkCz5+euwewwlitRURpp5Zf8wSSlsoq7Q2tLkB5imOiRdR7h+eUNWOMd2CnKbqJcloAygftPeGVJsTUv4U6feOSfn0jLbU3tmTXSh5aOh4j3q07h5mAwMBPNW0T0MPQPnJ+QY2ht+ZOsSyfgGXjz8YqJmxVBixMw6khJUGCxUnqHIfplEzk3uz0VCMFS2LCJsXsKpyIFIME8BnGwe4vIqR3a84ghixZrdbGKE5FWES59nEg5tYyy99MjeJdrr4ojlzD9Dnt7q5avN0xX2ohzL+WTbo44CepNR+sS4BL3DHMdKrd8bUx5jgMYJc2UukgINRYs/MsSbUkx6VV1hvT7Ro8nIqZvd05gm4RUs+7Ug9xuPmfKPKt9sGsUqSWUklCva06pv8X7Eb/cPGtNXL+NLjvT/sT5QF/iXs0tPpcFhOSR0upvJfnGZoWmjlueazMUoJKSUAoQxsXUQ4u9lJAUSCzvlEGC29SFKJPaIsCkgXyBBTypZxpk7wPkkpUlZcsQyTcWNnC3q0PjBWVsXtUVUzAFF5iixBLPY01Ob27nOo8+UFW45QkwjLxFaJZJzFYaxa1lJUOIVOH6KbJ4djtqKAArKgwSjjIYZpQnmwQAALM4tqMXJmyaVGlVhwj2iEqASkuX9nJu7qBm0cOspCuyoKFdnZhdIdlAK0Cs2ve8IWFN87AaWgxjN45RcBN0pAJFIrYhrACk3Jtr5xX2VtoupCb2qBUQFEDiSljnrYZvZoil7E7QgTErluKlzR7LqJIDqysHuc35wQl7vdiTMQta6W4DSKtGK2t7x8n5xv8qKruCx5xqzfs1K5mkm+rEEawoKSdvkJA7CV4ma/i1vEZ5woXpXj+/8A0dRLKmRZQqKMoxZTMj3wS2lUSBUVUr6ZZmJ5DHqX/f8AzCJ9RCPyNjibJQXyi3h8E5FT9WcADVy1z0zyhoRSNC5c3PrZz3D/AIepQAPg6lmw/d2HV+sRZOonLZbFMcUUEDMShPAAgMXU9wBmX93v9WgJiEJUDSsoQvNnSVJOtuIilLJ+K2hc9XihMF0lV7AikWalSvJwPGxhCU+bAO7JAA9M4HH00nu9jpZYrgqTwtRIlpTLZICWYhD+6kasCzlnObw/CbGQkBw7Xve7MT39epi6kNlCXMCQSSABck2A7yYuhhjAnlklIelIGUR4rFolpqWoJTzPyHM9BGd2rvolLpkis/GfZHcM1eg74yWMxy5qqpiio9dOgGQHQR08qXBZg6Gc95bL+5pdqb6kumQKR8as/wCVOQ8X8IzUycVElRJJzJLk95MRAw4GJZScuT2MWGGJVFDwYt4HArnKplpqOZyAA5kmwimI0+x8d9GwhmhIUqZNpD8gH/8AbzjIxTe5mabhH6VvwgOMGuvs6SVgtSA5cdBGkwSUhMiYsOJUqcSG1RMAAY68Xm0PwmNSqdPnSk1EmTLS9nqLKPkl/wCWL6V0lRSKik4lk8zVLmAeMOhBLc8/NnlKk1X/AJv+pm9syAjELADBwoDlUArLTOJcDEe2Ku2NRdTIKrMxKQaQOQdvCJMLlC0vqY+/5a+4H7RXxRNsxREjEKpcDsyORUFO3fcGO4fZyp82lNgLqV8I/XkI0W0cIhGFWhIISlCss7B373DvFUY7EfUZUo6O5hp8xJ90PcMWNm5gft+cbrYmKrkIJuaQD3jhPqCfGPP5aRnfxv3dP2Y1u6WI4FI0BcdxF/VI847DsyDLujX7FxnZT5a9AoP3Gx9DGs33wjpQtuaFdxuPkfOMK8ehzVfSdn1ZqoCv5kZ/0nzijIhMTxPH7t9kCEiq4ZWTWyUSSxIv3Zas49uhJT2aqaQn2kKzZyLNe+mucavHTqlSZdIpdQJvxlQWoA/dMtESTNnJAc5n59BEfVYlj0tcNWVYJudp9jGietVJVLXwllKCS9Olw2bmGyMKkGqopWSHqCVGlwKVA/ZfXXwjVKw5cqBIBOXxGIsVg6jfQac+vjEY+vIC+jghQASkAMKhxEEvmqr9jOB2Ixa5cxloMx6aVISpNIKHIAcjW2vtHWDYn02mhP3mzieZSWIFSQCWz5AZ+MDpS5AeNPgAja03RE/+WpvCmYA3dHIPDCSFXpUH0Cx+sdjNC8CvSkUERNK/ulnWwfxEdhR6HU8A4i5JNh4/IfoPKL6k28oUKIGVko9pPcT6mK20lcbaco7ChvTe9C83tHpEOEKFHpEh2MZvxOV2qEuaaXpcs75tzhQoXk9rLOi/qozUdhQojPoTohwhQoE0emNfsaSlWDQFAKHbGxAPzhQoPHyyHrPYvvLGBkpTj5oSkJAluAAAAfq7gDI3PmYvIP1w/wDumf8A4JMchRRHj8TzcnP+1foZna5/6ib98xPI9gwoUJXuL37F9yDu7iR2DtcqU/XLOJdplpUz7i/6TChRYvaeNl/qP7zz6d/3MwaVTA2jAqYNGi3eP1hGlJt4p/WFChGPmIWTuaPSPQ9yf+0/nX+UKFFs+CWJjcNLHaAsHCVMWyyy5ZRLOFxChR5fUe4vxe0Y3EO6KM88cKFCUNYB20fqv5vzhYX/ANfzjsKOye06PJOEDkIUKFHH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What/Who does it Protect?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•  All persons on active duty with the uniformed services, including regular and active reserve</a:t>
            </a:r>
          </a:p>
          <a:p>
            <a:pPr>
              <a:buNone/>
            </a:pPr>
            <a:r>
              <a:rPr lang="en-US" dirty="0" smtClean="0"/>
              <a:t>•  Reserve and National Guard personnel who have been activated and are on Federal active duty </a:t>
            </a:r>
          </a:p>
          <a:p>
            <a:pPr>
              <a:buNone/>
            </a:pPr>
            <a:r>
              <a:rPr lang="en-US" dirty="0" smtClean="0"/>
              <a:t>•  Reserve components who have received orders to report from the date of receipt of orders through the date of reporting for military service and beyond while on active military status</a:t>
            </a:r>
          </a:p>
          <a:p>
            <a:pPr>
              <a:buNone/>
            </a:pPr>
            <a:r>
              <a:rPr lang="en-US" dirty="0" smtClean="0"/>
              <a:t>•  SCRA does </a:t>
            </a:r>
            <a:r>
              <a:rPr lang="en-US" b="1" dirty="0" smtClean="0"/>
              <a:t>NOT</a:t>
            </a:r>
            <a:r>
              <a:rPr lang="en-US" dirty="0" smtClean="0"/>
              <a:t> apply to</a:t>
            </a:r>
          </a:p>
          <a:p>
            <a:r>
              <a:rPr lang="en-US" dirty="0" smtClean="0"/>
              <a:t>•  Reserve or National Guard components NOT on active duty</a:t>
            </a:r>
          </a:p>
          <a:p>
            <a:r>
              <a:rPr lang="en-US" dirty="0" smtClean="0"/>
              <a:t>•  RETIRED personnel</a:t>
            </a:r>
          </a:p>
          <a:p>
            <a:r>
              <a:rPr lang="en-US" dirty="0" smtClean="0"/>
              <a:t>•  National Guard troops called to duty under STATE orders</a:t>
            </a:r>
            <a:endParaRPr lang="en-US" dirty="0"/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Others who many benefit from SCRA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441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Certain benefits are extended to service member dependents. </a:t>
            </a:r>
          </a:p>
          <a:p>
            <a:pPr lvl="1">
              <a:buNone/>
            </a:pPr>
            <a:r>
              <a:rPr lang="en-US" dirty="0" smtClean="0"/>
              <a:t>•  A "dependent" is defined as a service member's spouse or child</a:t>
            </a:r>
          </a:p>
          <a:p>
            <a:pPr>
              <a:buNone/>
            </a:pPr>
            <a:r>
              <a:rPr lang="en-US" dirty="0" smtClean="0"/>
              <a:t>	•  A "dependent" is also an individual for whom the service member provided more than one-half of the support during the 180 days preceding an application for relief under the Act.</a:t>
            </a:r>
            <a:endParaRPr lang="en-US" dirty="0"/>
          </a:p>
        </p:txBody>
      </p:sp>
      <p:pic>
        <p:nvPicPr>
          <p:cNvPr id="4" name="Picture 2" descr="https://encrypted-tbn1.google.com/images?q=tbn:ANd9GcQWHT4ARMPHXGaeaAzWQReHLkT9k8gSDhUDFJ0AqysgDDuuZrA8F5nWe4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096000"/>
            <a:ext cx="8382000" cy="561975"/>
          </a:xfrm>
          <a:prstGeom prst="rect">
            <a:avLst/>
          </a:prstGeom>
          <a:noFill/>
        </p:spPr>
      </p:pic>
      <p:pic>
        <p:nvPicPr>
          <p:cNvPr id="6146" name="Picture 2" descr="https://encrypted-tbn1.google.com/images?q=tbn:ANd9GcRzOhvlkCCMFYWC5iEBql9hO17RG0fvC47fcqJjNHzxS0Y2qYIQB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1752600"/>
            <a:ext cx="3352800" cy="35117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245</TotalTime>
  <Words>919</Words>
  <Application>Microsoft Office PowerPoint</Application>
  <PresentationFormat>On-screen Show (4:3)</PresentationFormat>
  <Paragraphs>116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Servicemembers Civil Relief  Act Rights</vt:lpstr>
      <vt:lpstr>Learning Topics</vt:lpstr>
      <vt:lpstr>Definition</vt:lpstr>
      <vt:lpstr>Importance</vt:lpstr>
      <vt:lpstr>History</vt:lpstr>
      <vt:lpstr>Benefits </vt:lpstr>
      <vt:lpstr>How does it effect us? </vt:lpstr>
      <vt:lpstr>What/Who does it Protect?</vt:lpstr>
      <vt:lpstr>Others who many benefit from SCRA</vt:lpstr>
      <vt:lpstr>Other important Points</vt:lpstr>
      <vt:lpstr>Important Points Continued</vt:lpstr>
      <vt:lpstr>Consulting Legal Counsel </vt:lpstr>
      <vt:lpstr>Conclusion</vt:lpstr>
      <vt:lpstr>References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RAMIREZ</dc:creator>
  <cp:lastModifiedBy>Peters, Eliott Thomas</cp:lastModifiedBy>
  <cp:revision>27</cp:revision>
  <dcterms:created xsi:type="dcterms:W3CDTF">2011-11-28T03:01:36Z</dcterms:created>
  <dcterms:modified xsi:type="dcterms:W3CDTF">2012-05-30T16:10:08Z</dcterms:modified>
</cp:coreProperties>
</file>