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61" r:id="rId5"/>
    <p:sldId id="262" r:id="rId6"/>
    <p:sldId id="263" r:id="rId7"/>
    <p:sldId id="271" r:id="rId8"/>
    <p:sldId id="272" r:id="rId9"/>
    <p:sldId id="274" r:id="rId10"/>
    <p:sldId id="275" r:id="rId11"/>
    <p:sldId id="264" r:id="rId12"/>
    <p:sldId id="265" r:id="rId13"/>
    <p:sldId id="266" r:id="rId14"/>
    <p:sldId id="268" r:id="rId15"/>
    <p:sldId id="269" r:id="rId16"/>
    <p:sldId id="270"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BA8CF8-FEE7-B64B-B227-1223A08F6EA8}" type="datetimeFigureOut">
              <a:rPr lang="en-US" smtClean="0"/>
              <a:t>5/30/2012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736F57-36B7-0249-963D-DFC58F1B740A}" type="slidenum">
              <a:rPr lang="en-US" smtClean="0"/>
              <a:t>‹#›</a:t>
            </a:fld>
            <a:endParaRPr lang="en-US"/>
          </a:p>
        </p:txBody>
      </p:sp>
    </p:spTree>
    <p:extLst>
      <p:ext uri="{BB962C8B-B14F-4D97-AF65-F5344CB8AC3E}">
        <p14:creationId xmlns:p14="http://schemas.microsoft.com/office/powerpoint/2010/main" val="14131592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PCC.</a:t>
            </a:r>
            <a:r>
              <a:rPr lang="en-US" baseline="0" dirty="0" smtClean="0"/>
              <a:t> </a:t>
            </a:r>
            <a:r>
              <a:rPr lang="en-US" baseline="0" smtClean="0"/>
              <a:t>III-H</a:t>
            </a:r>
            <a:endParaRPr lang="en-US" smtClean="0"/>
          </a:p>
          <a:p>
            <a:endParaRPr lang="en-US"/>
          </a:p>
        </p:txBody>
      </p:sp>
      <p:sp>
        <p:nvSpPr>
          <p:cNvPr id="4" name="Slide Number Placeholder 3"/>
          <p:cNvSpPr>
            <a:spLocks noGrp="1"/>
          </p:cNvSpPr>
          <p:nvPr>
            <p:ph type="sldNum" sz="quarter" idx="10"/>
          </p:nvPr>
        </p:nvSpPr>
        <p:spPr/>
        <p:txBody>
          <a:bodyPr/>
          <a:lstStyle/>
          <a:p>
            <a:fld id="{31736F57-36B7-0249-963D-DFC58F1B740A}"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 old bait and switch: You have applied for a great credit card that gives you tons of frequent flier miles. When and if you get the card, study the terms carefully. If you do not qualify for the credit card, the credit card company can send you a completely different card with different terms.</a:t>
            </a:r>
          </a:p>
          <a:p>
            <a:r>
              <a:rPr lang="en-US" dirty="0" smtClean="0"/>
              <a:t>-Musical Address: Credit card companies sometimes change their payment P.O. Box.  If you send your payment to the wrong one, it may meander around the postal system before finding its way to the payments department. This means you are responsible for the late fee and your interest rate could be raised. To avoid falling for this trick use the envelope provided in your statements.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-Over the limit fees: This fee is a no-brainer ---- do not go over your limit.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-Cash advance fees and rates: Do not take cash out of your credit card. Credit cards usually have reasonable rates on purchases. The rate for cash advances is always much higher and there is not a grace period. You start paying interest right away on your cash advance. Aside from paying a higher interest rate, you are going to pay a fee, usually 2 to 4 percent of the amount advanced. Monthly payments will be applied to the lower-interest balance (purchases) before they are applied to the cash advance.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-Increasing the rate based on other accounts: Your credit card company may use your late auto loan payment to justify increasing the interest rate on your credit card. </a:t>
            </a:r>
          </a:p>
          <a:p>
            <a:endParaRPr lang="en-US" dirty="0"/>
          </a:p>
        </p:txBody>
      </p:sp>
      <p:sp>
        <p:nvSpPr>
          <p:cNvPr id="4" name="Slide Number Placeholder 3"/>
          <p:cNvSpPr>
            <a:spLocks noGrp="1"/>
          </p:cNvSpPr>
          <p:nvPr>
            <p:ph type="sldNum" sz="quarter" idx="10"/>
          </p:nvPr>
        </p:nvSpPr>
        <p:spPr/>
        <p:txBody>
          <a:bodyPr/>
          <a:lstStyle/>
          <a:p>
            <a:fld id="{033CE765-C410-4676-BEE7-747BA2D3C780}" type="slidenum">
              <a:rPr lang="en-US" smtClean="0"/>
              <a:pPr/>
              <a:t>9</a:t>
            </a:fld>
            <a:endParaRPr lang="en-US"/>
          </a:p>
        </p:txBody>
      </p:sp>
    </p:spTree>
    <p:extLst>
      <p:ext uri="{BB962C8B-B14F-4D97-AF65-F5344CB8AC3E}">
        <p14:creationId xmlns:p14="http://schemas.microsoft.com/office/powerpoint/2010/main" val="3157773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88829D1-61B8-4254-A018-B7E720796D71}" type="datetimeFigureOut">
              <a:rPr lang="en-US" smtClean="0"/>
              <a:pPr/>
              <a:t>5/30/2012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42A6D9-7892-445A-B2F2-992E85B4F6C7}"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42A6D9-7892-445A-B2F2-992E85B4F6C7}"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8829D1-61B8-4254-A018-B7E720796D71}" type="datetimeFigureOut">
              <a:rPr lang="en-US" smtClean="0"/>
              <a:pPr/>
              <a:t>5/30/2012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688829D1-61B8-4254-A018-B7E720796D71}" type="datetimeFigureOut">
              <a:rPr lang="en-US" smtClean="0"/>
              <a:pPr/>
              <a:t>5/30/2012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8829D1-61B8-4254-A018-B7E720796D71}" type="datetimeFigureOut">
              <a:rPr lang="en-US" smtClean="0"/>
              <a:pPr/>
              <a:t>5/30/2012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8829D1-61B8-4254-A018-B7E720796D71}" type="datetimeFigureOut">
              <a:rPr lang="en-US" smtClean="0"/>
              <a:pPr/>
              <a:t>5/30/2012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42A6D9-7892-445A-B2F2-992E85B4F6C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42A6D9-7892-445A-B2F2-992E85B4F6C7}"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8829D1-61B8-4254-A018-B7E720796D71}" type="datetimeFigureOut">
              <a:rPr lang="en-US" smtClean="0"/>
              <a:pPr/>
              <a:t>5/30/2012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B42A6D9-7892-445A-B2F2-992E85B4F6C7}"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688829D1-61B8-4254-A018-B7E720796D71}" type="datetimeFigureOut">
              <a:rPr lang="en-US" smtClean="0"/>
              <a:pPr/>
              <a:t>5/30/2012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42A6D9-7892-445A-B2F2-992E85B4F6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ssa.gov/retire2/" TargetMode="External"/><Relationship Id="rId2" Type="http://schemas.openxmlformats.org/officeDocument/2006/relationships/hyperlink" Target="http://www.kiplinger.com/columns/starting/archive/2006/st0309.htm" TargetMode="External"/><Relationship Id="rId1" Type="http://schemas.openxmlformats.org/officeDocument/2006/relationships/slideLayout" Target="../slideLayouts/slideLayout2.xml"/><Relationship Id="rId4" Type="http://schemas.openxmlformats.org/officeDocument/2006/relationships/hyperlink" Target="http://retireplan.about.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a:solidFill>
            <a:srgbClr val="002060"/>
          </a:solidFill>
        </p:spPr>
        <p:txBody>
          <a:bodyPr/>
          <a:lstStyle/>
          <a:p>
            <a:r>
              <a:rPr lang="en-US" smtClean="0"/>
              <a:t>Personal Financial </a:t>
            </a:r>
            <a:r>
              <a:rPr lang="en-US" dirty="0" smtClean="0"/>
              <a:t>Management Upperclassmen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of Predatory Lending</a:t>
            </a:r>
            <a:endParaRPr lang="en-US" dirty="0"/>
          </a:p>
        </p:txBody>
      </p:sp>
      <p:sp>
        <p:nvSpPr>
          <p:cNvPr id="3" name="Content Placeholder 2"/>
          <p:cNvSpPr>
            <a:spLocks noGrp="1"/>
          </p:cNvSpPr>
          <p:nvPr>
            <p:ph sz="quarter" idx="1"/>
          </p:nvPr>
        </p:nvSpPr>
        <p:spPr/>
        <p:txBody>
          <a:bodyPr>
            <a:normAutofit/>
          </a:bodyPr>
          <a:lstStyle/>
          <a:p>
            <a:pPr>
              <a:lnSpc>
                <a:spcPct val="80000"/>
              </a:lnSpc>
            </a:pPr>
            <a:r>
              <a:rPr lang="en-US" sz="2000" dirty="0" smtClean="0">
                <a:cs typeface="Times New Roman" pitchFamily="18" charset="0"/>
              </a:rPr>
              <a:t>1. Triple digit interest rate:</a:t>
            </a:r>
            <a:br>
              <a:rPr lang="en-US" sz="2000" dirty="0" smtClean="0">
                <a:cs typeface="Times New Roman" pitchFamily="18" charset="0"/>
              </a:rPr>
            </a:br>
            <a:r>
              <a:rPr lang="en-US" sz="2000" dirty="0" smtClean="0">
                <a:cs typeface="Times New Roman" pitchFamily="18" charset="0"/>
              </a:rPr>
              <a:t>Payday loans carry very low risk of loss, but lenders typically charge fees equal to 400% APR and </a:t>
            </a:r>
            <a:r>
              <a:rPr lang="en-US" sz="2000" dirty="0" smtClean="0">
                <a:cs typeface="Times New Roman" pitchFamily="18" charset="0"/>
              </a:rPr>
              <a:t>higher</a:t>
            </a:r>
          </a:p>
          <a:p>
            <a:pPr>
              <a:lnSpc>
                <a:spcPct val="80000"/>
              </a:lnSpc>
            </a:pPr>
            <a:endParaRPr lang="en-US" sz="2000" dirty="0" smtClean="0">
              <a:cs typeface="Times New Roman" pitchFamily="18" charset="0"/>
            </a:endParaRPr>
          </a:p>
          <a:p>
            <a:pPr>
              <a:lnSpc>
                <a:spcPct val="80000"/>
              </a:lnSpc>
            </a:pPr>
            <a:r>
              <a:rPr lang="en-US" sz="2000" dirty="0" smtClean="0">
                <a:cs typeface="Times New Roman" pitchFamily="18" charset="0"/>
              </a:rPr>
              <a:t>2. Short minimum loan term:</a:t>
            </a:r>
            <a:br>
              <a:rPr lang="en-US" sz="2000" dirty="0" smtClean="0">
                <a:cs typeface="Times New Roman" pitchFamily="18" charset="0"/>
              </a:rPr>
            </a:br>
            <a:r>
              <a:rPr lang="en-US" sz="2000" dirty="0">
                <a:cs typeface="Times New Roman" pitchFamily="18" charset="0"/>
              </a:rPr>
              <a:t>P</a:t>
            </a:r>
            <a:r>
              <a:rPr lang="en-US" sz="2000" dirty="0" smtClean="0">
                <a:cs typeface="Times New Roman" pitchFamily="18" charset="0"/>
              </a:rPr>
              <a:t>ayday customers </a:t>
            </a:r>
            <a:r>
              <a:rPr lang="en-US" sz="2000" dirty="0" smtClean="0">
                <a:cs typeface="Times New Roman" pitchFamily="18" charset="0"/>
              </a:rPr>
              <a:t>unable to repay their loan within two </a:t>
            </a:r>
            <a:r>
              <a:rPr lang="en-US" sz="2000" dirty="0" smtClean="0">
                <a:cs typeface="Times New Roman" pitchFamily="18" charset="0"/>
              </a:rPr>
              <a:t>weeks </a:t>
            </a:r>
            <a:r>
              <a:rPr lang="en-US" sz="2000" dirty="0" smtClean="0">
                <a:cs typeface="Times New Roman" pitchFamily="18" charset="0"/>
              </a:rPr>
              <a:t>are forced to get a loan "rollover" at additional cost. In contrast, small consumer loans have longer terms </a:t>
            </a:r>
            <a:endParaRPr lang="en-US" sz="2000" dirty="0" smtClean="0">
              <a:cs typeface="Times New Roman" pitchFamily="18" charset="0"/>
            </a:endParaRPr>
          </a:p>
          <a:p>
            <a:pPr>
              <a:lnSpc>
                <a:spcPct val="80000"/>
              </a:lnSpc>
            </a:pPr>
            <a:endParaRPr lang="en-US" sz="2000" dirty="0" smtClean="0">
              <a:cs typeface="Times New Roman" pitchFamily="18" charset="0"/>
            </a:endParaRPr>
          </a:p>
          <a:p>
            <a:pPr>
              <a:lnSpc>
                <a:spcPct val="80000"/>
              </a:lnSpc>
            </a:pPr>
            <a:r>
              <a:rPr lang="en-US" sz="2000" dirty="0" smtClean="0">
                <a:cs typeface="Times New Roman" pitchFamily="18" charset="0"/>
              </a:rPr>
              <a:t>3. Lenders who advertise to E-1, E-2, and E-3s are often looking to take advantage of their lack of financial management experience</a:t>
            </a:r>
          </a:p>
          <a:p>
            <a:pPr>
              <a:lnSpc>
                <a:spcPct val="80000"/>
              </a:lnSpc>
            </a:pPr>
            <a:endParaRPr lang="en-US" sz="2000" dirty="0" smtClean="0">
              <a:cs typeface="Times New Roman" pitchFamily="18" charset="0"/>
            </a:endParaRPr>
          </a:p>
          <a:p>
            <a:pPr>
              <a:lnSpc>
                <a:spcPct val="80000"/>
              </a:lnSpc>
            </a:pPr>
            <a:r>
              <a:rPr lang="en-US" sz="2000" dirty="0">
                <a:cs typeface="Times New Roman" pitchFamily="18" charset="0"/>
              </a:rPr>
              <a:t>4</a:t>
            </a:r>
            <a:r>
              <a:rPr lang="en-US" sz="2000" dirty="0" smtClean="0">
                <a:cs typeface="Times New Roman" pitchFamily="18" charset="0"/>
              </a:rPr>
              <a:t>. </a:t>
            </a:r>
            <a:r>
              <a:rPr lang="en-US" sz="2000" dirty="0" smtClean="0">
                <a:cs typeface="Times New Roman" pitchFamily="18" charset="0"/>
              </a:rPr>
              <a:t>Single balloon payment:</a:t>
            </a:r>
            <a:br>
              <a:rPr lang="en-US" sz="2000" dirty="0" smtClean="0">
                <a:cs typeface="Times New Roman" pitchFamily="18" charset="0"/>
              </a:rPr>
            </a:br>
            <a:r>
              <a:rPr lang="en-US" sz="2000" dirty="0" smtClean="0">
                <a:cs typeface="Times New Roman" pitchFamily="18" charset="0"/>
              </a:rPr>
              <a:t>Unlike most consumer debt, payday loans do not allow for partial installment payments to be made during the loan term. A borrower must pay the entire loan back at the end of two </a:t>
            </a:r>
            <a:r>
              <a:rPr lang="en-US" sz="2000" dirty="0" smtClean="0">
                <a:cs typeface="Times New Roman" pitchFamily="18" charset="0"/>
              </a:rPr>
              <a:t>weeks</a:t>
            </a:r>
          </a:p>
          <a:p>
            <a:pPr>
              <a:lnSpc>
                <a:spcPct val="80000"/>
              </a:lnSpc>
            </a:pPr>
            <a:endParaRPr lang="en-US" sz="2000" dirty="0">
              <a:cs typeface="Times New Roman" pitchFamily="18" charset="0"/>
            </a:endParaRPr>
          </a:p>
        </p:txBody>
      </p:sp>
      <p:pic>
        <p:nvPicPr>
          <p:cNvPr id="7170" name="Picture 2" descr="https://encrypted-tbn2.google.com/images?q=tbn:ANd9GcRmHMrZqaCMzvGyfkqt4Ob5FC28tqqrp-hsBZuvjWm2eIw7LS6v2w"/>
          <p:cNvPicPr>
            <a:picLocks noChangeAspect="1" noChangeArrowheads="1"/>
          </p:cNvPicPr>
          <p:nvPr/>
        </p:nvPicPr>
        <p:blipFill>
          <a:blip r:embed="rId2" cstate="print"/>
          <a:srcRect/>
          <a:stretch>
            <a:fillRect/>
          </a:stretch>
        </p:blipFill>
        <p:spPr bwMode="auto">
          <a:xfrm>
            <a:off x="7125789" y="588917"/>
            <a:ext cx="1275080" cy="723900"/>
          </a:xfrm>
          <a:prstGeom prst="rect">
            <a:avLst/>
          </a:prstGeom>
          <a:noFill/>
        </p:spPr>
      </p:pic>
    </p:spTree>
    <p:extLst>
      <p:ext uri="{BB962C8B-B14F-4D97-AF65-F5344CB8AC3E}">
        <p14:creationId xmlns:p14="http://schemas.microsoft.com/office/powerpoint/2010/main" val="38954956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Finance</a:t>
            </a:r>
            <a:endParaRPr lang="en-US" dirty="0"/>
          </a:p>
        </p:txBody>
      </p:sp>
      <p:sp>
        <p:nvSpPr>
          <p:cNvPr id="3" name="Content Placeholder 2"/>
          <p:cNvSpPr>
            <a:spLocks noGrp="1"/>
          </p:cNvSpPr>
          <p:nvPr>
            <p:ph sz="quarter" idx="1"/>
          </p:nvPr>
        </p:nvSpPr>
        <p:spPr/>
        <p:txBody>
          <a:bodyPr>
            <a:normAutofit lnSpcReduction="10000"/>
          </a:bodyPr>
          <a:lstStyle/>
          <a:p>
            <a:pPr>
              <a:lnSpc>
                <a:spcPct val="80000"/>
              </a:lnSpc>
            </a:pPr>
            <a:r>
              <a:rPr lang="en-US" sz="3600" b="1" dirty="0" smtClean="0"/>
              <a:t>Savings</a:t>
            </a:r>
          </a:p>
          <a:p>
            <a:pPr lvl="1">
              <a:lnSpc>
                <a:spcPct val="80000"/>
              </a:lnSpc>
            </a:pPr>
            <a:r>
              <a:rPr lang="en-US" sz="2000" dirty="0" smtClean="0"/>
              <a:t>Short term investments </a:t>
            </a:r>
          </a:p>
          <a:p>
            <a:pPr lvl="1">
              <a:lnSpc>
                <a:spcPct val="80000"/>
              </a:lnSpc>
            </a:pPr>
            <a:r>
              <a:rPr lang="en-US" sz="2000" dirty="0" smtClean="0"/>
              <a:t>Emergency Fund</a:t>
            </a:r>
          </a:p>
          <a:p>
            <a:pPr>
              <a:lnSpc>
                <a:spcPct val="80000"/>
              </a:lnSpc>
            </a:pPr>
            <a:r>
              <a:rPr lang="en-US" sz="3600" b="1" dirty="0" smtClean="0"/>
              <a:t>Investing</a:t>
            </a:r>
          </a:p>
          <a:p>
            <a:pPr lvl="1">
              <a:lnSpc>
                <a:spcPct val="80000"/>
              </a:lnSpc>
            </a:pPr>
            <a:r>
              <a:rPr lang="en-US" sz="2000" b="1" dirty="0" smtClean="0"/>
              <a:t>Short to Intermediate Term</a:t>
            </a:r>
          </a:p>
          <a:p>
            <a:pPr lvl="2">
              <a:lnSpc>
                <a:spcPct val="80000"/>
              </a:lnSpc>
            </a:pPr>
            <a:r>
              <a:rPr lang="en-US" dirty="0" smtClean="0"/>
              <a:t>Mutual funds, stocks, bonds, </a:t>
            </a:r>
          </a:p>
          <a:p>
            <a:pPr lvl="2">
              <a:lnSpc>
                <a:spcPct val="80000"/>
              </a:lnSpc>
              <a:buNone/>
            </a:pPr>
            <a:r>
              <a:rPr lang="en-US" dirty="0" smtClean="0"/>
              <a:t>	money markets, CDs, etc.</a:t>
            </a:r>
          </a:p>
          <a:p>
            <a:pPr lvl="1">
              <a:lnSpc>
                <a:spcPct val="80000"/>
              </a:lnSpc>
            </a:pPr>
            <a:r>
              <a:rPr lang="en-US" sz="2000" b="1" dirty="0" smtClean="0"/>
              <a:t>Long Term</a:t>
            </a:r>
          </a:p>
          <a:p>
            <a:pPr lvl="2">
              <a:lnSpc>
                <a:spcPct val="80000"/>
              </a:lnSpc>
            </a:pPr>
            <a:r>
              <a:rPr lang="en-US" dirty="0" smtClean="0"/>
              <a:t>Individual Retirement Accounts (IRA)</a:t>
            </a:r>
          </a:p>
          <a:p>
            <a:pPr lvl="2">
              <a:lnSpc>
                <a:spcPct val="80000"/>
              </a:lnSpc>
            </a:pPr>
            <a:r>
              <a:rPr lang="en-US" dirty="0" smtClean="0"/>
              <a:t>Federal Thrift Savings Plan (TSP)</a:t>
            </a:r>
          </a:p>
          <a:p>
            <a:pPr lvl="2">
              <a:lnSpc>
                <a:spcPct val="80000"/>
              </a:lnSpc>
            </a:pPr>
            <a:r>
              <a:rPr lang="en-US" dirty="0" smtClean="0"/>
              <a:t>401(k) Employer Retirement Plans</a:t>
            </a:r>
            <a:endParaRPr lang="en-US" sz="3200" dirty="0" smtClean="0"/>
          </a:p>
          <a:p>
            <a:pPr>
              <a:lnSpc>
                <a:spcPct val="80000"/>
              </a:lnSpc>
            </a:pPr>
            <a:r>
              <a:rPr lang="en-US" sz="3600" b="1" dirty="0" smtClean="0"/>
              <a:t>Insurance</a:t>
            </a:r>
          </a:p>
          <a:p>
            <a:pPr lvl="1">
              <a:lnSpc>
                <a:spcPct val="80000"/>
              </a:lnSpc>
            </a:pPr>
            <a:r>
              <a:rPr lang="en-US" sz="2000" dirty="0" smtClean="0"/>
              <a:t>Service members’ Group Life Insurance (SGLI) &amp; Family SGLI</a:t>
            </a:r>
          </a:p>
          <a:p>
            <a:pPr lvl="1">
              <a:lnSpc>
                <a:spcPct val="80000"/>
              </a:lnSpc>
            </a:pPr>
            <a:r>
              <a:rPr lang="en-US" sz="2000" dirty="0" smtClean="0"/>
              <a:t>Term vs. Whole Life</a:t>
            </a:r>
            <a:endParaRPr lang="en-US" b="1" dirty="0" smtClean="0"/>
          </a:p>
          <a:p>
            <a:endParaRPr lang="en-US" dirty="0"/>
          </a:p>
        </p:txBody>
      </p:sp>
      <p:sp>
        <p:nvSpPr>
          <p:cNvPr id="7170" name="AutoShape 2" descr="data:image/jpeg;base64,/9j/4AAQSkZJRgABAQAAAQABAAD/2wCEAAkGBhQSERUUExQVFRUWGBgaFhgWFxgYGBgYGBcXFxgXGRUXHCYeGRkkGhUWHy8gIycpLCwsFh4xNTAqNSYsLCkBCQoKDgwOGg8PGikkHyQsKSkvLCwpLCksLCksLCwsKSksLCksLCkpLCksKSkpLCwsLCkpLCkpLCkpLCwpKSwsKf/AABEIALcBFAMBIgACEQEDEQH/xAAcAAACAgMBAQAAAAAAAAAAAAAEBgMFAAIHAQj/xABFEAABAwIEAwUFBQYDBgcAAAABAgMRACEEEjFBBVFhBhMicYEHMpGhsRRCUtHwI2KCweHxM3KSFVNzorLCFhckNENj0v/EABkBAAIDAQAAAAAAAAAAAAAAAAECAAMEBf/EACYRAAICAgIBBQEAAwEAAAAAAAABAhEDIRIxBBMiMkFRYUJxwRT/2gAMAwEAAhEDEQA/AOkBxSbZR1vFaYlMKCreW9v6UYpxKjChJG+ny3rVxKSIgk7RWYtN20/mKo8P3eI+0oWkKQHSL6WSmfnNXC8O53eVMJMEAm8crCuUdseFYrBNpbOKCkuqWSEJKVHdRUZNrxQk62FKyy4fwlhp94sRlJsR8wDyqzUxa0frypV7K8QSEhOm3qP6UzNlceBY6pi5HQ1ysjuTbOmo8UkY64BF4Py9a0ZTbaZvl0nmK3U7A8SCTzFvjm1qFD9pNo57VUxyo7Quw43AlSxEcyNKK4bw7uxIIzEyonSeQ+k1T4Li6cRxIBJBS0lQHIqI/pV865kkKEaEqyqImego5OUaiWwponEqKkLPK/KSL/A1T8bwK+9UopASIGUZiFqM5lW0SImPIVN/te8KSJAN5uE3sRyqxwz+ZNzcb9NPyrd4nxpnP8yNSsUn0UIt6nHGtZk0p47AnvJt6ADTeBvW1Mw2DpBNFMYapMPhqtMLhacJphMHVxhsNFe4fD0e01RSIbMM1YMt1C0iimk0wCdCaISKhRUoNEBIK2mtJr2ahDbNWZq0msmoQkmvDXgVWpVUIYqoVCpCqolKqEIlioFiiFGoV0CAriaGcRRi6HXQCBLRWVIoV7UIR9je2OKxi8im0JgeJQVMekee9PRdS2gmQABKlG3mZpF9j2HAZWvcqPwEChfabxwqd+zIMISAV/vKNwPTX1qiT4qy2MeTpBfGPaWhJKcOgubZlmEnyGp+VI3abtC5inEFwAQkhIAgXIJ+lCJbteoceyXEyn3hodjVHJyZsWOMUeYN0JIOh3vPrFMnD+OkpkeKNwbjz3pHTjkzDgKVc6IRimfvKHpY1Tkwt7NeLLBx4zQ34ztoAkzmMbEx86TOOdtXXQUIGVOhg3PrQ2LxTGxm2pn4DnVj2F7PDHOrSTlywR8b/Sr8OCMfdJGbycqWoP8A6X/ZPgJTw9OJQJeSsrNrlMlJB6CPmaZE4hOJa8KovcTcW0IFW2Cw4wbvdCSgpBveQbK+BvHWheLdiM6u9wiwib5ZgehGnkarz4PV2uynx/I9P2yK5HAhYm6hMqA1BtBH861wKileU6gwfjY+ovWzfBuKnwpCfNS0R8f6VN9jdZ7v7Vl7wyApBkZgqQFGBYpIHTL50vjYsmNvkP5WSORaCMQi9VmJwsmrjGJihFJrdRzmAt4OjmGa2QiiGk06DZI03RjSahbTRCKYhMgVOmoU1KlVEBOmpAqhwqpAaJCYKr3NUQNZmqEJc1ZNRZqzPUISFValVaFda5qhDYmtSa8Kq1JoEPFGolGvVKqJSqgTRZqBw1utVQLVQIQrXWVoo1lCyFT7K+OhtamFmAq6fofhAPxoTtu1lxz28lJHkUiKVcO6o5CiUrR7pTJVIPvW+FHcU4u8spW+y4FABKlhCshA0VcWqjJFyWjTiai7JWiCPL61iQT+QqBGJBHhIg71ut0c5PnWU29kL+BQoeJI/XWq1PYd3EqCcM2o6yrRI0gFWg3+FOnZLsz9qXmXIbSb/vHkKtO3XaBLQGDwoyEDxlNrH7tviTV+NtbM2ZqXtSOdYjsiMP4VLaLoN8pK46aZR86Y+zfEMNhEApbcLwVJckRl3EVWMYeBoCeZ/kKkS0TaaEs1hXj0tnQsTxBviLEMOBGIR4kzZQI2jcEW9aX8F2/OHcLeIQphabExKFdenypbCVIIUkkKBsU6g1NxHjzuJKWnMGcSqLLbkL/i8J/lTQmpFWTDxVj417SMObd42TtAXfyhJo3jOBexbBIQkR40zIUSAbAEDUSL1S9gOwzbKRilslLpnIhZCigaTYAZjTu0qTcEHYzVjRQkJuGxHesBR1SPF5io5rfj6ThsQqBCXhmA2z6LT6zNBs4oKFvhRTBJBrZohsUC25RbTlOhQxFTJNCpVUiV0xAoKrcKoZKqkCqJAlKq3CqGC697yoQKzV4VUMp6Adzy51xVPtNx/wBpkqtnjucgjWMmmadpmZo0Q7nmrJocPWrO/oEN8RiUtpKlqCUpuSogADmSdKH4fxhl8FTLqHADBKFBUHrGlUHtA4G5jcL3bKgFBYVlJgLgERO2s+lVHs57HPYIuOPFIUtISEJOaADMqItOwjrRIPxXXi10Opyo1O0CE5XUSlVF3tRqdoBN1qqBxcV4p2hXXKDZDxbt68oZa6yq7JQ/4DgrbICW2kIAj3Ugf82pNHuYdRSRMWI5/Kpzg0xEn5/nWNOyI30PpvUoYUeK9g8PiEypHdr07xnwKnmYsr1Fc3xXs9ebxXdLecKPeSsQMyRqDFwa7raI1pK4stX2hwH7qUpEclST/L4VXllxjovw7kWHZbBJZYShAATHzNcy7QoJx+IUr/eEDawAiun8BdC2kX0ifMWpM7ecL7vE94nRwAmfxC1JP4jYfmLiklV4t6R614G+n9qIcUIE3A0H586jDsmx1rObLJAyOcV7wntH9jxE5cwcBQY1G+YDeI+dQuvFMyRp8OpqpwSS+93t+7QISSICidTTQ/RZJPR3fhfEUOtJUz40kWjpz5Uehgn3gB60gezLiGVx1ibKAcSPkr6g06cUxgQAMwTmMSSBFidzWqEuUbMGSHCTQBx/hYxTKmwAFp8TZ5LGknabj1rmzayk3tqCORFiD5GurN4tBHgUkiNiD8aSe1fBxnU6mxV745qGivMj40whXsYij2nKXWX4qyw+JpkytouUO1KHKr23amQ5TpkDw5WwdoJKprcOUSBfeVt3lBh2t0uVCBWehf8AZzXed73TfefjyJz/AOqJqYKr1IJokN5rQqqZGGJqUYA1KIB5q1LlGnAGoXMEaBAYu1opyvXWSKFcXQsJIp2oy7UCl1E45StkJ1v0K6/USnaFeXSNjJG7mJvWVXOvXrKgTuinQNLmtE2vGtEQNKjUyDodOX686cU8LdrWNJna1osvocJ8DiQhR0AUCSmelyKc3nwlOYmIrmXtAxOIxo7jDpMSCtzQJAuADuT00HnVeSKkqLccnF2T4XiKsO5f3FXJ2H73+XYnY+dTducGt/DpcYIK25Ma5knVJHK1LWH4Rj0NhJCV5dCD4h5SPlpVU12pcwqi26Fs+aczZ5+GZT/CoDpSY06pj5FFPlFlcOJOCZYI5gG4O4g7fnWqeKLUfA0snrAHnNEP8YQ45nSpv94hcD/SszHrUrXGkKEBafKRf461VNOL+JrxyU13sBVw914/tSEom6Ades1Z9yEJyiwGlaYjHISJUtKR1UL+mtU73Gy8ru2EqUo2zRYemtIozyaS0O5Qxq2xr7Bp7/HlIKgEtrzKSopImEgSN6eMf2cy3SQqNZEqjzOtQezzscMEzmIl10ArUTbmAAfOmcHUc63Rioqkcyc3OViGvDpkSIN5UmxHqOdC8cxL6GlpJK0x4VfeBEEetvX63HbA/Zx36BKR74/EPvesX8x1ozs7hU4hhbKtXU50KOsxII8rfCpVi3Rz0YkOpzpidwN5+8K3w7/WgcXhlMuKIT4R4omwBJCk20AWFRQ7eIvaTJsNxOg6jrSp2PKDVMZ8Pi6PbepeUpSFFDgKVp2VY/r60SzjIpypov0uVJmqtZxc0Sl6jYArNUzKCaHY8Rq7wbIpkQ9w2C51ZM4MVsymiUUxDEYPpW6cPeikOiKiLgmoQjVhhQ7uHFGqXQ7iqBCrxOGFUuMwlML5qnxiqDILr6stDLfqbHrkmqwX8v1pVLLEFZrZjp9aBU4pagkAlRsAKkCSq1zW/F+MN8NR4gC+oeFA1AOhNBO3SGlHirZKns6595SUnlr9KylLh/tCJSS8pWcqPu6Rt+XpWUeMhbR1hj2jLbA+0Mutaf4jZ/6kSPkK3/8AMxv3W0LcUdA22tUnlcDnuad3MIlQ8QChyNx8K512w7TJzqYwwCEiy1oABUdCkEfdGlCclFWNjg5ukCM+0Lv3Fd62402iwCxK1qnZCbJA5kk0U32sYNiVJ5SkgfKk8i8DXc1KlHX9ev6vWd5ma148aOh4d4FGZBBESIMg0J2m4IjEMSUjMBIO/UUp8O4mcMsQf2a4C08v3wNqfcWsDD/w/WroT5KzNkg4M5t2g9mCG2EvsZ1NwCtJgqAVoRA25VVdhewTWNeeSsqShtuQRrmJgSOkGum8FZ/9O2ojMggkoJMFKiTz5Gr/AIbwtlrxstIbS4IlAjNaRPlf41dGToqaRzdv2HN5gS+SmdIG21PnAOyrGECg0hKSSBMXNhzmrb+VeOOnKco8RttIG5vvFEBKy2SdJ9YFt/Ko8R71q8bXy8r9elaOVCC92xUPsyp0hWvLKqqP2P48uBjMSSklMnlBIFCe1btAEMFsG6vCPXU/rrXvsxb7jA96sic2ZABEzEDTrFjQX6H+A/GGwcatIukpc+b64pP4WT9qLKspQkkReYIJ8jrTRgne9eceF0zlSf3Uan1VNJDGMjGrdnwhyPT3azQdzkb8kaxRTOjoWMgbfT3jYs24P8Rocj+NHzHWq7i3BHMPCpCmle64m6TyB/CroddqtWiFJoU4lbUhJ8J95JulXmmtBhKdvFlOtGs46d68CMKsQe8YXzBztm95Sbp9CRVu32CC0hTeIzA6EJBHyVUsU24fixTHg3qXGOyb7avEpBReVg+7AmSk/wBdaMwmKKTBsRY/rlvTJi0NTbtTd9Ape/2lG9C4jjRjWmsgyL4kBQ6uMDnSUjtO2t1TQXK0iSL20303FTLxRoOQRuPGRzrBxUHektzFkCeVVHZntQvEhxRSAEqhMTcESJ60L+yHSl4sGqniL8A1Xs8QO9RYvGjVXuJBUrySJj1MD1oOQaB8RhAUAyc5N/K369K8XhEgZ3JCdrW9I1PQVWntItXuJSnqfEZ3ImwvWJUpZzLUVHmTJqng32y9SSWkWqMcT4WE5eS1AZh/lTonzMnyrlnGEA4t2TMLOpJk+Zub10hzFBllbhIECE9VGwA/W1c1QiFEiTJJKo5mbVbjVdFU9vYIvhCiZGnWsq1C/P4Gsp+TE4o+j+0XElMYV4pmQnwnlmgTPma5C0q5mun9om++wryEqBOWRcXKYPziuUlUxyifOsWa7N/jVTJWjdR1O0aUQyPDJ9K0wysugud+VaqVArMzWR498BKpjSetXzvHC5hmWryUJDh5CLid1kW6b3pSxH7VwMg3V4lxsj+tgPMmmrDYYJSABYD9elXQbijPkipPf0Wh7QOAANtpCQIgkmBptaicF2tUlsNuIkAyFIvlkz7tibz8aqCdSPX5aVoGoI2jaj6kl9ienF/Q98O4s28JSoTv0PkaMVpXLMUwZC0rW2QbqQYIBPiHIiLwQRIFM3EeC8VZSO5eYxIMRmSW1REySlWU7aVqxzckZckOLGhb0dOppZ7TdsGsK2SVSoiwHvHyG3n9ao3OC8bfMKLLCfxAyfqTVhwf2aNsS9inDiHtiv3U9YOvmadlZyvtC47iMV+2sQlBCPwhQmPh9avMI6taBhmbIE51jS/I7mLdKkwfZV3iGIxGJbVkRnUESkkEJsBYggRFacWwmOwqChOHSpI/+RtSlpA55BcfxUk+TVRL8fBPlMk4/wAVTh2e4Zu4U5baJA59daU+HNhs+IZkqBCoifME7yJqPhRWHyFoU4Ck54UUkA75h9CDNXOJaaCZQ4lVtF5m3AeRyyFecCk4cFx/TR6nqPk+l0MHZnjAUnITJSLTqU845irh+CK5gQ+CFIsQZCk5pnmDAqya7V4hCT3qUqPMgoV/y2Pwq6MXRkyNN6GfFMCqxb6mjKFqQeaVFJ+RpfxHbNw6JHxNU+L4s657yrchan4ldoasd7ScUkFrvu9QbKS4EqBH4SYk/GrDsn2rDwDKrOJH7O/vpGiBN8ybwNxbUX5yG63RIIIkEctvWpxQLOzDGzXhVNJ/B+26VjLipDmzwE5v+Kkan99NzuDrTG1jhEylSfxJIUn/AFC1VtBFzCIy8XcHNJ+aEmnAVTDg7X2n7SFqz8pGX3cvKdOtWX2kc6LZEecQVDThGyF/9Jpe9nX/ALdz/if9iaYl4pJBBuCCD1BsaCaLbKcraUtJ1v4Qet7q02mheqJRYvPZRS12n4+EwyJOhdIOh1SjrGp6xyot3iUkBsys2CrAA9AdPM38qEc4KjPlUfEB4iDIJPLynbWgqvY9aKrDcbSnZXlH9aN/8Wge6kk9TAqPi3B8rcpP+a3Ij/8AQqmwzN9KfTBsOxXE1ueJxOaJyzdCPJPPqZrZ1YyoA1iSRpc6egophByTA8vWPrWDhRzoCTZZgdD5UoSBtUj+lZVzgsG6pJLbSVJzEAqyg2PU1lSyH0KcC06CFIB8wJ9CK5P7ROyhwI79lJUzPiSNUTuOn512HDmTPMCq3tfhwrBu5gCAmb0ZRUlsWM3GWj54a7StyAMxUdEgST0gVfM8KeeFk5J10t6m09L1E3jMPhSXUht3ErSMoQjKyzmuqCfEpV4n6VE7xt8gqLqki0BACR5aVhnDftOnjya9wZgOyS8MpTqfGpWsqv6eEVYYfGhcpMhX4SP1NVGE7UYhAEnvUmZCozDnCgKNxz6H0F5rw5TMbiNQarbnF3IdRhNUiwU6ANidoFEYXDKUAdBv/U0Jwl4PoSvQzB5Zpg+k0x91okTHO3nNCcvpFVV2V6uHogixG9pq4wXFnEJAzBQSAAlQ2GgzC4t0NCrTc14Wxz+VCFraYknfaGXB8XS6CPdUPeSdfTmOtJftC7UEJGGY8Tz3gSE7BVibdPqelS4xKgnMlWUgESNp+vOrnsR7Pk4ZX2lw9/iF+8tVgAb+AHStuHI56faM2WCjtBfY/sn9gwjTZVKj4nOWZVz6DT0q4x/D0kSRVk4pKhBseW9D4gajbfnatDRTZz7jXY5CiH2AG3iAowLLA3PX87zSJjB3i/cRmE/dAgixJ5HWu9qwAsTaBAArkParBhjHkxZxJUI/FcE+VgfU1W4K7LVklx4/Qv4zh+Y3USoDxAWmOXpVWcK4qzbYSJiSNxzJ3op1+E54lRVYzdOUySnkTpPypiSJBIGUHQdSAVHkDOvlTdC3YuK4M2n3sq1cyAB6Usca4bkWSCCDNh907g/nT67hx/PSemp8qruJMhSCnTqNvWKZMURMlalNWr/CFpOgUPgflQb7SkkgtwfXQ6HXSnJoE7ur/gOEWiVAlJPIkfSoezvDS5im0rHhuqB+6CofMCngcKgkRa0dZkx50kpVoiRSt410E+6fNKT84otvGOET4PRAq5XwJJYzIEuBeUgiwCrJvpmkbfi6VErs24WyrPMFWaOkanzpLGoDZDoJCoUdhYAiyhBGljUnEuBylS0jMW1EKHzynoRvRLPDe7UlGaFGP3j/AKdxFOeBwBS06VDKFaBUZlGACSBbrApfsIh4HBttqCpJgBQiJJMFIuIiDc1jGFlZgRfqY/nRLbF0pESEm1tErWJJNgOp5VsjjmGaUAVKcVOjSZE8s69fQVNhI+O4WGTOsLjbQJGnrScw0U5494QPKf52p4xnFsK+MqziGSZTJShQkEzIsZk3jkKAf7LONIKm4faN8zeo1jOk3Gp6Uy0CymbZOZI/cA9YCvrXrLgzoAJnOiDy8QqyXh12JbAO0m5MSIG8COlAPOoZ8XvOHSYIT+8BpPLlSylSLMeNzYYtt4FQQXAkKVlhUCJNxcV5VSrFLVcqMmvKq5y/hq/88P6fUWH2HKx+FJ3tV7QhnCKbT77nh/X65Vv/AOPS/bCsOLn76klCR1zKH51zT2juEvozuBbkSsA+FAJ8IA8wbnX0q55Y/FGKGGXyYsJatHx+f5VKtEHT48vhUeHcAsTz+iqlUvMr4VW+zReiVxvwA7xt5zWmAx5bUobLGUjz09ZitnUw3NVmJdy5MupUMo3kA6epFJXJUWxfGSY2dg3s63UGcodzJ2B94WO9wLU659dbRPzoXgPZ3uMGhIMrSM1t1TJ876eXWpmn8xzJNtxyP5VilLk7Q8kbobB067k1luvWRfrpXraFG/LS9SqAMkmJEGmpJaKb2DOx3aidDYcvnTn2F4p3+CaX/mHolRSNegrlXavtBCe4ZlTq4SkC5Ga2Y8t4511TsvhE4PBssaqQgSBz1PzNbPGjVyKM71xLvEARJFJ/H+2eGQYDneLSUmG/EAQQSFK02jWrTjHD1YsZFFaUbpQrLmH7xANvWlzF+zdqCEqWn1BA9CB9a0Sb+imCj/kWaPaThlGD3iORKQfoTSV2yx7T2OYKVhSchzEclKCfzqDjHZN1i8BSPxJ21uobDrcdaol2sZgc9jOoNV830y704tXE34Vwkh0ocTCmlnnckHXoIJ/086YlNwR8rDaDmCgdQbR515wzFl8pUoQoJykkRmykDNYm0ACZmrAYSTcCSRIRadNI3qxbKHoosWiJMGBqUgmCdJgWoNGEzp0iVGDN9PCCPMH40z4rClAzpUT4sqgDOXcHMB4pHOqtKS2lzJkJzyO8JmSJEADQX1O9QgrttSCPw/3HyIrTG8P7xsk+82Mw6p1Wn4SodQedMT+IL0KUhKSEwAhITEHTmqOpmhGMNlVfQjedxEXA2J0mjZCmwbfduYdQ2WevhKL/ACrpiSiErMEFJIMxChBF/iK5Zgme9y+8EoR7wVEKMRYgz4RJ/wAwvVn9qMBCSTlFpUdABpP9PKg+wji7iGgAAATBF9PFIkm4kSDblXvDsL3vgVdEgphRy+EGQYubzrSMnEEzMCNiByPO+0etWPC1qCsycySPvJNvgdfSloI44kpeeSQmMggm0kk3vTFjXkM4da16ISTttfe/qOdKvDOKJbgOgZ9U5QTn80i4m9Ddu+0C1NJSWXENuHLKxF4Ko19aKAxQw+I75QQ6vIhUrdIME7pQPKbDTWg2sKQvu0ILigoKAyhR8lbaWIogcJcUM6UFUmwEEm8c/P4UxcG/YN+Jl5s6qVAyzMSVa6WifrQsJFw7hTmWHMMMsK0IkBR8VgZ/nTTwVZSEFBGRPhJNo2ykReZAih2+MtrIS2Ukg+6CUkyLzmi3TpR+Ew+V1Q91DoCrxAWCAMpHMWPkKUliX2/wfdOpLZhl3UCICpukEXKd42ilJ0FbhtJ2rpHbjh2XAKUQJS6VJA6yogeopFwoSbxIUAJ5cvja9V5HWzb4tO0bYbgzqhIaJvtXtFuYoiBmWmAAAkkAjnpqdZNZWW2b6Rdse0x7GvIYw7Sm0KMKdUCrIDvAsNtTvVt217EJGCLjQKnWznWsiVrEQqTuBYgdKa8Fw9pCShCEoSZBCQBrrpWuC4qUK7h+xMhCj7rg8/xc0/C1bIKP0jkSnI4RmChA161IMOqMwBjX9CnTi/s0V3zy8M6gNgSEqBEKOrYVpH0mKVMRwDiKPCMOrzBCh8RUcl0mixRbVgz+I8Mq0F6k7Jp7/EpWQMqD4Z2gz5ZiaN4T7MsZiCVYg90gbHU3iyf5nlTVx72YoZw4XhVKS62JKgT4ovNtRzTy00uk5RppMsgndseMMPAmNIHKdBzqo4j2eJWpxlfdqV7yV3Qo6TCYKT1BrXsvx4PNAHwrFlJP3Tun025iDzi8eAi5t/f9elYei+3YoOfbW5Bw+YgxKHUQeokAx51CrhWPeMENsDcqV3igCdoET6U4KVaRJPl5beVA8b422wgqOoFgNT6b1L/Ar/RQdkuwqUY0vZ1q7uyioSHFKlUk6ym3y511fC4dKRJBvuRS92YSRh21qEKVClg81ALIPqoD+Gp3uIuPkhJKWuYspXUHUJ+Zrpxl6cVy7ObNepNtF8/j20e+tKfNQHyoTC8SC1nKUFMXIUCekgVUsMttyQJO8CT6kanzvW7uGbcGYpEagiQoHzsR8aHrMPootXsAgpMwQZtb+01yLtZwb7O8Mp8C5KeQI1T8wRO1tq6Tg+JqZUlt4laFGELOoOyV6TMWV6HrR+09lIwxXF0LSdOagjbo4qmbU42gRuEqYj9meIpGILRN4Ch1CjlP/MlA/ip64fhwFgzlEmCq8EzE9JNcq4Pwdbz/ANpC8iWzlSSJCxCgsRukkx8YroXC+NJIyrMKAvP1J/7tD0NqkJx+N7Dkxy+VaLTEcEV4jlAzDxKTIhQNiYMFO9tjVU/wd0DOtKVKiyBIBsZMp3IHlNMP20bWSREaf33+JqqxEjMExCiDc6GJkRcSQJj8Rq0oFlWHBACRrYba7yf50FxNXdoUU+8TlQIAOYmEixInMR5gVd4x1tsEzePFfSRe/wCE639KS14teLxTeUHuW1zmA95UHfkNh670oSwb4eGm0ti8AZrwVdZ+frUP+zS4T3eWTqmYVH4gk+8D03GlX+Lw8A3hJESbe7FwfKPjVhxPh6Xmm1kJYVHiU54RaAlSEwVXAnahsIvMcASEkkmPSZugA2sdTG1+VEM4EhSW20+JcZTYyJuY1secXNHPYvDhAR9qbkEHOW1kmAQAVBV4BN9atOzeXvg4C09y7pVwINu7VB1IsCdNKFMljLwfs63hkf8A2EXWbqJ8zeKXvaZgA7hkLzg9w6lxYSPFkuleUHUgGY6U6YbF5xIiJi2x3BBuD0NCusBQXIBCiAQR+tacU5t2fdU2S0G0uFPiQZKVKQrxJUDMEEQdN6alPJJGdIkCZISoA3tcC9j5VzXjaMTwjFAKKnMPMMrA90EklAJ3EkZSbiNIEOHCu1LGISCVFsm5kGDIt1TrNxHImkaaGuy6CmFEyhu06ojQSfl9DXo+zxAKEXiArKMwuIzD3hY/nQocb/3zKhG60x8Df+9VfGeIM5cpCXLggJBAKtvFqRrZIM8xrQJQX2kxpWG2SQoBQWTAukAiYFoJJHpXNMY0cI7lXPdE+BUEgA/dV+e1dDwDABUp+S4vLcCyUwP2cbAdLfCt8Xwpp5o2zIN4Os3GuxF6FX2PGTg7QltY4EeF0AfurRHzUDPmKyrLg3YthxK1LbBPeKAkaJEAD5V7VLxRNi8qX4P/AAXiSMSkFqVc4uJ/zaGjOKcIKmHO9QhSAhRKVCQYBPofKrnhfDm2EBtpISNwLXO5615xnD95h3kg3KFR5wav9NJGFSbaKLh+DCGm2gLBAnqSL3OutGFBSBImIsYvatMO+HGkLFwpKT8r3+VSl20fr+tYdG4iRdMAEakxr+vyrdPXfmdfSoSkhWyhtJgp+AvrXmJxndoUtUZUpn12A5Taq2/0avwT+F9nkLW53asjiXFpnYptlzDeIMcpo5S8cyPEyXU7KbIVPIZTCh6mqjsApa38Riif2K1htInVSLlQ6GVj4V0zBrBEXtyNbFhjJK+zPLM4yddCIcXxB0lKMI6nqrKn/qM1c8B7IZcr2K8buqU6pQTaYPvEczTIFAqsVnz09agedWk3Hla3xpo4YRdoSWeUlQNiF/si3up3KfKAo/JJFbuJISQkiBbTymqrG47K+2VDKCvb3bggydiCSeoJ5VdrRMg6fUGkybkx8eoorQv8JIHTQ86NwyzcEk/yqFTCUEXF9BpNTFGWDc/L9a1QrRe2ma4/DZ21jmJGtjsfQgH0pU9ofGA7gUJmFPLbRbaFBSyPJLaviKZ+LYwNsrUYEAgTzOnzrj7DzmLfloSzh0ukk3BW5MkHSR4QOia0QbV1+FMktX+jdgcAA2lIAEAQnlaw/lQuKwaVEgpLaxdJk3PRW1WGDUFJSrax9CKMlRsCSk7JFvUgzWFG1sX1OPNpGVYIMnxiD8UETvcitXcZiCnVAHOFmPiq9WpYMEAQJOvL+UT01qBzC262+m1WrLLqxPTg/pCjjuGrOIUhxxbqBBCAIBBAuEpsbnTXTXayw7qcyShQKU3A0iPuxoDaKOaxiSrEpCR3jaEOJI1OUwpHUEGw6mpneAl4JcUlKACDCgCpSQQSIPu261ug24qzBlSU2kGKxIbbCyMxMd0DcCBAcI/ERfpPWl3Ghx1UqJUo0w4xZOYlMjQHlHTzo7A8OSMpKUqC4KUlUZgQNVfduYv+VWUU2KKeyzizllCFASEuSkHf39ByvvUIw5QtKP8ACW2YKgqSDM6ixHrvOlPvEuzzZACWshMBUDMUg63AlVuQO96XRwBBURhitwIjOSkiZnxJlMBNo5+dQll12Z7TFxZbUod8LNrNg6BolY36K2tsSKbcIApIUDIOxEQdwRzBn4Vz7CcJWBASoFJzJCUJEk6ZlmDa4gXvvFNWI7VM4WDiFZO9GcTA8Q8Lmu5IB/iogL3F8MbebLbqEuIOqVCQa5fxzAMt4nu1R+zJBSlRBDSjmaVblmKP4RV3xH2nJc8GDTmVH+Ir3R1Ea0pp4f8AtS+s94+dcxstMEKbMe6CmYOxApJSXQOSToYsN2ZbJP8AiR93xWI9BW+H4QEKzIQm2h3MXElUmKA4fx/uxklRQfdzWcR+6Qfejmnz60w4bHJKAUqCj5/Kl0WWRMqzd42oeIDO2Y8RQL5QeaZjyqHhrks5VWOZYBO9zerPEqhIPhnz0ttVY0Q5iITo2if4lSBboAR61JPirDCPJ0a8O4W42gpbBIzKMkSZJk6Ec6yr5LRAAGg8r8zXtZdm3S+hljrXpRbnNZWV0DnCHi8SrhzxSRmwqzmQREoJnMnKdpv69L3eExqXEhTZlMciJ5TIrKyuflXGVI6GP3QtgvEOINs3cJiNhrHSLGlriGKXxBACfAyZi8SNJUR4r3sI3uKyso4IKU9kzScIWi2wPYZLSUtl9SGxEBtCQMxgAgEE76kzRi+HYrCpLrbwfQj3kLASrLpZVgdNPmKysroUjm2WvCOLNvth5GaDEg7WmjnMq4F56V5WVWWFdxbABTDiU6kWKtJFwI/WtUPZntil4BC5zIVkmLhQ+6eZ1uLHWxtWVlUZdbNGDdoZu6Cr6np5dagxGIQ2Co2AEm35CsrKqei1dnOu03aJWOxKMGz4cxhRNoToZ5kiRbaedOi+xiBh+6b/AGRKICkRexAUQdTfesrK1Y4riZ80nyr8E/DuLwrhYegm0ECxzEwY2kg22MjSDVoMZbW/lf41lZXNzJRlo6ON8opsKbckfq1VXFeIGQ02CpZISNBc3Ak6Wk+nO1ZWUuNXLZHpNh3CuxwZdBcylzIVLiYIKpAP4ogbaCrfiOElJ8reogfWsrK66VI5Lduw1jgDbiGyQYXc+I6mT7unrRzPZ1ttASgX5qhW82CpjXa1ZWUyFN0cNsUq0+6RFiDIiLxrahsQwht1KllCYk2bM8iZT6WI2rKygyFqWZy5RyJgkW9NfKuY+1Nf7RqNE96TtN2wB8aysqPogp8LaGQ/hBgxYqVrE7JEjzmji5H5JsPjWVlUS7M77PDjREKJKdwvxJ+FV7/HSCO5vrIXNuWVc5o1sf7ZWU0FZbjJGONOuLCFqS0hVs4CnCkmwOUm9/lVz7OMM43iHe+cK1uJ9B3aym3SVHbavaykzOlSN3jpNu/w6QlBH3R8aysrKqLT/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172" name="Picture 4" descr="http://personalfinance1.org/wp-content/uploads/2012/01/Personal-Finance1.jpg"/>
          <p:cNvPicPr>
            <a:picLocks noChangeAspect="1" noChangeArrowheads="1"/>
          </p:cNvPicPr>
          <p:nvPr/>
        </p:nvPicPr>
        <p:blipFill>
          <a:blip r:embed="rId2" cstate="print"/>
          <a:srcRect/>
          <a:stretch>
            <a:fillRect/>
          </a:stretch>
        </p:blipFill>
        <p:spPr bwMode="auto">
          <a:xfrm>
            <a:off x="5410200" y="1524000"/>
            <a:ext cx="3200400" cy="212334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Emergency Fund</a:t>
            </a:r>
            <a:endParaRPr lang="en-US" dirty="0"/>
          </a:p>
        </p:txBody>
      </p:sp>
      <p:sp>
        <p:nvSpPr>
          <p:cNvPr id="3" name="Content Placeholder 2"/>
          <p:cNvSpPr>
            <a:spLocks noGrp="1"/>
          </p:cNvSpPr>
          <p:nvPr>
            <p:ph sz="quarter" idx="1"/>
          </p:nvPr>
        </p:nvSpPr>
        <p:spPr/>
        <p:txBody>
          <a:bodyPr/>
          <a:lstStyle/>
          <a:p>
            <a:pPr>
              <a:lnSpc>
                <a:spcPct val="90000"/>
              </a:lnSpc>
              <a:buNone/>
            </a:pPr>
            <a:r>
              <a:rPr lang="en-US" sz="2400" b="1" dirty="0" smtClean="0"/>
              <a:t>Rainy days will happen…</a:t>
            </a:r>
          </a:p>
          <a:p>
            <a:pPr>
              <a:lnSpc>
                <a:spcPct val="90000"/>
              </a:lnSpc>
            </a:pPr>
            <a:r>
              <a:rPr lang="en-US" sz="2400" u="sng" dirty="0" smtClean="0"/>
              <a:t>Rule </a:t>
            </a:r>
            <a:r>
              <a:rPr lang="en-US" sz="2400" u="sng" dirty="0" smtClean="0"/>
              <a:t>of Thumb</a:t>
            </a:r>
            <a:r>
              <a:rPr lang="en-US" sz="2400" dirty="0" smtClean="0"/>
              <a:t>: You need 3-6 months of </a:t>
            </a:r>
            <a:r>
              <a:rPr lang="en-US" sz="2400" dirty="0" smtClean="0"/>
              <a:t>income saved and available</a:t>
            </a:r>
            <a:endParaRPr lang="en-US" sz="2400" dirty="0" smtClean="0"/>
          </a:p>
          <a:p>
            <a:pPr>
              <a:lnSpc>
                <a:spcPct val="90000"/>
              </a:lnSpc>
            </a:pPr>
            <a:r>
              <a:rPr lang="en-US" sz="2400" dirty="0" smtClean="0"/>
              <a:t>The more secure your job, the less you need (Military ≈ 3 months)</a:t>
            </a:r>
          </a:p>
          <a:p>
            <a:pPr>
              <a:lnSpc>
                <a:spcPct val="90000"/>
              </a:lnSpc>
            </a:pPr>
            <a:r>
              <a:rPr lang="en-US" sz="2400" dirty="0" smtClean="0"/>
              <a:t>Aim for $</a:t>
            </a:r>
            <a:r>
              <a:rPr lang="en-US" sz="2400" dirty="0" smtClean="0"/>
              <a:t>15,000</a:t>
            </a:r>
            <a:r>
              <a:rPr lang="en-US" sz="2400" dirty="0" smtClean="0"/>
              <a:t>, </a:t>
            </a:r>
            <a:r>
              <a:rPr lang="en-US" sz="2400" dirty="0" smtClean="0"/>
              <a:t>liquid</a:t>
            </a:r>
            <a:endParaRPr lang="en-US" sz="2400" dirty="0" smtClean="0"/>
          </a:p>
          <a:p>
            <a:pPr>
              <a:lnSpc>
                <a:spcPct val="90000"/>
              </a:lnSpc>
            </a:pPr>
            <a:r>
              <a:rPr lang="en-US" sz="2400" dirty="0" smtClean="0"/>
              <a:t>More responsibilities = larger savings needed</a:t>
            </a:r>
          </a:p>
          <a:p>
            <a:endParaRPr lang="en-US" dirty="0"/>
          </a:p>
        </p:txBody>
      </p:sp>
      <p:sp>
        <p:nvSpPr>
          <p:cNvPr id="6146" name="AutoShape 2" descr="data:image/jpeg;base64,/9j/4AAQSkZJRgABAQAAAQABAAD/2wCEAAkGBhAQEA8PDRAQFRAQDw8QEBAPDw8PDxAQFBAVFBQQFBQXGyYfFxkjGhQUHy8gIycpLC4tFR4xNTAqNSYrLCkBCQoKDgwOGg8PGiklHiQqLCwtLSwsLCwsKSktLCksKSksLSkpLCwsLCwsLCwpKSwsLCwsKSksLCwsKS0pLCwpLP/AABEIAMYA8AMBIgACEQEDEQH/xAAcAAEAAQUBAQAAAAAAAAAAAAAAAQIDBAUGBwj/xAA/EAABAwIDBAcFBgUEAwEAAAABAAIDBBEFITESQVFhBhMycYGRoQciQlJyFGKCscHRIzM0U2MVQ5LCorLhJP/EABsBAQACAwEBAAAAAAAAAAAAAAACBAEDBQYH/8QALhEAAgIBAwMDAQcFAAAAAAAAAAECAxEEITEFEkETUWGxBiMycYGR4RQiJKHB/9oADAMBAAIRAxEAPwD3FERAEREAREQBERAEREAREQBERAEREAREQBERAEREAREQBERAEREAREQBFClAEREAREQBERAEREAREQBERAEREAREQBERAEREAREQBFClAEREAREQEKURAEREAREQBERAEUKC4DVAVItfPj9LGbSVEDTwdKwHyusqOoa4BzSCDmC3MEcQVhST4ZJwkllovIqNvv8AIptjn5FZIlaKnbHFTdASihLoCUREARQiAlFClAEUKUARQiAlFCICUREAREQBEVEsgaLuNgN6AqJXP4505pKW7XP25R/txWcR9R0b4q7iNDLVgs66SGE5EQ7LZXj7zzew5DzXO1fsoit/+eeQO4ShjgT3tAIVW+VyX3aOho69K5f5E2l7JfVmlxP2l1ctxAGQt5APkt9RyHgFzlXiU82c00j/AKnuI8tFlY10eqKR1p2WBPuvbmx/cePIrMwOBrbPLQXHP3he3cFw/v7puM20e0hHR6atTqinnjzn9TVQYTM8XjheRxDTZdR0Ixeelm6iZknUvvcFp/hu+YcuK3FNijhbIWWziqWSCx14FXadIoSUoyeTnazWytg67K12v54+TKn6Qk5RN/E/9liOr5navPcLNHoqZafZzGiMC6DbfJxY1VxWYo1PSXFjTQCZ8jwBLGC4EkgF2ZWow7psyeaKGOpeXSPAA/iC++2nJdFjeAxVkJgn2gzaa67CGuuO8FajCvZxSU0zJ43TF0Zu0Pewtva1yA0H1UWmbo2RUcNL9jpmyyDR7vMrJixSVutnDmLHzCslYk1R72wzXeeHLvU84NPpxns0b+DF43ZO9089PNZDaxh0cFzsMYGbtfVXvtbdApqb8laeljn+3J0QKLn48SLM26cNy3lPOHtDm6EXU1JMq2Uyr3fBcUqEUjSFKhEAREQBEUlAEREAUISsCqrHF3Vwi7zmb9lo+Zx/IalRbwZSyXK7E44hd7hwA3k8AN6xIHOmcHO7Pwt3Dn3rDqqdokEdy59g6SR2vJjR8I5Dkt1RxWCLPkPBfYywVSKCVIwYuI0cc0bopmhzHCxB/McCvKms6qaSLOzHuaL62ByXpuIVWyCeRXlmJ1W1OZfnO14aD9FXtS58nW0Lksrx/wBN3E/JZEcltFrqWW4CzGFVjt4yjc0tZtDZcrtMMyDuPotRE9bejN7FbovJQur7M4MoNUOCu2Vt62FJPJrsTrDG07PaOQ7zorVN7jc83HMnmqK2PaeL6Nz8UWpvc6EYLtRddMSqRIrd1SXLGSSii5JKsKm6dmlmMMrdqDLNvbYTqeYSom4a7lz/AErw3q3MkGjxZ31j9/0Va+ycI98PBa0+mpul6Vq5+p63QYhFOwSQPa5h0IPoRuPJZK8OwTH5qOTbhdke3Gew8cDz5r1vo/0jhrI9uI2cLbcZttMP7c1Y0usjcsPZnF6j0qzRvuW8ff2/M26hEV45AUqEQBSoRASoKlUTPs1zuAJ8ggMWrmJIZH2ibDgLauPIZeKuwQNiabbruc46uNs3FW6KLNzjrk0dwGfqSqMcl2aaZ3+Mjzy/VQjvuZfsafDHmRzpHavcXeBOQ8rLo4RkucwXsjwXSQ6KZgrVuY5K4qJG3CGVycn0mqS2KT6HfkuEkpy6xHALueltOeqkt8jvyK47DJA5oVaw7eiWU0ZdDEbBbCOMqaVoWbHZaEsnTlLt2LLISs6ldsm3ojLLzHGOgeJzYwKpkloeujeybrbdVG214w3XcRbQ3W2MUc++144yewNeoeoYFXZbCtwYE0WasmArzfpR0KxeTGBU0z3dSZInMlEoa2Fg2bsLL33HIDO69aDQouKJwvfGDVGEq26JbcsCtviCi4m+NxqGUtzc8VXXYS2p2IXuLQXj3gASLcLrO2LK059nNPBwPqouCaw+Db6ss90Xhrg2+GdEKOADYha4/PJ77j4lZ7MMha4PZGxrxkHMaGm3A21CmlmuAspWYwhFbJHBstslJucm/wBQ0qVS4bwjXg6LYaCUUogCIiAKmRlwQd4I8wqkKAw6CTLZOo90/U3I/ofFY/SX+kn+i/k4FXqtmw7rR2TYScraP8N/LuVdbF1sMjB8cbm+JGShHbYy/c5zBJcguop3ZLhOj9VkAdRl4rr4KtrWlzyA1ouXE2AA1KlkJZ2RsVr8Rx+mp/58zGn5Sbu/4jNcB0m9ockpdFREsj0Mmkj+75R6rjnOJJLiSTmScyTxuuVf1KMX21rPyel0f2fnYu+99q9vP8Hp1f0yw+UFnWnMEXMb9n8lwkLxDK5jXBzL7Ub2m7XMOlvyWpIVpwLTtN3KtDqDm8WI6z6NGmOaW8+zO6pKkELOZMuPwrE76rbx1m05rGnNxt3K4pFeUE1udAyrGgzPJZDJnnQK3QwtaBYLPY8Lekc6yST2Raa+TgqxK/gr7ZVWJQp4+Ss5fBjCqI1CusqGu71d2gdytTU7TpkeIWSOYvlEOKoc5WRLuOoVL5VHJtUCXvWHUSKqSZa+uqbDvIA81DOSwodqydXhdRcBbthyXMYM7ILpIdFbicG1FxayrppWvMkDr3zdC4gNfbUtPwu9Ctorc2l+Bv4b1lrJoLNDXNlbtNuCCQ5pFnNcNWkbispavEIuqd9pj3WEwHxx/N3t17rrZMfcAjesJ+GZKkRFIwEREBBCwLdSf8R0P9s/Kfu8OC2Cpc0EEEXByIOii1kzk86xKP7NWSN0ZI7rWdzjcjzutJ0y6TF5FJG73GgGW3xO1DTyAsu/x3AmyMDX3AH8qXV0R+V3Fi8TxiinpqmSOqaQ8uLg7VsjScnNdvCo6ycvT7Udno8K3f3S8cfmZDHK4FiRSLJa5ecksHv4SyitQQpCKBMtbJBu3X81n4HWE1DA7LI+axWsJIABJJsAMySdy9L6Lez+ONglq27UzhcN+GK405uXT0XqTfauDi9Usooj3z/E+EvJFO/IK9JUtYLuNhzWwqejpbnEbj5Tr4FYZpbZStII0uF2O1o84rq7N0xBVNeLtII5KuWoDBdxsFiw0wYXEHtG5tosjq2uttbuKLIko5+CqCra8XY4EcleL1iRUzWFxbq43NtNLKp0qzki4pvYxqmazyrD6hYdbWjbOemS11VioG9aXI6NdSwsmwnrAN61kc5mnDW9lmZPNafEcXIHM6DeVp43SHtONibkAkDx4rRK+NW75LH9JO9dkNl5Z7ThGwLDbZfhtC66KMZL59jBGi3mDdL6umI2ZC5n9uQlzfDePBRr6nHOJRKuo+z1mM1zTfs9j2hUyDI9y0/RzpPFWsuz3ZG9uIn3m8xxHNbiU5HuXWhOM13Rex5e2qdUnCaw0Uxe8wXzu2x57isTCPda6M/7T3Ri/wAoPu/+JCyqTsN7v1WNT5Tzjj1bvNlv0WZeCCM5SiKRgIiIAiIgIcLix3rzvp5FHEDHXROkpJCTTTR5S0s1v5ZO5p3btx0XopWLiOHR1ET4Z2h0cjS1zTvB4cDzWuyHfHBuosVc1J8Hzm6N0Zzzbud+6yYpVsulPRybDJdiS8lLIf4UpF/wP4OHruWnfHYbcZuz8l5q2uUZdslufRNNfC2HfW9voZzXKoFYUU62eEUbqiaKFmsjgL8Bvd4BVvTbeEXfViouTey3O19nHRvbP2yUe6wkQg73b3+Gi9ICx6GkZDGyKMWYxoa0cgFkL1WnpVNaiv1Pmuu1ctVc7Hx4+EFQ+MHIgFVorBSNfNgkTtAQfumyw5Ojx+B/mFu7KVFwTN8dRZHyczJgc40LT4kLBqsArXZNMbRxuXFdnZLKPpI3f1tnweet9n87u3Nbubn6rIZ7MYiPfllJ4hzR6WXdqLJ6UTD1t3ueM9Jeg8lEdu/WQuNustm08HcO9aINXvtXSMlY+OQAseC1wO8FeKY7hJpaiSF2jXe6T8TDm0+S4Ov03pPvjwz1/RupPUxdVn4l/tGuAUoi5Z6EysMxJ9NKyaI2cw35OG9p5FexxYqyanZNH2ZGBw5HePArxBzl6D7OpzLAIjoyZxP05OPr+a6/TLWpOHhnmPtDp4upXLlPH5o7+nbZjRwaPyWJF/US/TEPRxWddYVCdpz3/O64+m2y30BK7svCPFozkRFIwEREAREQBERAYuI4dFURvhqGNfG8Wc1w9eR5ryPGOiVRg0/2umYKikBN2vbtGNpys8f9vNezKHMBBBAIORBzBC1WVKfJZo1E6cpcPlHizMPw/ErvoHtpqo5uppP5L3fd+Xw8lsuhOEy0dRK6sjLHtbsRk5tdtH3nMdocgB4rY9LPZNHKTPhrhDNcuMeYicfu27B9FhYDi1ZTx/Z8SY5xa4tLJgD7u4tfv71TjRixNo6Nmsk6HCEtnth8r+D0SnxAHesxkwK5OjMcudLJY/2ZD734TvWVFiDmHZkBBG45K+pJnGaOmui1UGJX3rMjrAVIwZKKhsoKqugJREQBERAF577UsP8A6eoA+aJ3/s3/ALea9BXI+0y32K/CaMj1VTWRUqZI6XSrHDV1te+P3PK7qlz1bdMrG2XZN/8AgXl1A+jua4RM9RZew+z/AAn7JSN63+dL/EkGpZfRhOgIFrrg+guASyVUUjIw9jHfxJJGgxsFt19Xd2a9fZh7PiBcfvG48BoF2+n1YXejx3XdU5SVOfl4+jLclR1nuNFwdbG4/E7QBZcMeyLeara0DICw4DRSuso+WeYyERFIwEREARFCAlEUIAiIgIVmqoo5W7MrGubwcNO7gr6IDkMQ6DEHbpJLEZhkhPo5Yn+q1EFo8Qhc5mgeRmPpeMiu6soewEWIBB1BFwotJmcnJwsbKNujkDxqY3G0g/dUMxEtOy64I1ByIW6qOi9O47bGmN/zQuLD5aKipwlxbsy2mA0dYRzjuIyKxugYkWKc1lR4nzWhq8Dlbc0rusA1jd7kzfwnVa90tSztwyj8DlJNMwdq3EuarGJDiuG/1hw1a4d7XKRjp5+RWQdz/qQ4qh2KDiuLGLSHssee5jj+iuNbVv7EEveW7I83WCwDp5cZA3rhvaFjpmZDSwtc+SSTaDGAucQ0W07z6LdQ9Hql5Bmc2Nm87W27uAGpXQYX0fiiJdGyziAHSvAMzgNw+QclptXqR7F5LGnt9GxWexwPRz2ZPdaTEb52IponDat/kfoByC3uF+zOMSvkqQ0RbZMdNE9zmhu7bebE9wXcxxBosB+57yq1rjpK0llcFmfU9TJt9zWSzBTtjaGRtDWtFg1oAaByCu2UorZznvyEREAREQBERAEREAUKVCAIilAQiIEBKIiAKLKUQFiekY/tDMaOBs4dxVg9bH/kbyykHho70Wcii4pmcmGyujdkSL8HDZd4gq4ZYx8vmxXXxNd2gD3gFUCkjHwM/wCIWMS9xsWftrdG2J4MBefTJTsPdusOLrOd4NGQWUABoidueWMlqOmAN8y75nZnw4K7ZSiktjAREWQEREAREQBERAEREAREQBQiICQoREAREQEoiIAiIgCIiAIiIAiIgCIiAIiIAiIgCIiAIiID/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148" name="Picture 4" descr="http://www.gobankingrates.com/system/wp/blogs/gobankingrates/emergency-savings-300x248.jpg"/>
          <p:cNvPicPr>
            <a:picLocks noChangeAspect="1" noChangeArrowheads="1"/>
          </p:cNvPicPr>
          <p:nvPr/>
        </p:nvPicPr>
        <p:blipFill>
          <a:blip r:embed="rId2" cstate="print"/>
          <a:srcRect/>
          <a:stretch>
            <a:fillRect/>
          </a:stretch>
        </p:blipFill>
        <p:spPr bwMode="auto">
          <a:xfrm>
            <a:off x="2209800" y="4191000"/>
            <a:ext cx="4648200" cy="23622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Thrift Savings Plan </a:t>
            </a:r>
            <a:r>
              <a:rPr lang="en-US" dirty="0" smtClean="0"/>
              <a:t>(TSP)</a:t>
            </a:r>
            <a:endParaRPr lang="en-US" dirty="0"/>
          </a:p>
        </p:txBody>
      </p:sp>
      <p:sp>
        <p:nvSpPr>
          <p:cNvPr id="3" name="Content Placeholder 2"/>
          <p:cNvSpPr>
            <a:spLocks noGrp="1"/>
          </p:cNvSpPr>
          <p:nvPr>
            <p:ph sz="quarter" idx="1"/>
          </p:nvPr>
        </p:nvSpPr>
        <p:spPr/>
        <p:txBody>
          <a:bodyPr>
            <a:normAutofit/>
          </a:bodyPr>
          <a:lstStyle/>
          <a:p>
            <a:pPr>
              <a:lnSpc>
                <a:spcPct val="90000"/>
              </a:lnSpc>
            </a:pPr>
            <a:r>
              <a:rPr lang="en-US" sz="2800" dirty="0" smtClean="0"/>
              <a:t>Similar to a civilian </a:t>
            </a:r>
            <a:r>
              <a:rPr lang="en-US" sz="2800" dirty="0" smtClean="0"/>
              <a:t>401(k) </a:t>
            </a:r>
            <a:r>
              <a:rPr lang="en-US" sz="2800" dirty="0" smtClean="0"/>
              <a:t>retirement plan</a:t>
            </a:r>
          </a:p>
          <a:p>
            <a:pPr>
              <a:lnSpc>
                <a:spcPct val="90000"/>
              </a:lnSpc>
            </a:pPr>
            <a:r>
              <a:rPr lang="en-US" sz="2800" u="sng" dirty="0" smtClean="0"/>
              <a:t>Funded with before tax dollars</a:t>
            </a:r>
          </a:p>
          <a:p>
            <a:pPr>
              <a:lnSpc>
                <a:spcPct val="90000"/>
              </a:lnSpc>
            </a:pPr>
            <a:r>
              <a:rPr lang="en-US" sz="2800" dirty="0" smtClean="0"/>
              <a:t>Earnings grow tax deferred &amp; taxes are owed on the interest and capital gains when withdrawn</a:t>
            </a:r>
          </a:p>
          <a:p>
            <a:pPr>
              <a:lnSpc>
                <a:spcPct val="90000"/>
              </a:lnSpc>
            </a:pPr>
            <a:r>
              <a:rPr lang="en-US" sz="2800" dirty="0" smtClean="0"/>
              <a:t>Can withdraw the money at 59 ½ years old</a:t>
            </a:r>
          </a:p>
          <a:p>
            <a:pPr>
              <a:lnSpc>
                <a:spcPct val="90000"/>
              </a:lnSpc>
            </a:pPr>
            <a:r>
              <a:rPr lang="en-US" sz="2800" dirty="0" smtClean="0"/>
              <a:t>$16,500 annual contribution limit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Roth IRA</a:t>
            </a:r>
            <a:endParaRPr lang="en-US" dirty="0"/>
          </a:p>
        </p:txBody>
      </p:sp>
      <p:sp>
        <p:nvSpPr>
          <p:cNvPr id="3" name="Content Placeholder 2"/>
          <p:cNvSpPr>
            <a:spLocks noGrp="1"/>
          </p:cNvSpPr>
          <p:nvPr>
            <p:ph sz="quarter" idx="1"/>
          </p:nvPr>
        </p:nvSpPr>
        <p:spPr/>
        <p:txBody>
          <a:bodyPr/>
          <a:lstStyle/>
          <a:p>
            <a:pPr>
              <a:lnSpc>
                <a:spcPct val="80000"/>
              </a:lnSpc>
            </a:pPr>
            <a:r>
              <a:rPr lang="en-US" sz="2400" dirty="0" smtClean="0"/>
              <a:t>Usually invested inside mutual funds or a brokerage account with individual stocks</a:t>
            </a:r>
          </a:p>
          <a:p>
            <a:pPr>
              <a:lnSpc>
                <a:spcPct val="80000"/>
              </a:lnSpc>
            </a:pPr>
            <a:r>
              <a:rPr lang="en-US" sz="2400" u="sng" dirty="0" smtClean="0"/>
              <a:t>Funded with after tax earnings</a:t>
            </a:r>
          </a:p>
          <a:p>
            <a:pPr>
              <a:lnSpc>
                <a:spcPct val="80000"/>
              </a:lnSpc>
            </a:pPr>
            <a:r>
              <a:rPr lang="en-US" sz="2400" dirty="0" smtClean="0"/>
              <a:t>Earnings grow tax free &amp; no taxes are owed on interest and capital gains when withdrawn</a:t>
            </a:r>
          </a:p>
          <a:p>
            <a:pPr>
              <a:lnSpc>
                <a:spcPct val="80000"/>
              </a:lnSpc>
            </a:pPr>
            <a:r>
              <a:rPr lang="en-US" sz="2400" dirty="0" smtClean="0"/>
              <a:t>Can withdraw the money at 59 ½ years old</a:t>
            </a:r>
          </a:p>
          <a:p>
            <a:pPr>
              <a:lnSpc>
                <a:spcPct val="80000"/>
              </a:lnSpc>
            </a:pPr>
            <a:r>
              <a:rPr lang="en-US" sz="2400" dirty="0" smtClean="0"/>
              <a:t>$5,000 maximum contribution limits ($416 a month)</a:t>
            </a:r>
          </a:p>
          <a:p>
            <a:pPr>
              <a:lnSpc>
                <a:spcPct val="80000"/>
              </a:lnSpc>
            </a:pPr>
            <a:r>
              <a:rPr lang="en-US" sz="2400" dirty="0" smtClean="0"/>
              <a:t>Investing $5,000 a year starting at 22 years-old, earning 8% annually, will grow to over $2.2 million at age 62 (your investment =$245,000)</a:t>
            </a:r>
          </a:p>
          <a:p>
            <a:endParaRPr lang="en-US" dirty="0"/>
          </a:p>
        </p:txBody>
      </p:sp>
      <p:sp>
        <p:nvSpPr>
          <p:cNvPr id="3074" name="AutoShape 2" descr="data:image/jpeg;base64,/9j/4AAQSkZJRgABAQAAAQABAAD/2wCEAAkGBhQSEBUUExQUFRQUFBQUFBUUFBQUFxQWFRQVFBQUFRYXHCYeFxkjGRQUHy8gIycpLCwsFR4xNTAqNSYsLCkBCQoKDgwOGg8PFykkHxwpKSwsLCwpLCkpLCkpKSwpLCwsLCksLCkpKSkpKSkpKSksKSwpLCwpKSwsLCkpKSwsLP/AABEIALcBFAMBIgACEQEDEQH/xAAcAAABBQEBAQAAAAAAAAAAAAAEAAIDBQYBBwj/xAA4EAABAwIEAwYEBQQCAwAAAAABAAIDBBEFEiExQVFhBiIycYGRE6GxwQdi0eHwFCNCkhVSU4Lx/8QAGQEAAwEBAQAAAAAAAAAAAAAAAQIDBAAF/8QAIhEAAgICAwADAAMAAAAAAAAAAAECEQMhEjFBBBNRIjJx/9oADAMBAAIRAxEAPwDSPkQE8t1JNIhLLyj3EhrggKkfy4RM6AnQAATGyhZUcF2oKGJXUTYc2W/Qp0kuiAbKnBxsgwImbVcR6hJ9RxCAmfY5vf8AVdM3FJQ9lq2W6bINUJDPsppJLqeSFjxlQ18agc1EtfdNexZGnF0yvYyJyNiegbWU8T0AosGPUokQbXKVr0oyYUHo/DqbMbnYKtpoy9wAWnpYMosOCthhbthbCGM0REEHEpkLVPO7Yc16EV6Qb8OE329Fwst5pF1iuSu1VSNWRHVMdGpy226hPe6BEANJEoHQIx7eShleUrO2VNTCqWuorgrRzRoOWn6JTqswddSlpQwWsxGguFl6uAtJTpmeUdgksl/JR2TiFyyldhG2STrJIgPXpW3KjLEY+NQPXM3JgcrBZV9VGLKwlcgKkrgMo6k2KGLuSNq28kC5yJJnRquB65dLMlaAhzzdBE5dESSh6jdBDChlRbJlVB1iUTDImaFTLGndqi7cFXwO1R5Khkx2i8JbGvjTW6Im1xdQuasBYkY5SByGa5WWFUud1zsPmmjG3SOst8CpLDMdz9FdA2CFiNrJ7pFvxx4qhLthkD9VK113XQsL90+KRVTBJaJ8mq6d9Pdca+66BYJxa0cc1RgKQO5LmX/6mEojl0FgoWQothHHVccQuoUFNLxQ81Oj5XgBQMi4nihR3ZSVdDdZjFcNOq300QVLiEF9glqgNWebTQ2KjV5itFYlUrm2Qa9IPWhtkl2ySUB7TKEOQiZFBI1Ozairqai3AfRVUtQ12mx6/qjMT4qhmYUozVDqpvRVz3aoqKtLe64XB2J4LlVR6XCYgwdhuE5RM0KlaFzQgwhCVDkTWTBoV72Q7EuqyJJLti4cHP8ALkOq5QbdI5zSWzLU1DJM7LExz3Hg0E+/JbLCPwvqHAGVzYhy8bvloPdeoYTgUUDA2JjWgchv1J3J81YfDWuOFemSWd+GCpfw0hZq58jj5hv0CLPYuAf4u/2K1sjULKE31R/Bful+mWf2UhGwP+xQVR2TjOznD2K1MyDlKhL42N+FY/In+mJrOzD2+Ehw9ii6aP4YA5fNXs5QMpWZ/GUNo1Qz32NZUp8kqEkbpomMqNElNGiLVlnBLupmyfJVYqP3RjH8U6HZYxO2RAKDidyRLblMItkjWi3mlZcy6LvmmRzQ0hDzAogvSDOqYToBlcXabfzgpmPIGy41hLtd9beSdK07JbHoHfLmNkPUxiyle6xQ1W/TVBOwSVGWxtqy87FpsVkvdZ6XdUStGSemB2STrJLMKe02uVDPFod0XE3vKOqjWirRpUqZm66C6o6iAjY+611VBdUdZRqbVFrtFE6QjxN9lHNKQLt9WoueMjqgXO15FcSkOuHi43TYwQbFDE/Dd+V1/Q8UTNMMod0+ydIixYZh39VVtZ/i03cvc8KpAxgAFgAAvKvw0gu90h3JXr9JsteKNKzDmlboJa1JyT3WaSBcgE252GyzOFY26sZK0OEZdF3C0Fj2PcHBwbc94MOUZuYKvREt6yvjYHFz2gNtmuR3c21xwuqSTtJGWl7GyOYHNZnDMrS50gjIaXWJLSddE3s5iDLBhbBHI9otHFne/ug5vjPLfFe5Fzx4rlThDiKmPRrJjnY4alr3Ns85ej2tcDfW5XUcVZ7UXqTC5jWgyOibeS7zkBJkLLWazYC5ub7IEYy8yuY9zrtc5hjip3uy3daN7pNeFnbAb8ldvwgZ5HPyvErYw4Fg8bAWudfqLacLKvm7PRkgkymzWtI+K+zsl8pfY3cRe2pStIKZQTYzUWYHAZh8Qvyi4f8AC0ew38J323u0jkof6uQfEGaRz73a45Ph28cYa24PeYQPNakUbRmsAMzi53Vx3J9kE/B4wQRGy7QA05RdoHhAPCynJIrFsqI8Qec3hu0B+U8WutqDy3Ox3Tq7ud4eE79CrF2HtuDlAIaWiw2ad2+SHqaYGMsP/W1zvtofNY5xN+KRWGv5Kxw+vuLLFNrCCWncEj2V/wBnsMqZnXjieW/9yMrP9jofRTUX4aPsXpr6apRsU65QdlpGj+49o6NBd80eMIDeJNvJU+qT8JffjT7ImSbJ7rFckpQOJQNSHDwkev6hFwkvArLCT0wzKN9Nl0TAeyztRirmGzwW9dwfVMrsXtGSCpOdGhQv00FEM13HidF2pcAQOJ4JtDUD4DSOLRb2U1NSEXcfEfkOQRjtCyaTtgk8AAvxVNXBXtRGqHEBZNRPkZfEhuqR+6ucSfuqYbqi6Ms+waUalJJxubpLMzj21w5Jr3X0K6H3uoiVdMu0Mlg6KprYVftObRCVVKuaBGTRjquAqqmZwIWsraVUNVT2Uh3sosSjIjPuD5bhAvqv7dulleVVNnY5u1xoevArMyxOa/I4WI/gI6KsXZCSPSuwDQ1gXp9FLovHeyOIWsF6Zh1dcBbcb0Ysq2aLOqn/AIRhaWvOa0rpYy28bo8zs+UOabkXvfgQbEIqOoTjKqETmQC9gBc3NgBcnjoh5VK56ge5ccCyhDPjRjgmfDQCA/BTX06sRCk6BIxkUc8CEgwqSd2WNt+bjo1vmVp6XBjM7XRg3PPoFoqajbG0NaAAOA+p5lS+vkWWXj0ZLBPw0poHGSRvxpSc13juNP5WbeputQYgES5QyHRWUUuiMpuTtgsoVJW4q34croi2V8bScjXX1sbA252PsoqbtC6V47rhqWOpw28kfesZJ5CQ2OwucovcHQlUwpZTExkLs7I8whmjlY1hGYhplb4nFneFhcH6GgWHjGB3Q43zhpEjGOERz+BuY3GY8ufJKdybLhsWbN8NmYHNcNA1525pkiRoeLBKhgIIIuDuCsljtM6EXbcxncf9P2WtkKCr4Q5hBFwQQVjyxR6WCbCOx1f8aJv5AGnzG3yWmdIs52HwsU9Nqbl73Ov0vZo9gFfyG4018kkUUm77Bal6z+JvVzVzLMYpUJiZn8ScqiR2hVhWPuq2coy1Ei+yFJJJZwHr09SY3/k4qf4oO3FDVtOXnew46fzVAxv+EcpJLeZ4fsqmpFvHJqjDYj7KtDuKIp59f5unTA4g9ZT34KhrKVauUXVXV0yEohizJTUyAxShDmXPib4Tz/KtHUwqsniSdHSRn6CpMbgdua32C43cDVZt7GuFnAHz+xUMcboTdpJb82/qFfHkozzx2ep0uI3CNZVLz3Dsb6q/psUvxWtSsxyx0aYzLmdVUVbdEMqUbJ8QxPAQzJlM2VA6ghrVNT0mc24cShBMtDRU+VoHHc+a47ofHEGiw2C6VIQoZX25XN7C9rkC9gmFK7GMVELR3XSPcSI4mWzyOALrC+gFhqToELhFeZYQ9zmuJJuGAtDD/wCIg65m7G9j0Cqf+fqGsa98RLnOa0tlAiOdxsYaZjQS+w1L3Gxy38rY4Wxs5mbdrnNLXhpsyTUZXvHF4sQHcib3ROBMSwWKV2ZwcLgB4a5zRK0bNkA8QH7baLr4wBYAADQACwA5AcEbIUHM5A4Bmaq6ZWM5VbOUsikAWRQCAvOUep5Ilzb6I+nhDW9ePVYsjvR6eGOrI4aUMaG3JsOK46QtOikkeLqOVwskUSspeAVZU3CzeKP0VzXSLM4mSiTekVMrtUFUHVFPNjflqgXuuV2R+Gc5dJNKSice2SnrbyQUtOzcjMfp0CNltxUQdm2CrZqUQON1tPpwTmmxU8jA0XKA/rGl2UEdEOiiLNs2hTZ/DbjyQsRsQfVdqZrm/Aan7BUT0JWwKrp1R1gsrGoqu8432H1VPVVN0gWDvdqpmFDKWOSyNEzj6bizfl+ino8SIUsTc2oUFTSE6jfiOfXzRUqBLHZe0uKKyhxFYyOQhFsriFZTIPGbNmI9U52KgcVjHYvZAVnaCw3TcxPrPUuy9R8eo6RjMfPZv3Pot01edfg536aWY/5y5R5RtH3c5eihWj0Zcn9qIqupbGwve4Na3dx2GtrnlqVi+0FXJBO90l2iTuw1LRmEUVgXQRs1tO9wsCdHXHIBXvaiWoY1r4iwxC4qGOiMpyEava0OBcBxbxHNQdncPeyM3ljlgdZ0LWNOVgOtmlzicvIcEwpLR0xdlmmjY2fKWi3eMbHG4Zm52tmI0J6KaQqeUoWVy4BBKUFM5ESvQU71wQWdyEcLqaVyYFKbo0Yo2x1PT8U+Z1giCMrVncWxKyyNrtnqRTqkPqq3XdDPrtFUueb3cd9hyUD6y/3XbFdBdXVXVPUy3XZZ7oSaRMtGeTsCrDYW5/RBFT1T7lQFQk7Yo1JKySAD3BzdbLk07Yxc+ia494+qqqrDHzvsTZvE9OSZPWjfGKb29FPjWOlzsrdSdgNSqZ9DM4g+DiLm7h7cVszQxxd2Novz4+6Emw43uXey4ZteDaGpcGhsnitbNtfr5ptY82KhqInN1vfzCBlxFw3Fx0QsHEinfYddyg3C6nLw/Y68uKdFAmTEdkQh0RGGYf8AEJPAJ7x/iNzotDh1Jkisd/uU8dsSWkUjaDLqN+afodHaHnwKvDSoSoobgpZIojNYxnjs4HunQ6DQ8PdVMuJO5/JabFqW0LmnUFpI6EC6y9HQHKHv8w37lGMtEZLegds7ybvJtwG10LNI0nZHVBugJIU6JvR7x+D4AwyO3F8pPnnK3K82/BavBonR31jlf7Os4fUr0cOWyPSPOyL+TE4ocRta0NaA0DYNAAHkApXFQvKYQglKCmciZSgZ3Lgg8z0BNIiJ5FX1EqVsZIjkemsm1A5kISadCf1dntP5h9VnyM24VRpKuSzFlnw5nF52Gy1D4w8C+w1PXksxi1UBdo6rM+7NqlppFJik1z0CqqiWzgeeh+yLqnXVBiFfrlB23PL91VGeboLnrgDYan6IRjnF1ySULCEWAuqiV2Mm3URUkm6YQs7ewjbJJ1kktnHs9Xo7zT4H/NSTszDrwQMU1kuHJyVfh6E40wh410Gp3QlWwgeEnqjWvBvzSeLq9ATMxWCQ6AW8yquekkO9vmtfJSX4IOamHHdLTKUmYWso5AbjfpcKODtBJGbSNzN58ffitRWUgN1m8Ro0VL9Izg1tFzh1SyV2eJwJG7ToR6LSUk+Ya8OHJeRTxuY7MwlpHEEi3lZaXBO1sgsJSH/mHdd+hVOP4S+zdSR6MBomPh+aqaHtJE8gZrE7X0+quWzAan0QGuuip7QRWjcBuGG3oL/ZYGWVztyV6NiFM6VjrbkFo5C+lz5AkqmHZZjR3iXH/UfLVc2kLGLkjEyAhDVEmi2lRgcJ0AI8ifuqau7Hkj+3IPJw+4/RPGSYk4NBn4VdpxT1vw3GzJwG9M48Hvcj1C96hqwRuvlGswSoid4DcG4c1wtcbEFesdiPxAdJG2OoGWZosb7SfmHXmFpi0kYZxbfR6y6ZQySqijxoO2Khnx9rdz7JnJLtirG30i5mlVbU1CqJu1MfM+yr6jH2HZyXmh1il+FnUVSq6iqVfPit9jdV1TVvO1vdTeRFo4GHz1aqq/FWsBLjsqurqJeBHzVHLSyOdd5BHABT5JlODR6h2e7SiemzC4dfK4HcW4+o1VZirDe6reytQ1ocwb6Ot5aK0xSra2O7tzo0cypsdSpmXxeryNsPE7bp1WeEasK1pc4uO5/migZGnROW2dgaiWhMiYpHlLKVASICuWT7JWWYI2ySdZJA49pzqurW5TcbFGXXHAEWOqwwnwdnsyhyQBBOj45LoF+G2N2n0P2KYyUjQ8Fvx5VLozyxtFlIUMYrrgnT/jK1nLQBV0wA2VLV4ZdaOWK6GfTXQoe1Riqzs/fbRUs2CSsN26j2XprsPJQk+HdEVJohLHGRgBKdiCPML0ns02OWmYQdWtAOvEDUFZ6tw4EbIamnlgaBG0lovp5m6PNPsCxOJ6RRU12Wv9lWYlHlBQODdqmloYTkktq125PMHY+W6WI4u0XJ1PALm1Q0W70UUmd78sYzE8vvyCtYcIyi8hzO5DQfurjAcKDYw4gZpAHOPnqB5AJ2JxAbJUpVY0nFuilklY0WyNPmAfqhYMJjqX5RGG21LmXaR5W4qGtdrZX3ZiD4TXh/iLgfS21+KMW+hJxiHCnEcYa29gOdyepPEqlrprK7xCqbl036LJ4hXX02Ql2dGqAayoVe+sKfPJdDOaniiM5DzVlOhxEg67IUxqNzEeInOiwmlvshHOTo9lxzF3ELmMiqXMcHt0I/lj0T6jEXSOJedeHIDkEzKuFiaifIaRdJsaeAnWSyaSAtjLJhClITSFklLk7HojslZPslZdYKG2STrJIWdR66ldcK4SvOPbR26gqqfMOR4H9VLdJFScXaC0n2U7pSw2dof5siI6jRGyRBwsRcIKXCtQWHbgfsVsh8hPTISxNdErKnWymjkBVDUTEO10I4I2mq9FsUiLLdoC5LTAhDsqOqlFRYptC/4AGh5+ibNQ6bK1Y8FSS0txddwsPPezJ1eHhVhw/+43OXZL94A7jktlPhqrJ6G3BTcaKcky1pMRaGANsQNBY7DgEDimIAg3O/AKkq6Rw1BIPMKhrqyVnJ3mLH5JlJvRCUK3YZNOQTxHU6+6ihxuRmgcbcjqPRZqftK65BZY+aUOKh25Vljoyyyps1zu0LnDvX9EDJijOfuEBDUAhdfGChwQHkYS9wOoSDSEJHERsUUyZ1tgUafgvJenHqHKiDIOIIXczOfyKFnaGNSLlIGX2UZhPI+y7mjuJE5/JNAJNkWyhPHRStgDRp6qU88V1seON+grIbbrpCnc1MLVkc3LspxogITS1TlqbkXWCiHKlZS5FzKjZ1Edl1PypLgUeruCaQkksJ7CGkLl0kkowgV1dSXHMZNTteLOAI+nkeCrZOzut43lp5OGYfqkknjOUemTlFPshjppw4Ncz/ANmubY+5upP6mxsb3SSWzFllJ0zPKKiFNmREdVYpJLXFkgmKtB0K5LG1/okkrJ32Tlrop8Rp7BZbEqdJJQktlLuJkMZoxo7rZMpcODhskkrxk6MjiuRO6gc3wn31CHixFzXEPOqSSaLvTJZFx6LSmkzI3LYXKSSjOTToaK1ZG8k7BSUeHvkOth15JJKOTJKKdFIQUnsu4qRrBYD14rjmriS87k3tmuq6InNULmpJKlikRamli6kmFG5FwsSSRsUaWLhYuJLrOOZV1JJGwH//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3076" name="Picture 4" descr="http://static.ddmcdn.com/gif/roth-ira-11.jpg"/>
          <p:cNvPicPr>
            <a:picLocks noChangeAspect="1" noChangeArrowheads="1"/>
          </p:cNvPicPr>
          <p:nvPr/>
        </p:nvPicPr>
        <p:blipFill>
          <a:blip r:embed="rId2" cstate="print"/>
          <a:srcRect/>
          <a:stretch>
            <a:fillRect/>
          </a:stretch>
        </p:blipFill>
        <p:spPr bwMode="auto">
          <a:xfrm>
            <a:off x="6248400" y="4800600"/>
            <a:ext cx="2667000" cy="176688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Dealing with Sailors Financial Problems</a:t>
            </a:r>
            <a:endParaRPr lang="en-US" dirty="0"/>
          </a:p>
        </p:txBody>
      </p:sp>
      <p:sp>
        <p:nvSpPr>
          <p:cNvPr id="3" name="Content Placeholder 2"/>
          <p:cNvSpPr>
            <a:spLocks noGrp="1"/>
          </p:cNvSpPr>
          <p:nvPr>
            <p:ph sz="quarter" idx="1"/>
          </p:nvPr>
        </p:nvSpPr>
        <p:spPr>
          <a:xfrm>
            <a:off x="914400" y="1447800"/>
            <a:ext cx="4114800" cy="4572000"/>
          </a:xfrm>
        </p:spPr>
        <p:txBody>
          <a:bodyPr>
            <a:normAutofit lnSpcReduction="10000"/>
          </a:bodyPr>
          <a:lstStyle/>
          <a:p>
            <a:r>
              <a:rPr lang="en-US" dirty="0" smtClean="0"/>
              <a:t>Become an expert at your own finances so you can help </a:t>
            </a:r>
            <a:r>
              <a:rPr lang="en-US" dirty="0" smtClean="0"/>
              <a:t>your </a:t>
            </a:r>
            <a:r>
              <a:rPr lang="en-US" dirty="0" smtClean="0"/>
              <a:t>sailors deal with their problems</a:t>
            </a:r>
          </a:p>
          <a:p>
            <a:r>
              <a:rPr lang="en-US" dirty="0" smtClean="0"/>
              <a:t>If you can’t manage your own life no one serving for you is going to take any of your advice </a:t>
            </a:r>
            <a:r>
              <a:rPr lang="en-US" dirty="0" smtClean="0"/>
              <a:t>seriously</a:t>
            </a:r>
          </a:p>
          <a:p>
            <a:r>
              <a:rPr lang="en-US" dirty="0" smtClean="0"/>
              <a:t>Expand your knowledge of different financial situations and options</a:t>
            </a:r>
            <a:endParaRPr lang="en-US" dirty="0" smtClean="0"/>
          </a:p>
        </p:txBody>
      </p:sp>
      <p:pic>
        <p:nvPicPr>
          <p:cNvPr id="2050" name="Picture 2" descr="https://encrypted-tbn2.google.com/images?q=tbn:ANd9GcT0vWgqJFfTeg8kb1FPVhsiDxnPrXXRIeTQklUq_Uk5XsK7mPoh"/>
          <p:cNvPicPr>
            <a:picLocks noChangeAspect="1" noChangeArrowheads="1"/>
          </p:cNvPicPr>
          <p:nvPr/>
        </p:nvPicPr>
        <p:blipFill>
          <a:blip r:embed="rId2" cstate="print"/>
          <a:srcRect/>
          <a:stretch>
            <a:fillRect/>
          </a:stretch>
        </p:blipFill>
        <p:spPr bwMode="auto">
          <a:xfrm>
            <a:off x="5029200" y="1600200"/>
            <a:ext cx="3657600" cy="37338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Start saving NOW!</a:t>
            </a:r>
          </a:p>
          <a:p>
            <a:r>
              <a:rPr lang="en-US" dirty="0" smtClean="0"/>
              <a:t>Educate yourself and your sailors on financial options</a:t>
            </a:r>
          </a:p>
          <a:p>
            <a:r>
              <a:rPr lang="en-US" dirty="0" smtClean="0"/>
              <a:t>Be wise with your credit</a:t>
            </a:r>
            <a:endParaRPr 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lstStyle/>
          <a:p>
            <a:r>
              <a:rPr lang="en-US" dirty="0" smtClean="0"/>
              <a:t>Roth IRA</a:t>
            </a:r>
            <a:endParaRPr lang="en-US" dirty="0" smtClean="0">
              <a:hlinkClick r:id="rId2"/>
            </a:endParaRPr>
          </a:p>
          <a:p>
            <a:pPr>
              <a:buNone/>
            </a:pPr>
            <a:r>
              <a:rPr lang="en-US" dirty="0" smtClean="0"/>
              <a:t>	</a:t>
            </a:r>
            <a:r>
              <a:rPr lang="en-US" dirty="0" smtClean="0">
                <a:hlinkClick r:id="rId2"/>
              </a:rPr>
              <a:t>http://www.kiplinger.com/columns/starting/archive/2006/st0309.htm</a:t>
            </a:r>
            <a:endParaRPr lang="en-US" dirty="0" smtClean="0"/>
          </a:p>
          <a:p>
            <a:r>
              <a:rPr lang="en-US" dirty="0" smtClean="0"/>
              <a:t>Social Security Online</a:t>
            </a:r>
          </a:p>
          <a:p>
            <a:pPr>
              <a:buNone/>
            </a:pPr>
            <a:r>
              <a:rPr lang="en-US" dirty="0" smtClean="0"/>
              <a:t>	</a:t>
            </a:r>
            <a:r>
              <a:rPr lang="en-US" dirty="0" smtClean="0">
                <a:hlinkClick r:id="rId3"/>
              </a:rPr>
              <a:t>http://www.ssa.gov/retire2/</a:t>
            </a:r>
            <a:endParaRPr lang="en-US" dirty="0" smtClean="0"/>
          </a:p>
          <a:p>
            <a:r>
              <a:rPr lang="en-US" dirty="0" smtClean="0"/>
              <a:t>About</a:t>
            </a:r>
          </a:p>
          <a:p>
            <a:pPr>
              <a:buNone/>
            </a:pPr>
            <a:r>
              <a:rPr lang="en-US" dirty="0" smtClean="0"/>
              <a:t>	</a:t>
            </a:r>
            <a:r>
              <a:rPr lang="en-US" dirty="0" smtClean="0">
                <a:hlinkClick r:id="rId4"/>
              </a:rPr>
              <a:t>http://retireplan.about.com/</a:t>
            </a: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Topics</a:t>
            </a:r>
            <a:endParaRPr lang="en-US" dirty="0"/>
          </a:p>
        </p:txBody>
      </p:sp>
      <p:sp>
        <p:nvSpPr>
          <p:cNvPr id="3" name="Content Placeholder 2"/>
          <p:cNvSpPr>
            <a:spLocks noGrp="1"/>
          </p:cNvSpPr>
          <p:nvPr>
            <p:ph sz="quarter" idx="1"/>
          </p:nvPr>
        </p:nvSpPr>
        <p:spPr/>
        <p:txBody>
          <a:bodyPr/>
          <a:lstStyle/>
          <a:p>
            <a:r>
              <a:rPr lang="en-US" dirty="0" smtClean="0"/>
              <a:t>Importance</a:t>
            </a:r>
          </a:p>
          <a:p>
            <a:r>
              <a:rPr lang="en-US" dirty="0" smtClean="0"/>
              <a:t>Student Loans</a:t>
            </a:r>
          </a:p>
          <a:p>
            <a:r>
              <a:rPr lang="en-US" dirty="0" smtClean="0"/>
              <a:t>Pre-Commissioning </a:t>
            </a:r>
            <a:r>
              <a:rPr lang="en-US" dirty="0" smtClean="0"/>
              <a:t>Loans</a:t>
            </a:r>
            <a:endParaRPr lang="en-US" dirty="0" smtClean="0"/>
          </a:p>
          <a:p>
            <a:r>
              <a:rPr lang="en-US" dirty="0" smtClean="0"/>
              <a:t>Navy Salary </a:t>
            </a:r>
          </a:p>
          <a:p>
            <a:r>
              <a:rPr lang="en-US" dirty="0" smtClean="0"/>
              <a:t>Investing</a:t>
            </a:r>
          </a:p>
          <a:p>
            <a:r>
              <a:rPr lang="en-US" dirty="0" smtClean="0"/>
              <a:t>Stocks</a:t>
            </a:r>
          </a:p>
          <a:p>
            <a:r>
              <a:rPr lang="en-US" dirty="0" smtClean="0"/>
              <a:t>401k</a:t>
            </a:r>
          </a:p>
          <a:p>
            <a:r>
              <a:rPr lang="en-US" dirty="0" smtClean="0"/>
              <a:t>Roth IRA</a:t>
            </a:r>
          </a:p>
          <a:p>
            <a:r>
              <a:rPr lang="en-US" dirty="0" smtClean="0"/>
              <a:t>Sailors’ </a:t>
            </a:r>
            <a:r>
              <a:rPr lang="en-US" dirty="0" smtClean="0"/>
              <a:t>Problems</a:t>
            </a:r>
          </a:p>
          <a:p>
            <a:endParaRPr lang="en-US" dirty="0"/>
          </a:p>
        </p:txBody>
      </p:sp>
      <p:pic>
        <p:nvPicPr>
          <p:cNvPr id="14338" name="Picture 2" descr="https://encrypted-tbn3.google.com/images?q=tbn:ANd9GcRUE8cS2DgLldQLhg-gNrOq3fxnvg5qViYVVzk7fSDdFffyD9CQ"/>
          <p:cNvPicPr>
            <a:picLocks noChangeAspect="1" noChangeArrowheads="1"/>
          </p:cNvPicPr>
          <p:nvPr/>
        </p:nvPicPr>
        <p:blipFill>
          <a:blip r:embed="rId2" cstate="print"/>
          <a:srcRect/>
          <a:stretch>
            <a:fillRect/>
          </a:stretch>
        </p:blipFill>
        <p:spPr bwMode="auto">
          <a:xfrm>
            <a:off x="4572000" y="1905000"/>
            <a:ext cx="3832145" cy="3124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a:t>
            </a:r>
            <a:endParaRPr lang="en-US" dirty="0"/>
          </a:p>
        </p:txBody>
      </p:sp>
      <p:sp>
        <p:nvSpPr>
          <p:cNvPr id="3" name="Content Placeholder 2"/>
          <p:cNvSpPr>
            <a:spLocks noGrp="1"/>
          </p:cNvSpPr>
          <p:nvPr>
            <p:ph sz="quarter" idx="1"/>
          </p:nvPr>
        </p:nvSpPr>
        <p:spPr>
          <a:xfrm>
            <a:off x="914400" y="1447800"/>
            <a:ext cx="3886200" cy="4572000"/>
          </a:xfrm>
        </p:spPr>
        <p:txBody>
          <a:bodyPr>
            <a:normAutofit fontScale="92500"/>
          </a:bodyPr>
          <a:lstStyle/>
          <a:p>
            <a:r>
              <a:rPr lang="en-US" dirty="0" smtClean="0"/>
              <a:t>Money is one of the biggest concerns of most people in the world</a:t>
            </a:r>
          </a:p>
          <a:p>
            <a:r>
              <a:rPr lang="en-US" dirty="0" smtClean="0"/>
              <a:t>It influences everything you will be able to do</a:t>
            </a:r>
          </a:p>
          <a:p>
            <a:pPr marL="274320" lvl="1" indent="-274320">
              <a:spcBef>
                <a:spcPts val="580"/>
              </a:spcBef>
              <a:buClr>
                <a:schemeClr val="accent1"/>
              </a:buClr>
            </a:pPr>
            <a:r>
              <a:rPr lang="en-US" dirty="0" smtClean="0"/>
              <a:t>The Navy pays a lot of money and you have to be able to manage </a:t>
            </a:r>
            <a:r>
              <a:rPr lang="en-US" dirty="0" smtClean="0"/>
              <a:t>your</a:t>
            </a:r>
            <a:r>
              <a:rPr lang="en-US" dirty="0" smtClean="0"/>
              <a:t> </a:t>
            </a:r>
            <a:r>
              <a:rPr lang="en-US" dirty="0" smtClean="0"/>
              <a:t>money </a:t>
            </a:r>
            <a:r>
              <a:rPr lang="en-US" dirty="0" smtClean="0"/>
              <a:t>and</a:t>
            </a:r>
            <a:r>
              <a:rPr lang="en-US" dirty="0" smtClean="0"/>
              <a:t> </a:t>
            </a:r>
            <a:r>
              <a:rPr lang="en-US" dirty="0" smtClean="0"/>
              <a:t>deal with the monetary issues of your sailors</a:t>
            </a:r>
          </a:p>
          <a:p>
            <a:pPr marL="274320" lvl="1" indent="-274320">
              <a:spcBef>
                <a:spcPts val="580"/>
              </a:spcBef>
              <a:buClr>
                <a:schemeClr val="accent1"/>
              </a:buClr>
            </a:pPr>
            <a:r>
              <a:rPr lang="en-US" dirty="0" smtClean="0"/>
              <a:t>If you don’t know what you’re doing, your sailors will not take your advice seriously</a:t>
            </a:r>
          </a:p>
          <a:p>
            <a:endParaRPr lang="en-US" dirty="0"/>
          </a:p>
        </p:txBody>
      </p:sp>
      <p:pic>
        <p:nvPicPr>
          <p:cNvPr id="13314" name="Picture 2" descr="https://encrypted-tbn3.google.com/images?q=tbn:ANd9GcQT8MmBYQ46kDBT8gjPhBZkucb5YJBNbGlqQKlEcgEpOIPCQZRe"/>
          <p:cNvPicPr>
            <a:picLocks noChangeAspect="1" noChangeArrowheads="1"/>
          </p:cNvPicPr>
          <p:nvPr/>
        </p:nvPicPr>
        <p:blipFill>
          <a:blip r:embed="rId2" cstate="print"/>
          <a:srcRect/>
          <a:stretch>
            <a:fillRect/>
          </a:stretch>
        </p:blipFill>
        <p:spPr bwMode="auto">
          <a:xfrm>
            <a:off x="5181600" y="1905000"/>
            <a:ext cx="3458850" cy="32766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Loans</a:t>
            </a:r>
            <a:endParaRPr lang="en-US" dirty="0"/>
          </a:p>
        </p:txBody>
      </p:sp>
      <p:sp>
        <p:nvSpPr>
          <p:cNvPr id="3" name="Content Placeholder 2"/>
          <p:cNvSpPr>
            <a:spLocks noGrp="1"/>
          </p:cNvSpPr>
          <p:nvPr>
            <p:ph sz="quarter" idx="1"/>
          </p:nvPr>
        </p:nvSpPr>
        <p:spPr>
          <a:xfrm>
            <a:off x="914400" y="1447800"/>
            <a:ext cx="4267200" cy="4572000"/>
          </a:xfrm>
        </p:spPr>
        <p:txBody>
          <a:bodyPr/>
          <a:lstStyle/>
          <a:p>
            <a:r>
              <a:rPr lang="en-US" dirty="0" smtClean="0"/>
              <a:t>Many of you will not have loans because of the NROTC scholarship</a:t>
            </a:r>
          </a:p>
          <a:p>
            <a:pPr lvl="1"/>
            <a:r>
              <a:rPr lang="en-US" dirty="0" smtClean="0"/>
              <a:t>If you do have loans make sure you pay them off as soon as possible</a:t>
            </a:r>
          </a:p>
          <a:p>
            <a:pPr lvl="1"/>
            <a:r>
              <a:rPr lang="en-US" dirty="0" smtClean="0"/>
              <a:t>Delaying the payment of loans will only cause you to pay more money in the end</a:t>
            </a:r>
            <a:endParaRPr lang="en-US" dirty="0"/>
          </a:p>
        </p:txBody>
      </p:sp>
      <p:pic>
        <p:nvPicPr>
          <p:cNvPr id="4" name="Picture 6" descr="http://loansforpeoplebadcredit.com/images/loans%20for%20people%20with%20bad%20credit%202.jpg"/>
          <p:cNvPicPr>
            <a:picLocks noChangeAspect="1" noChangeArrowheads="1"/>
          </p:cNvPicPr>
          <p:nvPr/>
        </p:nvPicPr>
        <p:blipFill>
          <a:blip r:embed="rId2" cstate="print"/>
          <a:srcRect/>
          <a:stretch>
            <a:fillRect/>
          </a:stretch>
        </p:blipFill>
        <p:spPr bwMode="auto">
          <a:xfrm>
            <a:off x="5638800" y="2286000"/>
            <a:ext cx="2857500" cy="28575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Pre-Commissioning Loans</a:t>
            </a:r>
            <a:endParaRPr lang="en-US" dirty="0"/>
          </a:p>
        </p:txBody>
      </p:sp>
      <p:sp>
        <p:nvSpPr>
          <p:cNvPr id="3" name="Content Placeholder 2"/>
          <p:cNvSpPr>
            <a:spLocks noGrp="1"/>
          </p:cNvSpPr>
          <p:nvPr>
            <p:ph sz="quarter" idx="1"/>
          </p:nvPr>
        </p:nvSpPr>
        <p:spPr>
          <a:xfrm>
            <a:off x="914400" y="1447800"/>
            <a:ext cx="3962400" cy="4572000"/>
          </a:xfrm>
        </p:spPr>
        <p:txBody>
          <a:bodyPr>
            <a:normAutofit/>
          </a:bodyPr>
          <a:lstStyle/>
          <a:p>
            <a:r>
              <a:rPr lang="en-US" dirty="0" smtClean="0"/>
              <a:t>USAA</a:t>
            </a:r>
            <a:r>
              <a:rPr lang="en-US" dirty="0" smtClean="0"/>
              <a:t> </a:t>
            </a:r>
            <a:r>
              <a:rPr lang="en-US" dirty="0" smtClean="0"/>
              <a:t>offers a </a:t>
            </a:r>
            <a:r>
              <a:rPr lang="en-US" dirty="0" smtClean="0"/>
              <a:t>$25,000 </a:t>
            </a:r>
            <a:r>
              <a:rPr lang="en-US" dirty="0" smtClean="0"/>
              <a:t>loan to senior MIDN who are about to commission</a:t>
            </a:r>
          </a:p>
          <a:p>
            <a:pPr lvl="1"/>
            <a:r>
              <a:rPr lang="en-US" dirty="0" smtClean="0"/>
              <a:t>This loan has a very low interest rate compared </a:t>
            </a:r>
            <a:r>
              <a:rPr lang="en-US" dirty="0" smtClean="0"/>
              <a:t>to other </a:t>
            </a:r>
            <a:r>
              <a:rPr lang="en-US" dirty="0" smtClean="0"/>
              <a:t>student </a:t>
            </a:r>
            <a:r>
              <a:rPr lang="en-US" dirty="0" smtClean="0"/>
              <a:t>loans </a:t>
            </a:r>
            <a:endParaRPr lang="en-US" dirty="0" smtClean="0"/>
          </a:p>
          <a:p>
            <a:pPr lvl="1"/>
            <a:r>
              <a:rPr lang="en-US" dirty="0" smtClean="0"/>
              <a:t>It would be wise to use this loan to pay </a:t>
            </a:r>
            <a:r>
              <a:rPr lang="en-US" dirty="0" smtClean="0"/>
              <a:t>off higher </a:t>
            </a:r>
            <a:r>
              <a:rPr lang="en-US" dirty="0" smtClean="0"/>
              <a:t>interest </a:t>
            </a:r>
            <a:r>
              <a:rPr lang="en-US" dirty="0" smtClean="0"/>
              <a:t>rate loans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Navy Salary (O-1)</a:t>
            </a:r>
            <a:endParaRPr lang="en-US" dirty="0"/>
          </a:p>
        </p:txBody>
      </p:sp>
      <p:pic>
        <p:nvPicPr>
          <p:cNvPr id="4" name="Picture 1"/>
          <p:cNvPicPr>
            <a:picLocks noGrp="1" noChangeAspect="1" noChangeArrowheads="1"/>
          </p:cNvPicPr>
          <p:nvPr>
            <p:ph sz="quarter" idx="1"/>
          </p:nvPr>
        </p:nvPicPr>
        <p:blipFill>
          <a:blip r:embed="rId2" cstate="print"/>
          <a:srcRect/>
          <a:stretch>
            <a:fillRect/>
          </a:stretch>
        </p:blipFill>
        <p:spPr bwMode="auto">
          <a:xfrm>
            <a:off x="304800" y="1828800"/>
            <a:ext cx="8478233" cy="38481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Navy Salary (E-2)</a:t>
            </a:r>
            <a:endParaRPr lang="en-US" dirty="0"/>
          </a:p>
        </p:txBody>
      </p:sp>
      <p:pic>
        <p:nvPicPr>
          <p:cNvPr id="4" name="Picture 2"/>
          <p:cNvPicPr>
            <a:picLocks noGrp="1" noChangeAspect="1" noChangeArrowheads="1"/>
          </p:cNvPicPr>
          <p:nvPr>
            <p:ph sz="quarter" idx="1"/>
          </p:nvPr>
        </p:nvPicPr>
        <p:blipFill>
          <a:blip r:embed="rId2" cstate="print"/>
          <a:srcRect/>
          <a:stretch>
            <a:fillRect/>
          </a:stretch>
        </p:blipFill>
        <p:spPr bwMode="auto">
          <a:xfrm>
            <a:off x="304800" y="1905000"/>
            <a:ext cx="8534400" cy="382533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Cards</a:t>
            </a:r>
            <a:endParaRPr lang="en-US" dirty="0"/>
          </a:p>
        </p:txBody>
      </p:sp>
      <p:sp>
        <p:nvSpPr>
          <p:cNvPr id="3" name="Content Placeholder 2"/>
          <p:cNvSpPr>
            <a:spLocks noGrp="1"/>
          </p:cNvSpPr>
          <p:nvPr>
            <p:ph sz="quarter" idx="1"/>
          </p:nvPr>
        </p:nvSpPr>
        <p:spPr>
          <a:xfrm>
            <a:off x="914400" y="1447800"/>
            <a:ext cx="3733800" cy="4572000"/>
          </a:xfrm>
        </p:spPr>
        <p:txBody>
          <a:bodyPr/>
          <a:lstStyle/>
          <a:p>
            <a:r>
              <a:rPr lang="en-US" dirty="0" smtClean="0"/>
              <a:t>If you spend $4,000 on credit cards at 18.5% interest and pay only the minimum payments, it will take you 11 years to pay off ($7,800 total)</a:t>
            </a:r>
          </a:p>
          <a:p>
            <a:r>
              <a:rPr lang="en-US" dirty="0" smtClean="0"/>
              <a:t>Pay off you credit bills on time to build good credit</a:t>
            </a:r>
          </a:p>
          <a:p>
            <a:endParaRPr lang="en-US" dirty="0"/>
          </a:p>
        </p:txBody>
      </p:sp>
      <p:pic>
        <p:nvPicPr>
          <p:cNvPr id="29698" name="Picture 2" descr="https://encrypted-tbn0.google.com/images?q=tbn:ANd9GcQJyaQPBGLW3c8SKLS9ZDYyuDJfnz5OvoreEcQp5AT6eva0oxKxnA"/>
          <p:cNvPicPr>
            <a:picLocks noChangeAspect="1" noChangeArrowheads="1"/>
          </p:cNvPicPr>
          <p:nvPr/>
        </p:nvPicPr>
        <p:blipFill>
          <a:blip r:embed="rId2" cstate="print"/>
          <a:srcRect/>
          <a:stretch>
            <a:fillRect/>
          </a:stretch>
        </p:blipFill>
        <p:spPr bwMode="auto">
          <a:xfrm>
            <a:off x="5257800" y="1905000"/>
            <a:ext cx="3124200" cy="31242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Card Tricks</a:t>
            </a:r>
            <a:endParaRPr lang="en-US" dirty="0"/>
          </a:p>
        </p:txBody>
      </p:sp>
      <p:sp>
        <p:nvSpPr>
          <p:cNvPr id="3" name="Content Placeholder 2"/>
          <p:cNvSpPr>
            <a:spLocks noGrp="1"/>
          </p:cNvSpPr>
          <p:nvPr>
            <p:ph sz="quarter" idx="1"/>
          </p:nvPr>
        </p:nvSpPr>
        <p:spPr>
          <a:xfrm>
            <a:off x="914400" y="1447800"/>
            <a:ext cx="6248400" cy="3810000"/>
          </a:xfrm>
        </p:spPr>
        <p:txBody>
          <a:bodyPr>
            <a:normAutofit/>
          </a:bodyPr>
          <a:lstStyle/>
          <a:p>
            <a:pPr>
              <a:buFont typeface="Arial" pitchFamily="34" charset="0"/>
              <a:buChar char="•"/>
            </a:pPr>
            <a:r>
              <a:rPr lang="en-US" dirty="0" smtClean="0"/>
              <a:t>The old bait and switch</a:t>
            </a:r>
          </a:p>
          <a:p>
            <a:pPr>
              <a:buFont typeface="Arial" pitchFamily="34" charset="0"/>
              <a:buChar char="•"/>
            </a:pPr>
            <a:r>
              <a:rPr lang="en-US" dirty="0" smtClean="0"/>
              <a:t>Musical Address</a:t>
            </a:r>
          </a:p>
          <a:p>
            <a:pPr>
              <a:buFont typeface="Arial" pitchFamily="34" charset="0"/>
              <a:buChar char="•"/>
            </a:pPr>
            <a:r>
              <a:rPr lang="en-US" dirty="0" smtClean="0"/>
              <a:t>Over </a:t>
            </a:r>
            <a:r>
              <a:rPr lang="en-US" dirty="0"/>
              <a:t>the limit </a:t>
            </a:r>
            <a:r>
              <a:rPr lang="en-US" dirty="0" smtClean="0"/>
              <a:t>fees</a:t>
            </a:r>
          </a:p>
          <a:p>
            <a:pPr>
              <a:buFont typeface="Arial" pitchFamily="34" charset="0"/>
              <a:buChar char="•"/>
            </a:pPr>
            <a:r>
              <a:rPr lang="en-US" dirty="0" smtClean="0"/>
              <a:t>Cash </a:t>
            </a:r>
            <a:r>
              <a:rPr lang="en-US" dirty="0"/>
              <a:t>advance fees and </a:t>
            </a:r>
            <a:r>
              <a:rPr lang="en-US" dirty="0" smtClean="0"/>
              <a:t>rates</a:t>
            </a:r>
          </a:p>
          <a:p>
            <a:pPr>
              <a:buFont typeface="Arial" pitchFamily="34" charset="0"/>
              <a:buChar char="•"/>
            </a:pPr>
            <a:r>
              <a:rPr lang="en-US" dirty="0" smtClean="0"/>
              <a:t>Increasing </a:t>
            </a:r>
            <a:r>
              <a:rPr lang="en-US" dirty="0"/>
              <a:t>the rate based on other </a:t>
            </a:r>
            <a:r>
              <a:rPr lang="en-US" dirty="0" smtClean="0"/>
              <a:t>accounts</a:t>
            </a:r>
          </a:p>
          <a:p>
            <a:endParaRPr lang="en-US" dirty="0" smtClean="0"/>
          </a:p>
          <a:p>
            <a:endParaRPr lang="en-US" dirty="0"/>
          </a:p>
        </p:txBody>
      </p:sp>
      <p:pic>
        <p:nvPicPr>
          <p:cNvPr id="8194" name="Picture 2" descr="https://encrypted-tbn2.google.com/images?q=tbn:ANd9GcR5yc05krpGdhEPYcLNL0R6C4hhun18gkvDnOSDOyCjRd4UpEvL-g"/>
          <p:cNvPicPr>
            <a:picLocks noChangeAspect="1" noChangeArrowheads="1"/>
          </p:cNvPicPr>
          <p:nvPr/>
        </p:nvPicPr>
        <p:blipFill>
          <a:blip r:embed="rId3" cstate="print"/>
          <a:srcRect/>
          <a:stretch>
            <a:fillRect/>
          </a:stretch>
        </p:blipFill>
        <p:spPr bwMode="auto">
          <a:xfrm>
            <a:off x="6019800" y="1219200"/>
            <a:ext cx="2152650" cy="2124075"/>
          </a:xfrm>
          <a:prstGeom prst="rect">
            <a:avLst/>
          </a:prstGeom>
          <a:noFill/>
        </p:spPr>
      </p:pic>
      <p:pic>
        <p:nvPicPr>
          <p:cNvPr id="5" name="Picture 2" descr="https://encrypted-tbn3.google.com/images?q=tbn:ANd9GcRT5PgC8KYLy5blOSFeVFaZPNQrNCNaArIPLpxFE3-B2J6hN60W"/>
          <p:cNvPicPr>
            <a:picLocks noChangeAspect="1" noChangeArrowheads="1"/>
          </p:cNvPicPr>
          <p:nvPr/>
        </p:nvPicPr>
        <p:blipFill>
          <a:blip r:embed="rId4" cstate="print"/>
          <a:srcRect/>
          <a:stretch>
            <a:fillRect/>
          </a:stretch>
        </p:blipFill>
        <p:spPr bwMode="auto">
          <a:xfrm>
            <a:off x="2971800" y="4038600"/>
            <a:ext cx="3352800" cy="2514600"/>
          </a:xfrm>
          <a:prstGeom prst="rect">
            <a:avLst/>
          </a:prstGeom>
          <a:noFill/>
        </p:spPr>
      </p:pic>
    </p:spTree>
    <p:extLst>
      <p:ext uri="{BB962C8B-B14F-4D97-AF65-F5344CB8AC3E}">
        <p14:creationId xmlns:p14="http://schemas.microsoft.com/office/powerpoint/2010/main" val="38890337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114</TotalTime>
  <Words>832</Words>
  <Application>Microsoft Office PowerPoint</Application>
  <PresentationFormat>On-screen Show (4:3)</PresentationFormat>
  <Paragraphs>100</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Equity</vt:lpstr>
      <vt:lpstr>Personal Financial Management Upperclassmen</vt:lpstr>
      <vt:lpstr>Learning Topics</vt:lpstr>
      <vt:lpstr>Importance</vt:lpstr>
      <vt:lpstr>Student Loans</vt:lpstr>
      <vt:lpstr>Pre-Commissioning Loans</vt:lpstr>
      <vt:lpstr>Navy Salary (O-1)</vt:lpstr>
      <vt:lpstr>Navy Salary (E-2)</vt:lpstr>
      <vt:lpstr>Credit Cards</vt:lpstr>
      <vt:lpstr>Credit Card Tricks</vt:lpstr>
      <vt:lpstr>Signs of Predatory Lending</vt:lpstr>
      <vt:lpstr>Personal Finance</vt:lpstr>
      <vt:lpstr>Emergency Fund</vt:lpstr>
      <vt:lpstr>Thrift Savings Plan (TSP)</vt:lpstr>
      <vt:lpstr>Roth IRA</vt:lpstr>
      <vt:lpstr>Dealing with Sailors Financial Problems</vt:lpstr>
      <vt:lpstr>Conclusion</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RAMIREZ</dc:creator>
  <cp:lastModifiedBy>Peters, Eliott Thomas</cp:lastModifiedBy>
  <cp:revision>20</cp:revision>
  <dcterms:created xsi:type="dcterms:W3CDTF">2012-05-22T14:35:40Z</dcterms:created>
  <dcterms:modified xsi:type="dcterms:W3CDTF">2012-05-30T17:45:17Z</dcterms:modified>
</cp:coreProperties>
</file>