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61" r:id="rId5"/>
    <p:sldId id="273" r:id="rId6"/>
    <p:sldId id="262" r:id="rId7"/>
    <p:sldId id="264" r:id="rId8"/>
    <p:sldId id="265" r:id="rId9"/>
    <p:sldId id="266" r:id="rId10"/>
    <p:sldId id="267" r:id="rId11"/>
    <p:sldId id="268" r:id="rId12"/>
    <p:sldId id="275" r:id="rId13"/>
    <p:sldId id="276" r:id="rId14"/>
    <p:sldId id="269" r:id="rId15"/>
    <p:sldId id="271" r:id="rId16"/>
    <p:sldId id="270"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FCA7C8-B40B-8046-BBE4-2A05F1F4AD4D}" type="datetimeFigureOut">
              <a:rPr lang="en-US" smtClean="0"/>
              <a:t>5/30/2012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A214A7-C0FC-7643-83D8-A6C8A7114A78}" type="slidenum">
              <a:rPr lang="en-US" smtClean="0"/>
              <a:t>‹#›</a:t>
            </a:fld>
            <a:endParaRPr lang="en-US"/>
          </a:p>
        </p:txBody>
      </p:sp>
    </p:spTree>
    <p:extLst>
      <p:ext uri="{BB962C8B-B14F-4D97-AF65-F5344CB8AC3E}">
        <p14:creationId xmlns:p14="http://schemas.microsoft.com/office/powerpoint/2010/main" val="13408075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PCC.</a:t>
            </a:r>
            <a:r>
              <a:rPr lang="en-US" baseline="0" dirty="0" smtClean="0"/>
              <a:t> III-H</a:t>
            </a:r>
            <a:endParaRPr lang="en-US" dirty="0"/>
          </a:p>
        </p:txBody>
      </p:sp>
      <p:sp>
        <p:nvSpPr>
          <p:cNvPr id="4" name="Slide Number Placeholder 3"/>
          <p:cNvSpPr>
            <a:spLocks noGrp="1"/>
          </p:cNvSpPr>
          <p:nvPr>
            <p:ph type="sldNum" sz="quarter" idx="10"/>
          </p:nvPr>
        </p:nvSpPr>
        <p:spPr/>
        <p:txBody>
          <a:bodyPr/>
          <a:lstStyle/>
          <a:p>
            <a:fld id="{73A214A7-C0FC-7643-83D8-A6C8A7114A78}"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 old bait and switch: You have applied for a great credit card that gives you tons of frequent flier miles. When and if you get the card, study the terms carefully. If you do not qualify for the credit card, the credit card company can send you a completely different card with different terms.</a:t>
            </a:r>
          </a:p>
          <a:p>
            <a:r>
              <a:rPr lang="en-US" dirty="0" smtClean="0"/>
              <a:t>-Musical Address: Credit card companies sometimes change their payment P.O. Box.  If you send your payment to the wrong one, it may meander around the postal system before finding its way to the payments department. This means you are responsible for the late fee and your interest rate could be raised. To avoid falling for this trick use the envelope provided in your statements.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-Over the limit fees: This fee is a no-brainer ---- do not go over your limit.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-Cash advance fees and rates: Do not take cash out of your credit card. Credit cards usually have reasonable rates on purchases. The rate for cash advances is always much higher and there is not a grace period. You start paying interest right away on your cash advance. Aside from paying a higher interest rate, you are going to pay a fee, usually 2 to 4 percent of the amount advanced. Monthly payments will be applied to the lower-interest balance (purchases) before they are applied to the cash advance.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-Increasing the rate based on other accounts: Your credit card company may use your late auto loan payment to justify increasing the interest rate on your credit card. </a:t>
            </a:r>
          </a:p>
          <a:p>
            <a:endParaRPr lang="en-US" dirty="0"/>
          </a:p>
        </p:txBody>
      </p:sp>
      <p:sp>
        <p:nvSpPr>
          <p:cNvPr id="4" name="Slide Number Placeholder 3"/>
          <p:cNvSpPr>
            <a:spLocks noGrp="1"/>
          </p:cNvSpPr>
          <p:nvPr>
            <p:ph type="sldNum" sz="quarter" idx="10"/>
          </p:nvPr>
        </p:nvSpPr>
        <p:spPr/>
        <p:txBody>
          <a:bodyPr/>
          <a:lstStyle/>
          <a:p>
            <a:fld id="{033CE765-C410-4676-BEE7-747BA2D3C780}" type="slidenum">
              <a:rPr lang="en-US" smtClean="0"/>
              <a:pPr/>
              <a:t>12</a:t>
            </a:fld>
            <a:endParaRPr lang="en-US"/>
          </a:p>
        </p:txBody>
      </p:sp>
    </p:spTree>
    <p:extLst>
      <p:ext uri="{BB962C8B-B14F-4D97-AF65-F5344CB8AC3E}">
        <p14:creationId xmlns:p14="http://schemas.microsoft.com/office/powerpoint/2010/main" val="3157773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88829D1-61B8-4254-A018-B7E720796D71}" type="datetimeFigureOut">
              <a:rPr lang="en-US" smtClean="0"/>
              <a:pPr/>
              <a:t>5/30/2012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42A6D9-7892-445A-B2F2-992E85B4F6C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88829D1-61B8-4254-A018-B7E720796D71}" type="datetimeFigureOut">
              <a:rPr lang="en-US" smtClean="0"/>
              <a:pPr/>
              <a:t>5/30/2012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829D1-61B8-4254-A018-B7E720796D71}" type="datetimeFigureOut">
              <a:rPr lang="en-US" smtClean="0"/>
              <a:pPr/>
              <a:t>5/30/2012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829D1-61B8-4254-A018-B7E720796D71}" type="datetimeFigureOut">
              <a:rPr lang="en-US" smtClean="0"/>
              <a:pPr/>
              <a:t>5/30/2012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88829D1-61B8-4254-A018-B7E720796D71}" type="datetimeFigureOut">
              <a:rPr lang="en-US" smtClean="0"/>
              <a:pPr/>
              <a:t>5/30/2012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42A6D9-7892-445A-B2F2-992E85B4F6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ssa.gov/retire2/" TargetMode="External"/><Relationship Id="rId2" Type="http://schemas.openxmlformats.org/officeDocument/2006/relationships/hyperlink" Target="http://www.kiplinger.com/columns/starting/archive/2006/st0309.htm" TargetMode="External"/><Relationship Id="rId1" Type="http://schemas.openxmlformats.org/officeDocument/2006/relationships/slideLayout" Target="../slideLayouts/slideLayout2.xml"/><Relationship Id="rId4" Type="http://schemas.openxmlformats.org/officeDocument/2006/relationships/hyperlink" Target="http://retireplan.about.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a:solidFill>
            <a:srgbClr val="002060"/>
          </a:solidFill>
        </p:spPr>
        <p:txBody>
          <a:bodyPr/>
          <a:lstStyle/>
          <a:p>
            <a:r>
              <a:rPr lang="en-US" dirty="0" smtClean="0"/>
              <a:t>Personal Financial Management for Underclassmen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Cards</a:t>
            </a:r>
            <a:endParaRPr lang="en-US" dirty="0"/>
          </a:p>
        </p:txBody>
      </p:sp>
      <p:sp>
        <p:nvSpPr>
          <p:cNvPr id="3" name="Content Placeholder 2"/>
          <p:cNvSpPr>
            <a:spLocks noGrp="1"/>
          </p:cNvSpPr>
          <p:nvPr>
            <p:ph sz="quarter" idx="1"/>
          </p:nvPr>
        </p:nvSpPr>
        <p:spPr>
          <a:xfrm>
            <a:off x="914400" y="1447800"/>
            <a:ext cx="3886200" cy="4572000"/>
          </a:xfrm>
        </p:spPr>
        <p:txBody>
          <a:bodyPr>
            <a:normAutofit/>
          </a:bodyPr>
          <a:lstStyle/>
          <a:p>
            <a:r>
              <a:rPr lang="en-US" dirty="0" smtClean="0"/>
              <a:t>If you spend $4,000 on credit cards at 18.5% interest and pay only the minimum payments, it will take you 11 years to pay off ($7,800 total)</a:t>
            </a:r>
          </a:p>
          <a:p>
            <a:r>
              <a:rPr lang="en-US" dirty="0" smtClean="0"/>
              <a:t>Make sure you stay on top of your payments if you choose to get a credit card</a:t>
            </a:r>
          </a:p>
          <a:p>
            <a:pPr>
              <a:buNone/>
            </a:pPr>
            <a:endParaRPr lang="en-US" dirty="0"/>
          </a:p>
        </p:txBody>
      </p:sp>
      <p:sp>
        <p:nvSpPr>
          <p:cNvPr id="4098" name="AutoShape 2" descr="data:image/jpeg;base64,/9j/4AAQSkZJRgABAQAAAQABAAD/2wCEAAkGBhQSERIUEhQWFBQWGBcYGBgYFx4aHRoaHRgVHRgbHBgfHCceHBsjHRwYHy8gIycpLCwsFR4xNTAqNSYsLCkBCQoKDgwOGg8PGiwlHyQsLCwsLy0sLCwsKiwsLC0sKSwsKiwsLCosKiwvLCwsLCwpLCksLCwsLCwsLCwsLCwsLP/AABEIAM0A9gMBIgACEQEDEQH/xAAcAAACAwEBAQEAAAAAAAAAAAAABgQFBwMCAQj/xABHEAACAQIEAwYDBAgDBwIHAAABAhEAAwQSITEFBkETIlFhcYEHMpFSobHBFCNCcoLR4fAzYpIWF1OTssLSFaIIJENUc4Px/8QAGgEAAgMBAQAAAAAAAAAAAAAAAAMBAgQFBv/EADMRAAICAQMCBAUBCAMBAAAAAAABAhEDBBIhMUEFEyJRYXGR4fCBFBUjMqGxwdFSovEG/9oADAMBAAIRAxEAPwDcaKKKACiiigAooooAKKKKACiiigAooooAKKXOZue8Pgu6x7S7/wANCJG0Zj+yNeup6A0k4/4h4q/OQiwh6Lq3X9sjz6AbCquSRNGsM4G5ioGI5gw6TmvWxBggOCZmPlEn7qyC9iHuGbjs58WYnpHXyr5FU8z2JUTVxzfhP+Mv0b+VehzZhiY7UfQ/y/uayQ6elekxBFV8xk7TWjzXhv8Aij6N/KpVjjNh8oW7bJbYZhO0/LM/dWQHH1xfFk6DWpWRhtNwVwdjNfaw/D4q5bMq7IQZ7pI18dOteL3xhv4Q5e0F8jTIwmN93EGfcnSrxnZVo2/EYhbal3ZUVRJZiAAPEk6AVnXGfjbhkui3hV/SOhuTlQHwGkt6iB5nWsa5l51xvE3C3nZlmUs2wQgOsQgksd9TJqvGBuYe4q3VKl1DR1AJOU+sifpUztLjqTFc8n6n5Y5kt42wLtvumYZSZKn8x1Bq3rEPhvzF+j4pczRbvQj+E/sMfQn6Oa2+qYp742TOO1hRRRTSgUUUUAFFFFABRRRQAUUUUAFFFFABRRRQAUVzxGIW2jO7BVUEsxMAAbknwrH+aviHcxbtbsE28PMaaNc13J3VfBfPXwC8mRY1bLRi5GoY/mbDWSRcvIGEysydOkCTPlVd/vDwX/Eb/lP/AONZHaWpKJpXOlrpdkh6womc58EtXLr4nBXVuh5e5amHVjqSqmCw3JUajXpssYXiEb1elRUDG8KVpK6N/e9ENYpOpKgeKuhLw9+alClmxiGttDaeX8qv8JiQw0rWKRIricP4Gp6Wwa44/iFrDpnusEXpO58gNyaEyTguCJ3MVE4rxezhR3m73RBqx9unqaWONc/O5K4cdmv2iO+fTov4+lUvD+DXL5LHuqc5LsCcxVczBdJd8uuUammKFcyZW/YlcX5ru35C/q08FOp/eb8hFfeG8pXritcdSlpdWJKqflzKIYiM2gDHTWpuIGDw9p7YUYm6ylc4c5U7urDSAcxMfNog7wzEVS47iVy8ZuMWOmnSQoWQNgYAk9aurkvRwvj+f3DhdS8s8xWsKCMLaAuRGdiHgkKH70SSCGgrCkXAcsrVdw7hWJx13LaVrjaknZVkkmToqCSTAjUmBVt8PeA4fFYrs8STGUsiAwHI3BO+0mB4GtwwWBt2UCWkW2g2VQAPoOvnVkow6dSrbYl8N+GDLh7jPcz4gJoqfJI6SRJJ2nSn7kHmT9Lwwz/4tqEfz07re438wa7WlgAg6HQ0qYvEDhvElvSBYxIi4B+yerQOkw3uwrPeyVroM/mRpdFfAZ2r7WkUFFFFABRRRQAUUUUAFFFFABRRRQAUUUUAZR8X+ZmLrg0MKAr3fMnVF8ojN55l8Kz3h573uKZPi1iUXirbR2NovH2x2m/mVyD6UqfpC2tDq7Gco1P9NZrm505SZohwhgtmpFlpFVmExQ7Fmc5I010MnYf34VywHMVoLlY66/0rA8cndIcmXdfG2NV+B4ulxkXMJnUe9WGKuKjlSQPCaW4tOmWs9cKw9q84sYiRbuNAcfNbc6BhOkHRWB3EHdRULjfBL/DbuW8O4Zy3B8rAbnyMbg6/jUS9icpvA6ZRI8wRp99at8VbS3OGPZMZ7pRU20IIYnxiARI+1511dK24tPsZsnUxbifxICgrh1k7do2w/dXr6n6GlHF4q5dbPdZnY9WO48vL000qI1gqxVhBUkEHoRuKtcVxJbluzaW2F7IHvbsS0ZhP2ZEgeZ8YrfFbapCevUv7PDcJgxmvsuJvaFbawyQVUjPrIOsEMP2DG9QeN80XcR3QBataRbtyF0Chc2vfICqJPh0qmAqXhcAznQT+H1qPLjH1Tdv87FtzfCIqrXdLcV3u2ApjMCdoXWKteDcJtXVa5cupbRTBQsBciPmkjKFmBOpE7aGp82L6BsfcgcMxD2rqXLZh0YMD5g6D32iv0JheMYc4VMTcuqlthOpgBuqT1IMjTwrEsRxS0th7NhTDjvMZAJVjke2DLd5QCZO+wgkGRwnA32K2bVrLfuSLBeN1MXVGc5UuRDzEwmm4pW5yfBO1JD/zF8UAAyWV7C3Hdu3BLt527G+XwZ4HppSrwfDYviF4qti46kENevaspE5SWMKoB07NRsx30NXlr4Z/oSLiMTc7XEs32oRPtEu2rOZhSYGZh600ct3P0TDN38tofK90wQkswJJ0HzRrrAHkAnLmxwdS5LwhKXKLL4dcYNzDdjc/xcP3CDvl1yz5iCv8NNlZNy1xpb/GgcEWe2yE4hohdtSJ3DEJrA1mJ6azWjFLdFMVNUwooophUKKKKACiiigAooooAKKKKACqnmfiNyzhy9qM2ZFkwQssBJEifDTqw6TVtSx8R8E1zh97KSGtlbgAMTlYEg+OkkDxAqs72ui0eqsxTm249/iTm8QW/V5oECAi/lFTMFhFJzMATrHvv9arWvdpibtw76D7gPwFTb/EezIAUsSJ0BiPYVzJNs2KkSbPBxcLKyghTuwmoH+xSuC6yngCf5jQetWmB44jDfK3VToanHEE6TVN8l0L7YsT8Hyu4i4hIIM+YjqdNqsOMctPce3cuPma4RAAgCI99taZrWIVQR47+dRr3GLTsFDAsD9OlDyScrDZFKhexeE7PE4WCSjFNDqe7cHd846T471p/FWfF4rM4K200tqY26sY6mNugA86QOJ6XcMfC6PxB/L7q0bh2LNxO0bTNJHQBZIH3a+9MhOS4XQVOK6mVfGDlbsbyYm2P1d/R46XQP8AuUT6q1INuycwXY+en31u/O15L2H7O4JDMoUeYM5voD9Y60v8+cEtphMCjELduXIBy6hSsMNNSsldK0rUONQFrEncjNFQDpJ/vrV5wrh7YqULrbRAWyjSRIkAnTNEnUxpVg+HtYEZQFu3ghkLD5LisMrBoC5N5+aQYPjVJi7oa6Hd1HasS4UQq5jqQB76eNEpNvkmNJcFieNW8ESlhbWK0ZTcytlZHUSrSdcrRtpA6EmltrXZkNd7xOw8NOn99aZsRYsC2bWHQ33JytdOiiSBGY6A5+zYBdSHjfenxeEs4a8BiG7chXDBDswjsyDOqzMyOhBFNjGym6iXy/jbmRglhXYkw9wwuUwcusZoZc0LrvXri+O/R2t3BiDcxaMjgwR2bIRAy/L3hJJ+bu6jvmKm7xm/iH7OwjAvoEtiXYGSVlQCVkscoECfKtC5L+AV66Rc4gxs29xaQg3D+8dVQfU+lOVLoKbss8Z8Xlv9muDw9zFYt1ByZTFtiBmH2mg6aQNB3qncK+FeMx7i9xq+Qg1XDWmACnzI7o/hlj9qtK4ByxhsFb7PC2UtLpMDVo6sx7zH1NWlJx4IY+YovLJKXUg8J4JYwtsW8PaS0vgoifMndj5kk1OoopwsKKKKACiiigAooooAKqr3NGGVipurI0MAnXwkAiataxjDgO14ODmS9eVpO0XGI06aRWHW6mWngpJWatNgWaTi2aPiefcFbJDXwCNSMj/+NQh8UcEdmc+ls1j1+8pcmNz1do/GK8Xcs6AH2ms61uT2X5+o79lh7mu4n4sYNdheY+Atx76kVW8X+LeFNl1aziCrqykhbekgjq9Zp2sDf8vyrjiSHRlJ1I0169KFrMjfNB+zQOHCXzZz1Jn8aYsJZABZ1DDKcoOxcAnLPSf50mcLxWVwP786f+FYtGTK0EHx2q03t5orFWqE5uIDEXAEsdkQDmyliNvsnYzpoRVrh77WrRkHSd9aa0t2knLlBPXc/fVxwfgtt7bsVn+Rpc80a4ReON92ZR2whLmKe8LTM6hbeXMcsTMkDrHWru1gsE9u3ew9u/OeF7Q2okRJhTmgeO1POK5Wwd5chJTX5RlInyBGlccXwnCYWyUtCW2LsZaPAbBR5ACjzoNcJ2VWOSfwEnjR7tvxziB1PkK53eZ8Se7nKKNAoI7o6DadBpr4V9a+LmLUa5bYLaAnXpt9faqjFsVzZiQQdQw1386qm921F6VbmW3Cr929eQXLjXO9oC2g11idtPwr58R+KXrmLyLGVUUW+pj/ACjxJ+4CvnI8FgWMQDr5zFdfiSyC7ZuWWj9XlMdIkb+MGnRW3Ntr3FVFY7XArWsMSSqKWutAhdTJ0hm2nwHtvXfFcJsYYK+LuB3zD9QhggBkzTsQCubwEx1mKfDcRu2e17InvAZzE6FgYAPmBrVkvKZuEXr5NlGAJU63GPWB0B3k7TtWq4w5kZc2VYlbdFdieP3LjKmHV0EKqqpLMYXKIgaErvlAk6+EMPK/wue6ytjGNlD+yIznwnoo+p9KseE42zhhFmwFMasTLH1aJjy2qz4RzMZIvMI6EL1846UiWs/4o5n7win/ACuvzsavyXy/g8ImTC2VtPAzk9528zcOrCdegEjQbUzVn/B+JC4FXNroUYH8D4imvh3Fp7t0gNPdbYNJ0Hk3Tz+6tWPMpnQTjJbou0WtFFFPAKKKKACiiigAooooAKKKKAPNy4FBLEADckwB71kXM+FFvG4t7YD27oW6uU5u9kh9dtwT7068Y4o/6U1sJmdUTsgdQSx7zxt3Ygeanx0Vuf1us6qc9xchVnjIEckFVG2pAbQ6RWTVwWTG1+cGjTzcJpmZ4u+UgZIZtpiNIk7T1FVV/G3NSiFlG7R+Q2FWeJwcnQQwkSXnyOknWmzgWAYWwqgLPlJjoAKVizQxY04pOXf7F8mKeSbTbrsI+D4izDuiT4RPuIqUbl7rC+39aeBhbOHDEgLEloWT5kx+NWF3lEYvDm5bb9ZBK7R6Hrr40nNlhOW5RobjhKEacrMoxdgqc/nr6/TarbC4thBXUVa8Ow2Gvqbd8tZcEq8CSpG+hqivk4O81ssLtsNAuARpuCR7/jVou/S+pVrui7w/EJguCBNO3BebrFuywZwDpGtZ9dxDQCpOXfaR6/2ah4jEbEhX12Mj2PWqPEpllOi+41zIgvZrTEgjWOh/qIqqu8fe6Y1r1dx5vQblu2qjZbaR9WmunD8Mtx/lhRuPwEVL244210BXN0g4XaZFZs6As06qsx6sdvbpUjH8Nt3gc9/WI7qr7bCru3wqSDl0HkRp9Kk3MMARlhfEEjp71yZan17l1/Q6Cw+mn0ETD4a9YZgBKkHvLt06bj3qO/DLrsSAzL3oBkksRGg+/wAgK0a9cBA1Cx4T+QrldxSAAMwHnoP+phWzH4m09zhz8/sZp6FNbVLj8+Il4Xla8jaDygiJnx1Bpw4HyNbxttTZfsSqkZXJYEg/s+C7n32r6MfbiJzemv8A0g1GtcXOFvLcSRbY6791vHVRv+VM0upeV+XlXyE6zR43C1z7lTc4a2DxRt4lIKz0kGdmHiv99K8Yjg9xmZkVWViSMpG06Uzc1/EOziWtJ+ipe7PVnYx01VY6Hzkabda98K50wsD/AOTyjwAQx7aU6en9T2s809BcmoyRE5VsXLaEMCvelQemn860DBN2qagZhow/P0NU+H5ywBPftEetsH7wauMDxzhxYNbuqh88yCPDvd2rY8biuTfpMDwRabu3ZccM4iRFu4fJWPXyJ8fPr6721U3ZWbw/V3FafBg34Gu+CL25W4S67g7kbkg9T5aE61sx5e0jQ17FlRXNb6nQEE7b10rQUCiiigAooooAKKKh8Ydhh7xTVhbcrrGuUxr0oApeCJ22KxGIOqg5EPTKmmmpEE5m08ZpI5zw93GHG3LTELhk7QidGAzaR1IVXI9I60n4bj99DKXnXyDGPptWufDvhs4JrlwScTLGeqRlXcbESeohvOqOPuSmZDjcHcyrdlQtwZgQp0nWD99aPw7hou8PuC0f1jWzBGhkCQJ6CQKTFa3aF3D3SA1q49uD/lYwZB6eMVe8h8bCsbCnMAe6dtDtXnk5cxa6M7Ekmk13L3lU28ThSrKCWUq8jU7gg9fEa1W8j4tsPdu4S6dbTZRPVd0b3WPcGuVvHnB8Ru2yO7d/WKOne+aPRp+tcPiBcNi9hsZsCezuR4GWU+xn/UaZVvb79BXxFv4m8sm3izestlW8JIG2YfNsRvofWaoMHgsyw8k9dTr46ZqePiFzDYvYSyLTqbuYMANSFg5iaz7BYhmPzEb7D+m1NTm4c9iPSpFjh7TW+7af+FoI9utSLaX1aRh1J8f/AO1D/TCokNlP7wFcn4so/wDqrv8AaJoXmPpyS9i6jJYwWLvAdoUtJ4KJY+XgKs7eH7EZQyJ5kgfi1IN7jyHe4zexP46VyPH0BAGcztsKVk0ubJ/N09qG482NcR6/MfcRjAPmxCkeUH6b1HbiVkEd9mEa/P8AcQIiktuM/wCU+7GvH/qh6KBVY6Ouv+DSlkl0Q5NxqwNkJHmAfvmfurmOZEglbUf6R+Amk2/xFwrNoIB6V4TGOQJY7CY09dqYtHHq/wC5Pl5d23hDk3Mz9LY+pP5VFxfG7lxWVyoUgzoT7xO9JeKxjHQSfOvuGsh91Gbr501aSEfUKnjyZLxwlz8uC9v8cw6oqWluROZmYCWMQOvTWvGF4uk6GPXT79qXr2BZDvp471xVJJnpH4VrWON7kzg/uzLjy88P3NIwtwMJFdHtncUp8s45lcWwCwO3iP6U9rgHInI30NNHzxuDpleLzDoal4fmHE2/luuo8CxI+h0rxeXLM6R41F4XYOLvdjadVMSWaYAmOm5np+FHzKU+xa/7e3x8+Vx1kR+FM/KvOuJxLAWbF1gNCSQbQ9XJEegk7aHauWD+H+HtZWcds4gzc+WZn/DGkdNZrR+H31e2hUZREZfsxpHtEaeFTj2voRK0SBX2iitBQKKKKACgiiigBQxnwswNy4XyOskkorkKZ8ug8hH0pss2QiqqiFUAADoBoBXuigDMeb/hjiMRjL16w1sJcytDMQc2UKdAp00BqNwr4O4izcR1xSDL0CEzptuOsa1q9FJeCDbbQzzZVQj474cNirlq7icQVe0GCCyoA1IPeLAlh5AD1pW+JGFu27VnD33t3MxzQoIPd0BM7STt5HXSthrGfie5PEGBMhbdsDyEE/iSfeqyw40lS6ErJJ3z1M043gVt5OzGUmZIJ1iKqGtXCdSfc0x8xj/C/i/7aqhW3DBOCZkyTalRXPhGG8GvJsaVYXFnaubYViPlP0p20XuK86V6F+XWdIB2r1etETIIqOPmPpWTMuTpaWdR49/uWlvvba1ecrcETEYpbdzMUyXHIDFdsoGo13alnBNBMeFWdi93gQWVoiVYqY00kEHoNPKsMvSzvRXn4XGPEn/sd+aOSMLZwmIuqLgZU0m4xEkgDQ+ZpExd/wDZHTf+VeuLY65kC9rdIdgGVrjsCN9QSRuAfauAwzHpQ6aTKYMeXFKeN8vjpz7noDNbPioP0iatsfwdMO1gLJL4a3ceftMTt4aVX2cFE5juCNPOrG3YuXWklrjZVTMx2VRCjaABVd3DSNTwyWSGWVJRu7f0OBE71ywXAu1e4FJAVUOkTqzDrvtTRw7lYsRILHwApu4Xyew/ZVB5/wBKIJx5Zj1+ux5Y7cd37/nIv8o8pi0czd5j1I2HhpT52Qip3DeWlEZmJ9NB/Or+zwWyB/hg+sn8alytnFbfVmZc04UNaYHrpMSR51XcB5XGFuM4uM5ZcuqhQBM9Ota7iuAYd1Ia0hB8qWMbyyUeEICaRM/2aNyJU5U0nwyVw7Em5aBO40P5flVjy9ict17fRhmHqIB6dRH086gYXDC0mWZO5Pia52MRkxFk798L/q7pPsGmpxupFZdB1ooorcJCiiigAooooAKKKKACiiigArJPizwwpird79m6gWfBl6fQg/Wtbqp5n5fXGYdrLHKdGVonKw2MeG4I8CarJWiUfnDmDvdkB/m/7RXDD4IRrrVlzPwq7hsQLV5crKD6EToynqD/AHrUdTW/TR9CMWdvcGWBppXFkPjUu3anyrocIvVj7Ctm1szbqKLE2qpbtjKxH0ppxuAEaHXzqlJ7xHUaGufq47Y2zp+H+vIonDCYZsw6Tp/Yp05J+HzcQa+O27IWuzHyZpzhjtI+z99KtqZHqKcOVOcbuAN/s7du4LpQnM5UjKpHRTO9ceU+T1MtPLyP4Kbla+lP7Hvn/wCHn6CuHufpAug3AABayamSSTnadF8KXKYucedbvEFsI1lbeS6Glbhae64AgoPGpXL/AC4AQziW6DoP61RrdQYtTLSwlLPe9vp3fC/oV3B+WnuwWBA+lPfCuWUQCdY9gKm4HBRGlRucLhSyiiQGbvewOlVyz8qNo874l4hk2PLPn2XYnJxexbZEUgljHdiB6+FW2N4jbsW87HTpWd4XhXa2gbYzXAxzCQIWNIHWfGp/GUZbeGVp0QzP2tN/QVzXqp8nlf3rnSlz1/p+fEuDz82oFuB6wfwP4174BzY/afrXhZ0HvsTtt41R8vLbN6LgB0OUHaf7mvmL4ZdUkm2QCTsJA8tKzvLO1KzBLVZm1Nybo12xfW4sqZFcMTYDCDVDyXiMlkdo0SNJ9TH3Vc/+s2ixXNqP79a6sMqlFSbpnqtNrYTxxlNpN/EpeJW2STuBVTwljexllQdmzn0TX7zA/ipyxWHDCqrl/htrD4i42oa7AUnYdSo8JOvsB668VN8nQl04GmiiitwkKKKKACiiigApE5s+IzYe7cs2rcOo+a4DBMSIXSV851/F7qv4xwOxiUy30DATB2K+JVtx/Sod9gMi/wB5OPYk9qFB1js0EeQzAmPWa6YLn/iV28luy/aux0UWkMiRJMKIXxMj1Fdr3LFsvdNty1oMQhMEsBGsjQiZiBqIpt+HowtlWtrC4oki5mIzPGxU9U8hsZpUXbqyzQ44QvkTtMvaZRmyzlzRrE6xNdaoeZeecHgNMTeCuRItgFnI11CKCQDBEmB50lXP/iDwmYi3h8Q4HWEWfYvTbSIplv8AFzhqXcPYzKuftQqv+0oyOTB8DAncfdWXvyleX5CjjzMH8Ipg4r8SrPFHsLatXLZtlmOfLqDlGkE+FXGAI6ikT1OTFL0MnyYzXqRnd7D3rfz2nA8QMw+qyK+Wy7Tlt3GjeEYx6wK121YUjVQfavluyAt0AQA238KmmLxbJXRC3oYe4gcK5MuPD4kZEGotz3j+9Hyjy39KUeZ+BsmKui0FyHKQJiO6NK2niVyBWXc5AriAejID9CQfyrOtRPNO5miEVg5gKtrA3Qw7hPoy/wA6nHAXxvZf/wBp/BqBiT5VaYXihYAE67f1q0saZsx+I5oKkyVy7ww6M4hvA9P603YnHphbXaOCRIUARJJ8JI2En2qu4Xb2qm5z4hnvLaHy2hr++0E/QZR7mlyqK4LYIz1uoW99evyNH4FxeziB+puBj1XZh6qdfeoPHeNWy7WLlssBGoiZO0fdWWW5BDDMIJysJGoyk5WGsjMu32hVla4y+Z2uvnIQsrN8zMsQpPUnoTrprNYdRumqRm8d8Gz+Rv08t0U+V361+tP/AMG7BcMNq+8uQtpcxZdyDsNdNfDyq6xnEcPirYQtkcbFtPTy8t9aTsHzWCl8XwyvcywwGdTHTuiR/piunCsbae4hzhlDDNGpA8xvXPcZR6o8RqdHqtG3HPjcb91x9en0JN/CNaYqwgj7/AimHl/jjGbTasR3SfLWCfHzqq45jlu3ZXVQAAfHx/GvfL9mbwY6KgLE+Ghj+/Kkp1Lg58ZOM/Szmbt29dCu5DE5d4A9hXk32sXmKtmK6SRuNJ3+ntXri2HKXMwOj99TsdddtwRTBy66YqEvKCwgTA1nY/dBqYxcpV3JhBzltXUauCYs3bQLeX3gGjHYefXxHSrDD4YIuVdq8XUmu3BOKVnu9NGUMajN20fOFY/OuVj3138x0bbr5dan0tXmNpw67jpMSOo/vqBTFauhlDKZBEg10cU9yLSVHuiiimlQooooA5YnErbRndgqqJJOwFZzx7mp8SSAxtYfYCYL7jvHeDPy7eNd+dOM9ve7FT+qtHvGdC4mZ1iF29ZpS4/ZU9lDAnvQN1IjWSDof51k1GbZF0Kz5HhxvJR2x3HchKW1zZPm8ANNvqKiYq/aZUYsFLagE6jf6eteMTh0zMyuLLpAjODm6EqBsIAO53rqMHhzdtm7eRs+XtQYgGN56adB4GuWtVJM5GPXZ5T9Ku+KpsWeYeAtcuteLM1wxJZi0wABqT4AD2qFy1wcXr+V5CiZHifDy9a0filvB3GW3hLr3rhk5chiApYwYGoA8DSrYXs76kaSRP3flXSvcrR6WWPJiajki0/iqJz8PS3ikCKFBQbDqCfrTXhcKYkDSqPHp+vsnyP4038HaUArNN8IEivPHLdoxcYJ+9pXscyYfJeYXUI0OjAk90CABrOm1UPxIwZ7LMoOh1jwg/0pV5RsBmaekVaOOLjuIcmnQ/cJxbYpszKUToD8x9R09Ktm5Rw2MvZL9stFolWV2UqcyjSDB3nWfl865cFw4UCrXAOBjLJJiQy+pymB/fhUYn/EVEyXpKnE/BDBkdy7fQ/vKw+mQfjVVxL4MpYtXL1vEXGa2rOFKqAYBMT00rWq+MsiDqDXUpGYwrBYsKhc7KCx9AJNJDYosWdtyWZveSaePiLwBsD2yqD2FwTbOsAEjMhPiBPqD60h8PvKLiF4yBgzeYXvEe8R71iyRd0d7wuaxRnl9l9y0xwylbX/AAlCn/8AI3fu/RmyelsVBujNdQdE759dl/M+1CXyxLMZZiWbzJJJ+8mvOBac7/abT0XQfgT71ml1bPS4I7ccMT69X+nL/wC1fUsrSFmVVUszEKqjcsSAAPOa58ZwToVt3Lb27jMAM6FWA3YgkeAOoPWpHDOINYvWr1vLnttmXMMykwRqJHidjvFWXMPO9ziLIroqCxmBysSrO4XWDtCiIk/MdapFKr7oZqJ55Zo4VFPHLhvv3b7+y9ist3bi/LcceR74/wDdJ+hFW9rmu6tsW+ztldCxUkM0eIYkR5SKp+zLFUBCl2VASYALMFBJOgAmfau+OFsXrwskmyLji2ScxKAwDmOpmCQfAikvGnHc0YdV4F4Vqc3kywpSau4+mua7cc/JlziuZVvA3XJEFUIymVJkgZRO8EyJmD4U58i47CDU4mznJnKXCtPQZWhoHpuazLh/AbuKvgWLZuOiMxAZV0lVHzEAmSY16mvF+yVZ0uKVZGKsrRow3HUfSqxwxg1Omzz2n/8AjdJHUSis/qi7S4fFJq+nPP2P0elwHYg+hmvDivzcsJqpyeanL94imTknG4i5jsNbTEXspYs47VypRFLMCCxEE5V/irYsilwbdT4Fk08JZN6aS+K/2a5jrcivvL2K+e0T8uqj/Kd/YH6SPKumL2qq4fcy4q3qe9mXTroTr5aT7CtGF1I4ElwNdFFFbhIUUUUAYjxF4sYrPOcC4GnfNmIafOZmk50Crby6SBP/ADGB+qgVvXM/IdjGBySbVxhBdf2vDMux9dDtrpWc434MYlGi2yXV6HOUI107pU/SSKx5cEpPg7fh2vxaeLjNdX/gW71gCxabsXBLP+uJ7jAR3AsRI8fKrDgmHtNdvi6kFcPeZF3AdbMgkz4S3qan/wC6fHkBSBlEkA39ATvAy6TVzwz4NXgSbmJVJGU5FZyVOjDMxAEjT5T+VKjppWjpZvHMbxyjG7d/1arv8Pb5UiJ8O+Y7GGs4prjKDmSCd4Cn85pXxxZ8ay5GtjNmCsCpCkyDB1Aite4B8McFhSrC2btxSCHuGYIjUKIUa67SJ3qu+IfJ1y664rDJmuBctxR8zKPlI8SNRHURG2r44dkeDz+r1P7TnllqrYp48/rLJ/e/KmXhD92km7iyWthgQylgQRBB6gjcHTamTh+NAFY5x4FpnznS4OwuT9mkvgN0C6CP2lj3U/yIp9wFtcTirVp1V0Ml1YSCoUkgj6VVczfD84BmvWZfDEzG7WfX7SdM3SBPjT8UH5bKSfqLfAYyBUzg1/tcdZA/ZzOdOgUjXw1I1pFucdCjf0rRvhxwN0R8ReUrcuwEU7rb31HQsdY8FWoxYnusmUuB0oooroCCHxbhNrE2mtXlDowgg/cR4EeNYFzr8NruBcsutkmFfp5Bo+RvuMaeFfomueIw63FKuoZToVYSD6g1WUVLqMx5Z43cHR+UDhboBi2xMH02+1tFfMJcyoo8APwrZuZPhMwJfAsADvacmBt8rGdN9G+tZlxXltrLZb1p8O/pod9p7p/hNZZ4eODs6fxZxleT2rgvuR+H4G/buLiWAvNc7v6wowQKoGXUAycx60soiK1zs5KG45UsZJGYhSTAnQCotzhj/s5XHhsf9J0++uIdkADKV0G4j+lInB1VHS0WoxrO8nmXd8PtbLi2jMtwhZW2oZzIEBnVF0O5LMNPI15ukx3InpO33VEscWItXbcCLrWmZp1i3nIWPAs2af8AKK+jFjxpEoVVHbwaqU3Pe6V+n3quv1Nn+H+Fw2FwFzFo7XM6s9xmUKVFrPNvKCYCkP1MkkzEVk3bM5Lv87lnb95yWb7yaaLvEux4Alue9iG1/duXGdh/yxHuaTP0ir5U6o5Xgteblzyd26Tf1/0OHw34Ut/HqXAZLNtrhBAIzN3EBB9XP8Na3Y4XYtMXt2bVtiILJbVSR4SACR5VnfwpYW7F+6d7tzKP3bYj/rL/AEpzvcXHjV4xaSRwvE8/n6qcvjS/TgnYu9pVLhL84ywB9pvpkfX0qHxLmFVB1AqfyJw9nLYq4pAYRanqp+Z43g6AeQJ1BFPxQdnNk+BzoooraJCiiigAooooAKKKKACiiigBO545FGJ/XWAFxC7jYXAOhPRo2b2OkEZy2FxaPkGHv55iBbY6+sR7zW70UuWNS5ZZSaE/kLlO5h897EQLzjKEBnIszBI0JJAJjQQPOm8idDX2irpJKkQ3ZX4fl/DI4dMPZRxsy2lBHuBNWFFFSQFFFFABRRRQAVzxGGW4pV1V1O4YAg+x0rpRQAm8U+FOCug9mrWG8bbadd1aR9I26Uq4/wCD+JWexv27g8HBQ7fxDetcoqNqJs/PfEPh9i7etzBsdJm3Daf/AKyfvqiv8EFsjtbV5B9l5WfHcAkehr9Q0RVPLQ2ObJFUpP6n5j43jmvpbVSFCGQOnylREeE1StYuDwPof51+rMRwu1cMvatudpZFJj1Irh/s7hv/ALez/wApP/GqvEmNw6zLhW2D4MB4HzE1mxbtDcAyBrqSSdvM0yYDAcSxX+HYZQf2rv6tR/q1PsDWyYbA27c9miJO+VQs/QV3q3lozOTYicA+GCowuYy7+kMNkAi2NdCRu/vpqdDT2BRRV0qKhRRRUgf/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100" name="Picture 4" descr="http://api.ning.com/files/Bh6YW6zO3yni-Vnxt*KvhQjSHOyjMFQ-sG9Su0*947mOg3IYWD6WfcR30rES3oQkZO60M6n3bsi2CUaCzac*0n4CdmdH3DlT/credit_card_debt.gif"/>
          <p:cNvPicPr>
            <a:picLocks noChangeAspect="1" noChangeArrowheads="1" noCrop="1"/>
          </p:cNvPicPr>
          <p:nvPr/>
        </p:nvPicPr>
        <p:blipFill>
          <a:blip r:embed="rId2" cstate="print"/>
          <a:srcRect/>
          <a:stretch>
            <a:fillRect/>
          </a:stretch>
        </p:blipFill>
        <p:spPr bwMode="auto">
          <a:xfrm>
            <a:off x="5181600" y="1905000"/>
            <a:ext cx="3333750" cy="27813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Cards Continued </a:t>
            </a:r>
            <a:endParaRPr lang="en-US" dirty="0"/>
          </a:p>
        </p:txBody>
      </p:sp>
      <p:sp>
        <p:nvSpPr>
          <p:cNvPr id="3" name="Content Placeholder 2"/>
          <p:cNvSpPr>
            <a:spLocks noGrp="1"/>
          </p:cNvSpPr>
          <p:nvPr>
            <p:ph sz="quarter" idx="1"/>
          </p:nvPr>
        </p:nvSpPr>
        <p:spPr>
          <a:xfrm>
            <a:off x="914400" y="1447800"/>
            <a:ext cx="3886200" cy="4572000"/>
          </a:xfrm>
        </p:spPr>
        <p:txBody>
          <a:bodyPr>
            <a:normAutofit lnSpcReduction="10000"/>
          </a:bodyPr>
          <a:lstStyle/>
          <a:p>
            <a:r>
              <a:rPr lang="en-US" dirty="0" smtClean="0"/>
              <a:t>Build good credit </a:t>
            </a:r>
            <a:r>
              <a:rPr lang="en-US" dirty="0" smtClean="0"/>
              <a:t>by </a:t>
            </a:r>
            <a:r>
              <a:rPr lang="en-US" dirty="0" smtClean="0"/>
              <a:t>consistently paying your bills on </a:t>
            </a:r>
            <a:r>
              <a:rPr lang="en-US" dirty="0" smtClean="0"/>
              <a:t>time</a:t>
            </a:r>
          </a:p>
          <a:p>
            <a:pPr lvl="1"/>
            <a:r>
              <a:rPr lang="en-US" dirty="0" smtClean="0"/>
              <a:t>Do not carry a credit card balance month to month</a:t>
            </a:r>
            <a:endParaRPr lang="en-US" dirty="0" smtClean="0"/>
          </a:p>
          <a:p>
            <a:pPr lvl="1"/>
            <a:r>
              <a:rPr lang="en-US" dirty="0" smtClean="0"/>
              <a:t>Having good credit will open many doors for you in the future</a:t>
            </a:r>
          </a:p>
          <a:p>
            <a:pPr lvl="1"/>
            <a:r>
              <a:rPr lang="en-US" dirty="0" smtClean="0"/>
              <a:t>If you neglect your bills it will hurt you credit history and make life difficult for you in the future</a:t>
            </a:r>
            <a:endParaRPr lang="en-US" dirty="0"/>
          </a:p>
        </p:txBody>
      </p:sp>
      <p:pic>
        <p:nvPicPr>
          <p:cNvPr id="3074" name="Picture 2" descr="https://encrypted-tbn2.google.com/images?q=tbn:ANd9GcQaTAnYkXrr3K5hMi3NFp9vQ_EnvX7zp-3sUzdGhvMNNqv08rgz"/>
          <p:cNvPicPr>
            <a:picLocks noChangeAspect="1" noChangeArrowheads="1"/>
          </p:cNvPicPr>
          <p:nvPr/>
        </p:nvPicPr>
        <p:blipFill>
          <a:blip r:embed="rId2" cstate="print"/>
          <a:srcRect/>
          <a:stretch>
            <a:fillRect/>
          </a:stretch>
        </p:blipFill>
        <p:spPr bwMode="auto">
          <a:xfrm>
            <a:off x="5029200" y="1981200"/>
            <a:ext cx="3583275" cy="32766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Card Tricks</a:t>
            </a:r>
            <a:endParaRPr lang="en-US" dirty="0"/>
          </a:p>
        </p:txBody>
      </p:sp>
      <p:sp>
        <p:nvSpPr>
          <p:cNvPr id="3" name="Content Placeholder 2"/>
          <p:cNvSpPr>
            <a:spLocks noGrp="1"/>
          </p:cNvSpPr>
          <p:nvPr>
            <p:ph sz="quarter" idx="1"/>
          </p:nvPr>
        </p:nvSpPr>
        <p:spPr>
          <a:xfrm>
            <a:off x="914400" y="1447800"/>
            <a:ext cx="6248400" cy="3810000"/>
          </a:xfrm>
        </p:spPr>
        <p:txBody>
          <a:bodyPr>
            <a:normAutofit/>
          </a:bodyPr>
          <a:lstStyle/>
          <a:p>
            <a:pPr>
              <a:buFont typeface="Arial" pitchFamily="34" charset="0"/>
              <a:buChar char="•"/>
            </a:pPr>
            <a:r>
              <a:rPr lang="en-US" dirty="0" smtClean="0"/>
              <a:t>The old bait and switch</a:t>
            </a:r>
          </a:p>
          <a:p>
            <a:pPr>
              <a:buFont typeface="Arial" pitchFamily="34" charset="0"/>
              <a:buChar char="•"/>
            </a:pPr>
            <a:r>
              <a:rPr lang="en-US" dirty="0" smtClean="0"/>
              <a:t>Musical Address</a:t>
            </a:r>
          </a:p>
          <a:p>
            <a:pPr>
              <a:buFont typeface="Arial" pitchFamily="34" charset="0"/>
              <a:buChar char="•"/>
            </a:pPr>
            <a:r>
              <a:rPr lang="en-US" dirty="0" smtClean="0"/>
              <a:t>Over </a:t>
            </a:r>
            <a:r>
              <a:rPr lang="en-US" dirty="0"/>
              <a:t>the limit </a:t>
            </a:r>
            <a:r>
              <a:rPr lang="en-US" dirty="0" smtClean="0"/>
              <a:t>fees</a:t>
            </a:r>
          </a:p>
          <a:p>
            <a:pPr>
              <a:buFont typeface="Arial" pitchFamily="34" charset="0"/>
              <a:buChar char="•"/>
            </a:pPr>
            <a:r>
              <a:rPr lang="en-US" dirty="0" smtClean="0"/>
              <a:t>Cash </a:t>
            </a:r>
            <a:r>
              <a:rPr lang="en-US" dirty="0"/>
              <a:t>advance fees and </a:t>
            </a:r>
            <a:r>
              <a:rPr lang="en-US" dirty="0" smtClean="0"/>
              <a:t>rates</a:t>
            </a:r>
          </a:p>
          <a:p>
            <a:pPr>
              <a:buFont typeface="Arial" pitchFamily="34" charset="0"/>
              <a:buChar char="•"/>
            </a:pPr>
            <a:r>
              <a:rPr lang="en-US" dirty="0" smtClean="0"/>
              <a:t>Increasing </a:t>
            </a:r>
            <a:r>
              <a:rPr lang="en-US" dirty="0"/>
              <a:t>the rate based on other </a:t>
            </a:r>
            <a:r>
              <a:rPr lang="en-US" dirty="0" smtClean="0"/>
              <a:t>accounts</a:t>
            </a:r>
          </a:p>
          <a:p>
            <a:endParaRPr lang="en-US" dirty="0" smtClean="0"/>
          </a:p>
          <a:p>
            <a:endParaRPr lang="en-US" dirty="0"/>
          </a:p>
        </p:txBody>
      </p:sp>
      <p:pic>
        <p:nvPicPr>
          <p:cNvPr id="8194" name="Picture 2" descr="https://encrypted-tbn2.google.com/images?q=tbn:ANd9GcR5yc05krpGdhEPYcLNL0R6C4hhun18gkvDnOSDOyCjRd4UpEvL-g"/>
          <p:cNvPicPr>
            <a:picLocks noChangeAspect="1" noChangeArrowheads="1"/>
          </p:cNvPicPr>
          <p:nvPr/>
        </p:nvPicPr>
        <p:blipFill>
          <a:blip r:embed="rId3" cstate="print"/>
          <a:srcRect/>
          <a:stretch>
            <a:fillRect/>
          </a:stretch>
        </p:blipFill>
        <p:spPr bwMode="auto">
          <a:xfrm>
            <a:off x="6019800" y="1219200"/>
            <a:ext cx="2152650" cy="2124075"/>
          </a:xfrm>
          <a:prstGeom prst="rect">
            <a:avLst/>
          </a:prstGeom>
          <a:noFill/>
        </p:spPr>
      </p:pic>
      <p:pic>
        <p:nvPicPr>
          <p:cNvPr id="5" name="Picture 2" descr="https://encrypted-tbn3.google.com/images?q=tbn:ANd9GcRT5PgC8KYLy5blOSFeVFaZPNQrNCNaArIPLpxFE3-B2J6hN60W"/>
          <p:cNvPicPr>
            <a:picLocks noChangeAspect="1" noChangeArrowheads="1"/>
          </p:cNvPicPr>
          <p:nvPr/>
        </p:nvPicPr>
        <p:blipFill>
          <a:blip r:embed="rId4" cstate="print"/>
          <a:srcRect/>
          <a:stretch>
            <a:fillRect/>
          </a:stretch>
        </p:blipFill>
        <p:spPr bwMode="auto">
          <a:xfrm>
            <a:off x="3048000" y="4038600"/>
            <a:ext cx="3352800" cy="2514600"/>
          </a:xfrm>
          <a:prstGeom prst="rect">
            <a:avLst/>
          </a:prstGeom>
          <a:noFill/>
        </p:spPr>
      </p:pic>
    </p:spTree>
    <p:extLst>
      <p:ext uri="{BB962C8B-B14F-4D97-AF65-F5344CB8AC3E}">
        <p14:creationId xmlns:p14="http://schemas.microsoft.com/office/powerpoint/2010/main" val="34612620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 of Predatory Lending</a:t>
            </a:r>
            <a:endParaRPr lang="en-US" dirty="0"/>
          </a:p>
        </p:txBody>
      </p:sp>
      <p:sp>
        <p:nvSpPr>
          <p:cNvPr id="3" name="Content Placeholder 2"/>
          <p:cNvSpPr>
            <a:spLocks noGrp="1"/>
          </p:cNvSpPr>
          <p:nvPr>
            <p:ph sz="quarter" idx="1"/>
          </p:nvPr>
        </p:nvSpPr>
        <p:spPr/>
        <p:txBody>
          <a:bodyPr>
            <a:normAutofit/>
          </a:bodyPr>
          <a:lstStyle/>
          <a:p>
            <a:pPr>
              <a:lnSpc>
                <a:spcPct val="80000"/>
              </a:lnSpc>
            </a:pPr>
            <a:r>
              <a:rPr lang="en-US" sz="2000" dirty="0" smtClean="0">
                <a:cs typeface="Times New Roman" pitchFamily="18" charset="0"/>
              </a:rPr>
              <a:t>1. Triple digit interest rate:</a:t>
            </a:r>
            <a:br>
              <a:rPr lang="en-US" sz="2000" dirty="0" smtClean="0">
                <a:cs typeface="Times New Roman" pitchFamily="18" charset="0"/>
              </a:rPr>
            </a:br>
            <a:r>
              <a:rPr lang="en-US" sz="2000" dirty="0" smtClean="0">
                <a:cs typeface="Times New Roman" pitchFamily="18" charset="0"/>
              </a:rPr>
              <a:t>Payday loans carry very low risk of loss, but lenders typically charge fees equal to 400% APR and </a:t>
            </a:r>
            <a:r>
              <a:rPr lang="en-US" sz="2000" dirty="0" smtClean="0">
                <a:cs typeface="Times New Roman" pitchFamily="18" charset="0"/>
              </a:rPr>
              <a:t>higher</a:t>
            </a:r>
          </a:p>
          <a:p>
            <a:pPr>
              <a:lnSpc>
                <a:spcPct val="80000"/>
              </a:lnSpc>
            </a:pPr>
            <a:endParaRPr lang="en-US" sz="2000" dirty="0" smtClean="0">
              <a:cs typeface="Times New Roman" pitchFamily="18" charset="0"/>
            </a:endParaRPr>
          </a:p>
          <a:p>
            <a:pPr>
              <a:lnSpc>
                <a:spcPct val="80000"/>
              </a:lnSpc>
            </a:pPr>
            <a:r>
              <a:rPr lang="en-US" sz="2000" dirty="0" smtClean="0">
                <a:cs typeface="Times New Roman" pitchFamily="18" charset="0"/>
              </a:rPr>
              <a:t>2. Short minimum loan term:</a:t>
            </a:r>
            <a:br>
              <a:rPr lang="en-US" sz="2000" dirty="0" smtClean="0">
                <a:cs typeface="Times New Roman" pitchFamily="18" charset="0"/>
              </a:rPr>
            </a:br>
            <a:r>
              <a:rPr lang="en-US" sz="2000" dirty="0">
                <a:cs typeface="Times New Roman" pitchFamily="18" charset="0"/>
              </a:rPr>
              <a:t>P</a:t>
            </a:r>
            <a:r>
              <a:rPr lang="en-US" sz="2000" dirty="0" smtClean="0">
                <a:cs typeface="Times New Roman" pitchFamily="18" charset="0"/>
              </a:rPr>
              <a:t>ayday customers </a:t>
            </a:r>
            <a:r>
              <a:rPr lang="en-US" sz="2000" dirty="0" smtClean="0">
                <a:cs typeface="Times New Roman" pitchFamily="18" charset="0"/>
              </a:rPr>
              <a:t>unable to repay their loan within two </a:t>
            </a:r>
            <a:r>
              <a:rPr lang="en-US" sz="2000" dirty="0" smtClean="0">
                <a:cs typeface="Times New Roman" pitchFamily="18" charset="0"/>
              </a:rPr>
              <a:t>weeks </a:t>
            </a:r>
            <a:r>
              <a:rPr lang="en-US" sz="2000" dirty="0" smtClean="0">
                <a:cs typeface="Times New Roman" pitchFamily="18" charset="0"/>
              </a:rPr>
              <a:t>are forced to get a loan "rollover" at additional cost. In contrast, small consumer loans have longer terms </a:t>
            </a:r>
            <a:endParaRPr lang="en-US" sz="2000" dirty="0" smtClean="0">
              <a:cs typeface="Times New Roman" pitchFamily="18" charset="0"/>
            </a:endParaRPr>
          </a:p>
          <a:p>
            <a:pPr>
              <a:lnSpc>
                <a:spcPct val="80000"/>
              </a:lnSpc>
            </a:pPr>
            <a:endParaRPr lang="en-US" sz="2000" dirty="0" smtClean="0">
              <a:cs typeface="Times New Roman" pitchFamily="18" charset="0"/>
            </a:endParaRPr>
          </a:p>
          <a:p>
            <a:pPr>
              <a:lnSpc>
                <a:spcPct val="80000"/>
              </a:lnSpc>
            </a:pPr>
            <a:r>
              <a:rPr lang="en-US" sz="2000" dirty="0" smtClean="0">
                <a:cs typeface="Times New Roman" pitchFamily="18" charset="0"/>
              </a:rPr>
              <a:t>3. Lenders who advertise to E-1, E-2, and E-3s are often looking to take advantage of their lack of financial management experience</a:t>
            </a:r>
          </a:p>
          <a:p>
            <a:pPr>
              <a:lnSpc>
                <a:spcPct val="80000"/>
              </a:lnSpc>
            </a:pPr>
            <a:endParaRPr lang="en-US" sz="2000" dirty="0" smtClean="0">
              <a:cs typeface="Times New Roman" pitchFamily="18" charset="0"/>
            </a:endParaRPr>
          </a:p>
          <a:p>
            <a:pPr>
              <a:lnSpc>
                <a:spcPct val="80000"/>
              </a:lnSpc>
            </a:pPr>
            <a:r>
              <a:rPr lang="en-US" sz="2000" dirty="0">
                <a:cs typeface="Times New Roman" pitchFamily="18" charset="0"/>
              </a:rPr>
              <a:t>4</a:t>
            </a:r>
            <a:r>
              <a:rPr lang="en-US" sz="2000" dirty="0" smtClean="0">
                <a:cs typeface="Times New Roman" pitchFamily="18" charset="0"/>
              </a:rPr>
              <a:t>. </a:t>
            </a:r>
            <a:r>
              <a:rPr lang="en-US" sz="2000" dirty="0" smtClean="0">
                <a:cs typeface="Times New Roman" pitchFamily="18" charset="0"/>
              </a:rPr>
              <a:t>Single balloon payment:</a:t>
            </a:r>
            <a:br>
              <a:rPr lang="en-US" sz="2000" dirty="0" smtClean="0">
                <a:cs typeface="Times New Roman" pitchFamily="18" charset="0"/>
              </a:rPr>
            </a:br>
            <a:r>
              <a:rPr lang="en-US" sz="2000" dirty="0" smtClean="0">
                <a:cs typeface="Times New Roman" pitchFamily="18" charset="0"/>
              </a:rPr>
              <a:t>Unlike most consumer debt, payday loans do not allow for partial installment payments to be made during the loan term. A borrower must pay the entire loan back at the end of two </a:t>
            </a:r>
            <a:r>
              <a:rPr lang="en-US" sz="2000" dirty="0" smtClean="0">
                <a:cs typeface="Times New Roman" pitchFamily="18" charset="0"/>
              </a:rPr>
              <a:t>weeks</a:t>
            </a:r>
          </a:p>
          <a:p>
            <a:pPr>
              <a:lnSpc>
                <a:spcPct val="80000"/>
              </a:lnSpc>
            </a:pPr>
            <a:endParaRPr lang="en-US" sz="2000" dirty="0">
              <a:cs typeface="Times New Roman" pitchFamily="18" charset="0"/>
            </a:endParaRPr>
          </a:p>
        </p:txBody>
      </p:sp>
      <p:pic>
        <p:nvPicPr>
          <p:cNvPr id="7170" name="Picture 2" descr="https://encrypted-tbn2.google.com/images?q=tbn:ANd9GcRmHMrZqaCMzvGyfkqt4Ob5FC28tqqrp-hsBZuvjWm2eIw7LS6v2w"/>
          <p:cNvPicPr>
            <a:picLocks noChangeAspect="1" noChangeArrowheads="1"/>
          </p:cNvPicPr>
          <p:nvPr/>
        </p:nvPicPr>
        <p:blipFill>
          <a:blip r:embed="rId2" cstate="print"/>
          <a:srcRect/>
          <a:stretch>
            <a:fillRect/>
          </a:stretch>
        </p:blipFill>
        <p:spPr bwMode="auto">
          <a:xfrm>
            <a:off x="7125789" y="588917"/>
            <a:ext cx="1275080" cy="723900"/>
          </a:xfrm>
          <a:prstGeom prst="rect">
            <a:avLst/>
          </a:prstGeom>
          <a:noFill/>
        </p:spPr>
      </p:pic>
    </p:spTree>
    <p:extLst>
      <p:ext uri="{BB962C8B-B14F-4D97-AF65-F5344CB8AC3E}">
        <p14:creationId xmlns:p14="http://schemas.microsoft.com/office/powerpoint/2010/main" val="5536507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Navy Salary (O-1)</a:t>
            </a:r>
            <a:endParaRPr lang="en-US" dirty="0"/>
          </a:p>
        </p:txBody>
      </p:sp>
      <p:pic>
        <p:nvPicPr>
          <p:cNvPr id="2049" name="Picture 1"/>
          <p:cNvPicPr>
            <a:picLocks noGrp="1" noChangeAspect="1" noChangeArrowheads="1"/>
          </p:cNvPicPr>
          <p:nvPr>
            <p:ph sz="quarter" idx="1"/>
          </p:nvPr>
        </p:nvPicPr>
        <p:blipFill>
          <a:blip r:embed="rId2" cstate="print"/>
          <a:srcRect/>
          <a:stretch>
            <a:fillRect/>
          </a:stretch>
        </p:blipFill>
        <p:spPr bwMode="auto">
          <a:xfrm>
            <a:off x="1219200" y="2190220"/>
            <a:ext cx="7010400" cy="3181880"/>
          </a:xfrm>
          <a:prstGeom prst="rect">
            <a:avLst/>
          </a:prstGeom>
          <a:noFill/>
          <a:ln>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Navy Salary (E-2)</a:t>
            </a:r>
            <a:endParaRPr lang="en-US" dirty="0"/>
          </a:p>
        </p:txBody>
      </p:sp>
      <p:pic>
        <p:nvPicPr>
          <p:cNvPr id="28674" name="Picture 2"/>
          <p:cNvPicPr>
            <a:picLocks noGrp="1" noChangeAspect="1" noChangeArrowheads="1"/>
          </p:cNvPicPr>
          <p:nvPr>
            <p:ph sz="quarter" idx="1"/>
          </p:nvPr>
        </p:nvPicPr>
        <p:blipFill>
          <a:blip r:embed="rId2" cstate="print"/>
          <a:srcRect/>
          <a:stretch>
            <a:fillRect/>
          </a:stretch>
        </p:blipFill>
        <p:spPr bwMode="auto">
          <a:xfrm>
            <a:off x="1219200" y="2209800"/>
            <a:ext cx="7034291" cy="31529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You need to be responsible for yourself now</a:t>
            </a:r>
          </a:p>
          <a:p>
            <a:r>
              <a:rPr lang="en-US" dirty="0" smtClean="0"/>
              <a:t>College is an expensive place and in many cases the </a:t>
            </a:r>
            <a:r>
              <a:rPr lang="en-US" dirty="0" smtClean="0"/>
              <a:t>Navy </a:t>
            </a:r>
            <a:r>
              <a:rPr lang="en-US" dirty="0" smtClean="0"/>
              <a:t>stipend will not seem like enough to survive</a:t>
            </a:r>
          </a:p>
          <a:p>
            <a:r>
              <a:rPr lang="en-US" dirty="0" smtClean="0"/>
              <a:t>You need to effectively manage your expenses and be wise with your money</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lstStyle/>
          <a:p>
            <a:r>
              <a:rPr lang="en-US" dirty="0" smtClean="0"/>
              <a:t>Roth IRA</a:t>
            </a:r>
            <a:endParaRPr lang="en-US" dirty="0" smtClean="0">
              <a:hlinkClick r:id="rId2"/>
            </a:endParaRPr>
          </a:p>
          <a:p>
            <a:pPr>
              <a:buNone/>
            </a:pPr>
            <a:r>
              <a:rPr lang="en-US" dirty="0" smtClean="0"/>
              <a:t>	</a:t>
            </a:r>
            <a:r>
              <a:rPr lang="en-US" dirty="0" smtClean="0">
                <a:hlinkClick r:id="rId2"/>
              </a:rPr>
              <a:t>http://www.kiplinger.com/columns/starting/archive/2006/st0309.htm</a:t>
            </a:r>
            <a:endParaRPr lang="en-US" dirty="0" smtClean="0"/>
          </a:p>
          <a:p>
            <a:r>
              <a:rPr lang="en-US" dirty="0" smtClean="0"/>
              <a:t>Social Security Online</a:t>
            </a:r>
          </a:p>
          <a:p>
            <a:pPr>
              <a:buNone/>
            </a:pPr>
            <a:r>
              <a:rPr lang="en-US" dirty="0" smtClean="0"/>
              <a:t>	</a:t>
            </a:r>
            <a:r>
              <a:rPr lang="en-US" dirty="0" smtClean="0">
                <a:hlinkClick r:id="rId3"/>
              </a:rPr>
              <a:t>http://www.ssa.gov/retire2/</a:t>
            </a:r>
            <a:endParaRPr lang="en-US" dirty="0" smtClean="0"/>
          </a:p>
          <a:p>
            <a:r>
              <a:rPr lang="en-US" dirty="0" smtClean="0"/>
              <a:t>About</a:t>
            </a:r>
          </a:p>
          <a:p>
            <a:pPr>
              <a:buNone/>
            </a:pPr>
            <a:r>
              <a:rPr lang="en-US" dirty="0" smtClean="0"/>
              <a:t>	</a:t>
            </a:r>
            <a:r>
              <a:rPr lang="en-US" dirty="0" smtClean="0">
                <a:hlinkClick r:id="rId4"/>
              </a:rPr>
              <a:t>http://retireplan.about.com/</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Topics</a:t>
            </a:r>
            <a:endParaRPr lang="en-US" dirty="0"/>
          </a:p>
        </p:txBody>
      </p:sp>
      <p:sp>
        <p:nvSpPr>
          <p:cNvPr id="3" name="Content Placeholder 2"/>
          <p:cNvSpPr>
            <a:spLocks noGrp="1"/>
          </p:cNvSpPr>
          <p:nvPr>
            <p:ph sz="quarter" idx="1"/>
          </p:nvPr>
        </p:nvSpPr>
        <p:spPr>
          <a:xfrm>
            <a:off x="914400" y="1447800"/>
            <a:ext cx="3810000" cy="4572000"/>
          </a:xfrm>
        </p:spPr>
        <p:txBody>
          <a:bodyPr/>
          <a:lstStyle/>
          <a:p>
            <a:r>
              <a:rPr lang="en-US" dirty="0" smtClean="0"/>
              <a:t>Importance</a:t>
            </a:r>
          </a:p>
          <a:p>
            <a:r>
              <a:rPr lang="en-US" dirty="0" smtClean="0"/>
              <a:t>Introduction</a:t>
            </a:r>
          </a:p>
          <a:p>
            <a:r>
              <a:rPr lang="en-US" dirty="0" smtClean="0"/>
              <a:t>College Life</a:t>
            </a:r>
          </a:p>
          <a:p>
            <a:r>
              <a:rPr lang="en-US" dirty="0" smtClean="0"/>
              <a:t>Expenses</a:t>
            </a:r>
          </a:p>
          <a:p>
            <a:r>
              <a:rPr lang="en-US" dirty="0" smtClean="0"/>
              <a:t>Stipend</a:t>
            </a:r>
          </a:p>
          <a:p>
            <a:r>
              <a:rPr lang="en-US" dirty="0" smtClean="0"/>
              <a:t>Wasting Money</a:t>
            </a:r>
          </a:p>
          <a:p>
            <a:r>
              <a:rPr lang="en-US" dirty="0" smtClean="0"/>
              <a:t>Loans </a:t>
            </a:r>
          </a:p>
          <a:p>
            <a:r>
              <a:rPr lang="en-US" dirty="0" smtClean="0"/>
              <a:t>Debt </a:t>
            </a:r>
          </a:p>
          <a:p>
            <a:r>
              <a:rPr lang="en-US" dirty="0" smtClean="0"/>
              <a:t>Interest</a:t>
            </a:r>
          </a:p>
          <a:p>
            <a:endParaRPr lang="en-US" dirty="0" smtClean="0"/>
          </a:p>
          <a:p>
            <a:endParaRPr lang="en-US" dirty="0" smtClean="0"/>
          </a:p>
          <a:p>
            <a:endParaRPr lang="en-US" dirty="0" smtClean="0"/>
          </a:p>
          <a:p>
            <a:endParaRPr lang="en-US" dirty="0"/>
          </a:p>
        </p:txBody>
      </p:sp>
      <p:sp>
        <p:nvSpPr>
          <p:cNvPr id="14338" name="AutoShape 2" descr="data:image/jpeg;base64,/9j/4AAQSkZJRgABAQAAAQABAAD/2wCEAAkGBhQSERUUExMVExQVFxgYFRgYGBUZFxgYFxcXFxgVGBcXHCceFxojGRYXHy8gIygpLCwsFh4xNTAqNSYrLCkBCQoKDgwOGg8PGiwkHCQsLCwsLCksLCkpKSwsLCwsLCwpLCwsLCwsLCwsLCwsLCksKSwsKSwpLCksLCksKSkpLP/AABEIAPsAyQMBIgACEQEDEQH/xAAcAAEAAgMBAQEAAAAAAAAAAAAABQYDBAcCAQj/xABBEAACAQIEAwUFBgQEBgMBAAABAhEAAwQSITEFQVEGImFxgRMyQpGhI1JiscHwFHKCkkOi0eEHFTM0U/FzstJj/8QAGAEBAQEBAQAAAAAAAAAAAAAAAAECAwT/xAAhEQEBAQACAgMAAwEAAAAAAAAAARECMRIhA0FRE2FxMv/aAAwDAQACEQMRAD8A7jSlKBSlKBSlKBSlKBSlKBSlKBSlKBSlKBSlKBSlKBSlKBSlKBSlKBSlKBSlKBSlKBSlKBSsQxK5imYZgJI5gHnWnxDj1qzozS2oyrqZAn/QetZvKT3VxI0qJbtRhwgZrqrInKT3/LKNaiMZ29H+DaZujP3R5xz+YqX5OM+1nG1baVzXHdrMTc+NbY6KY+ok/WtG/wAdxDCDfn+tv0iuV+efUa/j/t1ctFeDiFHxL8xXH2Fxt2VvNv8AWvD4e8P8MEeDD6GKz/PfxfCfrswM7V9qG7L8QVsNZWQLgtqGSRmBAjUelTNemXY5FKUqhSlKBSlKBSlKBSlKBSlKBShNaOJ4xbQOSf8Apxm9f/RqWydjaxF8IpY7AVDcW7SrbUBNXIHiBI+pqu3OP3Ws5bsZnYsqjQ5WghD5En6eVRuOwwuHK7HKDqB8R6HmdOQ6615efzW/8us4frAnF2N0spN26de6dBrMs+w1/LwivmMmC9+5pzCnKNeWfdvSPOsd7Grbi1ZQZiNFG0D4nboOp05CTt9s4OCHuEsx0Xr5W1PujTVzqQOmteZ0ebQcmLaC2vNiDm8497+4itgcMWJdy3iSQD5BYn616xePW0neGkwqrrLHkBux8TvvoNTXOM8fySHgsdMg1AP3fxnefhEbHeriJ1r2HUaCfEARP8xIFaz8csjYKPUfmARVHvXLtwks5E+MnTlOwHgNKxphl3InzJP51pNX1OPWm5qfWfplqTsXkYCIHPSZ+lULAKgOy/KrNwxEJ2j6VqM1ZEw4I8eh39DvUjg+MXbfxZhtDyR5B9x61p4bDNlle8Oh/SvFy9GoMc/TbUesHp5Gus9IteB7QI5yvNt+jbHybY/Q1K1QvaBpUjltp/l/OPDrW7guNPYgH7S3y11A2lT08DXWc/1mxcKVhwuKW4oZTIP7jzrNXVkpSlApSlApSlAr5NfarvFu0iWLxzHRUJjqwBMD/KKzy5Tj2smtbtV2kFv7FWzNclSPu5dW18Rp/VVfZwq97kM9zykZV+in5dTVR4PiXxOIS4+9wNfaOXtXkR5KiD1qxODdyKdncsdfgQgAfMg+g6V4uXK8rrtJnps4FCXDue+4zfypMADxJ0/uNRvFcez3fYWhBObM5GgURmbyltvMnpW1xXHezt37kbTHgLeQempNbP8ADK4L/CwjT4lYarpr8TD1NYvq4sRNhUtWzdMsp92dXvMDAZvwzAVRoZHUVuZmVQzwb9w5FHwhjqVn7qAEseZU8gKwYW97e6bsRbtkrZ6ZlkNd6ZUEgeM+FRfEsczoTbGt77DDDohjPc/q018RUg08ZxHe/JKgslgncxrexBPXofOIKCq4X3uNuRpPIdPDx/2qZ7Q3lzCykZE+zHPu28pb+5iG/rNVXEubr5QYXYn6wPE7nwrpIxa94ri2pVASR939T8NYA15iAAoIgmSSdjGwMCfHlXm3fX2QZRlUXU8IAyFteeubXnWOxj1F+44LPmVQMoJ2Gu/iK3n9MaypibghvaW4YwN8ukk7Dfz2irBw/iOItam3nOpXI2XXkIMSIjqd6p+TW39m5MjNIyLoIBAU7+NSuO4jL2SGKm3mkNoQe7BHJpiNJ3rWMuzdku0C3O7PeG4IKsIIElSBA1EHStrtQvs1NwDur3z/ACzluL6qZ/pFUXsxfY2rMkrdTLbLHfO6oUneVbOVM6A67irL2z42GwoUA5roFsTyNwkH+1FdvQdafTUrCvFAFcFtbJbUnUouQk/2OjT1UnnUrgcZ7ZIMBg0HoH6x91wP3pVBv3ArYgbyt5d9wmCAbb8QWt/s7xZm9iOd7DSZ2zpLIfmtRpeOD8WaxcO+UnVfIww/mU/p1q+27gYAgyCJBrkmPvM1xWQgC4ntADzZBkuLPiDbaf5jV37D8XF21kmSuq+Kn/fX+oV0+Pl7xmxZqUpXdkpSlApSlB5Z436gfPSuVdsVLm7EkgnTnIOYaeMFfE11DGgFCCSNDqNxGs/Sa53xhhce4QO8YzAfeH2oI8MwIFcPm9t8VT7KbvyIs2lHh9kDMeZqewjH2ts6QLBIHib0H6AVBcEBS+0zzUeauDB8MhTWrXbwsQcshMwPU2rokj99PCuGe9aYsTgBet3rbyobPJj/AA7wKyB1VgD/AE1g4BdK2Ldm8O/buC3cH8jNJ8QVAI8xU+9gDvbnn+JTuPXf59a0cZw4kh7ZBuAaTtchWCg9HEgeIHlTnxvrF41W+I8Qt2Rh7NvQM+VhGht5XhInYn10BrVu3iMQbiqQlhfY2CwIHtHkZwPDU+S1D8VvFv4ZmUrcW5bS4pBBUzBBHIjvVLYi61/B3Db1dnuvZUDvE3GNmR4RnHqKzGqqeOuas0EZ4ydcrgMD8m+lRtmcuZVLMHBA2ElIlvDyqS47hiFQjvKDet6cjZvOs+WQIZ8a0OGNo/mPpMj8q3043t5s8LVR3gGO/wCETyUVnL5egHKK+Yi8BrURiMUTU90vpuvxDp+/WvdrF5tDHyFQ5uVNcH4DdujMRktgSXbQQNzrGniYHjVzE7WjsxYIcMultWR2EwAUzMuWdFEnXwBNbHGOO5icQdbdoEWtCPaO27weRIRRO4H4qxKFNvICLWGXV3bQ3Y12PwaTB1aNQFEVHWrovOuIe2TaVsuFsn3r9z4SR0E/Xyqz21JjWxqvZsX2c95bJVz/AP3xjKSk82FvMfCpPgDFMZhbX/it2ww6924zfTJ86juMp7TEW8GXBW0xv4x57rXmOZ/7ZyDpmbpWTh+LZjicSASxQi2Nu/iCtmyPMW1Vo/FW70LR/FEpwpvvZlboQ9ob+oFSP/DHifsri2zoEe7Z9EeBqfBl/tqG4p3LnC7AHxzHPKq5R8wZ9K0eyOLBvXzOn8W5BHQpc1HqB8qz17afomla+AvZ7aN1ArYr1uRSlKBSlKCC7T3QLZD6IRGYHUEmJ8IMfMVR8M7C4c4+0QwY2Kk+8PJiCPBgOVdD45h81uCJGoI6gjUVR8dhzbcMAWgafit6yvXMkk+IJ57ef5J7dOPTS4jwuH9ooEPBjkrjQ69CCR8qlcKxKqyzmXQrzjn6j9fGa9W3GX7yH1iRXh7BQ5l1AiPEDYT110PoawJBVGhWMsbDYdRHSflt0r46xMazuD+/rWC1ezd5TB5jYE7aj4TWc3jzB1/elXREca4HZxAHtF72hBmHBG0MN48etVzEdlLlmz7OzcPdt3FTNowLOLi95RGhG9XW5bBGhHrWhdXLrrl8I/Xas2asuOS4rgmJtISUYsmJdkywwKXASW01iVXQ/eqT4pwu2MNbvW0yOxi4g6kE5svLUflV4xVwczv95dPmJqJxRtc3QR4fs9azV7c2v4K9cMJbdo37pj5mvfD+y1y4e8ckasN3A6kfD66+FXq7cshpVgPBVBPnLKTWJ3tnaxiLxGolYST4MQsePjTWciMwPD8NYj2aG/d68hv7znup6AnwrY4jiBbTNiXH4LS+7m+GF1ZzJ0LegAkjZP8AEPouSwo+79rc9FUBV9SRUVicZhsIxY3c986FzF6+PBVX7K101JjoaSTV0uYdrrIcVKqx+xwqSbl2DIz7wswSdtNSxE167QYu5h3tpbAfH3AQqpqMMjaBUX/yEfEdhr0jFYxl51Ny2P4K03/UxF1s19/JzECNlQAa718wmBJlbHtEFwTcvP8A9xcXnkDH7JPxsR11rpsiNGxgVtq1kGYM4u7JJdzoMNaj3mMwTv3jsdKtWDwC4e0GxJypaY3b8fFfYEW7CdSiE7bFl6aY8Hg7WEtC67hAs+zI1MayuGU+83W820kj71V/F4o44h7v2GCtTlUH3oPeCk+8xJGa4eZ6mDN1cxkXjLMbvEbukhreFXkoAgso6CQoPNj8trsTayITcOgm7dEfGwlU8xbzEj8ajeotLTYq4HyTbQrbw9qIV3A7qxuLaiWM8t9XronY7gqvftWR31RxdxD/AH7gIuhPGWVbjdAEGzEU79DrmCtZbaLEQoBHQxqPnWelK9bkUpSgUpSgwY63NtvKflVbx2FDrBkSZBHI8j4Gf31tRFVfi2L9gVzDuFireHMHxGh+dc+c1qVBpba0SImdxGjfiX9V+XjsWLwA02PLp/vUniMOGX7ynUHfxGo/OonFYcqCeUE5hJOmozADveY1rhZjfbJctDcfvw/cjyr4MQ0QQGH7+taqX2IkrI6jX1nlXrPI0Mz4x8+RqaPcjYEgcgdR89/zrBfW4D3SCR0g+kaGvBcj3kI322+WorHcvIe6WC+BH/usjTv4sj3rbeiuPmSpqOxHEyNBZcn0/OKlDbVdVuAeTj9SKxPhif8AEuEeFwf/ALqVUP8Axt47YZyR+J1H+W3+tamPv41h7tix+J3mPHvsZ+VSt/AA6E6c81wfWblagwOHU+9aBHirH5opP1qaK1d4f7X/AK2LuYj8FgMy+WaAg9a38BwsJ/2+HW3+N4uuPHcW09WNSWJ4thLe7kn8KAfI3WP0FalztO7f9vh2bo9wEx/U+VB6Cm0xsWODD/q3SbhXX2lxgEWPxsMq/wBCnzrRx3aq0hyWVN5zGgUlC3Ii2e9daficwOQqPxtl7rZsZigOio2ZvIMdF/oU0S4cpt4SwUUe9cbT+psxBJ/nKjwpkGvjUJPtsc5Zm921OZieQcrv/wDGsAcytLeBu4pla5KWgfs7SxmfLplUAZSR5ZE85BlOGdnATnb7RjvcfNkPro13wVQq9S1S634JXDDNc91777KB8ChdABytptpJFal/BkwvD/ZZRC+3ZcqqO8lm3ud9W1OpOrsavn/DrBAF2X3UGUHcszHM7E8ySNT41RFi2CqnM7e+x948tY28ANB611fsXgfZ4ROReXPrt/lArt8fH2xyqdpSlehgpSlApSlAqA7W2D7JmXcCf7SJ/wAs1P1rcQsZrZB6f7H6VL0RQOF8Za3CN31OsjUgeXOp0ZXWUIIPTb/aoDGcChFKsS3ugCAwZZ93kTucp+c1ns3WVc6MXGs7z5EHUEfdP0rjWmXE4ODKmG68/wDQ1p3LvK4uv3h3T/o1bS9oLRdrbkKykAzsSQCPmDWW7aB2P6iud4taiHxOUiWEHbl8wZE+tY8Wy5c2TN5Dl5g1u4jB9B8jH0OlR1zBGZzEHxDD6oYrGVr0jsWbaoWNtvJSZPkKj7t9CJy3VH76ips3rg5q39QP/wBlrXu3Ln/iB13i0f8ASplVXLq2hyvN4ZhXm3bQzGGuP5sTPyf9KsFy84PdtkeJNkD6A1hbiF3nctJ/Xr/lValgisLgb51Sxas/0nN84U/WsmJ4FdYRcvQByTTfrl//AGK2TcznRmc9Qh+jXJHyNff4W4fdCp4sS5+Q0/zUymxgwfA7dv3EBO0mD9BAP9TNW2bqAwq+1ZdgIKofoq/IetfBwsb3Ha5/MYX+0QPnNamK7Q2bZyWx7Rh8KDQeZ2FanD9TybjWXclrraR7o2j8TaE+QgedR+J48J9lYgkaFh7qDoPHwqt8R45fxDZFIA3gHSOs8xv+993DWIi2u/xnbl+Z+g9K6ZjG6snAsKbjKBzYKPFmMTPPU/nXdrNoKoUbKAB5AQK5d2D4cDibQjS0puHzHdX6sPlXVK7fHPtmlKUrohSlKBSlKBXwivtKCt3LAz3EYAiQ0Hx8PMVB4/BMjZlfKx0zn3H2AS8o3OujjXSrRxS3F1W+8Cp/MfkfnUbkKGNwzk/3ZjHzA+dcrF1QeIqoxBe4ostcRVbMFZe7H2lp2BRlKCDzG8bxt/a2hKQw+Wnhl0+lTvEeCxbKoqvb1PsX90mNArfBqPrVe/gPYtlsXTZ1A9jfBa2S50yMDKgtI05xO4nKsj9qlS5btXNLlxQwEGBJIALgRJI006V6t9oLTiVbMPwkMB5xqPlUFxrhtw37dy7ZuWsgVXa2PbIQr5wRk76mdNVOn11kXCsI9tazSTBOQgliYh4IiairJ/zOy2zqetY7htHnb+a1UuMYeyqMXvW2IQ5BmR7maO4FIJYiYBBlY6HWtXC8NLqChGWF72rEsVBYQe6kNIiJ03qYatjpZH/jH9teTibS7FR/KP8AQVW04XckfaMBPLKP/qJrQa1eu4rEA+0ygXUyyQoWMtvTbeDPhNMhqzYrjltes9dFHzaobH9r3VZS3AJyhpVxMEx3SROh0MVpjD4eyAHdS8CVXvMT/Kv6xXm/w+7iRCWWt2V73f7pZoIUt0USdBO51q4mtHG8VuXlYtcYxy0CgQDJgkkaj5+laGGUhTlzMz6RsMunen4dSN9KseF7OW7VsvdvBx7uS3CpOmmbc6xqIrCSttS2ULpqANRt3N4OvPxpqNZQthYABuP0nvMeeuuUT+5qc4LhoA68zzJ5n5/pVUsE3LucnU6L/t5VavbZVyjQt3R+v0mpVjq3/C2xmt3b/J3CJ/Ig39WYn0q9VX+w9pUwGHC7G2G88/en61Pg1349M19pSlaClKUClKUClKUGhxlJtzzUg/LWoq8gJ11BAHqDIOm2+9T+Jt5kI6ioLDnujw0+Wn5Vz5dtRG45mC+0WWKBwync6iTpuRl+vpWpjsUvtAjr3SVyFiNWO0A6yDAkbGNt638XZIU5QT3gYzMI11IIMnrH/qtY4RbgVn1YZSYLBSy7ErpseorLHvUVi8CLk+yvPbZVKd0hgCTILK2pII0nkT1qMx3DbrFvaWrGIXXLmADjujKCxEe8Dr4+FTv8O4vMxClWVV0OoyFyJB39+NDyqMs3G9vl+0yFWLZ8xIYFYgkZQNWjKxBjYEVhrf1V8RwW0NWwNxDIB9m2YaiSY2gRvHxac60sXw7DDXLi0OXN3Qob3iuWQszzjprVr4ZxV7hAdQMyZ1jSQGiBLGdCDOhE6gUTiLG4bbJDBM3dJPMCNVEnXlI32oTlKqv/AC9FD649sm4znvSBGUqYadtDyrInArTKx/h7jMNFF53Obx7xiKmcLxY3Gy5MrFC4EnTUDK/dEGSNpr5gr9x3cPkypCnKG9+AWAJYyACBMCSfChsqPw3DbqghLdjDiGHc1aYGVpy6iZMGDtWa7wZYZrzvdGUTmIC6HUgCImeXhWLB4q5cujvEqLl0MAdAqllQEZYE6cyT5TWHjePzt7MHQauR+W4I8/LrRZdRt7FBzKgKgnIFgCObSpgz4ifrVb4pjfaEqvuoY/mboPL98qm8XcyIzHkOfXlvVffCE2g3QT8yY+gJ9BViM/BlzXQImP0/cVP458qGBNw9y2PxPAHzJHoKguziZZY7mAOkDUn1qYwGL9ri0dvcstPncOw/pH1NS9tR3zs7bFnD2bIM+ytok9cihZ+lTtt6onA+MhgNat+ExEiu8ZqQr7XhWr1WkfaUpQKUpQKUpQKgsXayORyOvz/cVO1FcaTVD1kfqKxy6aiLxdwIjOxhVBY+QEmqs/bdcxAstp+ITz6AgbdeVWTGWvaW3T7ylfKRFUBcIqW3YJaN0Mqxckqs5sxC6gMSBqdOdc9XMT1rtZYbQsbZ6OI6fEJXmOfMVvZgRIIIOxGo+Yrm/EcRlV0v2ULB8s2yF7u7KDbMSIB2PlTBcRyXG/hbrDc5GUgtqNcgkMMsmB3vADaYL7cwyAkhFBbRiAJPmedaK8PRSSqwSI3aQDyEnujwEbVq8I7ULfhHhLnKDKt/Keuh0k7GCYNSjrUMRqYVVJIGp0JJLHTlLEmPCvq2gNgBMkxzJ3PnWxcWsRGlRWhxTE+zQkbnRR4np++YqtWrUb6k6nfn0BP7nwqR45cz3AukLqRprv18A3yFQHHMWVGUbsJbymI9TVRH8YxYc5Qe6vrJmJPQcvGo3/mjEFBoGMQOm35flW7iiosg7zrO0naAPSPTkK0eCuzOwt28znZvhQdSf3MVr6RJPKkWrermY8BtnPQCtDF48W3Fu2e7b0J+8595j61I8TujCWiFOe+4hn5j/QdB61UlNTjN9t316dO7Kdp4IBNda4FxYMBrX5o4fjCpFdS7F9oZgE1qXGbHbcPekVtKageE4zMBU3bausYZaV8FfaoUpSgUpSgVH8cX7It90hvkakKx37IdSp2IipRWbx+Ibb/OoLivBBcLMhyMw7w+B5jUxqraCCNJAkGpRSbR9k2jKYU8iOQPmK+XVMZkErzXmD/7/fOuFjrL+ua8X4QVf7RWVyQA4+IQ8kHZtAsjeTUSmES0js65iAChXNbdHm1rmUxA9p0MECur3CCI0II2MHTbUGoDGdnbDf4ZWDmADHIG+8LbEpPpWPL9Xw3pSOL4cfZ31Ly9sMwy5TmDMDC/DmK59OYzCrvwbGG7YR294ghj1KkqW9Yn1qCx/ZJ2aRiJmJzoJgRABXQAAaKAB5ipqwDatqiIMqgAd8cuZkbner5RPGth6xmtS5irvK2vrcH6Cta5cxDc7Sf3Mf0qeUXxqBxuJCm45Phy1JyaT55vmaq+MxouEbuzfCokwOQA1E1bj2SR59tde6CZK6KpPkuv1pdxWFwawgRT91ACxPQ/7mnl+Hh+oBezV7EFTePsbY2QQXPy0XQCpTDGzbVrdmAF0YrrrHMn3jUDx3tQ9zuj7NPig94iYgn56Cot8d7NSFJXrBIn/Xffxp429p5SdPPH3UMQCWZty29RC18uOWYkkknrQV3kyYzGZGirT2XxZDCqrbWat3ZbAksKxVdv7L4qVFXLDnSqb2YwxCirlhxpXWMVsivtfBX2tIUpSgUpSgUpSggu03DM65wNV38RVet4sQAXyv1I0MEgSdvn+dXtxIiqV2g4MUcus5Ty5a9fD9+XPlGo8XYbRhkbUgg6GRBM6a+GhrQu2rgkgrcE+fU9QRy61oniLW2VRLSrlgT0cgBSdhHwkEbbVntIHBayWU7MBGYc4KsfqD5VzsXWDHYgKYKkR/oD8QAO+88jWrcxajSWB6Rry6HoZ8takTiXTR4bbc5DHPQrE+E19gPBKDzOQ+ognoKx4xryqNuFRvcX0I8B18R8xWT+FHMk1sPaVeSr1gAVo4jjFpROafITy67fWnjF8qg+0lt1O59kwgjUCDvPhBIJ6EH4TVIxvD2VxGqiIJ5n8Ue6f9NJGtdNxOIVrc3AFU/eI25GRsa55xzHWlYrZcnQz90aTlHM77LArUYqMxqBQTuT5fLSoO/ckwNp0rNib5bmx15/lArHawpPKusmdp2xqKz2rBPKpPA8CZuVWzhHY8mJFZvLelVvhPA2YjSuo9lOzWWCRUjwPskFjSrvw7hQUDSrOKWsnC8FlAqatLWOzZis4FdWX0V9pSgUpSgUpSgUpSg+GsGIshhBrYryRUFC492YKnMgneBtvyUnbb3T6EVUMYWXMO+GIUEAZdM06kMZ5+Gu9dmuWgRBEiobiPZ1Lg2HkdR6HcVzvH8a1yZXIdFDOsuimGZTDMAdJ+prCeOXgz5bjBQ0AMEbkDElZOs86t/Euw5Huhx5RcX+1pIqtY/sw4mGQSSdUuDfee9BrP8Aq4wr2uYJ9oqk51QEEqpLKT0OoA1/mHWoHiHbB5Y2raIZgNlBYz4t5HlUhiOzTXIBLNER7O2xAj7o2XU1ktdgnYyLJ1Mk3W+uRP1ioKfjOIXb7NLM4mCJJ23idgT6RNRv8E7nQZyeQ90eBbnryFdWw/8Aw7kRcbMPuqMqfIb+pqYwnYxFgBQPSrJU9OS4Dsi7GWGtWvhfYfaRXSMJ2cA5VNYTgwHKteJqm8L7HAcqtOA4AF5VPWcCByraSzFbkTWnh8AByrdt2orIFr1FaR8Ar1SlApSlApSlApSlApSlApSlB5IryUrJSKDWazWJ8NNbsV8y1MEa2AHSvB4cOlSmWmSmCL/5eOlelwA6VJZK+5aYNNMIKzparNlpFUeQteor7SgUpSgUpSgUpSgUpSgUpSgUpSgUpSgUpSgUpSgUpSgUpSgUpSgUpSgUpSgUpSgUpSg//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4340" name="AutoShape 4" descr="data:image/jpeg;base64,/9j/4AAQSkZJRgABAQAAAQABAAD/2wCEAAkGBhQSERUUExMVExQVFxgYFRgYGBUZFxgYFxcXFxgVGBcXHCceFxojGRYXHy8gIygpLCwsFh4xNTAqNSYrLCkBCQoKDgwOGg8PGiwkHCQsLCwsLCksLCkpKSwsLCwsLCwpLCwsLCwsLCwsLCwsLCksKSwsKSwpLCksLCksKSkpLP/AABEIAPsAyQMBIgACEQEDEQH/xAAcAAEAAgMBAQEAAAAAAAAAAAAABQYDBAcCAQj/xABBEAACAQIEAwUFBgQEBgMBAAABAhEAAwQSITEFQVEGImFxgRMyQpGhI1JiscHwFHKCkkOi0eEHFTM0U/FzstJj/8QAGAEBAQEBAQAAAAAAAAAAAAAAAAECAwT/xAAhEQEBAQACAgMAAwEAAAAAAAAAARECMRIhA0FRE2FxMv/aAAwDAQACEQMRAD8A7jSlKBSlKBSlKBSlKBSlKBSlKBSlKBSlKBSlKBSlKBSlKBSlKBSlKBSlKBSlKBSlKBSlKBSsQxK5imYZgJI5gHnWnxDj1qzozS2oyrqZAn/QetZvKT3VxI0qJbtRhwgZrqrInKT3/LKNaiMZ29H+DaZujP3R5xz+YqX5OM+1nG1baVzXHdrMTc+NbY6KY+ok/WtG/wAdxDCDfn+tv0iuV+efUa/j/t1ctFeDiFHxL8xXH2Fxt2VvNv8AWvD4e8P8MEeDD6GKz/PfxfCfrswM7V9qG7L8QVsNZWQLgtqGSRmBAjUelTNemXY5FKUqhSlKBSlKBSlKBSlKBSlKBShNaOJ4xbQOSf8Apxm9f/RqWydjaxF8IpY7AVDcW7SrbUBNXIHiBI+pqu3OP3Ws5bsZnYsqjQ5WghD5En6eVRuOwwuHK7HKDqB8R6HmdOQ6615efzW/8us4frAnF2N0spN26de6dBrMs+w1/LwivmMmC9+5pzCnKNeWfdvSPOsd7Grbi1ZQZiNFG0D4nboOp05CTt9s4OCHuEsx0Xr5W1PujTVzqQOmteZ0ebQcmLaC2vNiDm8497+4itgcMWJdy3iSQD5BYn616xePW0neGkwqrrLHkBux8TvvoNTXOM8fySHgsdMg1AP3fxnefhEbHeriJ1r2HUaCfEARP8xIFaz8csjYKPUfmARVHvXLtwks5E+MnTlOwHgNKxphl3InzJP51pNX1OPWm5qfWfplqTsXkYCIHPSZ+lULAKgOy/KrNwxEJ2j6VqM1ZEw4I8eh39DvUjg+MXbfxZhtDyR5B9x61p4bDNlle8Oh/SvFy9GoMc/TbUesHp5Gus9IteB7QI5yvNt+jbHybY/Q1K1QvaBpUjltp/l/OPDrW7guNPYgH7S3y11A2lT08DXWc/1mxcKVhwuKW4oZTIP7jzrNXVkpSlApSlApSlAr5NfarvFu0iWLxzHRUJjqwBMD/KKzy5Tj2smtbtV2kFv7FWzNclSPu5dW18Rp/VVfZwq97kM9zykZV+in5dTVR4PiXxOIS4+9wNfaOXtXkR5KiD1qxODdyKdncsdfgQgAfMg+g6V4uXK8rrtJnps4FCXDue+4zfypMADxJ0/uNRvFcez3fYWhBObM5GgURmbyltvMnpW1xXHezt37kbTHgLeQempNbP8ADK4L/CwjT4lYarpr8TD1NYvq4sRNhUtWzdMsp92dXvMDAZvwzAVRoZHUVuZmVQzwb9w5FHwhjqVn7qAEseZU8gKwYW97e6bsRbtkrZ6ZlkNd6ZUEgeM+FRfEsczoTbGt77DDDohjPc/q018RUg08ZxHe/JKgslgncxrexBPXofOIKCq4X3uNuRpPIdPDx/2qZ7Q3lzCykZE+zHPu28pb+5iG/rNVXEubr5QYXYn6wPE7nwrpIxa94ri2pVASR939T8NYA15iAAoIgmSSdjGwMCfHlXm3fX2QZRlUXU8IAyFteeubXnWOxj1F+44LPmVQMoJ2Gu/iK3n9MaypibghvaW4YwN8ukk7Dfz2irBw/iOItam3nOpXI2XXkIMSIjqd6p+TW39m5MjNIyLoIBAU7+NSuO4jL2SGKm3mkNoQe7BHJpiNJ3rWMuzdku0C3O7PeG4IKsIIElSBA1EHStrtQvs1NwDur3z/ACzluL6qZ/pFUXsxfY2rMkrdTLbLHfO6oUneVbOVM6A67irL2z42GwoUA5roFsTyNwkH+1FdvQdafTUrCvFAFcFtbJbUnUouQk/2OjT1UnnUrgcZ7ZIMBg0HoH6x91wP3pVBv3ArYgbyt5d9wmCAbb8QWt/s7xZm9iOd7DSZ2zpLIfmtRpeOD8WaxcO+UnVfIww/mU/p1q+27gYAgyCJBrkmPvM1xWQgC4ntADzZBkuLPiDbaf5jV37D8XF21kmSuq+Kn/fX+oV0+Pl7xmxZqUpXdkpSlApSlB5Z436gfPSuVdsVLm7EkgnTnIOYaeMFfE11DGgFCCSNDqNxGs/Sa53xhhce4QO8YzAfeH2oI8MwIFcPm9t8VT7KbvyIs2lHh9kDMeZqewjH2ts6QLBIHib0H6AVBcEBS+0zzUeauDB8MhTWrXbwsQcshMwPU2rokj99PCuGe9aYsTgBet3rbyobPJj/AA7wKyB1VgD/AE1g4BdK2Ldm8O/buC3cH8jNJ8QVAI8xU+9gDvbnn+JTuPXf59a0cZw4kh7ZBuAaTtchWCg9HEgeIHlTnxvrF41W+I8Qt2Rh7NvQM+VhGht5XhInYn10BrVu3iMQbiqQlhfY2CwIHtHkZwPDU+S1D8VvFv4ZmUrcW5bS4pBBUzBBHIjvVLYi61/B3Db1dnuvZUDvE3GNmR4RnHqKzGqqeOuas0EZ4ydcrgMD8m+lRtmcuZVLMHBA2ElIlvDyqS47hiFQjvKDet6cjZvOs+WQIZ8a0OGNo/mPpMj8q3043t5s8LVR3gGO/wCETyUVnL5egHKK+Yi8BrURiMUTU90vpuvxDp+/WvdrF5tDHyFQ5uVNcH4DdujMRktgSXbQQNzrGniYHjVzE7WjsxYIcMultWR2EwAUzMuWdFEnXwBNbHGOO5icQdbdoEWtCPaO27weRIRRO4H4qxKFNvICLWGXV3bQ3Y12PwaTB1aNQFEVHWrovOuIe2TaVsuFsn3r9z4SR0E/Xyqz21JjWxqvZsX2c95bJVz/AP3xjKSk82FvMfCpPgDFMZhbX/it2ww6924zfTJ86juMp7TEW8GXBW0xv4x57rXmOZ/7ZyDpmbpWTh+LZjicSASxQi2Nu/iCtmyPMW1Vo/FW70LR/FEpwpvvZlboQ9ob+oFSP/DHifsri2zoEe7Z9EeBqfBl/tqG4p3LnC7AHxzHPKq5R8wZ9K0eyOLBvXzOn8W5BHQpc1HqB8qz17afomla+AvZ7aN1ArYr1uRSlKBSlKCC7T3QLZD6IRGYHUEmJ8IMfMVR8M7C4c4+0QwY2Kk+8PJiCPBgOVdD45h81uCJGoI6gjUVR8dhzbcMAWgafit6yvXMkk+IJ57ef5J7dOPTS4jwuH9ooEPBjkrjQ69CCR8qlcKxKqyzmXQrzjn6j9fGa9W3GX7yH1iRXh7BQ5l1AiPEDYT110PoawJBVGhWMsbDYdRHSflt0r46xMazuD+/rWC1ezd5TB5jYE7aj4TWc3jzB1/elXREca4HZxAHtF72hBmHBG0MN48etVzEdlLlmz7OzcPdt3FTNowLOLi95RGhG9XW5bBGhHrWhdXLrrl8I/Xas2asuOS4rgmJtISUYsmJdkywwKXASW01iVXQ/eqT4pwu2MNbvW0yOxi4g6kE5svLUflV4xVwczv95dPmJqJxRtc3QR4fs9azV7c2v4K9cMJbdo37pj5mvfD+y1y4e8ckasN3A6kfD66+FXq7cshpVgPBVBPnLKTWJ3tnaxiLxGolYST4MQsePjTWciMwPD8NYj2aG/d68hv7znup6AnwrY4jiBbTNiXH4LS+7m+GF1ZzJ0LegAkjZP8AEPouSwo+79rc9FUBV9SRUVicZhsIxY3c986FzF6+PBVX7K101JjoaSTV0uYdrrIcVKqx+xwqSbl2DIz7wswSdtNSxE167QYu5h3tpbAfH3AQqpqMMjaBUX/yEfEdhr0jFYxl51Ny2P4K03/UxF1s19/JzECNlQAa718wmBJlbHtEFwTcvP8A9xcXnkDH7JPxsR11rpsiNGxgVtq1kGYM4u7JJdzoMNaj3mMwTv3jsdKtWDwC4e0GxJypaY3b8fFfYEW7CdSiE7bFl6aY8Hg7WEtC67hAs+zI1MayuGU+83W820kj71V/F4o44h7v2GCtTlUH3oPeCk+8xJGa4eZ6mDN1cxkXjLMbvEbukhreFXkoAgso6CQoPNj8trsTayITcOgm7dEfGwlU8xbzEj8ajeotLTYq4HyTbQrbw9qIV3A7qxuLaiWM8t9XronY7gqvftWR31RxdxD/AH7gIuhPGWVbjdAEGzEU79DrmCtZbaLEQoBHQxqPnWelK9bkUpSgUpSgwY63NtvKflVbx2FDrBkSZBHI8j4Gf31tRFVfi2L9gVzDuFireHMHxGh+dc+c1qVBpba0SImdxGjfiX9V+XjsWLwA02PLp/vUniMOGX7ynUHfxGo/OonFYcqCeUE5hJOmozADveY1rhZjfbJctDcfvw/cjyr4MQ0QQGH7+taqX2IkrI6jX1nlXrPI0Mz4x8+RqaPcjYEgcgdR89/zrBfW4D3SCR0g+kaGvBcj3kI322+WorHcvIe6WC+BH/usjTv4sj3rbeiuPmSpqOxHEyNBZcn0/OKlDbVdVuAeTj9SKxPhif8AEuEeFwf/ALqVUP8Axt47YZyR+J1H+W3+tamPv41h7tix+J3mPHvsZ+VSt/AA6E6c81wfWblagwOHU+9aBHirH5opP1qaK1d4f7X/AK2LuYj8FgMy+WaAg9a38BwsJ/2+HW3+N4uuPHcW09WNSWJ4thLe7kn8KAfI3WP0FalztO7f9vh2bo9wEx/U+VB6Cm0xsWODD/q3SbhXX2lxgEWPxsMq/wBCnzrRx3aq0hyWVN5zGgUlC3Ii2e9daficwOQqPxtl7rZsZigOio2ZvIMdF/oU0S4cpt4SwUUe9cbT+psxBJ/nKjwpkGvjUJPtsc5Zm921OZieQcrv/wDGsAcytLeBu4pla5KWgfs7SxmfLplUAZSR5ZE85BlOGdnATnb7RjvcfNkPro13wVQq9S1S634JXDDNc91777KB8ChdABytptpJFal/BkwvD/ZZRC+3ZcqqO8lm3ud9W1OpOrsavn/DrBAF2X3UGUHcszHM7E8ySNT41RFi2CqnM7e+x948tY28ANB611fsXgfZ4ROReXPrt/lArt8fH2xyqdpSlehgpSlApSlAqA7W2D7JmXcCf7SJ/wAs1P1rcQsZrZB6f7H6VL0RQOF8Za3CN31OsjUgeXOp0ZXWUIIPTb/aoDGcChFKsS3ugCAwZZ93kTucp+c1ns3WVc6MXGs7z5EHUEfdP0rjWmXE4ODKmG68/wDQ1p3LvK4uv3h3T/o1bS9oLRdrbkKykAzsSQCPmDWW7aB2P6iud4taiHxOUiWEHbl8wZE+tY8Wy5c2TN5Dl5g1u4jB9B8jH0OlR1zBGZzEHxDD6oYrGVr0jsWbaoWNtvJSZPkKj7t9CJy3VH76ips3rg5q39QP/wBlrXu3Ln/iB13i0f8ASplVXLq2hyvN4ZhXm3bQzGGuP5sTPyf9KsFy84PdtkeJNkD6A1hbiF3nctJ/Xr/lValgisLgb51Sxas/0nN84U/WsmJ4FdYRcvQByTTfrl//AGK2TcznRmc9Qh+jXJHyNff4W4fdCp4sS5+Q0/zUymxgwfA7dv3EBO0mD9BAP9TNW2bqAwq+1ZdgIKofoq/IetfBwsb3Ha5/MYX+0QPnNamK7Q2bZyWx7Rh8KDQeZ2FanD9TybjWXclrraR7o2j8TaE+QgedR+J48J9lYgkaFh7qDoPHwqt8R45fxDZFIA3gHSOs8xv+993DWIi2u/xnbl+Z+g9K6ZjG6snAsKbjKBzYKPFmMTPPU/nXdrNoKoUbKAB5AQK5d2D4cDibQjS0puHzHdX6sPlXVK7fHPtmlKUrohSlKBSlKBXwivtKCt3LAz3EYAiQ0Hx8PMVB4/BMjZlfKx0zn3H2AS8o3OujjXSrRxS3F1W+8Cp/MfkfnUbkKGNwzk/3ZjHzA+dcrF1QeIqoxBe4ostcRVbMFZe7H2lp2BRlKCDzG8bxt/a2hKQw+Wnhl0+lTvEeCxbKoqvb1PsX90mNArfBqPrVe/gPYtlsXTZ1A9jfBa2S50yMDKgtI05xO4nKsj9qlS5btXNLlxQwEGBJIALgRJI006V6t9oLTiVbMPwkMB5xqPlUFxrhtw37dy7ZuWsgVXa2PbIQr5wRk76mdNVOn11kXCsI9tazSTBOQgliYh4IiairJ/zOy2zqetY7htHnb+a1UuMYeyqMXvW2IQ5BmR7maO4FIJYiYBBlY6HWtXC8NLqChGWF72rEsVBYQe6kNIiJ03qYatjpZH/jH9teTibS7FR/KP8AQVW04XckfaMBPLKP/qJrQa1eu4rEA+0ygXUyyQoWMtvTbeDPhNMhqzYrjltes9dFHzaobH9r3VZS3AJyhpVxMEx3SROh0MVpjD4eyAHdS8CVXvMT/Kv6xXm/w+7iRCWWt2V73f7pZoIUt0USdBO51q4mtHG8VuXlYtcYxy0CgQDJgkkaj5+laGGUhTlzMz6RsMunen4dSN9KseF7OW7VsvdvBx7uS3CpOmmbc6xqIrCSttS2ULpqANRt3N4OvPxpqNZQthYABuP0nvMeeuuUT+5qc4LhoA68zzJ5n5/pVUsE3LucnU6L/t5VavbZVyjQt3R+v0mpVjq3/C2xmt3b/J3CJ/Ig39WYn0q9VX+w9pUwGHC7G2G88/en61Pg1349M19pSlaClKUClKUClKUGhxlJtzzUg/LWoq8gJ11BAHqDIOm2+9T+Jt5kI6ioLDnujw0+Wn5Vz5dtRG45mC+0WWKBwync6iTpuRl+vpWpjsUvtAjr3SVyFiNWO0A6yDAkbGNt638XZIU5QT3gYzMI11IIMnrH/qtY4RbgVn1YZSYLBSy7ErpseorLHvUVi8CLk+yvPbZVKd0hgCTILK2pII0nkT1qMx3DbrFvaWrGIXXLmADjujKCxEe8Dr4+FTv8O4vMxClWVV0OoyFyJB39+NDyqMs3G9vl+0yFWLZ8xIYFYgkZQNWjKxBjYEVhrf1V8RwW0NWwNxDIB9m2YaiSY2gRvHxac60sXw7DDXLi0OXN3Qob3iuWQszzjprVr4ZxV7hAdQMyZ1jSQGiBLGdCDOhE6gUTiLG4bbJDBM3dJPMCNVEnXlI32oTlKqv/AC9FD649sm4znvSBGUqYadtDyrInArTKx/h7jMNFF53Obx7xiKmcLxY3Gy5MrFC4EnTUDK/dEGSNpr5gr9x3cPkypCnKG9+AWAJYyACBMCSfChsqPw3DbqghLdjDiGHc1aYGVpy6iZMGDtWa7wZYZrzvdGUTmIC6HUgCImeXhWLB4q5cujvEqLl0MAdAqllQEZYE6cyT5TWHjePzt7MHQauR+W4I8/LrRZdRt7FBzKgKgnIFgCObSpgz4ifrVb4pjfaEqvuoY/mboPL98qm8XcyIzHkOfXlvVffCE2g3QT8yY+gJ9BViM/BlzXQImP0/cVP458qGBNw9y2PxPAHzJHoKguziZZY7mAOkDUn1qYwGL9ri0dvcstPncOw/pH1NS9tR3zs7bFnD2bIM+ytok9cihZ+lTtt6onA+MhgNat+ExEiu8ZqQr7XhWr1WkfaUpQKUpQKUpQKgsXayORyOvz/cVO1FcaTVD1kfqKxy6aiLxdwIjOxhVBY+QEmqs/bdcxAstp+ITz6AgbdeVWTGWvaW3T7ylfKRFUBcIqW3YJaN0Mqxckqs5sxC6gMSBqdOdc9XMT1rtZYbQsbZ6OI6fEJXmOfMVvZgRIIIOxGo+Yrm/EcRlV0v2ULB8s2yF7u7KDbMSIB2PlTBcRyXG/hbrDc5GUgtqNcgkMMsmB3vADaYL7cwyAkhFBbRiAJPmedaK8PRSSqwSI3aQDyEnujwEbVq8I7ULfhHhLnKDKt/Keuh0k7GCYNSjrUMRqYVVJIGp0JJLHTlLEmPCvq2gNgBMkxzJ3PnWxcWsRGlRWhxTE+zQkbnRR4np++YqtWrUb6k6nfn0BP7nwqR45cz3AukLqRprv18A3yFQHHMWVGUbsJbymI9TVRH8YxYc5Qe6vrJmJPQcvGo3/mjEFBoGMQOm35flW7iiosg7zrO0naAPSPTkK0eCuzOwt28znZvhQdSf3MVr6RJPKkWrermY8BtnPQCtDF48W3Fu2e7b0J+8595j61I8TujCWiFOe+4hn5j/QdB61UlNTjN9t316dO7Kdp4IBNda4FxYMBrX5o4fjCpFdS7F9oZgE1qXGbHbcPekVtKageE4zMBU3bausYZaV8FfaoUpSgUpSgVH8cX7It90hvkakKx37IdSp2IipRWbx+Ibb/OoLivBBcLMhyMw7w+B5jUxqraCCNJAkGpRSbR9k2jKYU8iOQPmK+XVMZkErzXmD/7/fOuFjrL+ua8X4QVf7RWVyQA4+IQ8kHZtAsjeTUSmES0js65iAChXNbdHm1rmUxA9p0MECur3CCI0II2MHTbUGoDGdnbDf4ZWDmADHIG+8LbEpPpWPL9Xw3pSOL4cfZ31Ly9sMwy5TmDMDC/DmK59OYzCrvwbGG7YR294ghj1KkqW9Yn1qCx/ZJ2aRiJmJzoJgRABXQAAaKAB5ipqwDatqiIMqgAd8cuZkbner5RPGth6xmtS5irvK2vrcH6Cta5cxDc7Sf3Mf0qeUXxqBxuJCm45Phy1JyaT55vmaq+MxouEbuzfCokwOQA1E1bj2SR59tde6CZK6KpPkuv1pdxWFwawgRT91ACxPQ/7mnl+Hh+oBezV7EFTePsbY2QQXPy0XQCpTDGzbVrdmAF0YrrrHMn3jUDx3tQ9zuj7NPig94iYgn56Cot8d7NSFJXrBIn/Xffxp429p5SdPPH3UMQCWZty29RC18uOWYkkknrQV3kyYzGZGirT2XxZDCqrbWat3ZbAksKxVdv7L4qVFXLDnSqb2YwxCirlhxpXWMVsivtfBX2tIUpSgUpSgUpSggu03DM65wNV38RVet4sQAXyv1I0MEgSdvn+dXtxIiqV2g4MUcus5Ty5a9fD9+XPlGo8XYbRhkbUgg6GRBM6a+GhrQu2rgkgrcE+fU9QRy61oniLW2VRLSrlgT0cgBSdhHwkEbbVntIHBayWU7MBGYc4KsfqD5VzsXWDHYgKYKkR/oD8QAO+88jWrcxajSWB6Rry6HoZ8takTiXTR4bbc5DHPQrE+E19gPBKDzOQ+ognoKx4xryqNuFRvcX0I8B18R8xWT+FHMk1sPaVeSr1gAVo4jjFpROafITy67fWnjF8qg+0lt1O59kwgjUCDvPhBIJ6EH4TVIxvD2VxGqiIJ5n8Ue6f9NJGtdNxOIVrc3AFU/eI25GRsa55xzHWlYrZcnQz90aTlHM77LArUYqMxqBQTuT5fLSoO/ckwNp0rNib5bmx15/lArHawpPKusmdp2xqKz2rBPKpPA8CZuVWzhHY8mJFZvLelVvhPA2YjSuo9lOzWWCRUjwPskFjSrvw7hQUDSrOKWsnC8FlAqatLWOzZis4FdWX0V9pSgUpSgUpSgUpSg+GsGIshhBrYryRUFC492YKnMgneBtvyUnbb3T6EVUMYWXMO+GIUEAZdM06kMZ5+Gu9dmuWgRBEiobiPZ1Lg2HkdR6HcVzvH8a1yZXIdFDOsuimGZTDMAdJ+prCeOXgz5bjBQ0AMEbkDElZOs86t/Euw5Huhx5RcX+1pIqtY/sw4mGQSSdUuDfee9BrP8Aq4wr2uYJ9oqk51QEEqpLKT0OoA1/mHWoHiHbB5Y2raIZgNlBYz4t5HlUhiOzTXIBLNER7O2xAj7o2XU1ktdgnYyLJ1Mk3W+uRP1ioKfjOIXb7NLM4mCJJ23idgT6RNRv8E7nQZyeQ90eBbnryFdWw/8Aw7kRcbMPuqMqfIb+pqYwnYxFgBQPSrJU9OS4Dsi7GWGtWvhfYfaRXSMJ2cA5VNYTgwHKteJqm8L7HAcqtOA4AF5VPWcCByraSzFbkTWnh8AByrdt2orIFr1FaR8Ar1SlApSlApSlApSlApSlApSlB5IryUrJSKDWazWJ8NNbsV8y1MEa2AHSvB4cOlSmWmSmCL/5eOlelwA6VJZK+5aYNNMIKzparNlpFUeQteor7SgUpSgUpSgUpSgUpSgUpSgUpSgUpSgUpSgUpSgUpSgUpSgUpSgUpSgUpSgUpSgUpSg//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4342" name="Picture 6" descr="http://www.paulkiritsis.com/wp-content/uploads/2011/12/Finances.jpg"/>
          <p:cNvPicPr>
            <a:picLocks noChangeAspect="1" noChangeArrowheads="1"/>
          </p:cNvPicPr>
          <p:nvPr/>
        </p:nvPicPr>
        <p:blipFill>
          <a:blip r:embed="rId2" cstate="print"/>
          <a:srcRect/>
          <a:stretch>
            <a:fillRect/>
          </a:stretch>
        </p:blipFill>
        <p:spPr bwMode="auto">
          <a:xfrm>
            <a:off x="4876800" y="1371600"/>
            <a:ext cx="3320634" cy="413385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a:t>
            </a:r>
            <a:endParaRPr lang="en-US" dirty="0"/>
          </a:p>
        </p:txBody>
      </p:sp>
      <p:sp>
        <p:nvSpPr>
          <p:cNvPr id="3" name="Content Placeholder 2"/>
          <p:cNvSpPr>
            <a:spLocks noGrp="1"/>
          </p:cNvSpPr>
          <p:nvPr>
            <p:ph sz="quarter" idx="1"/>
          </p:nvPr>
        </p:nvSpPr>
        <p:spPr>
          <a:xfrm>
            <a:off x="914400" y="1447800"/>
            <a:ext cx="3581400" cy="4572000"/>
          </a:xfrm>
        </p:spPr>
        <p:txBody>
          <a:bodyPr>
            <a:normAutofit/>
          </a:bodyPr>
          <a:lstStyle/>
          <a:p>
            <a:r>
              <a:rPr lang="en-US" dirty="0" smtClean="0"/>
              <a:t>Money is one of the biggest concerns of most people in the world</a:t>
            </a:r>
          </a:p>
          <a:p>
            <a:pPr lvl="1"/>
            <a:r>
              <a:rPr lang="en-US" dirty="0" smtClean="0"/>
              <a:t>It influences everything you will be able to do</a:t>
            </a:r>
          </a:p>
          <a:p>
            <a:pPr lvl="1"/>
            <a:r>
              <a:rPr lang="en-US" dirty="0" smtClean="0"/>
              <a:t> Wasting it is extremely easy to achieve in college</a:t>
            </a:r>
          </a:p>
          <a:p>
            <a:pPr lvl="1"/>
            <a:r>
              <a:rPr lang="en-US" dirty="0" smtClean="0"/>
              <a:t>The Navy pays a lot of money and you have to be able to manage that money</a:t>
            </a:r>
            <a:endParaRPr lang="en-US" dirty="0"/>
          </a:p>
        </p:txBody>
      </p:sp>
      <p:pic>
        <p:nvPicPr>
          <p:cNvPr id="13314" name="Picture 2" descr="https://encrypted-tbn3.google.com/images?q=tbn:ANd9GcRovVi2GS6WePHi_egR8LqpWK2xYjvLrLbY_5PXoj3UqHttQKnh6w"/>
          <p:cNvPicPr>
            <a:picLocks noChangeAspect="1" noChangeArrowheads="1"/>
          </p:cNvPicPr>
          <p:nvPr/>
        </p:nvPicPr>
        <p:blipFill>
          <a:blip r:embed="rId2" cstate="print"/>
          <a:srcRect/>
          <a:stretch>
            <a:fillRect/>
          </a:stretch>
        </p:blipFill>
        <p:spPr bwMode="auto">
          <a:xfrm>
            <a:off x="4724400" y="2209800"/>
            <a:ext cx="3850747" cy="2667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Life</a:t>
            </a:r>
            <a:endParaRPr lang="en-US" dirty="0"/>
          </a:p>
        </p:txBody>
      </p:sp>
      <p:sp>
        <p:nvSpPr>
          <p:cNvPr id="3" name="Content Placeholder 2"/>
          <p:cNvSpPr>
            <a:spLocks noGrp="1"/>
          </p:cNvSpPr>
          <p:nvPr>
            <p:ph sz="quarter" idx="1"/>
          </p:nvPr>
        </p:nvSpPr>
        <p:spPr>
          <a:xfrm>
            <a:off x="4419600" y="1447800"/>
            <a:ext cx="3886200" cy="4572000"/>
          </a:xfrm>
        </p:spPr>
        <p:txBody>
          <a:bodyPr>
            <a:normAutofit lnSpcReduction="10000"/>
          </a:bodyPr>
          <a:lstStyle/>
          <a:p>
            <a:r>
              <a:rPr lang="en-US" dirty="0" smtClean="0"/>
              <a:t>College life is stressful and hard</a:t>
            </a:r>
          </a:p>
          <a:p>
            <a:pPr lvl="1"/>
            <a:r>
              <a:rPr lang="en-US" dirty="0" smtClean="0"/>
              <a:t>You need to be focusing on your studies</a:t>
            </a:r>
          </a:p>
          <a:p>
            <a:pPr lvl="1"/>
            <a:r>
              <a:rPr lang="en-US" dirty="0" smtClean="0"/>
              <a:t>Adding monetary problems to the picture will only make life more stressful for yourself</a:t>
            </a:r>
          </a:p>
          <a:p>
            <a:pPr lvl="2"/>
            <a:r>
              <a:rPr lang="en-US" dirty="0" smtClean="0"/>
              <a:t>Food</a:t>
            </a:r>
          </a:p>
          <a:p>
            <a:pPr lvl="2"/>
            <a:r>
              <a:rPr lang="en-US" dirty="0" smtClean="0"/>
              <a:t>Room and Board</a:t>
            </a:r>
          </a:p>
          <a:p>
            <a:pPr lvl="2"/>
            <a:r>
              <a:rPr lang="en-US" dirty="0" smtClean="0"/>
              <a:t>Tuition</a:t>
            </a:r>
          </a:p>
          <a:p>
            <a:pPr lvl="2"/>
            <a:r>
              <a:rPr lang="en-US" dirty="0" smtClean="0"/>
              <a:t>Many other issues</a:t>
            </a:r>
          </a:p>
          <a:p>
            <a:pPr lvl="1"/>
            <a:endParaRPr lang="en-US" dirty="0"/>
          </a:p>
        </p:txBody>
      </p:sp>
      <p:pic>
        <p:nvPicPr>
          <p:cNvPr id="10242" name="Picture 2" descr="https://encrypted-tbn0.google.com/images?q=tbn:ANd9GcQPcwtSTRXVKSUi4Uca-QXeVtU7QBUdC3nff53mfJDUgVW1_Oz1"/>
          <p:cNvPicPr>
            <a:picLocks noChangeAspect="1" noChangeArrowheads="1"/>
          </p:cNvPicPr>
          <p:nvPr/>
        </p:nvPicPr>
        <p:blipFill>
          <a:blip r:embed="rId2" cstate="print"/>
          <a:srcRect/>
          <a:stretch>
            <a:fillRect/>
          </a:stretch>
        </p:blipFill>
        <p:spPr bwMode="auto">
          <a:xfrm>
            <a:off x="457200" y="1905000"/>
            <a:ext cx="3657600" cy="36576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Life</a:t>
            </a:r>
            <a:endParaRPr lang="en-US" dirty="0"/>
          </a:p>
        </p:txBody>
      </p:sp>
      <p:sp>
        <p:nvSpPr>
          <p:cNvPr id="3" name="Content Placeholder 2"/>
          <p:cNvSpPr>
            <a:spLocks noGrp="1"/>
          </p:cNvSpPr>
          <p:nvPr>
            <p:ph sz="quarter" idx="1"/>
          </p:nvPr>
        </p:nvSpPr>
        <p:spPr>
          <a:xfrm>
            <a:off x="914400" y="1447800"/>
            <a:ext cx="4038600" cy="4572000"/>
          </a:xfrm>
        </p:spPr>
        <p:txBody>
          <a:bodyPr>
            <a:normAutofit/>
          </a:bodyPr>
          <a:lstStyle/>
          <a:p>
            <a:r>
              <a:rPr lang="en-US" dirty="0" smtClean="0"/>
              <a:t>You don’t live with your parents anymore!</a:t>
            </a:r>
          </a:p>
          <a:p>
            <a:r>
              <a:rPr lang="en-US" dirty="0" smtClean="0"/>
              <a:t>You need to start being responsible for you own decisions</a:t>
            </a:r>
          </a:p>
          <a:p>
            <a:r>
              <a:rPr lang="en-US" dirty="0" smtClean="0"/>
              <a:t>If you can’t take care of your own finances how can you be expected to take care of enlisted personnel under your command?</a:t>
            </a:r>
          </a:p>
        </p:txBody>
      </p:sp>
      <p:pic>
        <p:nvPicPr>
          <p:cNvPr id="29698" name="Picture 2" descr="https://encrypted-tbn2.google.com/images?q=tbn:ANd9GcRw6TlJ0WKjI9vMMhkI47xr8lgB4pujPJj_pFpZD1NO0QbsniiL"/>
          <p:cNvPicPr>
            <a:picLocks noChangeAspect="1" noChangeArrowheads="1"/>
          </p:cNvPicPr>
          <p:nvPr/>
        </p:nvPicPr>
        <p:blipFill>
          <a:blip r:embed="rId2" cstate="print"/>
          <a:srcRect/>
          <a:stretch>
            <a:fillRect/>
          </a:stretch>
        </p:blipFill>
        <p:spPr bwMode="auto">
          <a:xfrm>
            <a:off x="4876800" y="1905000"/>
            <a:ext cx="3840480" cy="3048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Expenses in College</a:t>
            </a:r>
            <a:endParaRPr lang="en-US" dirty="0"/>
          </a:p>
        </p:txBody>
      </p:sp>
      <p:sp>
        <p:nvSpPr>
          <p:cNvPr id="3" name="Content Placeholder 2"/>
          <p:cNvSpPr>
            <a:spLocks noGrp="1"/>
          </p:cNvSpPr>
          <p:nvPr>
            <p:ph sz="quarter" idx="1"/>
          </p:nvPr>
        </p:nvSpPr>
        <p:spPr>
          <a:xfrm>
            <a:off x="914400" y="1447800"/>
            <a:ext cx="4267200" cy="4572000"/>
          </a:xfrm>
        </p:spPr>
        <p:txBody>
          <a:bodyPr>
            <a:normAutofit fontScale="92500"/>
          </a:bodyPr>
          <a:lstStyle/>
          <a:p>
            <a:r>
              <a:rPr lang="en-US" dirty="0" smtClean="0"/>
              <a:t>Since there are so any expenses in college you need to effectively manage them and make sure you are not falling into debt</a:t>
            </a:r>
          </a:p>
          <a:p>
            <a:pPr lvl="1"/>
            <a:r>
              <a:rPr lang="en-US" dirty="0"/>
              <a:t>K</a:t>
            </a:r>
            <a:r>
              <a:rPr lang="en-US" dirty="0" smtClean="0"/>
              <a:t>eep </a:t>
            </a:r>
            <a:r>
              <a:rPr lang="en-US" dirty="0" smtClean="0"/>
              <a:t>track of where </a:t>
            </a:r>
            <a:r>
              <a:rPr lang="en-US" dirty="0" smtClean="0"/>
              <a:t>your money goes</a:t>
            </a:r>
            <a:r>
              <a:rPr lang="en-US" dirty="0" smtClean="0"/>
              <a:t>. This will allow you to see where you can cut spending in order to save money.</a:t>
            </a:r>
          </a:p>
          <a:p>
            <a:pPr lvl="1"/>
            <a:r>
              <a:rPr lang="en-US" dirty="0" smtClean="0"/>
              <a:t>You always want to have a certain amount of saved money in case of unforeseen expenses. </a:t>
            </a:r>
          </a:p>
          <a:p>
            <a:endParaRPr lang="en-US" dirty="0"/>
          </a:p>
        </p:txBody>
      </p:sp>
      <p:pic>
        <p:nvPicPr>
          <p:cNvPr id="9218" name="Picture 2" descr="https://encrypted-tbn3.google.com/images?q=tbn:ANd9GcQ4ejqGEbb9N6fll01tnvOwdz9emVd8m-VnxqkUVM8McDDHbdP0"/>
          <p:cNvPicPr>
            <a:picLocks noChangeAspect="1" noChangeArrowheads="1"/>
          </p:cNvPicPr>
          <p:nvPr/>
        </p:nvPicPr>
        <p:blipFill>
          <a:blip r:embed="rId2" cstate="print"/>
          <a:srcRect/>
          <a:stretch>
            <a:fillRect/>
          </a:stretch>
        </p:blipFill>
        <p:spPr bwMode="auto">
          <a:xfrm>
            <a:off x="5181600" y="2590800"/>
            <a:ext cx="3472204" cy="25908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Navy Stipend</a:t>
            </a:r>
            <a:endParaRPr lang="en-US" dirty="0"/>
          </a:p>
        </p:txBody>
      </p:sp>
      <p:sp>
        <p:nvSpPr>
          <p:cNvPr id="3" name="Content Placeholder 2"/>
          <p:cNvSpPr>
            <a:spLocks noGrp="1"/>
          </p:cNvSpPr>
          <p:nvPr>
            <p:ph sz="quarter" idx="1"/>
          </p:nvPr>
        </p:nvSpPr>
        <p:spPr>
          <a:xfrm>
            <a:off x="914400" y="1447800"/>
            <a:ext cx="7315200" cy="2590800"/>
          </a:xfrm>
        </p:spPr>
        <p:txBody>
          <a:bodyPr>
            <a:normAutofit fontScale="92500" lnSpcReduction="10000"/>
          </a:bodyPr>
          <a:lstStyle/>
          <a:p>
            <a:r>
              <a:rPr lang="en-US" dirty="0" smtClean="0"/>
              <a:t>Freshmen-250/month</a:t>
            </a:r>
          </a:p>
          <a:p>
            <a:r>
              <a:rPr lang="en-US" dirty="0" smtClean="0"/>
              <a:t>Sophomore-300/month</a:t>
            </a:r>
          </a:p>
          <a:p>
            <a:r>
              <a:rPr lang="en-US" dirty="0" smtClean="0"/>
              <a:t>Junior-350/month</a:t>
            </a:r>
          </a:p>
          <a:p>
            <a:r>
              <a:rPr lang="en-US" dirty="0" smtClean="0"/>
              <a:t>Senior-400/month</a:t>
            </a:r>
          </a:p>
          <a:p>
            <a:r>
              <a:rPr lang="en-US" dirty="0" smtClean="0"/>
              <a:t>Living on campus has its benefits</a:t>
            </a:r>
          </a:p>
          <a:p>
            <a:r>
              <a:rPr lang="en-US" dirty="0" smtClean="0"/>
              <a:t>Book stipend-375/semester</a:t>
            </a:r>
            <a:endParaRPr lang="en-US" dirty="0"/>
          </a:p>
        </p:txBody>
      </p:sp>
      <p:pic>
        <p:nvPicPr>
          <p:cNvPr id="7170" name="Picture 2" descr="https://encrypted-tbn3.google.com/images?q=tbn:ANd9GcTToUzWN8Y8Wi7x4FSazQ1B9e3vtrYO5DZPPnV-xI6Vw9sDqjrX"/>
          <p:cNvPicPr>
            <a:picLocks noChangeAspect="1" noChangeArrowheads="1"/>
          </p:cNvPicPr>
          <p:nvPr/>
        </p:nvPicPr>
        <p:blipFill>
          <a:blip r:embed="rId2" cstate="print"/>
          <a:srcRect/>
          <a:stretch>
            <a:fillRect/>
          </a:stretch>
        </p:blipFill>
        <p:spPr bwMode="auto">
          <a:xfrm>
            <a:off x="2438400" y="3962400"/>
            <a:ext cx="4511037" cy="25908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Avoid </a:t>
            </a:r>
            <a:r>
              <a:rPr lang="en-US" dirty="0"/>
              <a:t>W</a:t>
            </a:r>
            <a:r>
              <a:rPr lang="en-US" dirty="0" smtClean="0"/>
              <a:t>asting </a:t>
            </a:r>
            <a:r>
              <a:rPr lang="en-US" dirty="0"/>
              <a:t>M</a:t>
            </a:r>
            <a:r>
              <a:rPr lang="en-US" dirty="0" smtClean="0"/>
              <a:t>oney</a:t>
            </a:r>
            <a:endParaRPr lang="en-US" dirty="0"/>
          </a:p>
        </p:txBody>
      </p:sp>
      <p:sp>
        <p:nvSpPr>
          <p:cNvPr id="3" name="Content Placeholder 2"/>
          <p:cNvSpPr>
            <a:spLocks noGrp="1"/>
          </p:cNvSpPr>
          <p:nvPr>
            <p:ph sz="quarter" idx="1"/>
          </p:nvPr>
        </p:nvSpPr>
        <p:spPr>
          <a:xfrm>
            <a:off x="914400" y="1447800"/>
            <a:ext cx="3886200" cy="4572000"/>
          </a:xfrm>
        </p:spPr>
        <p:txBody>
          <a:bodyPr/>
          <a:lstStyle/>
          <a:p>
            <a:r>
              <a:rPr lang="en-US" dirty="0" smtClean="0"/>
              <a:t>Live on campus </a:t>
            </a:r>
            <a:r>
              <a:rPr lang="en-US" dirty="0" smtClean="0"/>
              <a:t>to take advantage of</a:t>
            </a:r>
            <a:r>
              <a:rPr lang="en-US" dirty="0" smtClean="0"/>
              <a:t> the possible </a:t>
            </a:r>
            <a:r>
              <a:rPr lang="en-US" dirty="0" smtClean="0"/>
              <a:t>room and board </a:t>
            </a:r>
            <a:r>
              <a:rPr lang="en-US" dirty="0" smtClean="0"/>
              <a:t>assistance</a:t>
            </a:r>
            <a:endParaRPr lang="en-US" dirty="0" smtClean="0"/>
          </a:p>
          <a:p>
            <a:r>
              <a:rPr lang="en-US" dirty="0" smtClean="0"/>
              <a:t>Avoid eating out on  regular basis</a:t>
            </a:r>
          </a:p>
          <a:p>
            <a:r>
              <a:rPr lang="en-US" dirty="0" smtClean="0"/>
              <a:t>Walk to class</a:t>
            </a:r>
          </a:p>
          <a:p>
            <a:r>
              <a:rPr lang="en-US" dirty="0" smtClean="0"/>
              <a:t>Spend money on things you need, not want</a:t>
            </a:r>
          </a:p>
          <a:p>
            <a:endParaRPr lang="en-US" dirty="0" smtClean="0"/>
          </a:p>
          <a:p>
            <a:endParaRPr lang="en-US" dirty="0"/>
          </a:p>
        </p:txBody>
      </p:sp>
      <p:pic>
        <p:nvPicPr>
          <p:cNvPr id="6146" name="Picture 2" descr="https://encrypted-tbn2.google.com/images?q=tbn:ANd9GcQiowpvKPBkOUAQEIT8DazrySrD5xDJzVoIUWiOM_LwNM_Le4cy"/>
          <p:cNvPicPr>
            <a:picLocks noChangeAspect="1" noChangeArrowheads="1"/>
          </p:cNvPicPr>
          <p:nvPr/>
        </p:nvPicPr>
        <p:blipFill>
          <a:blip r:embed="rId2" cstate="print"/>
          <a:srcRect/>
          <a:stretch>
            <a:fillRect/>
          </a:stretch>
        </p:blipFill>
        <p:spPr bwMode="auto">
          <a:xfrm>
            <a:off x="4876800" y="2133600"/>
            <a:ext cx="3377045" cy="29718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Loans</a:t>
            </a:r>
            <a:endParaRPr lang="en-US" dirty="0"/>
          </a:p>
        </p:txBody>
      </p:sp>
      <p:sp>
        <p:nvSpPr>
          <p:cNvPr id="3" name="Content Placeholder 2"/>
          <p:cNvSpPr>
            <a:spLocks noGrp="1"/>
          </p:cNvSpPr>
          <p:nvPr>
            <p:ph sz="quarter" idx="1"/>
          </p:nvPr>
        </p:nvSpPr>
        <p:spPr>
          <a:xfrm>
            <a:off x="914400" y="1447800"/>
            <a:ext cx="4495800" cy="4572000"/>
          </a:xfrm>
        </p:spPr>
        <p:txBody>
          <a:bodyPr/>
          <a:lstStyle/>
          <a:p>
            <a:r>
              <a:rPr lang="en-US" dirty="0" smtClean="0"/>
              <a:t>College loans are expensive</a:t>
            </a:r>
          </a:p>
          <a:p>
            <a:r>
              <a:rPr lang="en-US" dirty="0" smtClean="0"/>
              <a:t>Many of you will not </a:t>
            </a:r>
            <a:r>
              <a:rPr lang="en-US" dirty="0" smtClean="0"/>
              <a:t>have </a:t>
            </a:r>
            <a:r>
              <a:rPr lang="en-US" dirty="0" smtClean="0"/>
              <a:t>college loans due to the NROTC Scholarship</a:t>
            </a:r>
          </a:p>
          <a:p>
            <a:pPr lvl="1"/>
            <a:r>
              <a:rPr lang="en-US" dirty="0" smtClean="0"/>
              <a:t>However, if you do make sure you have them correctly financed</a:t>
            </a:r>
          </a:p>
          <a:p>
            <a:pPr lvl="1"/>
            <a:r>
              <a:rPr lang="en-US" dirty="0" smtClean="0"/>
              <a:t>Pay them off as soon as you can</a:t>
            </a:r>
            <a:endParaRPr lang="en-US" dirty="0"/>
          </a:p>
        </p:txBody>
      </p:sp>
      <p:sp>
        <p:nvSpPr>
          <p:cNvPr id="5122" name="AutoShape 2" descr="data:image/jpeg;base64,/9j/4AAQSkZJRgABAQAAAQABAAD/2wCEAAkGBhAPEBAQDxAUEBAQEA8QEhAPDxAQDxUWFRQVFRQVEhUXHCYfGBkjGRQWHy8hIycpLCwsFR4xNTAqNSYrLCkBCQoKDgwOGg8PGjIkHyEpLTQtLiosKSopLCosLywsMC8sLCkvKSwpLCwpLCwsLCwsLCwsLCwsKSwpLCwsLCwsLP/AABEIAOEA4QMBIgACEQEDEQH/xAAcAAEAAgMBAQEAAAAAAAAAAAAAAQcDBAYFAgj/xABBEAABAwEEBwUGAwYFBQAAAAABAAIDEQQFEiEGEzFBUXGBByJhkaEUMkJSscEjYnKCkqLR4fAkQ1NjshUzc9Lx/8QAGgEBAQADAQEAAAAAAAAAAAAAAAUDBAYCAf/EACsRAAICAQQBBAIABwEAAAAAAAABAgMEERIhMUEFE1FhInEUgZGh4fDxI//aAAwDAQACEQMRAD8AvBERASiIgCIiAIiIAiIgCItW8Lxjs8bpZDRrR1PAAbyV9SbeiPjaS1ZsrX/6hFrNVrG6yhdgqMVBtNFXt86dzzVbCNTHnmM5SPE7unmudsdvfDK2Zh77XYqk7eIPGoy6qtX6VY4tyej8Imz9RgpaRWq+S7FK07rvFloiZKzY8V8Qd4PiCtxSWmnoykmmtUERF8PoREQBERAEREAREQBERAEREBClEQBERAEREAREQBERAQVVGnWkb5LQ+FwLWwuLQw5VPznmNngVbC4ftH0Y10ftUQ/Fib+IBtdGN/Nu3lVbmFZGu1N/8NXLrc69EV1Zrxcx4ccxsc3cQdoW5aIg0901Y4BzTxB/unReMCvTu6fG3Unbm6M+O9vX6rooT0lyQ5RTXB12gN+6qU2d5/DlPdruf/X6gKyVRLXEHgQeRCtvRS/Ba4A4n8RndkHjudyO3zUv1TG0fux6fZR9Pv1Xty8dHtooSqilUlFiitLHlwa5ri00dhINDwNNiyBD5rqSiIh9CIiAIiIAiIgCIiAIiIAiIgCIiAIiIAiIgCgtqpRAU1p3ox7HPjjH4ExJZTY121zPuPDkuaa8ggjIjMK+r9uaO2QPhkGThk7e1w91w8R/NUVeV3yWaV8Moo+NxB4HgR4EZjmreHf7kdr7RIyadktV0z0HyCRolG05PA3O48ivU0Xv/wBjna8n8N3dkA4ceYOfmubsVpwOz9x2Th4ceY2rafAQSNw+KuR4EKqttsHCfRPesJKUSxry7SY21FnjMh+d/cZ0G0+i5S8tKbVaK6yUhvyR9xnpmeq8M2ljd+L9OzzUMt4JoWgNOR3nnVYqsfGp6Wr++TJZdfb29EdFoVfvs1pAeaRTUY/gD8DvPLqVbQVCmI4sIFSSAAN5OyivC6onshibK7FI2Nge7iQM1M9UripKa8m/6dNtOL8G2iIo5UCIiAIiIAiIgCIiAIiIAiIgCIiAIiIAiIgCIiAhcX2j6Le0Re0xN/GhBxAbXxjMjmNo6hdohXuubrkpI8Tgpx0Z+car6LydprRdzpV2dTm1E2OMOilq+mJrWxurmDU7K5inLcsEvZ42yxGa32kMaMhHA3G9x3Na51M+nVXFlVtLnvwSHjzTZxtV8mYDf0Ga2p7Ix7yQHNZ8LMZcafmdvPIALLFZo2/5bTzxH7raX2a74Ni5b4EUkUpjDzEahrjQGnu1pvH2Cse6+0WGQgTsMNfiBxs67wq9g1Gx0WH80bjl+y7b5hbM1iwtD2OEkZNA4ZUPBw2tKTx6b+J9+P8Aej5G+ynmPRc0UrXgOaQ5pFQQagjwKyKrdEtJzZZBHI6sDzQ1+An4h4cVaIdVQMrGljz2vrwy1j5CujqiURFqmyEREAREQBERAEREAREQBERAEREAUKVjmkDWucdjQSegqvjenINS8r5is475q47Gtzcf5BeFLpjIfciaB+Ykn0XPyWt073SONS4k8huA8KLNEzNcxd6lbZJ+29EdFV6fXCOs1qz3INMXA/ixjDxYTXyK6OyWpkrQ9jsTTsIXC2uEBlVs6D3kRM+AnuvaXtHBzdvmPotjCzrHaq7Hrqa+Vh1+27K1podvRVJ2g3s6a2Ojr3LP3GjdiIBeedcuittUlpdEWW61A75S7o4Aj6rr8BJ2Nv4OYzW9h5mKiz3XZpLU5zLOwyua3GQ2gNKgVFTntGzitOSPG1w34SfLP6VW9oXevslrilJoyuB/6XZE9Mj0Vme7a3Hslx01SkfD2FpLXAtcDQtcCCDwIOxbFjtpjPFrhR7DscOB+y7vtFuJskXtcYGOOmsLfiYaAOPGlR0JVchyw0XK2GpkuqdctDat0Ya7umrHAOaeIPHxGzorR0EvX2ixsDjV8JMTuOQGE/ukeSqovxRkb2HEORyPrRdl2UWg47Uzdhif1q4JnrfRufaGG9l2nyWKiBSudLpCKUQEIpRAEREAREQBERAEREAREQBat6NJgmA2mKQfwlbSgheZLVNH1PR6lSWC0CgXqQTCq8XSewPu+0OaQdU8l0T9xG3DXiP6rzxf9N64+VEq5NM6yN0bIpo6687UBGtLQyQut8VOEleWErlrTfjpMty7fszud5L7W8UaWlkVd9T3nDwyp5rZxaZSui/hmtk2RhS18lhKtO1O5y18dqaO68aqSm5wzYeoqP2QrLWpel2stML4ZBVr20PEHcR4g0PRdfRb7c1I5a6v3I6FCxS4XA8D/YWWayYHAt9x4xMPhw5jYs9+3HLYpTFKOJY8DuvbucP5blist4FjSxzRJGTXC6uR4tIzBXR12LtdEKcGuGe/d+nMkNndZpWCeIsdGMTi17QRSlaGo5hc412zkolew+60jm6v2XyCjjXFtwXfZ93Sa0k+jMJKB36SP78lYvZVdTmQy2h4pr3AMr8jK58iSfJcZoxcDrdO2LMRNo6Z43N+WvzO2DqdyuqCBrGtawBrWgNaBkAAKABTM6/8fbRvYlPO9n2ilFJKZCKUQEIpRAEREAREQBERAEXhXlpOInOa1mPCcJJdhFd4GSyWDSiGXJ1Yz+b3f3h91qrLpctm7k2P4a3bv28G/a7wjhw6x2HEaDb1WyCuX0teHPs1CCDrgaGuRaF7lzTY7PC45kxMrzoKpXfutlX8aCdO2uM/nU3UUVWtbLyihFZHgeG1x5DatiUlFayZgUXJ6Im32CKdhjmY2RjtrXio/wDqo/Tqx3dYLaIGTkYmtcYgHSujJrlUDZTPPPNWFfOmEj6sgBjGwvPvnl8qpbT26h7bZ5BJhfaC1rsVSWlpDdZ47fRS5ZFGRZ7a/qU4UXUQ9x/0LFuO6rJERK6H2uNzWujOIBmedS34to2rr26WSUAjs7WgZDE8/QBc5dNkEUccTfdjY1g5NAAW9brU2CMvdkApUMmyOqg+P1yUrKK5NOa5/b0PZZpHaN8bCOHeHqvRu7SGOVwY4at52B2w/pK4R9+uYWiRjo8YDm6xjm4gdhbXavt94NkHjxWaObfW/wAnr9MwPCqsXHH6LBvS6IbVGY52B7TmK5EHi07QVwV5dk7wSbNO0t3MmBBH7TRn5BdXotfmuaYpDWRgqD8zePMb1766XFy24KVb4Zz+RipScZrlFA3ldM1nldC5oe5mTjG4lgPCrgM1iiu+Z5DRgZUgVc+u3kvZv2XFarSeM8vo4j7LUa5dPDmKbIEuJPQzXHec9hlbRzu48l8ZJDXbnAjj48lc9htjJ42SxmrXtDgfsfFU3a261glHvso2TxGxr/sei6Ts90h1T/ZpD3JDWMnYH8OR+vNa2bjqyv3ILldmbEvcJ7JPhlkIgRQS0EUogIRSoQEooUoAiIgCgqUQFSX9ehhnlgk7rmyyOzyqHOLmkcRQrZue8WkZkKybXYIphSWNkgG6RjXj1C8i06CWB+YgEZ4wudEf4TRRbPTG25RZXr9RSjtkjn32qP3shQE1Wzo5pa2OIQvY5xYThcylCCSRWpy2reh7O7GDV5llb8kkxLOuEAnqVz9+6IWiyOL7G108Bz1YOKaPwG97fXmsaxsjH/OHZ7/iMe78JLg9u36UvINKQt5h0h67AuNvXScjFh2nec3HmStCSG3TnC2yzk/+J48yQAF0Gj3ZhLI4SW8hrAa6hjsTneD3DIDwHmsSqvyJfl/gy76KI/ieDdtvfI0Oe0jFUtJGRFaVHEVBHRV/p9bS+3taD/2mRt6u7x/5BXNp3E1lohYwBrWWdrQ1ooAMTqADgqE0imx2+d3+/h/do0fRZsOhQyZL4Rjy73PHi/ll6XLPrI43/MxjvNoKx6VtqwDctfQ81s1nP+zH/wAQt/SCKreilS/Fv9lBfk1+ju33bDPAyOWNskZYzJw/KKEcD4hcRfXZ9NDWSxOMrBmYXn8Qfod8XI58121wWnW2WB/GJleYFD6heguplTXfBao5yFs6ZPayobnvh0UrXULXxuo5hBDuDmkeitqCcPY17TVrgHA+BXMaa6LCdhtMIpaIhiNP8xozLT402HovrQ+9QbNgcfda5zf00qR0+608aLxrXU3xLo2siSyKvcXa7KztkmKWV3GSR3m4lYDOA5rd7gSOh2L4D658c1htdme8xuYK4Qc6gZ1XfQXCRxbfLPVstowOrSozDm7i07QotUOreC0900exwyNNx8CNnMLWaTvFDvC3bOdY3VH3hV0Z8d7etPNe4S2s8Sjqi0dEb/FsgBcfxY6NkHjudyI+69xU1o5fbrHO2TPAe7I3i2ufUbVcMMzXta5pq1wDgRsIOwqDnY3s2cdPos4l/uw0faMiIi0TcCIiAlERAEREAREQEUSiKUBFEoilARRFKhAVnpzN/jnD5Y4h9T91Ql5xkWyUEZid5pv94n++avLtBOG3v/NHEfQj7LhbRo/HJaRaSc+6SymRc3IGvQeShV3KnIscvJanS7aK1Hwdtow3VwQsO1sbGnmAAV6t7mrFzljtdKL1JbViYpE3rr9lSKS0+jrOz+1YrM5n+lK4dHd4epK6dcJ2c2j8W0R8WxvHQkH6hd2V1GDLdRE5vMjtukaN8W8QQvedtC1o4uOwLjrLgY1sRIxYaluVedF7F/WO0T2ljGsOra0FrzTVNcT3nO8QKUG/qvO0q0dZZ2R2mId6Mhkzvie1x953iHejvBaWZCy2Tkloo/3NvFlXBKLfMjktI7mER1kYow7Wjd4heFiXa260tdHnmCFw08UTbQ0Stc+JtCWxkNc4VJpU7OFVc9C9QlcnRPlrr7RJ9YwVU1dHp9/TM4kHEeayNfTMZEeaszRe+rFbmOhbZ2RFrKapzWEllKVBA3bOKrrSGyCx2mWBzgcDu6dpLTm2tNhptV2u5ym4SWjRFnUoxUovVGS1d8CUbzSQDYHceR2+a7Ps60hr/hJDsq6Enhtcz7jqq+sl7RNNHOqxwwuGeziPEHNdV2fWSKW2mrsZhZrYy33SQQK9MQNPFZcnbKiSn46MdG6Ny2+S1Eqilc0XyERSgCIiAIiIAiIgCKKqUBClQgQEqFKhAVp2q2Utlgm3PY6M82mo9Hei4Qz0VxdoN16+wyECr4aTN/Z97+EnyVOtiDtqgZ1e23X5LmFPdXp8G5YpcWzPkugs9keW1oaUXnaP2ECpA2ldS+QsjJPBSZTWrRT0aSNfQWTDbi35opB5EH7Ky1XuhEcbZJbXM9rAQYosbgK51e4V3ZAea72GdrxiY4OB3tIIXR+ncUpN8nP5/Nra6MiwW2yNmjfG8Va9paR4EUWdKKi1qaBSV+2a0WSZ1meMWGha8EYXNPuu8OXFYbK8ULJM2P8AeO9p3Oby9V1fahZ6TwSfPE5p5tdUejlxjSqXpuBTQvdh2/7Gjn51t3/nLpHyyWWxTtcx2F7CHMcPdI3EcWkfVevbr2FplfM0YdZhc5vB2EYgOIrVaerE7NUcniuqceO9h8Du4HmtG7SWl7HChBzB2jaCrTSk93lEpNpbfB68fe7pAIcC3YN4IWXs4tGrvCIf6jJGH92o9WhasclCDwIKxXPNqbfC7c20tHQvw/QrHat1cl9HqD2zi/svRFCLmDoSUUKUAREQBERAEREARQpQBFCICUREB8SMDgQRUEEEcQdqofSK7HWK0yQO2A1YdxYc2kdMuYKvpeBpdohFeMYa44JWV1coFS2u0OG9p4LUyqPdjx2jZxrval9M4fR+Lut5D+a29I5MMYA2nJaV2TGCR0L/AHo3Fh5tNPJfWk+OUNETS9591rRVx35DkCuV2PVrzqdI5atS8aGtBM1oDa5AU/v+969/Qi8z7WYge4+N5I3VbQg/VVo2+DWmY5hdn2ZuL7cCd0Mp9Wj7rbxKZQvi/s18q1TpkvotlFKhdUc0cT2pWetnhk+SXD0c0/8Aqq3jNSB4q3dPrNrLvn4swSD9l7SfSqp4FWsCWtenwyTmLSzUyskr0JB8CMitqZ7X0k2SUwP/ADD4Xc9x6Lxp59XO/wCV5Dv3gDX1XoNct81DYa5atufhmxD8j+tAfqFlDlgvH4D+UjyP9V6R5ZfdlnD2MeNj2tcOor91lXi6G2rW2Cyu36prT+z3fsvbXLTW2TR0MXrFMhFKLyegiIgCIiAIiICCpUIgCVUJVATVF81UVQH1VKr4Ll8l6ArTtCu82e1Nnb7loFTwEjcj5ih81pWC8sL4pdure1xHhXvDyqu503sbZrFMDtjAlYeDmn7io6rgLrut7hsyXOZ8FVdqvPJfwp+5Vtfjg8zSXR6SyzOOrc6F7i+KVrSWOa7MCo2EA0oV23ZfcskYltMrCwPaI4w4FriK1c6h3VAA45r09Fb5LW+zSnvR+4eLeHT6cl0AtoVHFqrnpbF/y+GaGTZOGtUkbeJQZAtb2gFMapE8x3vhkgmjPxxSN82kBUW6rThd3XDaHd0+RV6uzXm2u5IZffiY7mxp+y2sfIdOq07Na6hW6clNPu2S0TRMiFXPaBmQGjCSCXHcAKLrtI9EfZYYZY3CQNYxk2EUAcBTGB8p2c6HeunbodZ2mrI2tPgKLJJo9VpaHuDSCCNoIO0UWaWdJyTXRjjiJRafZWAK+bZmweDz6j+i6+0dnEn+VOOT2V9QtdvZ7aycL3RFhLSS1zgcjwI4Lejm1GpLEsOq7MJi6wAEHuSytBIyIqHZcc3EdCuuqvLuyPVRsjDWtaxoaGtyAAXoNeotkt83L5ZVrjtiomSqlfIKlYz2SiIgCIiAIiICFFVJXyUAqoqigoAXL5LkKxucgJLl8Oevh71rSz0QHkaWW/uCBpzeQ536Qch1P0XhWeVzRksUlvD7RLjNHCRwodwGQ9FuWp0bWYsQ81x+XZO26Uvg6nGhGqpR+eTRNtw2iJw26xgPImh9Cu7bEqyu+TX2qMD3GPa9x/SagcyQFZkMtVZ9KhKNbcvLJXqc4ysSj4RmaxZA1Q1ZAFXJZAapwr7AX0AgMeBNWstEogMerQRrLRThQGMMX0Gr7DV9UQEAL6QBEBKIiAIiIAiIgIKghSiA+SF8kLIlEBiLV8liz0SiA1XRLWnsOJenRMKAr2/+z+Sd+sikDH7zTI815UXZpbHGktoGH8taq1sKmiwSx65Pc1yZo32RWiZyty6HsszQAKnjvXux2Si3aJRZktOjE3r2a4hX0GLMi+nwx4FOFfaID4wqcK+kQEUU0RSgIoilEBCIpQBERAEREAREQEKURAFCIgJREQBERAFClEAREQBERAEREAREQBERAEREAREQBER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24" name="AutoShape 4" descr="data:image/jpeg;base64,/9j/4AAQSkZJRgABAQAAAQABAAD/2wCEAAkGBhAPEBAQDxAUEBAQEA8QEhAPDxAQDxUWFRQVFRQVEhUXHCYfGBkjGRQWHy8hIycpLCwsFR4xNTAqNSYrLCkBCQoKDgwOGg8PGjIkHyEpLTQtLiosKSopLCosLywsMC8sLCkvKSwpLCwpLCwsLCwsLCwsLCwsKSwpLCwsLCwsLP/AABEIAOEA4QMBIgACEQEDEQH/xAAcAAEAAgMBAQEAAAAAAAAAAAAAAQcDBAYFAgj/xABBEAABAwEEBwUGAwYFBQAAAAABAAIDEQQFEiEGEzFBUXGBByJhkaEUMkJSscEjYnKCkqLR4fAkQ1NjshUzc9Lx/8QAGgEBAQADAQEAAAAAAAAAAAAAAAUDBAYCAf/EACsRAAICAQQBBAIABwEAAAAAAAABAgMEERIhMUEFE1FhInEUgZGh4fDxI//aAAwDAQACEQMRAD8AvBERASiIgCIiAIiIAiIgCItW8Lxjs8bpZDRrR1PAAbyV9SbeiPjaS1ZsrX/6hFrNVrG6yhdgqMVBtNFXt86dzzVbCNTHnmM5SPE7unmudsdvfDK2Zh77XYqk7eIPGoy6qtX6VY4tyej8Imz9RgpaRWq+S7FK07rvFloiZKzY8V8Qd4PiCtxSWmnoykmmtUERF8PoREQBERAEREAREQBERAEREBClEQBERAEREAREQBERAQVVGnWkb5LQ+FwLWwuLQw5VPznmNngVbC4ftH0Y10ftUQ/Fib+IBtdGN/Nu3lVbmFZGu1N/8NXLrc69EV1Zrxcx4ccxsc3cQdoW5aIg0901Y4BzTxB/unReMCvTu6fG3Unbm6M+O9vX6rooT0lyQ5RTXB12gN+6qU2d5/DlPdruf/X6gKyVRLXEHgQeRCtvRS/Ba4A4n8RndkHjudyO3zUv1TG0fux6fZR9Pv1Xty8dHtooSqilUlFiitLHlwa5ri00dhINDwNNiyBD5rqSiIh9CIiAIiIAiIgCIiAIiIAiIgCIiAIiIAiIgCgtqpRAU1p3ox7HPjjH4ExJZTY121zPuPDkuaa8ggjIjMK+r9uaO2QPhkGThk7e1w91w8R/NUVeV3yWaV8Moo+NxB4HgR4EZjmreHf7kdr7RIyadktV0z0HyCRolG05PA3O48ivU0Xv/wBjna8n8N3dkA4ceYOfmubsVpwOz9x2Th4ceY2rafAQSNw+KuR4EKqttsHCfRPesJKUSxry7SY21FnjMh+d/cZ0G0+i5S8tKbVaK6yUhvyR9xnpmeq8M2ljd+L9OzzUMt4JoWgNOR3nnVYqsfGp6Wr++TJZdfb29EdFoVfvs1pAeaRTUY/gD8DvPLqVbQVCmI4sIFSSAAN5OyivC6onshibK7FI2Nge7iQM1M9UripKa8m/6dNtOL8G2iIo5UCIiAIiIAiIgCIiAIiIAiIgCIiAIiIAiIgCIiAhcX2j6Le0Re0xN/GhBxAbXxjMjmNo6hdohXuubrkpI8Tgpx0Z+car6LydprRdzpV2dTm1E2OMOilq+mJrWxurmDU7K5inLcsEvZ42yxGa32kMaMhHA3G9x3Na51M+nVXFlVtLnvwSHjzTZxtV8mYDf0Ga2p7Ix7yQHNZ8LMZcafmdvPIALLFZo2/5bTzxH7raX2a74Ni5b4EUkUpjDzEahrjQGnu1pvH2Cse6+0WGQgTsMNfiBxs67wq9g1Gx0WH80bjl+y7b5hbM1iwtD2OEkZNA4ZUPBw2tKTx6b+J9+P8Aej5G+ynmPRc0UrXgOaQ5pFQQagjwKyKrdEtJzZZBHI6sDzQ1+An4h4cVaIdVQMrGljz2vrwy1j5CujqiURFqmyEREAREQBERAEREAREQBERAEREAUKVjmkDWucdjQSegqvjenINS8r5is475q47Gtzcf5BeFLpjIfciaB+Ykn0XPyWt073SONS4k8huA8KLNEzNcxd6lbZJ+29EdFV6fXCOs1qz3INMXA/ixjDxYTXyK6OyWpkrQ9jsTTsIXC2uEBlVs6D3kRM+AnuvaXtHBzdvmPotjCzrHaq7Hrqa+Vh1+27K1podvRVJ2g3s6a2Ojr3LP3GjdiIBeedcuittUlpdEWW61A75S7o4Aj6rr8BJ2Nv4OYzW9h5mKiz3XZpLU5zLOwyua3GQ2gNKgVFTntGzitOSPG1w34SfLP6VW9oXevslrilJoyuB/6XZE9Mj0Vme7a3Hslx01SkfD2FpLXAtcDQtcCCDwIOxbFjtpjPFrhR7DscOB+y7vtFuJskXtcYGOOmsLfiYaAOPGlR0JVchyw0XK2GpkuqdctDat0Ya7umrHAOaeIPHxGzorR0EvX2ixsDjV8JMTuOQGE/ukeSqovxRkb2HEORyPrRdl2UWg47Uzdhif1q4JnrfRufaGG9l2nyWKiBSudLpCKUQEIpRAEREAREQBERAEREAREQBat6NJgmA2mKQfwlbSgheZLVNH1PR6lSWC0CgXqQTCq8XSewPu+0OaQdU8l0T9xG3DXiP6rzxf9N64+VEq5NM6yN0bIpo6687UBGtLQyQut8VOEleWErlrTfjpMty7fszud5L7W8UaWlkVd9T3nDwyp5rZxaZSui/hmtk2RhS18lhKtO1O5y18dqaO68aqSm5wzYeoqP2QrLWpel2stML4ZBVr20PEHcR4g0PRdfRb7c1I5a6v3I6FCxS4XA8D/YWWayYHAt9x4xMPhw5jYs9+3HLYpTFKOJY8DuvbucP5blist4FjSxzRJGTXC6uR4tIzBXR12LtdEKcGuGe/d+nMkNndZpWCeIsdGMTi17QRSlaGo5hc412zkolew+60jm6v2XyCjjXFtwXfZ93Sa0k+jMJKB36SP78lYvZVdTmQy2h4pr3AMr8jK58iSfJcZoxcDrdO2LMRNo6Z43N+WvzO2DqdyuqCBrGtawBrWgNaBkAAKABTM6/8fbRvYlPO9n2ilFJKZCKUQEIpRAEREAREQBERAEXhXlpOInOa1mPCcJJdhFd4GSyWDSiGXJ1Yz+b3f3h91qrLpctm7k2P4a3bv28G/a7wjhw6x2HEaDb1WyCuX0teHPs1CCDrgaGuRaF7lzTY7PC45kxMrzoKpXfutlX8aCdO2uM/nU3UUVWtbLyihFZHgeG1x5DatiUlFayZgUXJ6Im32CKdhjmY2RjtrXio/wDqo/Tqx3dYLaIGTkYmtcYgHSujJrlUDZTPPPNWFfOmEj6sgBjGwvPvnl8qpbT26h7bZ5BJhfaC1rsVSWlpDdZ47fRS5ZFGRZ7a/qU4UXUQ9x/0LFuO6rJERK6H2uNzWujOIBmedS34to2rr26WSUAjs7WgZDE8/QBc5dNkEUccTfdjY1g5NAAW9brU2CMvdkApUMmyOqg+P1yUrKK5NOa5/b0PZZpHaN8bCOHeHqvRu7SGOVwY4at52B2w/pK4R9+uYWiRjo8YDm6xjm4gdhbXavt94NkHjxWaObfW/wAnr9MwPCqsXHH6LBvS6IbVGY52B7TmK5EHi07QVwV5dk7wSbNO0t3MmBBH7TRn5BdXotfmuaYpDWRgqD8zePMb1766XFy24KVb4Zz+RipScZrlFA3ldM1nldC5oe5mTjG4lgPCrgM1iiu+Z5DRgZUgVc+u3kvZv2XFarSeM8vo4j7LUa5dPDmKbIEuJPQzXHec9hlbRzu48l8ZJDXbnAjj48lc9htjJ42SxmrXtDgfsfFU3a261glHvso2TxGxr/sei6Ts90h1T/ZpD3JDWMnYH8OR+vNa2bjqyv3ILldmbEvcJ7JPhlkIgRQS0EUogIRSoQEooUoAiIgCgqUQFSX9ehhnlgk7rmyyOzyqHOLmkcRQrZue8WkZkKybXYIphSWNkgG6RjXj1C8i06CWB+YgEZ4wudEf4TRRbPTG25RZXr9RSjtkjn32qP3shQE1Wzo5pa2OIQvY5xYThcylCCSRWpy2reh7O7GDV5llb8kkxLOuEAnqVz9+6IWiyOL7G108Bz1YOKaPwG97fXmsaxsjH/OHZ7/iMe78JLg9u36UvINKQt5h0h67AuNvXScjFh2nec3HmStCSG3TnC2yzk/+J48yQAF0Gj3ZhLI4SW8hrAa6hjsTneD3DIDwHmsSqvyJfl/gy76KI/ieDdtvfI0Oe0jFUtJGRFaVHEVBHRV/p9bS+3taD/2mRt6u7x/5BXNp3E1lohYwBrWWdrQ1ooAMTqADgqE0imx2+d3+/h/do0fRZsOhQyZL4Rjy73PHi/ll6XLPrI43/MxjvNoKx6VtqwDctfQ81s1nP+zH/wAQt/SCKreilS/Fv9lBfk1+ju33bDPAyOWNskZYzJw/KKEcD4hcRfXZ9NDWSxOMrBmYXn8Qfod8XI58121wWnW2WB/GJleYFD6heguplTXfBao5yFs6ZPayobnvh0UrXULXxuo5hBDuDmkeitqCcPY17TVrgHA+BXMaa6LCdhtMIpaIhiNP8xozLT402HovrQ+9QbNgcfda5zf00qR0+608aLxrXU3xLo2siSyKvcXa7KztkmKWV3GSR3m4lYDOA5rd7gSOh2L4D658c1htdme8xuYK4Qc6gZ1XfQXCRxbfLPVstowOrSozDm7i07QotUOreC0900exwyNNx8CNnMLWaTvFDvC3bOdY3VH3hV0Z8d7etPNe4S2s8Sjqi0dEb/FsgBcfxY6NkHjudyI+69xU1o5fbrHO2TPAe7I3i2ufUbVcMMzXta5pq1wDgRsIOwqDnY3s2cdPos4l/uw0faMiIi0TcCIiAlERAEREAREQEUSiKUBFEoilARRFKhAVnpzN/jnD5Y4h9T91Ql5xkWyUEZid5pv94n++avLtBOG3v/NHEfQj7LhbRo/HJaRaSc+6SymRc3IGvQeShV3KnIscvJanS7aK1Hwdtow3VwQsO1sbGnmAAV6t7mrFzljtdKL1JbViYpE3rr9lSKS0+jrOz+1YrM5n+lK4dHd4epK6dcJ2c2j8W0R8WxvHQkH6hd2V1GDLdRE5vMjtukaN8W8QQvedtC1o4uOwLjrLgY1sRIxYaluVedF7F/WO0T2ljGsOra0FrzTVNcT3nO8QKUG/qvO0q0dZZ2R2mId6Mhkzvie1x953iHejvBaWZCy2Tkloo/3NvFlXBKLfMjktI7mER1kYow7Wjd4heFiXa260tdHnmCFw08UTbQ0Stc+JtCWxkNc4VJpU7OFVc9C9QlcnRPlrr7RJ9YwVU1dHp9/TM4kHEeayNfTMZEeaszRe+rFbmOhbZ2RFrKapzWEllKVBA3bOKrrSGyCx2mWBzgcDu6dpLTm2tNhptV2u5ym4SWjRFnUoxUovVGS1d8CUbzSQDYHceR2+a7Ps60hr/hJDsq6Enhtcz7jqq+sl7RNNHOqxwwuGeziPEHNdV2fWSKW2mrsZhZrYy33SQQK9MQNPFZcnbKiSn46MdG6Ny2+S1Eqilc0XyERSgCIiAIiIAiIgCKKqUBClQgQEqFKhAVp2q2Utlgm3PY6M82mo9Hei4Qz0VxdoN16+wyECr4aTN/Z97+EnyVOtiDtqgZ1e23X5LmFPdXp8G5YpcWzPkugs9keW1oaUXnaP2ECpA2ldS+QsjJPBSZTWrRT0aSNfQWTDbi35opB5EH7Ky1XuhEcbZJbXM9rAQYosbgK51e4V3ZAea72GdrxiY4OB3tIIXR+ncUpN8nP5/Nra6MiwW2yNmjfG8Va9paR4EUWdKKi1qaBSV+2a0WSZ1meMWGha8EYXNPuu8OXFYbK8ULJM2P8AeO9p3Oby9V1fahZ6TwSfPE5p5tdUejlxjSqXpuBTQvdh2/7Gjn51t3/nLpHyyWWxTtcx2F7CHMcPdI3EcWkfVevbr2FplfM0YdZhc5vB2EYgOIrVaerE7NUcniuqceO9h8Du4HmtG7SWl7HChBzB2jaCrTSk93lEpNpbfB68fe7pAIcC3YN4IWXs4tGrvCIf6jJGH92o9WhasclCDwIKxXPNqbfC7c20tHQvw/QrHat1cl9HqD2zi/svRFCLmDoSUUKUAREQBERAEREARQpQBFCICUREB8SMDgQRUEEEcQdqofSK7HWK0yQO2A1YdxYc2kdMuYKvpeBpdohFeMYa44JWV1coFS2u0OG9p4LUyqPdjx2jZxrval9M4fR+Lut5D+a29I5MMYA2nJaV2TGCR0L/AHo3Fh5tNPJfWk+OUNETS9591rRVx35DkCuV2PVrzqdI5atS8aGtBM1oDa5AU/v+969/Qi8z7WYge4+N5I3VbQg/VVo2+DWmY5hdn2ZuL7cCd0Mp9Wj7rbxKZQvi/s18q1TpkvotlFKhdUc0cT2pWetnhk+SXD0c0/8Aqq3jNSB4q3dPrNrLvn4swSD9l7SfSqp4FWsCWtenwyTmLSzUyskr0JB8CMitqZ7X0k2SUwP/ADD4Xc9x6Lxp59XO/wCV5Dv3gDX1XoNct81DYa5atufhmxD8j+tAfqFlDlgvH4D+UjyP9V6R5ZfdlnD2MeNj2tcOor91lXi6G2rW2Cyu36prT+z3fsvbXLTW2TR0MXrFMhFKLyegiIgCIiAIiICCpUIgCVUJVATVF81UVQH1VKr4Ll8l6ArTtCu82e1Nnb7loFTwEjcj5ih81pWC8sL4pdure1xHhXvDyqu503sbZrFMDtjAlYeDmn7io6rgLrut7hsyXOZ8FVdqvPJfwp+5Vtfjg8zSXR6SyzOOrc6F7i+KVrSWOa7MCo2EA0oV23ZfcskYltMrCwPaI4w4FriK1c6h3VAA45r09Fb5LW+zSnvR+4eLeHT6cl0AtoVHFqrnpbF/y+GaGTZOGtUkbeJQZAtb2gFMapE8x3vhkgmjPxxSN82kBUW6rThd3XDaHd0+RV6uzXm2u5IZffiY7mxp+y2sfIdOq07Na6hW6clNPu2S0TRMiFXPaBmQGjCSCXHcAKLrtI9EfZYYZY3CQNYxk2EUAcBTGB8p2c6HeunbodZ2mrI2tPgKLJJo9VpaHuDSCCNoIO0UWaWdJyTXRjjiJRafZWAK+bZmweDz6j+i6+0dnEn+VOOT2V9QtdvZ7aycL3RFhLSS1zgcjwI4Lejm1GpLEsOq7MJi6wAEHuSytBIyIqHZcc3EdCuuqvLuyPVRsjDWtaxoaGtyAAXoNeotkt83L5ZVrjtiomSqlfIKlYz2SiIgCIiAIiICFFVJXyUAqoqigoAXL5LkKxucgJLl8Oevh71rSz0QHkaWW/uCBpzeQ536Qch1P0XhWeVzRksUlvD7RLjNHCRwodwGQ9FuWp0bWYsQ81x+XZO26Uvg6nGhGqpR+eTRNtw2iJw26xgPImh9Cu7bEqyu+TX2qMD3GPa9x/SagcyQFZkMtVZ9KhKNbcvLJXqc4ysSj4RmaxZA1Q1ZAFXJZAapwr7AX0AgMeBNWstEogMerQRrLRThQGMMX0Gr7DV9UQEAL6QBEBKIiAIiIAiIgIKghSiA+SF8kLIlEBiLV8liz0SiA1XRLWnsOJenRMKAr2/+z+Sd+sikDH7zTI815UXZpbHGktoGH8taq1sKmiwSx65Pc1yZo32RWiZyty6HsszQAKnjvXux2Si3aJRZktOjE3r2a4hX0GLMi+nwx4FOFfaID4wqcK+kQEUU0RSgIoilEBCIpQBERAEREAREQEKURAFCIgJREQBERAFClEAREQBERAEREAREQBERAEREAREQBER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126" name="Picture 6" descr="http://loansforpeoplebadcredit.com/images/loans%20for%20people%20with%20bad%20credit%202.jpg"/>
          <p:cNvPicPr>
            <a:picLocks noChangeAspect="1" noChangeArrowheads="1"/>
          </p:cNvPicPr>
          <p:nvPr/>
        </p:nvPicPr>
        <p:blipFill>
          <a:blip r:embed="rId2" cstate="print"/>
          <a:srcRect/>
          <a:stretch>
            <a:fillRect/>
          </a:stretch>
        </p:blipFill>
        <p:spPr bwMode="auto">
          <a:xfrm>
            <a:off x="5486400" y="2057400"/>
            <a:ext cx="2857500" cy="28575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136</TotalTime>
  <Words>793</Words>
  <Application>Microsoft Office PowerPoint</Application>
  <PresentationFormat>On-screen Show (4:3)</PresentationFormat>
  <Paragraphs>94</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Equity</vt:lpstr>
      <vt:lpstr>Personal Financial Management for Underclassmen</vt:lpstr>
      <vt:lpstr>Learning Topics</vt:lpstr>
      <vt:lpstr>Importance</vt:lpstr>
      <vt:lpstr>College Life</vt:lpstr>
      <vt:lpstr>College Life</vt:lpstr>
      <vt:lpstr>Expenses in College</vt:lpstr>
      <vt:lpstr>Navy Stipend</vt:lpstr>
      <vt:lpstr>How to Avoid Wasting Money</vt:lpstr>
      <vt:lpstr>Loans</vt:lpstr>
      <vt:lpstr>Credit Cards</vt:lpstr>
      <vt:lpstr>Credit Cards Continued </vt:lpstr>
      <vt:lpstr>Credit Card Tricks</vt:lpstr>
      <vt:lpstr>Signs of Predatory Lending</vt:lpstr>
      <vt:lpstr>Navy Salary (O-1)</vt:lpstr>
      <vt:lpstr>Navy Salary (E-2)</vt:lpstr>
      <vt:lpstr>Conclusion</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RAMIREZ</dc:creator>
  <cp:lastModifiedBy>Peters, Eliott Thomas</cp:lastModifiedBy>
  <cp:revision>18</cp:revision>
  <dcterms:created xsi:type="dcterms:W3CDTF">2012-05-22T14:35:19Z</dcterms:created>
  <dcterms:modified xsi:type="dcterms:W3CDTF">2012-05-30T17:45:19Z</dcterms:modified>
</cp:coreProperties>
</file>