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260" r:id="rId4"/>
    <p:sldId id="272" r:id="rId5"/>
    <p:sldId id="273" r:id="rId6"/>
    <p:sldId id="276" r:id="rId7"/>
    <p:sldId id="274" r:id="rId8"/>
    <p:sldId id="262" r:id="rId9"/>
    <p:sldId id="269" r:id="rId10"/>
    <p:sldId id="268" r:id="rId11"/>
    <p:sldId id="261" r:id="rId12"/>
    <p:sldId id="270"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412" autoAdjust="0"/>
  </p:normalViewPr>
  <p:slideViewPr>
    <p:cSldViewPr>
      <p:cViewPr>
        <p:scale>
          <a:sx n="50" d="100"/>
          <a:sy n="50" d="100"/>
        </p:scale>
        <p:origin x="-1494" y="-2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1B0AA2-EAC3-1047-B350-28C044420B69}" type="datetimeFigureOut">
              <a:rPr lang="en-US" smtClean="0"/>
              <a:pPr/>
              <a:t>5/31/2012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E9840F-47A8-F94C-94B0-B0405A5ED083}" type="slidenum">
              <a:rPr lang="en-US" smtClean="0"/>
              <a:pPr/>
              <a:t>‹#›</a:t>
            </a:fld>
            <a:endParaRPr lang="en-US"/>
          </a:p>
        </p:txBody>
      </p:sp>
    </p:spTree>
    <p:extLst>
      <p:ext uri="{BB962C8B-B14F-4D97-AF65-F5344CB8AC3E}">
        <p14:creationId xmlns:p14="http://schemas.microsoft.com/office/powerpoint/2010/main" xmlns="" val="33415889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PCC</a:t>
            </a:r>
            <a:r>
              <a:rPr lang="en-US" baseline="0" dirty="0" smtClean="0"/>
              <a:t> IX (FITNESS AND WELLNESS PROGRAMS)- D.2 (Nutrition and weight control) </a:t>
            </a:r>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E9840F-47A8-F94C-94B0-B0405A5ED083}"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Individuals should meet the following recommendations as part of a healthy eating pattern and while staying within their calorie needs. Increase vegetable and fruit intake. Eat a variety of vegetables, especially dark- green and red and orange vegetables and beans and peas. Consume at least half of all grains as whole grains. Increase whole-grain intake by replacing refined grains with whole grains. Increase intake of fat-free or low-fat milk and milk products, such as milk, yogurt, cheese, or fortified soy beverages.58Choose a variety of protein foods, which include seafood, lean meat and poultry, eggs, beans and peas, soy products, and unsalted nuts and seeds. Increase the amount and variety of seafood consumed by choosing seafood in place of some meat and poultry. Replace protein foods that are higher in solid fats with choices that are lower in solid fats and calories and/or are sources of oils. Use oils to replace solid fats where possible. Choose foods that provide more potassium, dietary fiber, calcium, and vitamin D, which are nutrients of concern in American diets. These foods include vegetables, fruits, whole grains, and milk and milk products.</a:t>
            </a:r>
            <a:endParaRPr lang="en-US" dirty="0"/>
          </a:p>
        </p:txBody>
      </p:sp>
      <p:sp>
        <p:nvSpPr>
          <p:cNvPr id="4" name="Slide Number Placeholder 3"/>
          <p:cNvSpPr>
            <a:spLocks noGrp="1"/>
          </p:cNvSpPr>
          <p:nvPr>
            <p:ph type="sldNum" sz="quarter" idx="10"/>
          </p:nvPr>
        </p:nvSpPr>
        <p:spPr/>
        <p:txBody>
          <a:bodyPr/>
          <a:lstStyle/>
          <a:p>
            <a:fld id="{34F5C3E5-C3D1-5647-9E95-26DD937F58C3}"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(Nutrition) </a:t>
            </a:r>
            <a:endParaRPr lang="en-US" dirty="0" smtClean="0"/>
          </a:p>
          <a:p>
            <a:endParaRPr lang="en-US" dirty="0" smtClean="0"/>
          </a:p>
          <a:p>
            <a:r>
              <a:rPr lang="en-US" dirty="0" smtClean="0"/>
              <a:t>1. Sugar </a:t>
            </a:r>
            <a:br>
              <a:rPr lang="en-US" dirty="0" smtClean="0"/>
            </a:br>
            <a:r>
              <a:rPr lang="en-US" dirty="0" smtClean="0"/>
              <a:t>The foods from which sugar was originally derived (sugar cane and sugar beets) contain all of the nutrients (chromium, zinc, B vitamins, fiber, etc.) required for the body to properly metabolize the final isolated chemical we know as sugar (sucrose). Without these nutrients which are eliminated in processing, the body is greatly stressed. Sugar consumption is associated with weight gain, obesity, Type 2 diabetes, cardiovascular disease, immune depression and much more. </a:t>
            </a:r>
            <a:br>
              <a:rPr lang="en-US" dirty="0" smtClean="0"/>
            </a:br>
            <a:r>
              <a:rPr lang="en-US" dirty="0" smtClean="0"/>
              <a:t/>
            </a:r>
            <a:br>
              <a:rPr lang="en-US" dirty="0" smtClean="0"/>
            </a:br>
            <a:r>
              <a:rPr lang="en-US" dirty="0" smtClean="0"/>
              <a:t>2. Hydrogenated Fats </a:t>
            </a:r>
            <a:br>
              <a:rPr lang="en-US" dirty="0" smtClean="0"/>
            </a:br>
            <a:r>
              <a:rPr lang="en-US" dirty="0" smtClean="0"/>
              <a:t>These “fake” fats (such as margarine, Crisco and anything referred to as hydrogenated or partially hydrogenated vegetable oils) are made by altering the natural chemical structure of a vegetable oil (liquid at room temperature) to act more like a saturated fat (solid at room temperature). In the process, the natural “</a:t>
            </a:r>
            <a:r>
              <a:rPr lang="en-US" dirty="0" err="1" smtClean="0"/>
              <a:t>cis</a:t>
            </a:r>
            <a:r>
              <a:rPr lang="en-US" dirty="0" smtClean="0"/>
              <a:t>” chemical configuration changes to a nasty unnatural “trans” configuration. This is very difficult for the body to process and it ends up getting stuck in our arteries and veins, even to a greater extent than a cholesterol molecule would. Cholesterol is natural and the body knows how to metabolize it in small amounts. Studies now show that these non-cholesterol containing hydrogenated products actually increase cholesterol levels in individuals more so than if the person would have eaten the butter! </a:t>
            </a:r>
            <a:br>
              <a:rPr lang="en-US" dirty="0" smtClean="0"/>
            </a:br>
            <a:r>
              <a:rPr lang="en-US" dirty="0" smtClean="0"/>
              <a:t/>
            </a:r>
            <a:br>
              <a:rPr lang="en-US" dirty="0" smtClean="0"/>
            </a:br>
            <a:r>
              <a:rPr lang="en-US" dirty="0" smtClean="0"/>
              <a:t>3. Pop and other man-made “non-foods” </a:t>
            </a:r>
            <a:br>
              <a:rPr lang="en-US" dirty="0" smtClean="0"/>
            </a:br>
            <a:r>
              <a:rPr lang="en-US" dirty="0" smtClean="0"/>
              <a:t>Just 12 oz. of soda contains 10 teaspoons of sugar, plus phosphoric acid to rob your body of minerals contributing to an acidic system and osteoporosis. </a:t>
            </a:r>
            <a:br>
              <a:rPr lang="en-US" dirty="0" smtClean="0"/>
            </a:br>
            <a:r>
              <a:rPr lang="en-US" dirty="0" smtClean="0"/>
              <a:t/>
            </a:r>
            <a:br>
              <a:rPr lang="en-US" dirty="0" smtClean="0"/>
            </a:br>
            <a:r>
              <a:rPr lang="en-US" dirty="0" smtClean="0"/>
              <a:t>4. Aspartame and other man-made artificial sweeteners </a:t>
            </a:r>
            <a:br>
              <a:rPr lang="en-US" dirty="0" smtClean="0"/>
            </a:br>
            <a:r>
              <a:rPr lang="en-US" dirty="0" smtClean="0"/>
              <a:t>Upon ingestion, aspartame  (NutraSweet, Equal and Spoonful)  is metabolized to two amino acids (phenylalanine and aspartic acid) and methanol. (</a:t>
            </a:r>
            <a:r>
              <a:rPr lang="en-US" dirty="0" err="1" smtClean="0"/>
              <a:t>Trefz</a:t>
            </a:r>
            <a:r>
              <a:rPr lang="en-US" dirty="0" smtClean="0"/>
              <a:t>)  When the temperature of aspartame or aspartame containing products exceeds 86 degrees F, the methanol (which is wood alcohol) converts to formaldehyde and then to formic acid, which in turn causes metabolic acidosis. (Formic acid is the poison found in the sting of fire ants.) </a:t>
            </a:r>
            <a:br>
              <a:rPr lang="en-US" dirty="0" smtClean="0"/>
            </a:br>
            <a:r>
              <a:rPr lang="en-US" dirty="0" smtClean="0"/>
              <a:t>Methanol qualifies as an exceptionally toxic substance, even at very low doses. (Roe)  child). (</a:t>
            </a:r>
            <a:r>
              <a:rPr lang="en-US" dirty="0" err="1" smtClean="0"/>
              <a:t>Kavet</a:t>
            </a:r>
            <a:r>
              <a:rPr lang="en-US" dirty="0" smtClean="0"/>
              <a:t>)  Methanol toxicity mimics multiple sclerosis; thus, it seems many people are being diagnosed with having multiple sclerosis in error. The multiple sclerosis is not a death sentence, where methanol toxicity is. It is a slow silent killer. The EPA recently announced that there was an epidemic of multiple sclerosis and systemic lupus (for unknown reasons) across the United States. </a:t>
            </a:r>
            <a:br>
              <a:rPr lang="en-US" dirty="0" smtClean="0"/>
            </a:br>
            <a:r>
              <a:rPr lang="en-US" dirty="0" smtClean="0"/>
              <a:t>The US Congressional record states, "Aspartame makes you crave carbohydrates and will make you FAT." Dr. H. J. Roberts, diabetic specialist, stated that when he got patients off aspartame, their average weight loss was 19 pounds per person. It is NOT A DIET PRODUCT! </a:t>
            </a:r>
            <a:br>
              <a:rPr lang="en-US" dirty="0" smtClean="0"/>
            </a:br>
            <a:r>
              <a:rPr lang="en-US" dirty="0" smtClean="0"/>
              <a:t/>
            </a:r>
            <a:br>
              <a:rPr lang="en-US" dirty="0" smtClean="0"/>
            </a:br>
            <a:r>
              <a:rPr lang="en-US" dirty="0" smtClean="0"/>
              <a:t>5. Fried foods </a:t>
            </a:r>
            <a:br>
              <a:rPr lang="en-US" dirty="0" smtClean="0"/>
            </a:br>
            <a:r>
              <a:rPr lang="en-US" dirty="0" smtClean="0"/>
              <a:t>These are loaded with trans fatty acids to damage your arteries, spike your blood sugar and cause weight gain. </a:t>
            </a:r>
            <a:br>
              <a:rPr lang="en-US" dirty="0" smtClean="0"/>
            </a:br>
            <a:r>
              <a:rPr lang="en-US" dirty="0" smtClean="0"/>
              <a:t/>
            </a:r>
            <a:br>
              <a:rPr lang="en-US" dirty="0" smtClean="0"/>
            </a:br>
            <a:r>
              <a:rPr lang="en-US" dirty="0" smtClean="0"/>
              <a:t>6. White flour and other refined grains </a:t>
            </a:r>
            <a:br>
              <a:rPr lang="en-US" dirty="0" smtClean="0"/>
            </a:br>
            <a:r>
              <a:rPr lang="en-US" dirty="0" smtClean="0"/>
              <a:t>The processing of whole wheat to white flour removes up to 90% of at least 22 different nutrients including B vitamins (especially B-1,B-2, B-3, B-5 and B-6), vitamin E, iron, calcium, magnesium, chromium, zinc, copper, amino acids and unsaturated fatty acids. Stick to WHOLE grains that contain everything that God intended them to provide us. (Also avoid foods made with white flour such as most store-bought pasta, crackers, etc.) </a:t>
            </a:r>
            <a:br>
              <a:rPr lang="en-US" dirty="0" smtClean="0"/>
            </a:br>
            <a:r>
              <a:rPr lang="en-US" dirty="0" smtClean="0"/>
              <a:t/>
            </a:r>
            <a:br>
              <a:rPr lang="en-US" dirty="0" smtClean="0"/>
            </a:br>
            <a:r>
              <a:rPr lang="en-US" dirty="0" smtClean="0"/>
              <a:t>7. Processed meats </a:t>
            </a:r>
            <a:br>
              <a:rPr lang="en-US" dirty="0" smtClean="0"/>
            </a:br>
            <a:r>
              <a:rPr lang="en-US" dirty="0" smtClean="0"/>
              <a:t>Added chemicals and trans fatty acids they contain actually increase your blood sugar, cholesterol decrease your ability to regulate your blood sugar and increase your risk of developing type 2 diabetes, heart disease, stroke, etc. </a:t>
            </a:r>
            <a:br>
              <a:rPr lang="en-US" dirty="0" smtClean="0"/>
            </a:br>
            <a:r>
              <a:rPr lang="en-US" dirty="0" smtClean="0"/>
              <a:t>In addition, most are also high in fat - </a:t>
            </a:r>
            <a:r>
              <a:rPr lang="en-US" dirty="0" err="1" smtClean="0"/>
              <a:t>Gwaltney</a:t>
            </a:r>
            <a:r>
              <a:rPr lang="en-US" dirty="0" smtClean="0"/>
              <a:t> Great Dogs Chicken Franks contain 10 or 11 grams of fat per frank. </a:t>
            </a:r>
            <a:br>
              <a:rPr lang="en-US" dirty="0" smtClean="0"/>
            </a:br>
            <a:r>
              <a:rPr lang="en-US" dirty="0" smtClean="0"/>
              <a:t/>
            </a:r>
            <a:br>
              <a:rPr lang="en-US" dirty="0" smtClean="0"/>
            </a:br>
            <a:r>
              <a:rPr lang="en-US" dirty="0" smtClean="0"/>
              <a:t>8. Ready-to-eat breakfast cereal </a:t>
            </a:r>
            <a:br>
              <a:rPr lang="en-US" dirty="0" smtClean="0"/>
            </a:br>
            <a:r>
              <a:rPr lang="en-US" dirty="0" smtClean="0"/>
              <a:t>These popular refined convenience foods are high in sugar, low in fiber, low in nutrients and offer very little besides calories. Whole grains (from which these cereals were originally made from) may easily contain 40-50 different nutrients, although many of them may be in trace amounts, they are none-the-less of critical importance for us to metabolize these grains. Up to 90% of these are lost in processing, and enrichment of 9 to 11 or even 17 of these does little to make up for what what removed. The fiber removed from these carbohydrate foods, causes our blood sugar to jump sky high, which when dropping an hour or so later, leaves us feeling more hungry than we were before we ate.. and sleepy as well. </a:t>
            </a:r>
            <a:br>
              <a:rPr lang="en-US" dirty="0" smtClean="0"/>
            </a:br>
            <a:r>
              <a:rPr lang="en-US" dirty="0" smtClean="0"/>
              <a:t>A much better choice should be steel-cut oats provides soluble fiber (such as beta </a:t>
            </a:r>
            <a:r>
              <a:rPr lang="en-US" dirty="0" err="1" smtClean="0"/>
              <a:t>glucans</a:t>
            </a:r>
            <a:r>
              <a:rPr lang="en-US" dirty="0" smtClean="0"/>
              <a:t>) that helps lower bad cholesterol while improving good cholesterol and stabilize blood sugar levels, </a:t>
            </a:r>
            <a:br>
              <a:rPr lang="en-US" dirty="0" smtClean="0"/>
            </a:br>
            <a:r>
              <a:rPr lang="en-US" dirty="0" smtClean="0"/>
              <a:t>However, the mainstay of our breakfast should be protein (such as soft or hard boiled eggs or fish) to help stabilize our blood sugar for the day. </a:t>
            </a:r>
            <a:br>
              <a:rPr lang="en-US" dirty="0" smtClean="0"/>
            </a:br>
            <a:r>
              <a:rPr lang="en-US" dirty="0" smtClean="0"/>
              <a:t>(Note: Read John 21:12 and see that Jesus recommended eating fish for breakfast!) </a:t>
            </a:r>
            <a:br>
              <a:rPr lang="en-US" dirty="0" smtClean="0"/>
            </a:br>
            <a:r>
              <a:rPr lang="en-US" dirty="0" smtClean="0"/>
              <a:t/>
            </a:r>
            <a:br>
              <a:rPr lang="en-US" dirty="0" smtClean="0"/>
            </a:br>
            <a:r>
              <a:rPr lang="en-US" dirty="0" smtClean="0"/>
              <a:t>9. White rice </a:t>
            </a:r>
            <a:br>
              <a:rPr lang="en-US" dirty="0" smtClean="0"/>
            </a:br>
            <a:r>
              <a:rPr lang="en-US" dirty="0" smtClean="0"/>
              <a:t>Brown rice and wild rice are much better choices as they have many nutrients that can't be found in white rice. They also have a lower </a:t>
            </a:r>
            <a:r>
              <a:rPr lang="en-US" dirty="0" err="1" smtClean="0"/>
              <a:t>glycemic</a:t>
            </a:r>
            <a:r>
              <a:rPr lang="en-US" dirty="0" smtClean="0"/>
              <a:t> index meaning brown and wild rice have less of an impact upon increasing our blood sugar after eating them compared to white rice. This is most likely due to the fiber content differences. One serving of white rice has approximately 1 gram of fiber. Brown rice has 2 grams and wild rice has 3-4 grams per serving. </a:t>
            </a:r>
            <a:br>
              <a:rPr lang="en-US" dirty="0" smtClean="0"/>
            </a:br>
            <a:r>
              <a:rPr lang="en-US" dirty="0" smtClean="0"/>
              <a:t/>
            </a:r>
            <a:br>
              <a:rPr lang="en-US" dirty="0" smtClean="0"/>
            </a:br>
            <a:r>
              <a:rPr lang="en-US" dirty="0" smtClean="0"/>
              <a:t>10. Be wary of “Fat Free” </a:t>
            </a:r>
            <a:br>
              <a:rPr lang="en-US" dirty="0" smtClean="0"/>
            </a:br>
            <a:r>
              <a:rPr lang="en-US" dirty="0" smtClean="0"/>
              <a:t>Many foods naturally contain some fat. Removing the fat also removes some of the flavor so in order to make these foods palatable, companies often add sugar, salt and artificial flavors. Check and compare the labels yourself. Because fat provides a natural satiation response, without it, we often eat MORE! and can end up consuming more calories that we would have if we would have eaten the natural stuff! </a:t>
            </a:r>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(Weight control) </a:t>
            </a:r>
            <a:endParaRPr lang="en-US" dirty="0" smtClean="0"/>
          </a:p>
          <a:p>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(Weight control) </a:t>
            </a:r>
            <a:endParaRPr lang="en-US" dirty="0" smtClean="0"/>
          </a:p>
          <a:p>
            <a:endParaRPr lang="en-US" dirty="0" smtClean="0"/>
          </a:p>
          <a:p>
            <a:r>
              <a:rPr lang="en-US" dirty="0" smtClean="0"/>
              <a:t>Reference:</a:t>
            </a:r>
            <a:r>
              <a:rPr lang="en-US" baseline="0" dirty="0" smtClean="0"/>
              <a:t> DODI 1308.3, November 5, 2002</a:t>
            </a:r>
            <a:endParaRPr lang="en-US" dirty="0" smtClean="0"/>
          </a:p>
          <a:p>
            <a:endParaRPr lang="en-US" dirty="0" smtClean="0"/>
          </a:p>
          <a:p>
            <a:r>
              <a:rPr lang="en-US" dirty="0" smtClean="0"/>
              <a:t>Calculation:</a:t>
            </a:r>
            <a:endParaRPr lang="en-US" baseline="0" dirty="0" smtClean="0"/>
          </a:p>
          <a:p>
            <a:r>
              <a:rPr lang="en-US" baseline="0" dirty="0" smtClean="0"/>
              <a:t>Males: subtract neck from abdominal and compare with height using chart in reference</a:t>
            </a:r>
          </a:p>
          <a:p>
            <a:r>
              <a:rPr lang="en-US" baseline="0" dirty="0" smtClean="0"/>
              <a:t>Females: add waist and hip measurements then subtract neck and compare with height using chart in reference</a:t>
            </a:r>
            <a:endParaRPr lang="en-US" dirty="0" smtClean="0"/>
          </a:p>
          <a:p>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IX (FITNESS AND WELLNESS PROGRAMS)- D.2 (Weight control)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a:r>
            <a:br>
              <a:rPr lang="en-US" dirty="0" smtClean="0"/>
            </a:br>
            <a:r>
              <a:rPr lang="en-US" b="1" u="sng" dirty="0" smtClean="0"/>
              <a:t>Diet</a:t>
            </a:r>
            <a:r>
              <a:rPr lang="en-US" dirty="0" smtClean="0"/>
              <a:t/>
            </a:r>
            <a:br>
              <a:rPr lang="en-US" dirty="0" smtClean="0"/>
            </a:br>
            <a:r>
              <a:rPr lang="en-US" dirty="0" smtClean="0"/>
              <a:t>Dramatically reduce the amount of simple carbohydrates in your diet. Take in only carbohydrates from select vegetables such as fresh spinach and leafy greens the more the better. Avoid all grains and starches even grains with high fiber. Round out your diet with lean protein (chicken, fish, lean beef, eggs) and good fat high in omega 3's (fish oil, olive oil, coconut milk, and nuts). No need to count calories you will intuitively take in the right amount if you are eating lots of vegetables, eating lean protein, and getting those good fats. Don't be afraid to eat good fats they are important part of training your body to use them as fuel. </a:t>
            </a:r>
            <a:br>
              <a:rPr lang="en-US" dirty="0" smtClean="0"/>
            </a:br>
            <a:r>
              <a:rPr lang="en-US" b="1" u="sng" dirty="0" smtClean="0"/>
              <a:t>Physical activity</a:t>
            </a:r>
            <a:r>
              <a:rPr lang="en-US" dirty="0" smtClean="0"/>
              <a:t/>
            </a:r>
            <a:br>
              <a:rPr lang="en-US" dirty="0" smtClean="0"/>
            </a:br>
            <a:r>
              <a:rPr lang="en-US" dirty="0" smtClean="0"/>
              <a:t>Be active at low to moderate intensity as frequently as possible. Avoid long high intensity cardiovascular sessions (this will raise your body's stress levels). Do resistance activities such as lifting weights for just 30 minutes 3 or 4 times a week. If you want to give yourself an added boost add one session per week of 10 repetitions of all out efforts either sprinting, on a bike, rowing machine, or jumping rope. </a:t>
            </a:r>
            <a:r>
              <a:rPr lang="en-US" sz="1200" u="none" strike="noStrike" kern="1200" dirty="0" smtClean="0">
                <a:solidFill>
                  <a:schemeClr val="tx1"/>
                </a:solidFill>
                <a:latin typeface="+mn-lt"/>
                <a:ea typeface="+mn-ea"/>
                <a:cs typeface="+mn-cs"/>
              </a:rPr>
              <a:t/>
            </a:r>
            <a:br>
              <a:rPr lang="en-US" sz="1200" u="none" strike="noStrike" kern="1200" dirty="0" smtClean="0">
                <a:solidFill>
                  <a:schemeClr val="tx1"/>
                </a:solidFill>
                <a:latin typeface="+mn-lt"/>
                <a:ea typeface="+mn-ea"/>
                <a:cs typeface="+mn-cs"/>
              </a:rPr>
            </a:br>
            <a:r>
              <a:rPr lang="en-US" sz="1200" u="none" strike="noStrike" kern="1200" dirty="0" smtClean="0">
                <a:solidFill>
                  <a:schemeClr val="tx1"/>
                </a:solidFill>
                <a:latin typeface="+mn-lt"/>
                <a:ea typeface="+mn-ea"/>
                <a:cs typeface="+mn-cs"/>
              </a:rPr>
              <a:t/>
            </a:r>
            <a:br>
              <a:rPr lang="en-US" sz="1200" u="none" strike="noStrike" kern="1200" dirty="0" smtClean="0">
                <a:solidFill>
                  <a:schemeClr val="tx1"/>
                </a:solidFill>
                <a:latin typeface="+mn-lt"/>
                <a:ea typeface="+mn-ea"/>
                <a:cs typeface="+mn-cs"/>
              </a:rPr>
            </a:br>
            <a:endParaRPr lang="en-US" sz="1200" u="none" strike="noStrike"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E9840F-47A8-F94C-94B0-B0405A5ED083}"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5/31/2012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5/31/2012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edicinenet.com/script/main/art.asp?articlekey=50736"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blpublications.com/html/body_foodstoavoid.html" TargetMode="External"/><Relationship Id="rId5" Type="http://schemas.openxmlformats.org/officeDocument/2006/relationships/hyperlink" Target="http://wiki.answers.com/Q/How_do_you_get_good_body_composition" TargetMode="External"/><Relationship Id="rId4" Type="http://schemas.openxmlformats.org/officeDocument/2006/relationships/hyperlink" Target="http://www.getrichslowly.org/blog/2007/07/30/16-ways-to-eat-healthy-while-keeping-it-chea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2" name="Title 1"/>
          <p:cNvSpPr>
            <a:spLocks noGrp="1"/>
          </p:cNvSpPr>
          <p:nvPr>
            <p:ph type="ctrTitle"/>
          </p:nvPr>
        </p:nvSpPr>
        <p:spPr>
          <a:solidFill>
            <a:srgbClr val="002060"/>
          </a:solidFill>
        </p:spPr>
        <p:txBody>
          <a:bodyPr>
            <a:normAutofit fontScale="90000"/>
          </a:bodyPr>
          <a:lstStyle/>
          <a:p>
            <a:r>
              <a:rPr lang="en-US" dirty="0" smtClean="0"/>
              <a:t>Nutrition &amp; the Body Composition Assessment/Program</a:t>
            </a:r>
            <a:br>
              <a:rPr lang="en-US" dirty="0" smtClean="0"/>
            </a:br>
            <a:r>
              <a:rPr lang="en-US" dirty="0" smtClean="0"/>
              <a:t>For Upperclassmen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How to Measure Body Composition</a:t>
            </a:r>
            <a:endParaRPr lang="en-US" dirty="0"/>
          </a:p>
        </p:txBody>
      </p:sp>
      <p:sp>
        <p:nvSpPr>
          <p:cNvPr id="4" name="Content Placeholder 3"/>
          <p:cNvSpPr>
            <a:spLocks noGrp="1"/>
          </p:cNvSpPr>
          <p:nvPr>
            <p:ph sz="quarter" idx="1"/>
          </p:nvPr>
        </p:nvSpPr>
        <p:spPr/>
        <p:txBody>
          <a:bodyPr>
            <a:normAutofit/>
          </a:bodyPr>
          <a:lstStyle/>
          <a:p>
            <a:r>
              <a:rPr lang="en-US" dirty="0" smtClean="0"/>
              <a:t>Use a non-stretching tape measure to measure the circumference in multiple places on the body</a:t>
            </a:r>
          </a:p>
          <a:p>
            <a:pPr lvl="1"/>
            <a:r>
              <a:rPr lang="en-US" dirty="0" smtClean="0"/>
              <a:t>Males:</a:t>
            </a:r>
          </a:p>
          <a:p>
            <a:pPr lvl="2"/>
            <a:r>
              <a:rPr lang="en-US" dirty="0" smtClean="0"/>
              <a:t>Neck</a:t>
            </a:r>
          </a:p>
          <a:p>
            <a:pPr lvl="2"/>
            <a:r>
              <a:rPr lang="en-US" dirty="0" smtClean="0"/>
              <a:t>Abdomen</a:t>
            </a:r>
          </a:p>
          <a:p>
            <a:pPr lvl="1"/>
            <a:r>
              <a:rPr lang="en-US" dirty="0" smtClean="0"/>
              <a:t>Females</a:t>
            </a:r>
          </a:p>
          <a:p>
            <a:pPr lvl="2"/>
            <a:r>
              <a:rPr lang="en-US" dirty="0" smtClean="0"/>
              <a:t>Neck</a:t>
            </a:r>
          </a:p>
          <a:p>
            <a:pPr lvl="2"/>
            <a:r>
              <a:rPr lang="en-US" dirty="0" smtClean="0"/>
              <a:t>Waist</a:t>
            </a:r>
          </a:p>
          <a:p>
            <a:pPr lvl="2"/>
            <a:r>
              <a:rPr lang="en-US" dirty="0" smtClean="0"/>
              <a:t>Hips</a:t>
            </a:r>
          </a:p>
          <a:p>
            <a:r>
              <a:rPr lang="en-US" dirty="0" smtClean="0"/>
              <a:t>Measurements are then used to</a:t>
            </a:r>
          </a:p>
          <a:p>
            <a:pPr>
              <a:buNone/>
            </a:pPr>
            <a:r>
              <a:rPr lang="en-US" dirty="0" smtClean="0"/>
              <a:t> estimate total body fat</a:t>
            </a:r>
          </a:p>
          <a:p>
            <a:pPr>
              <a:buNone/>
            </a:pPr>
            <a:endParaRPr lang="en-US" dirty="0"/>
          </a:p>
        </p:txBody>
      </p:sp>
      <p:pic>
        <p:nvPicPr>
          <p:cNvPr id="5" name="Picture 4"/>
          <p:cNvPicPr>
            <a:picLocks noChangeAspect="1"/>
          </p:cNvPicPr>
          <p:nvPr/>
        </p:nvPicPr>
        <p:blipFill>
          <a:blip r:embed="rId3" cstate="print"/>
          <a:stretch>
            <a:fillRect/>
          </a:stretch>
        </p:blipFill>
        <p:spPr>
          <a:xfrm>
            <a:off x="5410200" y="2743200"/>
            <a:ext cx="3492500" cy="30480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How to Improve Body Composition</a:t>
            </a:r>
            <a:endParaRPr lang="en-US" dirty="0"/>
          </a:p>
        </p:txBody>
      </p:sp>
      <p:sp>
        <p:nvSpPr>
          <p:cNvPr id="4" name="Content Placeholder 3"/>
          <p:cNvSpPr>
            <a:spLocks noGrp="1"/>
          </p:cNvSpPr>
          <p:nvPr>
            <p:ph sz="quarter" idx="1"/>
          </p:nvPr>
        </p:nvSpPr>
        <p:spPr/>
        <p:txBody>
          <a:bodyPr/>
          <a:lstStyle/>
          <a:p>
            <a:r>
              <a:rPr lang="en-US" dirty="0" smtClean="0"/>
              <a:t>Diet</a:t>
            </a:r>
          </a:p>
          <a:p>
            <a:pPr>
              <a:buNone/>
            </a:pPr>
            <a:endParaRPr lang="en-US" dirty="0" smtClean="0"/>
          </a:p>
          <a:p>
            <a:r>
              <a:rPr lang="en-US" dirty="0" smtClean="0"/>
              <a:t>Physical Fitness</a:t>
            </a:r>
            <a:endParaRPr lang="en-US" dirty="0"/>
          </a:p>
        </p:txBody>
      </p:sp>
      <p:pic>
        <p:nvPicPr>
          <p:cNvPr id="5" name="Picture 4"/>
          <p:cNvPicPr>
            <a:picLocks noChangeAspect="1"/>
          </p:cNvPicPr>
          <p:nvPr/>
        </p:nvPicPr>
        <p:blipFill>
          <a:blip r:embed="rId3" cstate="print"/>
          <a:stretch>
            <a:fillRect/>
          </a:stretch>
        </p:blipFill>
        <p:spPr>
          <a:xfrm>
            <a:off x="838200" y="3733800"/>
            <a:ext cx="3492500" cy="2324100"/>
          </a:xfrm>
          <a:prstGeom prst="rect">
            <a:avLst/>
          </a:prstGeom>
        </p:spPr>
      </p:pic>
      <p:pic>
        <p:nvPicPr>
          <p:cNvPr id="6" name="Picture 5"/>
          <p:cNvPicPr>
            <a:picLocks noChangeAspect="1"/>
          </p:cNvPicPr>
          <p:nvPr/>
        </p:nvPicPr>
        <p:blipFill>
          <a:blip r:embed="rId4" cstate="print"/>
          <a:stretch>
            <a:fillRect/>
          </a:stretch>
        </p:blipFill>
        <p:spPr>
          <a:xfrm>
            <a:off x="4495800" y="1905000"/>
            <a:ext cx="3492500" cy="23241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Conclusion</a:t>
            </a:r>
            <a:endParaRPr lang="en-US" dirty="0"/>
          </a:p>
        </p:txBody>
      </p:sp>
      <p:sp>
        <p:nvSpPr>
          <p:cNvPr id="4" name="Content Placeholder 3"/>
          <p:cNvSpPr>
            <a:spLocks noGrp="1"/>
          </p:cNvSpPr>
          <p:nvPr>
            <p:ph sz="quarter" idx="1"/>
          </p:nvPr>
        </p:nvSpPr>
        <p:spPr/>
        <p:txBody>
          <a:bodyPr/>
          <a:lstStyle/>
          <a:p>
            <a:r>
              <a:rPr lang="en-US" dirty="0" smtClean="0"/>
              <a:t>Eat breakfast</a:t>
            </a:r>
          </a:p>
          <a:p>
            <a:r>
              <a:rPr lang="en-US" dirty="0" smtClean="0"/>
              <a:t>Stay away from “fake” or processed foods</a:t>
            </a:r>
          </a:p>
          <a:p>
            <a:r>
              <a:rPr lang="en-US" dirty="0" smtClean="0"/>
              <a:t>Eat your daily calorie limit</a:t>
            </a:r>
          </a:p>
          <a:p>
            <a:r>
              <a:rPr lang="en-US" dirty="0" smtClean="0"/>
              <a:t>Diet and exercise</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The Many Benefits of Breakfast</a:t>
            </a:r>
          </a:p>
          <a:p>
            <a:pPr>
              <a:buNone/>
            </a:pPr>
            <a:r>
              <a:rPr lang="en-US" dirty="0" smtClean="0">
                <a:hlinkClick r:id="rId3"/>
              </a:rPr>
              <a:t>http://www.medicinenet.com/script/main/art.asp?articlekey=50736</a:t>
            </a:r>
            <a:endParaRPr lang="en-US" dirty="0" smtClean="0"/>
          </a:p>
          <a:p>
            <a:r>
              <a:rPr lang="en-US" dirty="0" smtClean="0"/>
              <a:t>16 Ways to Eat Healthy While Keeping it Cheap</a:t>
            </a:r>
          </a:p>
          <a:p>
            <a:pPr>
              <a:buNone/>
            </a:pPr>
            <a:r>
              <a:rPr lang="en-US" dirty="0" smtClean="0">
                <a:hlinkClick r:id="rId4"/>
              </a:rPr>
              <a:t>http://www.getrichslowly.org/blog/2007/07/30/16-ways-to-eat-healthy-while-keeping-it-cheap</a:t>
            </a:r>
            <a:endParaRPr lang="en-US" dirty="0" smtClean="0"/>
          </a:p>
          <a:p>
            <a:r>
              <a:rPr lang="en-US" dirty="0" smtClean="0"/>
              <a:t>How do you get good body composition</a:t>
            </a:r>
          </a:p>
          <a:p>
            <a:pPr>
              <a:buNone/>
            </a:pPr>
            <a:r>
              <a:rPr lang="en-US" dirty="0" smtClean="0">
                <a:hlinkClick r:id="rId5"/>
              </a:rPr>
              <a:t>http://wiki.answers.com/Q/How_do_you_get_good_body_composition</a:t>
            </a:r>
            <a:endParaRPr lang="en-US" dirty="0" smtClean="0"/>
          </a:p>
          <a:p>
            <a:r>
              <a:rPr lang="en-US" dirty="0" smtClean="0"/>
              <a:t>10 Types of Food You Should Avoid</a:t>
            </a:r>
          </a:p>
          <a:p>
            <a:pPr>
              <a:buNone/>
            </a:pPr>
            <a:r>
              <a:rPr lang="en-US" dirty="0" smtClean="0">
                <a:hlinkClick r:id="rId6"/>
              </a:rPr>
              <a:t>http://</a:t>
            </a:r>
            <a:r>
              <a:rPr lang="en-US" dirty="0" smtClean="0">
                <a:hlinkClick r:id="rId6"/>
              </a:rPr>
              <a:t>blpublications.com/html/body_foodstoavoid.html</a:t>
            </a:r>
            <a:endParaRPr lang="en-US" dirty="0" smtClean="0"/>
          </a:p>
          <a:p>
            <a:r>
              <a:rPr lang="en-US" dirty="0" smtClean="0"/>
              <a:t>DODI </a:t>
            </a:r>
            <a:r>
              <a:rPr lang="en-US" dirty="0" smtClean="0"/>
              <a:t>1308.3</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Learning Topics</a:t>
            </a:r>
            <a:endParaRPr lang="en-US" dirty="0"/>
          </a:p>
        </p:txBody>
      </p:sp>
      <p:sp>
        <p:nvSpPr>
          <p:cNvPr id="4" name="Content Placeholder 3"/>
          <p:cNvSpPr>
            <a:spLocks noGrp="1"/>
          </p:cNvSpPr>
          <p:nvPr>
            <p:ph sz="quarter" idx="1"/>
          </p:nvPr>
        </p:nvSpPr>
        <p:spPr/>
        <p:txBody>
          <a:bodyPr/>
          <a:lstStyle/>
          <a:p>
            <a:r>
              <a:rPr lang="en-US" dirty="0" smtClean="0"/>
              <a:t>Definition of nutrition</a:t>
            </a:r>
          </a:p>
          <a:p>
            <a:r>
              <a:rPr lang="en-US" dirty="0" smtClean="0"/>
              <a:t>Tips to eating healthy</a:t>
            </a:r>
          </a:p>
          <a:p>
            <a:r>
              <a:rPr lang="en-US" dirty="0" smtClean="0"/>
              <a:t>Eating a healthy breakfast</a:t>
            </a:r>
          </a:p>
          <a:p>
            <a:r>
              <a:rPr lang="en-US" dirty="0" smtClean="0"/>
              <a:t>10 food types to avoid</a:t>
            </a:r>
          </a:p>
          <a:p>
            <a:r>
              <a:rPr lang="en-US" dirty="0" smtClean="0"/>
              <a:t>Body composition</a:t>
            </a:r>
          </a:p>
          <a:p>
            <a:r>
              <a:rPr lang="en-US" dirty="0" smtClean="0"/>
              <a:t>How to measure body composition</a:t>
            </a:r>
          </a:p>
          <a:p>
            <a:r>
              <a:rPr lang="en-US" dirty="0" smtClean="0"/>
              <a:t>How to improve body composition</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Importance</a:t>
            </a:r>
            <a:endParaRPr lang="en-US" dirty="0"/>
          </a:p>
        </p:txBody>
      </p:sp>
      <p:sp>
        <p:nvSpPr>
          <p:cNvPr id="4" name="Content Placeholder 3"/>
          <p:cNvSpPr>
            <a:spLocks noGrp="1"/>
          </p:cNvSpPr>
          <p:nvPr>
            <p:ph sz="quarter" idx="1"/>
          </p:nvPr>
        </p:nvSpPr>
        <p:spPr/>
        <p:txBody>
          <a:bodyPr/>
          <a:lstStyle/>
          <a:p>
            <a:r>
              <a:rPr lang="en-US" dirty="0" smtClean="0"/>
              <a:t>Eating healthy can help your overall well being and reduce stress</a:t>
            </a:r>
          </a:p>
          <a:p>
            <a:r>
              <a:rPr lang="en-US" dirty="0" smtClean="0"/>
              <a:t>It is important to eat healthy to maintain an active life style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Definition of Nutrition</a:t>
            </a:r>
            <a:endParaRPr lang="en-US" dirty="0"/>
          </a:p>
        </p:txBody>
      </p:sp>
      <p:sp>
        <p:nvSpPr>
          <p:cNvPr id="4" name="Content Placeholder 3"/>
          <p:cNvSpPr>
            <a:spLocks noGrp="1"/>
          </p:cNvSpPr>
          <p:nvPr>
            <p:ph sz="quarter" idx="1"/>
          </p:nvPr>
        </p:nvSpPr>
        <p:spPr/>
        <p:txBody>
          <a:bodyPr/>
          <a:lstStyle/>
          <a:p>
            <a:r>
              <a:rPr lang="en-US" dirty="0" smtClean="0"/>
              <a:t>The provision, to </a:t>
            </a:r>
            <a:r>
              <a:rPr lang="en-US" dirty="0" smtClean="0">
                <a:solidFill>
                  <a:srgbClr val="000000"/>
                </a:solidFill>
              </a:rPr>
              <a:t>cells</a:t>
            </a:r>
            <a:r>
              <a:rPr lang="en-US" dirty="0" smtClean="0"/>
              <a:t> and organisms, of the materials necessary (in the form of food) to support life.</a:t>
            </a:r>
            <a:endParaRPr lang="en-US" dirty="0"/>
          </a:p>
        </p:txBody>
      </p:sp>
      <p:pic>
        <p:nvPicPr>
          <p:cNvPr id="6" name="Picture 4" descr="http://bentlyr.files.wordpress.com/2008/07/low-fat-food_pyramid_usdaj.jpg"/>
          <p:cNvPicPr>
            <a:picLocks noChangeAspect="1" noChangeArrowheads="1"/>
          </p:cNvPicPr>
          <p:nvPr/>
        </p:nvPicPr>
        <p:blipFill>
          <a:blip r:embed="rId3" cstate="print"/>
          <a:srcRect/>
          <a:stretch>
            <a:fillRect/>
          </a:stretch>
        </p:blipFill>
        <p:spPr bwMode="auto">
          <a:xfrm>
            <a:off x="2438400" y="2667000"/>
            <a:ext cx="4681198" cy="36576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 to Healthy Eating</a:t>
            </a:r>
            <a:endParaRPr lang="en-US" dirty="0"/>
          </a:p>
        </p:txBody>
      </p:sp>
      <p:sp>
        <p:nvSpPr>
          <p:cNvPr id="3" name="Content Placeholder 2"/>
          <p:cNvSpPr>
            <a:spLocks noGrp="1"/>
          </p:cNvSpPr>
          <p:nvPr>
            <p:ph sz="quarter" idx="1"/>
          </p:nvPr>
        </p:nvSpPr>
        <p:spPr>
          <a:xfrm>
            <a:off x="609600" y="1447800"/>
            <a:ext cx="5867400" cy="4572000"/>
          </a:xfrm>
        </p:spPr>
        <p:txBody>
          <a:bodyPr>
            <a:normAutofit/>
          </a:bodyPr>
          <a:lstStyle/>
          <a:p>
            <a:r>
              <a:rPr lang="en-US" dirty="0" smtClean="0"/>
              <a:t> Limit calorie intake to the amount needed to attain or maintain a healthy weight</a:t>
            </a:r>
          </a:p>
          <a:p>
            <a:r>
              <a:rPr lang="en-US" dirty="0" smtClean="0"/>
              <a:t> Consume foods from all food groups</a:t>
            </a:r>
          </a:p>
          <a:p>
            <a:r>
              <a:rPr lang="en-US" dirty="0" smtClean="0"/>
              <a:t> Reduce intake of solid fats </a:t>
            </a:r>
          </a:p>
          <a:p>
            <a:r>
              <a:rPr lang="en-US" dirty="0" smtClean="0"/>
              <a:t>Replace solid fats with oils when possible</a:t>
            </a:r>
          </a:p>
          <a:p>
            <a:r>
              <a:rPr lang="en-US" dirty="0" smtClean="0"/>
              <a:t> Reduce intake of added sugars</a:t>
            </a:r>
          </a:p>
          <a:p>
            <a:r>
              <a:rPr lang="en-US" dirty="0" smtClean="0"/>
              <a:t>Reduce intake of refined grains and </a:t>
            </a:r>
          </a:p>
          <a:p>
            <a:pPr>
              <a:buNone/>
            </a:pPr>
            <a:r>
              <a:rPr lang="en-US" dirty="0" smtClean="0"/>
              <a:t>	increase whole grains.</a:t>
            </a:r>
          </a:p>
        </p:txBody>
      </p:sp>
      <p:pic>
        <p:nvPicPr>
          <p:cNvPr id="4" name="Picture 3"/>
          <p:cNvPicPr>
            <a:picLocks noChangeAspect="1"/>
          </p:cNvPicPr>
          <p:nvPr/>
        </p:nvPicPr>
        <p:blipFill>
          <a:blip r:embed="rId3" cstate="print"/>
          <a:stretch>
            <a:fillRect/>
          </a:stretch>
        </p:blipFill>
        <p:spPr>
          <a:xfrm>
            <a:off x="6324600" y="4114800"/>
            <a:ext cx="2651345" cy="242569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Tips to Healthy Eating (Cont.)</a:t>
            </a:r>
            <a:endParaRPr lang="en-US" dirty="0"/>
          </a:p>
        </p:txBody>
      </p:sp>
      <p:sp>
        <p:nvSpPr>
          <p:cNvPr id="3" name="Content Placeholder 2"/>
          <p:cNvSpPr>
            <a:spLocks noGrp="1"/>
          </p:cNvSpPr>
          <p:nvPr>
            <p:ph sz="quarter" idx="1"/>
          </p:nvPr>
        </p:nvSpPr>
        <p:spPr>
          <a:xfrm>
            <a:off x="609600" y="1447800"/>
            <a:ext cx="5638800" cy="4572000"/>
          </a:xfrm>
        </p:spPr>
        <p:txBody>
          <a:bodyPr/>
          <a:lstStyle/>
          <a:p>
            <a:r>
              <a:rPr lang="en-US" dirty="0" smtClean="0"/>
              <a:t>Reduce intake of sodium </a:t>
            </a:r>
          </a:p>
          <a:p>
            <a:r>
              <a:rPr lang="en-US" dirty="0" smtClean="0"/>
              <a:t>Limit alcohol intake to moderate levels</a:t>
            </a:r>
          </a:p>
          <a:p>
            <a:r>
              <a:rPr lang="en-US" dirty="0" smtClean="0"/>
              <a:t>Increase intake of vegetables and fruits </a:t>
            </a:r>
          </a:p>
          <a:p>
            <a:r>
              <a:rPr lang="en-US" dirty="0" smtClean="0"/>
              <a:t>Increase intake of milk and milk products </a:t>
            </a:r>
          </a:p>
          <a:p>
            <a:r>
              <a:rPr lang="en-US" dirty="0" smtClean="0"/>
              <a:t>Replace whole milk and full-fat milk products with fat-free or low-fat </a:t>
            </a:r>
          </a:p>
          <a:p>
            <a:r>
              <a:rPr lang="en-US" dirty="0" smtClean="0"/>
              <a:t>Increase seafood intake</a:t>
            </a:r>
          </a:p>
          <a:p>
            <a:endParaRPr lang="en-US" dirty="0"/>
          </a:p>
        </p:txBody>
      </p:sp>
      <p:pic>
        <p:nvPicPr>
          <p:cNvPr id="4" name="Picture 3"/>
          <p:cNvPicPr>
            <a:picLocks noChangeAspect="1"/>
          </p:cNvPicPr>
          <p:nvPr/>
        </p:nvPicPr>
        <p:blipFill>
          <a:blip r:embed="rId3" cstate="print"/>
          <a:stretch>
            <a:fillRect/>
          </a:stretch>
        </p:blipFill>
        <p:spPr>
          <a:xfrm>
            <a:off x="6248400" y="4114800"/>
            <a:ext cx="2708054" cy="2477581"/>
          </a:xfrm>
          <a:prstGeom prst="rect">
            <a:avLst/>
          </a:prstGeom>
        </p:spPr>
      </p:pic>
      <p:pic>
        <p:nvPicPr>
          <p:cNvPr id="5" name="Picture 4"/>
          <p:cNvPicPr>
            <a:picLocks noChangeAspect="1"/>
          </p:cNvPicPr>
          <p:nvPr/>
        </p:nvPicPr>
        <p:blipFill>
          <a:blip r:embed="rId3" cstate="print"/>
          <a:stretch>
            <a:fillRect/>
          </a:stretch>
        </p:blipFill>
        <p:spPr>
          <a:xfrm>
            <a:off x="6324600" y="4114800"/>
            <a:ext cx="2651345" cy="242569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fontScale="90000"/>
          </a:bodyPr>
          <a:lstStyle/>
          <a:p>
            <a:r>
              <a:rPr lang="en-US" dirty="0" smtClean="0"/>
              <a:t>Eating a Healthy Breakfast Gives You:</a:t>
            </a:r>
            <a:endParaRPr lang="en-US" dirty="0"/>
          </a:p>
        </p:txBody>
      </p:sp>
      <p:sp>
        <p:nvSpPr>
          <p:cNvPr id="4" name="Content Placeholder 3"/>
          <p:cNvSpPr>
            <a:spLocks noGrp="1"/>
          </p:cNvSpPr>
          <p:nvPr>
            <p:ph sz="quarter" idx="1"/>
          </p:nvPr>
        </p:nvSpPr>
        <p:spPr/>
        <p:txBody>
          <a:bodyPr/>
          <a:lstStyle/>
          <a:p>
            <a:r>
              <a:rPr lang="en-US" dirty="0" smtClean="0"/>
              <a:t>A more nutritionally complete diet, higher in nutrients, vitamins and minerals </a:t>
            </a:r>
          </a:p>
          <a:p>
            <a:r>
              <a:rPr lang="en-US" dirty="0" smtClean="0"/>
              <a:t>Improved concentration and performance in the classroom or the boardroom </a:t>
            </a:r>
          </a:p>
          <a:p>
            <a:r>
              <a:rPr lang="en-US" dirty="0" smtClean="0"/>
              <a:t>More strength and endurance to engage in physical activity </a:t>
            </a:r>
          </a:p>
          <a:p>
            <a:r>
              <a:rPr lang="en-US" dirty="0" smtClean="0"/>
              <a:t>Lower cholesterol levels </a:t>
            </a:r>
          </a:p>
          <a:p>
            <a:endParaRPr lang="en-US" dirty="0"/>
          </a:p>
        </p:txBody>
      </p:sp>
      <p:pic>
        <p:nvPicPr>
          <p:cNvPr id="5" name="Picture 4"/>
          <p:cNvPicPr>
            <a:picLocks noChangeAspect="1"/>
          </p:cNvPicPr>
          <p:nvPr/>
        </p:nvPicPr>
        <p:blipFill>
          <a:blip r:embed="rId3" cstate="print"/>
          <a:stretch>
            <a:fillRect/>
          </a:stretch>
        </p:blipFill>
        <p:spPr>
          <a:xfrm>
            <a:off x="5105400" y="4266088"/>
            <a:ext cx="3479800" cy="23368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10 Food types to Avoid</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Sugar</a:t>
            </a:r>
          </a:p>
          <a:p>
            <a:r>
              <a:rPr lang="en-US" dirty="0" smtClean="0"/>
              <a:t>Hydrogenated fats</a:t>
            </a:r>
          </a:p>
          <a:p>
            <a:r>
              <a:rPr lang="en-US" dirty="0" smtClean="0"/>
              <a:t>Pop</a:t>
            </a:r>
          </a:p>
          <a:p>
            <a:r>
              <a:rPr lang="en-US" dirty="0" smtClean="0"/>
              <a:t>Aspartame and other artificial sweeteners</a:t>
            </a:r>
          </a:p>
          <a:p>
            <a:r>
              <a:rPr lang="en-US" dirty="0" smtClean="0"/>
              <a:t>Fried foods</a:t>
            </a:r>
          </a:p>
          <a:p>
            <a:r>
              <a:rPr lang="en-US" dirty="0" smtClean="0"/>
              <a:t>Refined grains</a:t>
            </a:r>
          </a:p>
          <a:p>
            <a:r>
              <a:rPr lang="en-US" dirty="0" smtClean="0"/>
              <a:t>Processed meats</a:t>
            </a:r>
          </a:p>
          <a:p>
            <a:r>
              <a:rPr lang="en-US" dirty="0" smtClean="0"/>
              <a:t>Ready to eat breakfast cereal</a:t>
            </a:r>
          </a:p>
          <a:p>
            <a:r>
              <a:rPr lang="en-US" dirty="0" smtClean="0"/>
              <a:t>White rice</a:t>
            </a:r>
          </a:p>
          <a:p>
            <a:r>
              <a:rPr lang="en-US" dirty="0" smtClean="0"/>
              <a:t>“Fat free”</a:t>
            </a:r>
            <a:endParaRPr lang="en-US" dirty="0"/>
          </a:p>
        </p:txBody>
      </p:sp>
      <p:pic>
        <p:nvPicPr>
          <p:cNvPr id="5" name="Picture 4"/>
          <p:cNvPicPr>
            <a:picLocks noChangeAspect="1"/>
          </p:cNvPicPr>
          <p:nvPr/>
        </p:nvPicPr>
        <p:blipFill>
          <a:blip r:embed="rId3" cstate="print"/>
          <a:stretch>
            <a:fillRect/>
          </a:stretch>
        </p:blipFill>
        <p:spPr>
          <a:xfrm>
            <a:off x="6019800" y="3733800"/>
            <a:ext cx="2882900" cy="28194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smtClean="0"/>
              <a:t>Body Composition</a:t>
            </a:r>
            <a:endParaRPr lang="en-US" dirty="0"/>
          </a:p>
        </p:txBody>
      </p:sp>
      <p:sp>
        <p:nvSpPr>
          <p:cNvPr id="4" name="Content Placeholder 3"/>
          <p:cNvSpPr>
            <a:spLocks noGrp="1"/>
          </p:cNvSpPr>
          <p:nvPr>
            <p:ph sz="quarter" idx="1"/>
          </p:nvPr>
        </p:nvSpPr>
        <p:spPr/>
        <p:txBody>
          <a:bodyPr/>
          <a:lstStyle/>
          <a:p>
            <a:r>
              <a:rPr lang="en-US" b="1" dirty="0" smtClean="0"/>
              <a:t>Body composition</a:t>
            </a:r>
            <a:r>
              <a:rPr lang="en-US" dirty="0" smtClean="0"/>
              <a:t> is used to describe the percentages of fat, bone and muscle in human bodies</a:t>
            </a:r>
            <a:endParaRPr lang="en-US" dirty="0"/>
          </a:p>
        </p:txBody>
      </p:sp>
      <p:pic>
        <p:nvPicPr>
          <p:cNvPr id="6" name="Picture 5"/>
          <p:cNvPicPr>
            <a:picLocks noChangeAspect="1"/>
          </p:cNvPicPr>
          <p:nvPr/>
        </p:nvPicPr>
        <p:blipFill>
          <a:blip r:embed="rId3" cstate="print"/>
          <a:stretch>
            <a:fillRect/>
          </a:stretch>
        </p:blipFill>
        <p:spPr>
          <a:xfrm>
            <a:off x="2590800" y="2971800"/>
            <a:ext cx="4267200" cy="32004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738</TotalTime>
  <Words>767</Words>
  <Application>Microsoft Office PowerPoint</Application>
  <PresentationFormat>On-screen Show (4:3)</PresentationFormat>
  <Paragraphs>107</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Equity</vt:lpstr>
      <vt:lpstr>Nutrition &amp; the Body Composition Assessment/Program For Upperclassmen</vt:lpstr>
      <vt:lpstr>Learning Topics</vt:lpstr>
      <vt:lpstr>Importance</vt:lpstr>
      <vt:lpstr>Definition of Nutrition</vt:lpstr>
      <vt:lpstr>Tips to Healthy Eating</vt:lpstr>
      <vt:lpstr>Tips to Healthy Eating (Cont.)</vt:lpstr>
      <vt:lpstr>Eating a Healthy Breakfast Gives You:</vt:lpstr>
      <vt:lpstr>10 Food types to Avoid</vt:lpstr>
      <vt:lpstr>Body Composition</vt:lpstr>
      <vt:lpstr>How to Measure Body Composition</vt:lpstr>
      <vt:lpstr>How to Improve Body Composition</vt:lpstr>
      <vt:lpstr>Conclusion</vt:lpstr>
      <vt:lpstr>Sources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RAMIREZ</dc:creator>
  <cp:lastModifiedBy>calaramc</cp:lastModifiedBy>
  <cp:revision>25</cp:revision>
  <dcterms:created xsi:type="dcterms:W3CDTF">2012-04-04T17:49:25Z</dcterms:created>
  <dcterms:modified xsi:type="dcterms:W3CDTF">2012-05-31T13:28:03Z</dcterms:modified>
</cp:coreProperties>
</file>