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8" r:id="rId3"/>
    <p:sldId id="260" r:id="rId4"/>
    <p:sldId id="266" r:id="rId5"/>
    <p:sldId id="273" r:id="rId6"/>
    <p:sldId id="265" r:id="rId7"/>
    <p:sldId id="262" r:id="rId8"/>
    <p:sldId id="269" r:id="rId9"/>
    <p:sldId id="268" r:id="rId10"/>
    <p:sldId id="261"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739" autoAdjust="0"/>
  </p:normalViewPr>
  <p:slideViewPr>
    <p:cSldViewPr>
      <p:cViewPr varScale="1">
        <p:scale>
          <a:sx n="57" d="100"/>
          <a:sy n="57" d="100"/>
        </p:scale>
        <p:origin x="-128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308EF7-FAF6-0740-9F90-771437567118}" type="datetimeFigureOut">
              <a:rPr lang="en-US" smtClean="0"/>
              <a:pPr/>
              <a:t>5/31/2012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F5C3E5-C3D1-5647-9E95-26DD937F58C3}" type="slidenum">
              <a:rPr lang="en-US" smtClean="0"/>
              <a:pPr/>
              <a:t>‹#›</a:t>
            </a:fld>
            <a:endParaRPr lang="en-US"/>
          </a:p>
        </p:txBody>
      </p:sp>
    </p:spTree>
    <p:extLst>
      <p:ext uri="{BB962C8B-B14F-4D97-AF65-F5344CB8AC3E}">
        <p14:creationId xmlns:p14="http://schemas.microsoft.com/office/powerpoint/2010/main" xmlns="" val="8435442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mtClean="0"/>
              <a:t>PCC</a:t>
            </a:r>
            <a:r>
              <a:rPr lang="en-US" baseline="0" smtClean="0"/>
              <a:t> IX (FITNESS AND WELLNESS PROGRAMS)- D.2 (Nutrition and weight control) </a:t>
            </a:r>
            <a:endParaRPr lang="en-US" smtClean="0"/>
          </a:p>
        </p:txBody>
      </p:sp>
      <p:sp>
        <p:nvSpPr>
          <p:cNvPr id="4" name="Slide Number Placeholder 3"/>
          <p:cNvSpPr>
            <a:spLocks noGrp="1"/>
          </p:cNvSpPr>
          <p:nvPr>
            <p:ph type="sldNum" sz="quarter" idx="10"/>
          </p:nvPr>
        </p:nvSpPr>
        <p:spPr/>
        <p:txBody>
          <a:bodyPr/>
          <a:lstStyle/>
          <a:p>
            <a:fld id="{34F5C3E5-C3D1-5647-9E95-26DD937F58C3}" type="slidenum">
              <a:rPr lang="en-US" smtClean="0"/>
              <a:pPr/>
              <a:t>1</a:t>
            </a:fld>
            <a:endParaRPr lang="en-US"/>
          </a:p>
        </p:txBody>
      </p:sp>
    </p:spTree>
    <p:extLst>
      <p:ext uri="{BB962C8B-B14F-4D97-AF65-F5344CB8AC3E}">
        <p14:creationId xmlns:p14="http://schemas.microsoft.com/office/powerpoint/2010/main" xmlns="" val="322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r>
              <a:rPr lang="en-US" dirty="0" smtClean="0"/>
              <a:t/>
            </a:r>
            <a:br>
              <a:rPr lang="en-US" dirty="0" smtClean="0"/>
            </a:br>
            <a:r>
              <a:rPr lang="en-US" dirty="0" smtClean="0"/>
              <a:t>1. Sugar </a:t>
            </a:r>
            <a:br>
              <a:rPr lang="en-US" dirty="0" smtClean="0"/>
            </a:br>
            <a:r>
              <a:rPr lang="en-US" dirty="0" smtClean="0"/>
              <a:t>The foods from which sugar was originally derived (sugar cane and sugar beets) contain all of the nutrients (chromium, zinc, B vitamins, fiber, etc.) required for the body to properly metabolize the final isolated chemical we know as sugar (sucrose). Without these nutrients which are eliminated in processing, the body is greatly stressed. Sugar consumption is associated with weight gain, obesity, Type 2 diabetes, cardiovascular disease, immune depression and much more. </a:t>
            </a:r>
            <a:br>
              <a:rPr lang="en-US" dirty="0" smtClean="0"/>
            </a:br>
            <a:r>
              <a:rPr lang="en-US" dirty="0" smtClean="0"/>
              <a:t/>
            </a:r>
            <a:br>
              <a:rPr lang="en-US" dirty="0" smtClean="0"/>
            </a:br>
            <a:r>
              <a:rPr lang="en-US" dirty="0" smtClean="0"/>
              <a:t>2. Hydrogenated Fats </a:t>
            </a:r>
            <a:br>
              <a:rPr lang="en-US" dirty="0" smtClean="0"/>
            </a:br>
            <a:r>
              <a:rPr lang="en-US" dirty="0" smtClean="0"/>
              <a:t>These “fake” fats (such as margarine, Crisco and anything referred to as hydrogenated or partially hydrogenated vegetable oils) are made by altering the natural chemical structure of a vegetable oil (liquid at room temperature) to act more like a saturated fat (solid at room temperature). In the process, the natural “</a:t>
            </a:r>
            <a:r>
              <a:rPr lang="en-US" dirty="0" err="1" smtClean="0"/>
              <a:t>cis</a:t>
            </a:r>
            <a:r>
              <a:rPr lang="en-US" dirty="0" smtClean="0"/>
              <a:t>” chemical configuration changes to a nasty unnatural “trans” configuration. This is very difficult for the body to process and it ends up getting stuck in our arteries and veins, even to a greater extent than a cholesterol molecule would. Cholesterol is natural and the body knows how to metabolize it in small amounts. Studies now show that these non-cholesterol containing hydrogenated products actually increase cholesterol levels in individuals more so than if the person would have eaten the butter! </a:t>
            </a:r>
            <a:br>
              <a:rPr lang="en-US" dirty="0" smtClean="0"/>
            </a:br>
            <a:r>
              <a:rPr lang="en-US" dirty="0" smtClean="0"/>
              <a:t/>
            </a:r>
            <a:br>
              <a:rPr lang="en-US" dirty="0" smtClean="0"/>
            </a:br>
            <a:r>
              <a:rPr lang="en-US" dirty="0" smtClean="0"/>
              <a:t>3. Pop and other man-made “non-foods” </a:t>
            </a:r>
            <a:br>
              <a:rPr lang="en-US" dirty="0" smtClean="0"/>
            </a:br>
            <a:r>
              <a:rPr lang="en-US" dirty="0" smtClean="0"/>
              <a:t>Just 12 oz. of soda contains 10 teaspoons of sugar, plus phosphoric acid to rob your body of minerals contributing to an acidic system and osteoporosis. </a:t>
            </a:r>
            <a:br>
              <a:rPr lang="en-US" dirty="0" smtClean="0"/>
            </a:br>
            <a:r>
              <a:rPr lang="en-US" dirty="0" smtClean="0"/>
              <a:t/>
            </a:r>
            <a:br>
              <a:rPr lang="en-US" dirty="0" smtClean="0"/>
            </a:br>
            <a:r>
              <a:rPr lang="en-US" dirty="0" smtClean="0"/>
              <a:t>4. Aspartame and other man-made artificial sweeteners </a:t>
            </a:r>
            <a:br>
              <a:rPr lang="en-US" dirty="0" smtClean="0"/>
            </a:br>
            <a:r>
              <a:rPr lang="en-US" dirty="0" smtClean="0"/>
              <a:t>Upon ingestion, aspartame  (NutraSweet, Equal and Spoonful)  is metabolized to two amino acids (phenylalanine and aspartic acid) and methanol. (</a:t>
            </a:r>
            <a:r>
              <a:rPr lang="en-US" dirty="0" err="1" smtClean="0"/>
              <a:t>Trefz</a:t>
            </a:r>
            <a:r>
              <a:rPr lang="en-US" dirty="0" smtClean="0"/>
              <a:t>)  When the temperature of aspartame or aspartame containing products exceeds 86 degrees F, the methanol (which is wood alcohol) converts to formaldehyde and then to formic acid, which in turn causes metabolic acidosis. (Formic acid is the poison found in the sting of fire ants.) </a:t>
            </a:r>
            <a:br>
              <a:rPr lang="en-US" dirty="0" smtClean="0"/>
            </a:br>
            <a:r>
              <a:rPr lang="en-US" dirty="0" smtClean="0"/>
              <a:t>Methanol qualifies as an exceptionally toxic substance, even at very low doses. (Roe)  child). (</a:t>
            </a:r>
            <a:r>
              <a:rPr lang="en-US" dirty="0" err="1" smtClean="0"/>
              <a:t>Kavet</a:t>
            </a:r>
            <a:r>
              <a:rPr lang="en-US" dirty="0" smtClean="0"/>
              <a:t>)  Methanol toxicity mimics multiple sclerosis; thus, it seems many people are being diagnosed with having multiple sclerosis in error. The multiple sclerosis is not a death sentence, where methanol toxicity is. It is a slow silent killer. The EPA recently announced that there was an epidemic of multiple sclerosis and systemic lupus (for unknown reasons) across the United States. </a:t>
            </a:r>
            <a:br>
              <a:rPr lang="en-US" dirty="0" smtClean="0"/>
            </a:br>
            <a:r>
              <a:rPr lang="en-US" dirty="0" smtClean="0"/>
              <a:t>The US Congressional record states, "Aspartame makes you crave carbohydrates and will make you FAT." Dr. H. J. Roberts, diabetic specialist, stated that when he got patients off aspartame, their average weight loss was 19 pounds per person. It is NOT A DIET PRODUCT! </a:t>
            </a:r>
            <a:br>
              <a:rPr lang="en-US" dirty="0" smtClean="0"/>
            </a:br>
            <a:r>
              <a:rPr lang="en-US" dirty="0" smtClean="0"/>
              <a:t/>
            </a:r>
            <a:br>
              <a:rPr lang="en-US" dirty="0" smtClean="0"/>
            </a:br>
            <a:r>
              <a:rPr lang="en-US" dirty="0" smtClean="0"/>
              <a:t>5. Fried foods </a:t>
            </a:r>
            <a:br>
              <a:rPr lang="en-US" dirty="0" smtClean="0"/>
            </a:br>
            <a:r>
              <a:rPr lang="en-US" dirty="0" smtClean="0"/>
              <a:t>These are loaded with trans fatty acids to damage your arteries, spike your blood sugar and cause weight gain. </a:t>
            </a:r>
            <a:br>
              <a:rPr lang="en-US" dirty="0" smtClean="0"/>
            </a:br>
            <a:r>
              <a:rPr lang="en-US" dirty="0" smtClean="0"/>
              <a:t/>
            </a:r>
            <a:br>
              <a:rPr lang="en-US" dirty="0" smtClean="0"/>
            </a:br>
            <a:r>
              <a:rPr lang="en-US" dirty="0" smtClean="0"/>
              <a:t>6. White flour and other refined grains </a:t>
            </a:r>
            <a:br>
              <a:rPr lang="en-US" dirty="0" smtClean="0"/>
            </a:br>
            <a:r>
              <a:rPr lang="en-US" dirty="0" smtClean="0"/>
              <a:t>The processing of whole wheat to white flour removes up to 90% of at least 22 different nutrients including B vitamins (especially B-1,B-2, B-3, B-5 and B-6), vitamin E, iron, calcium, magnesium, chromium, zinc, copper, amino acids and unsaturated fatty acids. Stick to WHOLE grains that contain everything that God intended them to provide us. (Also avoid foods made with white flour such as most store-bought pasta, crackers, etc.) </a:t>
            </a:r>
            <a:br>
              <a:rPr lang="en-US" dirty="0" smtClean="0"/>
            </a:br>
            <a:r>
              <a:rPr lang="en-US" dirty="0" smtClean="0"/>
              <a:t/>
            </a:r>
            <a:br>
              <a:rPr lang="en-US" dirty="0" smtClean="0"/>
            </a:br>
            <a:r>
              <a:rPr lang="en-US" dirty="0" smtClean="0"/>
              <a:t>7. Processed meats </a:t>
            </a:r>
            <a:br>
              <a:rPr lang="en-US" dirty="0" smtClean="0"/>
            </a:br>
            <a:r>
              <a:rPr lang="en-US" dirty="0" smtClean="0"/>
              <a:t>Added chemicals and trans fatty acids they contain actually increase your blood sugar, cholesterol decrease your ability to regulate your blood sugar and increase your risk of developing type 2 diabetes, heart disease, stroke, etc. </a:t>
            </a:r>
            <a:br>
              <a:rPr lang="en-US" dirty="0" smtClean="0"/>
            </a:br>
            <a:r>
              <a:rPr lang="en-US" dirty="0" smtClean="0"/>
              <a:t>In addition, most are also high in fat - </a:t>
            </a:r>
            <a:r>
              <a:rPr lang="en-US" dirty="0" err="1" smtClean="0"/>
              <a:t>Gwaltney</a:t>
            </a:r>
            <a:r>
              <a:rPr lang="en-US" dirty="0" smtClean="0"/>
              <a:t> Great Dogs Chicken Franks contain 10 or 11 grams of fat per frank. </a:t>
            </a:r>
            <a:br>
              <a:rPr lang="en-US" dirty="0" smtClean="0"/>
            </a:br>
            <a:r>
              <a:rPr lang="en-US" dirty="0" smtClean="0"/>
              <a:t/>
            </a:r>
            <a:br>
              <a:rPr lang="en-US" dirty="0" smtClean="0"/>
            </a:br>
            <a:r>
              <a:rPr lang="en-US" dirty="0" smtClean="0"/>
              <a:t>8. Ready-to-eat breakfast cereal </a:t>
            </a:r>
            <a:br>
              <a:rPr lang="en-US" dirty="0" smtClean="0"/>
            </a:br>
            <a:r>
              <a:rPr lang="en-US" dirty="0" smtClean="0"/>
              <a:t>These popular refined convenience foods are high in sugar, low in fiber, low in nutrients and offer very little besides calories. Whole grains (from which these cereals were originally made from) may easily contain 40-50 different nutrients, although many of them may be in trace amounts, they are none-the-less of critical importance for us to metabolize these grains. Up to 90% of these are lost in processing, and enrichment of 9 to 11 or even 17 of these does little to make up for what what removed. The fiber removed from these carbohydrate foods, causes our blood sugar to jump sky high, which when dropping an hour or so later, leaves us feeling more hungry than we were before we ate.. and sleepy as well. </a:t>
            </a:r>
            <a:br>
              <a:rPr lang="en-US" dirty="0" smtClean="0"/>
            </a:br>
            <a:r>
              <a:rPr lang="en-US" dirty="0" smtClean="0"/>
              <a:t>A much better choice should be steel-cut oats provides soluble fiber (such as beta </a:t>
            </a:r>
            <a:r>
              <a:rPr lang="en-US" dirty="0" err="1" smtClean="0"/>
              <a:t>glucans</a:t>
            </a:r>
            <a:r>
              <a:rPr lang="en-US" dirty="0" smtClean="0"/>
              <a:t>) that helps lower bad cholesterol while improving good cholesterol and stabilize blood sugar levels, </a:t>
            </a:r>
            <a:br>
              <a:rPr lang="en-US" dirty="0" smtClean="0"/>
            </a:br>
            <a:r>
              <a:rPr lang="en-US" dirty="0" smtClean="0"/>
              <a:t>However, the mainstay of our breakfast should be protein (such as soft or hard boiled eggs or fish) to help stabilize our blood sugar for the day. </a:t>
            </a:r>
            <a:br>
              <a:rPr lang="en-US" dirty="0" smtClean="0"/>
            </a:br>
            <a:r>
              <a:rPr lang="en-US" dirty="0" smtClean="0"/>
              <a:t>(Note: Read John 21:12 and see that Jesus recommended eating fish for breakfast!) </a:t>
            </a:r>
            <a:br>
              <a:rPr lang="en-US" dirty="0" smtClean="0"/>
            </a:br>
            <a:r>
              <a:rPr lang="en-US" dirty="0" smtClean="0"/>
              <a:t/>
            </a:r>
            <a:br>
              <a:rPr lang="en-US" dirty="0" smtClean="0"/>
            </a:br>
            <a:r>
              <a:rPr lang="en-US" dirty="0" smtClean="0"/>
              <a:t>9. White rice </a:t>
            </a:r>
            <a:br>
              <a:rPr lang="en-US" dirty="0" smtClean="0"/>
            </a:br>
            <a:r>
              <a:rPr lang="en-US" dirty="0" smtClean="0"/>
              <a:t>Brown rice and wild rice are much better choices as they have many nutrients that can't be found in white rice. They also have a lower </a:t>
            </a:r>
            <a:r>
              <a:rPr lang="en-US" dirty="0" err="1" smtClean="0"/>
              <a:t>glycemic</a:t>
            </a:r>
            <a:r>
              <a:rPr lang="en-US" dirty="0" smtClean="0"/>
              <a:t> index meaning brown and wild rice have less of an impact upon increasing our blood sugar after eating them compared to white rice. This is most likely due to the fiber content differences. One serving of white rice has approximately 1 gram of fiber. Brown rice has 2 grams and wild rice has 3-4 grams per serving. </a:t>
            </a:r>
            <a:br>
              <a:rPr lang="en-US" dirty="0" smtClean="0"/>
            </a:br>
            <a:r>
              <a:rPr lang="en-US" dirty="0" smtClean="0"/>
              <a:t/>
            </a:r>
            <a:br>
              <a:rPr lang="en-US" dirty="0" smtClean="0"/>
            </a:br>
            <a:r>
              <a:rPr lang="en-US" dirty="0" smtClean="0"/>
              <a:t>10. Be wary of “Fat Free” </a:t>
            </a:r>
            <a:br>
              <a:rPr lang="en-US" dirty="0" smtClean="0"/>
            </a:br>
            <a:r>
              <a:rPr lang="en-US" dirty="0" smtClean="0"/>
              <a:t>Many foods naturally contain some fat. Removing the fat also removes some of the flavor so in order to make these foods palatable, companies often add sugar, salt and artificial flavors. Check and compare the labels yourself. Because fat provides a natural satiation response, without it, we often eat MORE! and can end up consuming more calories that we would have if we would have eaten the natural stuff! </a:t>
            </a:r>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endParaRPr lang="en-US" dirty="0" smtClean="0"/>
          </a:p>
          <a:p>
            <a:r>
              <a:rPr lang="en-US" dirty="0" smtClean="0"/>
              <a:t>Reference:</a:t>
            </a:r>
            <a:r>
              <a:rPr lang="en-US" baseline="0" dirty="0" smtClean="0"/>
              <a:t> DODI 1308.3, November 5, 2002</a:t>
            </a:r>
          </a:p>
          <a:p>
            <a:endParaRPr lang="en-US" dirty="0" smtClean="0"/>
          </a:p>
          <a:p>
            <a:r>
              <a:rPr lang="en-US" dirty="0" smtClean="0"/>
              <a:t>Calculation:</a:t>
            </a:r>
            <a:endParaRPr lang="en-US" baseline="0" dirty="0" smtClean="0"/>
          </a:p>
          <a:p>
            <a:r>
              <a:rPr lang="en-US" baseline="0" dirty="0" smtClean="0"/>
              <a:t>Males: subtract neck from abdominal and compare with height using chart in reference</a:t>
            </a:r>
          </a:p>
          <a:p>
            <a:r>
              <a:rPr lang="en-US" baseline="0" dirty="0" smtClean="0"/>
              <a:t>Females: add waist and hip measurements then subtract neck and compare with height using chart in reference</a:t>
            </a:r>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a:r>
            <a:br>
              <a:rPr lang="en-US" dirty="0" smtClean="0"/>
            </a:br>
            <a:r>
              <a:rPr lang="en-US" b="1" u="sng" dirty="0" smtClean="0"/>
              <a:t>Diet</a:t>
            </a:r>
            <a:r>
              <a:rPr lang="en-US" dirty="0" smtClean="0"/>
              <a:t/>
            </a:r>
            <a:br>
              <a:rPr lang="en-US" dirty="0" smtClean="0"/>
            </a:br>
            <a:r>
              <a:rPr lang="en-US" dirty="0" smtClean="0"/>
              <a:t>Dramatically reduce the amount of simple carbohydrates in your diet. Take in only carbohydrates from select vegetables such as fresh spinach and leafy greens the more the better. Avoid all grains and starches even grains with high fiber. Round out your diet with lean protein (chicken, fish, lean beef, eggs) and good fat high in omega 3's (fish oil, olive oil, coconut milk, and nuts). No need to count calories you will intuitively take in the right amount if you are eating lots of vegetables, eating lean protein, and getting those good fats. Don't be afraid to eat good fats they are important part of training your body to use them as fuel. </a:t>
            </a:r>
            <a:br>
              <a:rPr lang="en-US" dirty="0" smtClean="0"/>
            </a:br>
            <a:r>
              <a:rPr lang="en-US" b="1" u="sng" dirty="0" smtClean="0"/>
              <a:t>Physical activity</a:t>
            </a:r>
            <a:r>
              <a:rPr lang="en-US" dirty="0" smtClean="0"/>
              <a:t/>
            </a:r>
            <a:br>
              <a:rPr lang="en-US" dirty="0" smtClean="0"/>
            </a:br>
            <a:r>
              <a:rPr lang="en-US" dirty="0" smtClean="0"/>
              <a:t>Be active at low to moderate intensity as frequently as possible. Avoid long high intensity cardiovascular sessions (this will raise your body's stress levels). Do resistance activities such as lifting weights for just 30 minutes 3 or 4 times a week. If you want to give yourself an added boost add one session per week of 10 repetitions of all out efforts either sprinting, on a bike, rowing machine, or jumping rope. </a:t>
            </a:r>
            <a:r>
              <a:rPr lang="en-US" sz="1200" u="none" strike="noStrike" kern="1200" dirty="0" smtClean="0">
                <a:solidFill>
                  <a:schemeClr val="tx1"/>
                </a:solidFill>
                <a:latin typeface="+mn-lt"/>
                <a:ea typeface="+mn-ea"/>
                <a:cs typeface="+mn-cs"/>
              </a:rPr>
              <a:t/>
            </a:r>
            <a:br>
              <a:rPr lang="en-US" sz="1200" u="none" strike="noStrike" kern="1200" dirty="0" smtClean="0">
                <a:solidFill>
                  <a:schemeClr val="tx1"/>
                </a:solidFill>
                <a:latin typeface="+mn-lt"/>
                <a:ea typeface="+mn-ea"/>
                <a:cs typeface="+mn-cs"/>
              </a:rPr>
            </a:br>
            <a:r>
              <a:rPr lang="en-US" sz="1200" u="none" strike="noStrike" kern="1200" dirty="0" smtClean="0">
                <a:solidFill>
                  <a:schemeClr val="tx1"/>
                </a:solidFill>
                <a:latin typeface="+mn-lt"/>
                <a:ea typeface="+mn-ea"/>
                <a:cs typeface="+mn-cs"/>
              </a:rPr>
              <a:t/>
            </a:r>
            <a:br>
              <a:rPr lang="en-US" sz="1200" u="none" strike="noStrike" kern="1200" dirty="0" smtClean="0">
                <a:solidFill>
                  <a:schemeClr val="tx1"/>
                </a:solidFill>
                <a:latin typeface="+mn-lt"/>
                <a:ea typeface="+mn-ea"/>
                <a:cs typeface="+mn-cs"/>
              </a:rPr>
            </a:b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4F5C3E5-C3D1-5647-9E95-26DD937F58C3}"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5/31/2012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medicinenet.com/script/main/art.asp?articlekey=50736" TargetMode="External"/><Relationship Id="rId7" Type="http://schemas.openxmlformats.org/officeDocument/2006/relationships/hyperlink" Target="http://blpublications.com/html/body_foodstoavoid.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iki.answers.com/Q/How_do_you_get_good_body_composition" TargetMode="External"/><Relationship Id="rId5" Type="http://schemas.openxmlformats.org/officeDocument/2006/relationships/hyperlink" Target="http://en.wikipedia.org/wiki/Body_composition" TargetMode="External"/><Relationship Id="rId4" Type="http://schemas.openxmlformats.org/officeDocument/2006/relationships/hyperlink" Target="http://www.getrichslowly.org/blog/2007/07/30/16-ways-to-eat-healthy-while-keeping-it-chea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normAutofit fontScale="90000"/>
          </a:bodyPr>
          <a:lstStyle/>
          <a:p>
            <a:r>
              <a:rPr lang="en-US" dirty="0" smtClean="0"/>
              <a:t>Nutrition &amp; the Body Composition Assessment/Program</a:t>
            </a:r>
            <a:br>
              <a:rPr lang="en-US" dirty="0" smtClean="0"/>
            </a:br>
            <a:r>
              <a:rPr lang="en-US" smtClean="0"/>
              <a:t>For Underclassmen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smtClean="0"/>
              <a:t>How to Improve Body Composition</a:t>
            </a:r>
            <a:endParaRPr lang="en-US" dirty="0"/>
          </a:p>
        </p:txBody>
      </p:sp>
      <p:sp>
        <p:nvSpPr>
          <p:cNvPr id="4" name="Content Placeholder 3"/>
          <p:cNvSpPr>
            <a:spLocks noGrp="1"/>
          </p:cNvSpPr>
          <p:nvPr>
            <p:ph sz="quarter" idx="1"/>
          </p:nvPr>
        </p:nvSpPr>
        <p:spPr/>
        <p:txBody>
          <a:bodyPr/>
          <a:lstStyle/>
          <a:p>
            <a:r>
              <a:rPr lang="en-US" dirty="0" smtClean="0"/>
              <a:t>Diet</a:t>
            </a:r>
          </a:p>
          <a:p>
            <a:pPr>
              <a:buNone/>
            </a:pPr>
            <a:endParaRPr lang="en-US" dirty="0" smtClean="0"/>
          </a:p>
          <a:p>
            <a:r>
              <a:rPr lang="en-US" dirty="0" smtClean="0"/>
              <a:t>Physical Fitness</a:t>
            </a:r>
            <a:endParaRPr lang="en-US" dirty="0"/>
          </a:p>
        </p:txBody>
      </p:sp>
      <p:pic>
        <p:nvPicPr>
          <p:cNvPr id="5" name="Picture 4"/>
          <p:cNvPicPr>
            <a:picLocks noChangeAspect="1"/>
          </p:cNvPicPr>
          <p:nvPr/>
        </p:nvPicPr>
        <p:blipFill>
          <a:blip r:embed="rId3" cstate="print"/>
          <a:stretch>
            <a:fillRect/>
          </a:stretch>
        </p:blipFill>
        <p:spPr>
          <a:xfrm>
            <a:off x="533400" y="4038600"/>
            <a:ext cx="3492500" cy="2324100"/>
          </a:xfrm>
          <a:prstGeom prst="rect">
            <a:avLst/>
          </a:prstGeom>
        </p:spPr>
      </p:pic>
      <p:pic>
        <p:nvPicPr>
          <p:cNvPr id="6" name="Picture 5"/>
          <p:cNvPicPr>
            <a:picLocks noChangeAspect="1"/>
          </p:cNvPicPr>
          <p:nvPr/>
        </p:nvPicPr>
        <p:blipFill>
          <a:blip r:embed="rId4" cstate="print"/>
          <a:stretch>
            <a:fillRect/>
          </a:stretch>
        </p:blipFill>
        <p:spPr>
          <a:xfrm>
            <a:off x="4495800" y="1752600"/>
            <a:ext cx="3797300" cy="2133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Conclusion</a:t>
            </a:r>
            <a:endParaRPr lang="en-US" dirty="0"/>
          </a:p>
        </p:txBody>
      </p:sp>
      <p:sp>
        <p:nvSpPr>
          <p:cNvPr id="4" name="Content Placeholder 3"/>
          <p:cNvSpPr>
            <a:spLocks noGrp="1"/>
          </p:cNvSpPr>
          <p:nvPr>
            <p:ph sz="quarter" idx="1"/>
          </p:nvPr>
        </p:nvSpPr>
        <p:spPr/>
        <p:txBody>
          <a:bodyPr/>
          <a:lstStyle/>
          <a:p>
            <a:r>
              <a:rPr lang="en-US" dirty="0" smtClean="0"/>
              <a:t>Eat breakfast</a:t>
            </a:r>
          </a:p>
          <a:p>
            <a:r>
              <a:rPr lang="en-US" dirty="0" smtClean="0"/>
              <a:t>Eat your daily calorie limit</a:t>
            </a:r>
          </a:p>
          <a:p>
            <a:r>
              <a:rPr lang="en-US" dirty="0" smtClean="0"/>
              <a:t>Diet and exercise</a:t>
            </a:r>
          </a:p>
          <a:p>
            <a:r>
              <a:rPr lang="en-US" dirty="0" smtClean="0"/>
              <a:t>Watch the dinning hall sweets and processed food</a:t>
            </a:r>
          </a:p>
          <a:p>
            <a:r>
              <a:rPr lang="en-US" dirty="0" smtClean="0"/>
              <a:t>Eat whole grain and whole wheat when available</a:t>
            </a:r>
            <a:endParaRPr lang="en-US" dirty="0"/>
          </a:p>
        </p:txBody>
      </p:sp>
      <p:pic>
        <p:nvPicPr>
          <p:cNvPr id="5" name="Picture 4"/>
          <p:cNvPicPr>
            <a:picLocks noChangeAspect="1"/>
          </p:cNvPicPr>
          <p:nvPr/>
        </p:nvPicPr>
        <p:blipFill>
          <a:blip r:embed="rId2" cstate="print"/>
          <a:stretch>
            <a:fillRect/>
          </a:stretch>
        </p:blipFill>
        <p:spPr>
          <a:xfrm>
            <a:off x="2438400" y="4267200"/>
            <a:ext cx="3886200" cy="2310169"/>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The Many Benefits of Breakfast</a:t>
            </a:r>
          </a:p>
          <a:p>
            <a:pPr>
              <a:buNone/>
            </a:pPr>
            <a:r>
              <a:rPr lang="en-US" dirty="0" smtClean="0">
                <a:hlinkClick r:id="rId3"/>
              </a:rPr>
              <a:t>http://www.medicinenet.com/script/main/art.asp?articlekey=50736</a:t>
            </a:r>
            <a:endParaRPr lang="en-US" dirty="0" smtClean="0"/>
          </a:p>
          <a:p>
            <a:r>
              <a:rPr lang="en-US" dirty="0" smtClean="0"/>
              <a:t>16 Ways to Eat Healthy While Keeping it Cheap</a:t>
            </a:r>
          </a:p>
          <a:p>
            <a:pPr>
              <a:buNone/>
            </a:pPr>
            <a:r>
              <a:rPr lang="en-US" dirty="0" smtClean="0">
                <a:hlinkClick r:id="rId4"/>
              </a:rPr>
              <a:t>http://www.getrichslowly.org/blog/2007/07/30/16-ways-to-eat-healthy-while-keeping-it-cheap</a:t>
            </a:r>
            <a:endParaRPr lang="en-US" dirty="0" smtClean="0"/>
          </a:p>
          <a:p>
            <a:r>
              <a:rPr lang="en-US" dirty="0" smtClean="0"/>
              <a:t>Body Composition</a:t>
            </a:r>
          </a:p>
          <a:p>
            <a:pPr>
              <a:buNone/>
            </a:pPr>
            <a:r>
              <a:rPr lang="en-US" dirty="0" smtClean="0">
                <a:hlinkClick r:id="rId5"/>
              </a:rPr>
              <a:t>http://en.wikipedia.org/wiki/Body_composition</a:t>
            </a:r>
            <a:endParaRPr lang="en-US" dirty="0" smtClean="0"/>
          </a:p>
          <a:p>
            <a:r>
              <a:rPr lang="en-US" dirty="0" smtClean="0"/>
              <a:t>How do you get good body composition</a:t>
            </a:r>
          </a:p>
          <a:p>
            <a:pPr>
              <a:buNone/>
            </a:pPr>
            <a:r>
              <a:rPr lang="en-US" dirty="0" smtClean="0">
                <a:hlinkClick r:id="rId6"/>
              </a:rPr>
              <a:t>http://wiki.answers.com/Q/How_do_you_get_good_body_composition</a:t>
            </a:r>
            <a:endParaRPr lang="en-US" dirty="0" smtClean="0"/>
          </a:p>
          <a:p>
            <a:r>
              <a:rPr lang="en-US" dirty="0" smtClean="0"/>
              <a:t>Foods to avoid</a:t>
            </a:r>
          </a:p>
          <a:p>
            <a:pPr>
              <a:buNone/>
            </a:pPr>
            <a:r>
              <a:rPr lang="en-US" dirty="0" smtClean="0">
                <a:hlinkClick r:id="rId7"/>
              </a:rPr>
              <a:t>http://</a:t>
            </a:r>
            <a:r>
              <a:rPr lang="en-US" dirty="0" smtClean="0">
                <a:hlinkClick r:id="rId7"/>
              </a:rPr>
              <a:t>blpublications.com/html/body_foodstoavoid.html</a:t>
            </a:r>
            <a:endParaRPr lang="en-US" dirty="0" smtClean="0"/>
          </a:p>
          <a:p>
            <a:r>
              <a:rPr lang="en-US" dirty="0" smtClean="0"/>
              <a:t>DODI </a:t>
            </a:r>
            <a:r>
              <a:rPr lang="en-US" dirty="0" smtClean="0"/>
              <a:t>1308.3</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Learning Topics</a:t>
            </a:r>
            <a:endParaRPr lang="en-US" dirty="0"/>
          </a:p>
        </p:txBody>
      </p:sp>
      <p:sp>
        <p:nvSpPr>
          <p:cNvPr id="4" name="Content Placeholder 3"/>
          <p:cNvSpPr>
            <a:spLocks noGrp="1"/>
          </p:cNvSpPr>
          <p:nvPr>
            <p:ph sz="quarter" idx="1"/>
          </p:nvPr>
        </p:nvSpPr>
        <p:spPr/>
        <p:txBody>
          <a:bodyPr/>
          <a:lstStyle/>
          <a:p>
            <a:r>
              <a:rPr lang="en-US" dirty="0" smtClean="0"/>
              <a:t>Definition of nutrition</a:t>
            </a:r>
          </a:p>
          <a:p>
            <a:r>
              <a:rPr lang="en-US" dirty="0" smtClean="0"/>
              <a:t>14 steps to eat healthy</a:t>
            </a:r>
          </a:p>
          <a:p>
            <a:r>
              <a:rPr lang="en-US" dirty="0" smtClean="0"/>
              <a:t>Eating a healthy breakfast</a:t>
            </a:r>
          </a:p>
          <a:p>
            <a:r>
              <a:rPr lang="en-US" dirty="0" smtClean="0"/>
              <a:t>Things to avoid</a:t>
            </a:r>
          </a:p>
          <a:p>
            <a:r>
              <a:rPr lang="en-US" dirty="0" smtClean="0"/>
              <a:t>Body composition</a:t>
            </a:r>
          </a:p>
          <a:p>
            <a:r>
              <a:rPr lang="en-US" dirty="0" smtClean="0"/>
              <a:t>How to measure body composition</a:t>
            </a:r>
          </a:p>
          <a:p>
            <a:r>
              <a:rPr lang="en-US" dirty="0" smtClean="0"/>
              <a:t>How to improve body composition</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Importance</a:t>
            </a:r>
            <a:endParaRPr lang="en-US" dirty="0"/>
          </a:p>
        </p:txBody>
      </p:sp>
      <p:sp>
        <p:nvSpPr>
          <p:cNvPr id="4" name="Content Placeholder 3"/>
          <p:cNvSpPr>
            <a:spLocks noGrp="1"/>
          </p:cNvSpPr>
          <p:nvPr>
            <p:ph sz="quarter" idx="1"/>
          </p:nvPr>
        </p:nvSpPr>
        <p:spPr/>
        <p:txBody>
          <a:bodyPr/>
          <a:lstStyle/>
          <a:p>
            <a:r>
              <a:rPr lang="en-US" dirty="0" smtClean="0"/>
              <a:t>Eating healthy can reduce stress and give you the energy you need to stay focused in class. It is a key part in maintaining an active life style.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Definition of Nutrition</a:t>
            </a:r>
            <a:endParaRPr lang="en-US" dirty="0"/>
          </a:p>
        </p:txBody>
      </p:sp>
      <p:sp>
        <p:nvSpPr>
          <p:cNvPr id="4" name="Content Placeholder 3"/>
          <p:cNvSpPr>
            <a:spLocks noGrp="1"/>
          </p:cNvSpPr>
          <p:nvPr>
            <p:ph sz="quarter" idx="1"/>
          </p:nvPr>
        </p:nvSpPr>
        <p:spPr/>
        <p:txBody>
          <a:bodyPr/>
          <a:lstStyle/>
          <a:p>
            <a:r>
              <a:rPr lang="en-US" dirty="0" smtClean="0"/>
              <a:t>The provision, to </a:t>
            </a:r>
            <a:r>
              <a:rPr lang="en-US" dirty="0" smtClean="0">
                <a:solidFill>
                  <a:srgbClr val="000000"/>
                </a:solidFill>
              </a:rPr>
              <a:t>cells</a:t>
            </a:r>
            <a:r>
              <a:rPr lang="en-US" dirty="0" smtClean="0"/>
              <a:t> and organisms, of the materials necessary (in the form of food) to support life</a:t>
            </a:r>
            <a:endParaRPr lang="en-US" dirty="0"/>
          </a:p>
        </p:txBody>
      </p:sp>
      <p:sp>
        <p:nvSpPr>
          <p:cNvPr id="12290" name="AutoShape 2" descr="data:image/jpeg;base64,/9j/4AAQSkZJRgABAQAAAQABAAD/2wCEAAkGBhQSERQUExQVFRUVGB4XGBgWFh0XGRgYFxcZFxcYHRcgGycfFx0kGx0YHy8iIycpLCwsGB8xNTAqNSYrLSkBCQoKDgwOGA8PGiwkHBwpLCwsKSwsLCwsLC4sKSwsLSk1LywpLCwsKSksLCwsKiwtLCwsLCwsLCwsLCwsLCksLP/AABEIAMYA/gMBIgACEQEDEQH/xAAcAAABBAMBAAAAAAAAAAAAAAAGAAQFBwECAwj/xABVEAACAQIDBQMECwsICQQDAAABAhEAAwQSIQUGIjFBE1FhBzJxgRQXI0JSc5GSk7HSFSQzNVNUVaGy0dMlJjQ2YnKCsxZ0g6LBwsPh8ERllOJDRWT/xAAaAQEBAAMBAQAAAAAAAAAAAAAAAQIDBAUG/8QAMREAAgIBAgMGBAUFAAAAAAAAAAECEQMhMQQSUUFxgaHB8AUyYZETFCLh8RVCQ7HR/9oADAMBAAIRAxEAPwC8aVBG0vK7grF25acXs1tyjRbESpgwcwkU19vDAd1/6Nft1aYLBpVXvt4YD4N/5i/brU+XLAfAxH0a/bpTBYlKq69vTA/k8T9Gv8Sl7eeB/J4n5i/bpTBYtKq69vLBfksT9Gv8Sse3lg/yOK+jX+JSmCxqVV17d+E/IYr5ifxK1Plywo/9Pi/mJ/EpTBY9Kq39vLC/m2L+Yn26x7emG/NsX8xPt0pgsmlVa+3nh/zXF/MT7dL28bH5pi/mL9qlMFlVA73742dnWkuXZOe4qBV5wTxtHUKsn5B1oSPlysfmmL+av2qrDfnex9q4vOilbaIRbR2VYCrndiZjMYJ58gBRoHpe1dDKGUgqwBBGoIOoIPoreqL3H8swweETD37N28bZhGtwfc+YUgn3uoHhHdU+vl/snlgsWfQq/vqqLYLVpVVnt8W/0fjPmCt08uIJj7nY31pTlYLQpVWnt0f+3Yz5v/al7c//ALdjPm/9qlMFl0qrT25W/RuM+b/9ayPLG5//AFmM+afsUpiiyqVVr7cNz9F4z5p+xS9t+7+i8Z8h/h0piiyqVVr7bt79FYz5G/h0vbcv/onGfI38KlMUWVSqtvbZxH6JxfyN/CrHtsYr9EYv/e/hUpiiyqVVnd8ruJVSx2TigoBJJzAAASST2Wgoy3O3lGPwlvEhOzzlhlzZoyuV5wJ5Ty60oAf5PkB2rtYEA+69RP8A+S7VgXeyTzuzWe/KProA8nv432v8Z/1LlTHlF3aGKt2GFntXW9bBgSRaLjtRz82OdHuAqtLbYSoRh3iD9Va33tJGc21nlmgT8tVedj7RwrYhcEt1LTXb+VAq5AgNoo6SJzFc4H9ynm1N3MZjLOzlvCXV7vaPdtK+RCD2ZuWyYJIAHp1MGoCyERCAQFIOoIgisXciiWyqO8wBroNfTVZ4nB7WtPet4fOFRXVIFtbPZKtsWexX3t38Jp00pntHZ21LyhLiYp7JabQJt5oXEoynEa6kWwSI1mPGlAtVsRaDi2WQO2oUkBiO8LzNb3LqLGYquY5RJAljyA7z4VWe8mwMX7Pu3LeF7Yves3bd6FIt27a5XSSwZCDrpzimi4HbDtazJdm0ya3GRlLrdvE3OZ0ytbE84FAWwl5CzKCpZYzAESs6iR0kd9cr20rKOEa5bVzEKzqGM6CFJkzVRWdi7XXM9tcUjXOy7RmdGutcSyyz54Bti50J5FZkVP7w7iX8bjizlbds4a2rXOzVyXW4WZbctNtv7Q6adaAselNVNhE2hiHxS2cTfe3YvpZturlSUN8vdYs0BmS3C/vrfaGytr9teFpsT2fEik31Mqr2+zYHMIJQMdFHMglpoC0b+KRAC7KoJCgswALMYA1PMnQCkuJQuUDLnUAlZGYA8iRzAMH5Kqu5u3tXMBnv3F7SfdbqOALeKBttBbn2UsevTwqX3G2dicPdxGIxouL7goe5duK+Zrb3GdlgkqgUggHxoDp5YN7vYmE7G20XsRKiDqtv37eE+aPSe6qBuYSM6uWW6rABCvOZzSxIykaaRrPSKlt8d5jtHHNddsltmCJIJ7O0DAOUanqxA6k1ElSLTx2bhrgUMT7rwgnRZkK0iSRzAHfQImNm7QfAYxL9tezyXCvZm4HaFgXEYjoZImPRyr0zsnaSYizbvWzKXFDKfA9D4jkfEV5OARFiM7suoIZTaYP4HjOUddOLvFWp5D98MrNgrh0aXsz0bm6escQ8Q3fU1Ky6KVIClFCCpTWaxRgQNQ+J3kS27rcVlVCQWHENBbaSBqB7og9NSmIZgjFBLAHKO8xoPlqD+/WAzW7QJOsAEiMuurwZM+jKND0A72t6rDOqS4ZiAAVI5mPkB68u6azc3psidXkEiApnQwTHdy+cveKbXreKDnJZtBQ/DAWSgBAniEEdI58uEa1xw9nG9bdoHhBcBcxGYM0jNAnWYmDEZuYUB2u91mSDmEEjUc8qhn66ZQevONJrP+ldrszcOYQQCDGhZSw1nloRPeK53BiszRZtRm0aFnICx5Z9W82J0mZiudtMafOtWF5GIBluEc82mmbWCeVKB0bfKwBLF1jQysw2gymCdZKieXEBM1nE73WkOoYyAyxHEGTPoCRGhHPrXV8JiSbkG0oOYIQOIcYKEmI5ZtI0MU3xFvGn3lk6cwBIkcUSYkGAAdCup10pQOm18at7Z+JdJg2bo10MhGBkdKgvIqf5JtDue5/mE/8AGpbFJeGBxIvKoIs3YyxBHZnWAecz9ekwIfyJH+Sk+MuftVVsUaeT/wDG+1vjP+o9E29eFxjthzhSALb9pcm5kzhSoFvlxBgX0OmgoY3B/HG1v7//AFGqyaPcgCY3Zu1ExN65YKsrEwXukgqWXIotmVQquYExJ7zNNm2TtiQRcSVzsOMRLs0ypGpiMoPCvdViUqADMXs/agvhrV1MjC1nBIygqpF2EKkhSZJgyZGulMr+wNppexFzD3Aud3y5rxcEPcDWz2bKVt5FBWBzzeFWBWKAr/Z2ytp2b9vNclbt4G7lh1W0pd2PEOAnhQRzzH4IrrZ3Y2hZYvZvpNy+7OHJYC32pa2OIGRkLAquQyV1gUd0qWAHwOxdqNdsNiL6FEJY5WAMlLiSQLS9pqykDQADWTrTDB7n7StFGtXbdt1UqxN57y3GPZ5rjK6mMxVmhYgxrqaseaRNSwAVnYW1w4f2RalgA2onhNzLmPYw4AYAgBcx6iNZXd3Z+0EuocVeS5b7IhgIntM0giLYnTSZ9VEt26qiWIUDqTA+Wmf3YQ/g8134tSw+fon+9Rge1Vvlu3s7OyMHbPHd4rkdLYOi/wCIj5F8aONr7auWLFy86pat21LE3GzNpyGRdCSYA4+ZrzjtHad7F4h8U+Rma6s5isS05FyMdUAWOoAGpqLRWN9BgcNcCm0SgXL2+rJqMkiGmcxU+ZM+E1g3rlwXbmRYlCzqirkMkLliMsnuGsVmxYZma2Las5aQZGmQMWA4spB5/wCHStrdlLl22xyxdczate5lBIgAsMigzpqdAZijqrZV9DFu64vW7vbw7nObgZmdCWIYtpObmdJkEd9dMJe7Nrb4ftO0tcbMBIUq/CwgSFAy+d1JpvhwezfgtkIysxYjPElcq6gsCSJCidAdK6X8QQrFFRFukmEYllUEjsyc2bLyMNzyg1bB6e3Q3kXHYS3fXQkQ6/BcaMv/ABHgRU0aoHyT7ztgcZ7HvGLeIy9QQrsAbTyCQJBAPpE8qv6aEFQZtkXDirirjrSF3t5LLXzbdQBblQBrNzi6d0ec1GVA21sBbOMcnEBQcRYdl9iu0XEFoInbg5FzQnPln8axbfYiqu0KtlYF7Zul7jOGeUBYtkXKJXUfDLme4qOkCQqHGx7mcFcQ+XOzMsTJZywWc2gAhY8PVXJtiYjhjFsoGsZJ1HSc0kcufPWeZrIhO0qgrmxcQYJxbaawFyyZkazoI06+M12bZmIMffJBywfcxBbKAWGunFJj+1BmBQEvSqIOyb5mcS0QQAEHWeZmTEj1DxJrQbJxPEBijBUBWKAsGlSTEweTfO7gKAmqVQv3GxHF99tJWFJQcJlCTGaD5rc/hkchXL7g4mZGMcc/eA846FiNCJ5dSOWlASG8I+9MR8Tc/YahLyKfitfjbn7QohxOCe3g8SHuG4Slwgmets6ak9Zob8iB/ksfG3PrFZLYDbcP8c7V/vf85o/xG0URgrNBIzSQcoAMSW5Lrpqdar/cM/y1tX0/85qf3wxVhGAudoHa0QptoGIHaIGjUNJkCBzBNHuCfTa1plZ1uKyoCWymYAmSQNeh+SueG25ZdsocBuWVuEzJGWDGoIOnPSg3Yu1LLLfRWvZfY7O4ItZigDQUC3CbjQNGAI80E8gI1t5MLauG9mvrcPupOS0wYswJgLcJynNOhyldJJiFAsW9ty0ueSSbbBWCqxOZhIAAHFp3d1bnbFnn2tsSJ1deQEk8+7Wq+xe9OEV8UC2I90uw3BbdAUuG2TGczzHOGC27ZjQS22cmCvXPchiSbr8JYW2l8vbBfOkQVAk89YPMiUCysPtay85LqNEzDDQBipPPlIImtDti2fMJufFqXHzhwj1kVDbn4O1ct9tb7Q2mBVVuIizDzOUDWGBAnlr0iieowMfZF5vNtBB33HE/NSQfnCsewrjefeb0W1FsfKczfIwp/SqAZ2tk2gc2QFvhPLt85iT+unZrNQ2928a4HCXb7QSohF+E50Vfl1PgDQAb5T94MDd+87+Lu2ijBnW1aLyYlVJ5aTMeI7qrttlbG/PcV/8AHH7qFb2L7W81y8WuF2LOQcpLNJmYMameVZwmynuMgUfhGKqeeqwW0EtoCOnorLRaBX2BOdm7Gj+mYz6Bald2tyNl4672NjFYsvlL8VtFEAgHWPEVD4bcXKQWuq0e8Nm/rpykKDU95Itlth9rm22pFhjMFZBKQYYAj1io2ZU1uQt3ZmxFYqcTjpBIPuScxp3Vj2JsP84x/wBFb/dQptEr2l4ENm7Q5SCIHGc0iJPSIpsLXDmzLOaMuuaInNyiOnOatkthstjYY17fH/R2/wB1XXuRvXYxtmLFy45swjG6Atw6aOQNDMHXvBrzFiLcBIRl01Le+MnUaCBECNeVEu4e8zbOxlq4SDbdQLoVg3ub98cmU8Uc9I61LTDs9N0PY3cm1dxBvm7fE3bd5rasotl7AAQkZJ5DXX6hBBauBlDKQQRII1BB1BB7q2qEITE7shs5W7dQsS0KRlkknzQBPM9detK3usoBm9fYkESzzoysp0iOpPpqbpUBAXNzkaS16+SZ9+NMxBIHDoJAIHQ605wO7q2rgcXLjECONs3QjnExqTHoqWpTVAqVZpUoGKzWKzVAx22Pva/8U/7BoM8hx/ksfGv/AMtGm2P6Pe+Lf9g0E+Qs/wAl/wC2f6lotgcdx/x3tX0j9qjTa+7lnEsjXQ0oCBlcrIJB1g9CFI7iKC9yfx5tT/z3wqyKrBBYHc2xZ7TIbo7VStz3VuPNmJY66NxHURzrmu4WEyMhtlg7B3zOSXYZtSZ72JjlMHpRDSqAGva8wWhNtjHfcbXjNzXXXiJ59NKxhfJ3hLZU2xcQpGUrdcZYAWRr1A176JqVS2BvgMClm2ttBCrMCSeZJOp8SacUqVAKlSpRUAqoHyy73eycV7HQ+5YckGOTXeTH/D5o/wAXfVreUbev2BgndTF25wWh/aI1b/CNfTHfXnzYmxb964HRlSGB7S6QFDc+s5j1iD41Jzjji5SdBRcnSI6w4YLbi2nHJuGZAIAgkTwjU6CdTUnuThO0x+HQNlLXAJ16z4g1K7Q8m9+V9jnt1Kyz5ezQNJmCxAZY6ietMNgXnw+JsXBaB7C5mZ1k54bQkzGUcpAGhrXh4nFnTeOV/Tp3rdeJm8covVF5Lu2CzIBaZ1AzffeIzCeRKA6TQ1u7gDY3jdC2b72n32khDEsxYx3k1P7jbcw54C7DFXJZ1uI1tidWIXMoDRxExzJY8uUVhW/nTc/1cD/ctmtofQp+5esrdvC5bZ2N1gIgiMx0jQzPUEGp7ZO6qK2cFWj3txSSh8VzDX0/r50OPf7PHM2UuVvtw95zmAPGaJcXvEScy2yjA5cxZTp8EiYOvj0aIivL42GZyUcTrm3d6efod/CyxKPNkXy7aE5cWYS6qOr6aDSYJgqZ7jrNB+8m6fYg3bWqDUr1XxHev1USbKN3FhipCtbIBJgKpI5hACSYkSTAnSo7b1q9ZcYZr+btViSmgznIJYmTyJnpXPwfCcTilzJpdV1+vv8A0b+J4jBkjTTfR9A/8im+HbWDhLjTcsCbc82tTy/wkx6CvdVnV5bw+Mv7NxVi5lVXtawBlLKWaQ/fmBInuI7q9F7K24+LspesIot3BKtcfXx4FnkdIJHKvd3PHZM1pdvBRLMFA6kwPlNM/YNxvPvN6Lai2PlOZvkYV0tbJtKc2QFvhPLt85iT+uhDFvaqMQEzPJiVUlfTnjL+uhDF7wY63inUIWtB3ALWyVKsV7MSqySCjqIn8KOelHdBe1Djbdy7cs9oFGYwxDK7Zx2SqpmAVJHCBzXuogdsHt7EXrN+QVuSvZKEKEpnVWbXN36nXLPWmOO3ix1sNaCZnGgdbTE5g8c/NbgCtMDz+QpxjrWOTEXGtdoyFv7JkBVgAMxUAkNqAuX+1NY2fi9oB0N4XDbniULamBp0GblxRGp+DoDQbYXeLFOl22wAuexzcQqjKxOdra8JJ14C3L36wNNcYrbWMt3cioSqNP4N7kqLZJBeFkE6AgcwZjkWm2cVisO5KdovaXnzEIrE2xcBXiZmBi0WywFgwCDT23fxtzBXVdbvbMFKmFQ5Wy5gApEEa6Ez6PNABNtC4Gw9wjUG2xB7wUMUD+Qo/wAmf7Z/qSjO4zHCnOMr9icwmYbs9RPWD1oL8g5/kw/Hv+zbotgabmfj3afoH7S0S727fu4Y2xbCnOrDUTDBrZB58svaeuKGdzvx9tP0D60ox2xjLiX8MqKxRmIfKsiCABJjQAmTqPX0oIzYO9Vy+uIBCq9sFrc6ZhE5Y6x1P9oaU1seUBgQLlpJ0ki5EZi4iMvvcmuvv0765fdXFpkZEe5IUN2thuB2RjcylRMZgE5e+00Gu9ja+Je7aL4dJJAJ7C5wBozAsRoSeGQCOEyR1Am9ibeuX7bP2aZpUhA+oRraPJJA1liNBT/2Te/Ir67v/wBaF32rirbvktu5GaS9pm4szZLaMIIUwo98BmDTzqT3b27ev3bi3EyhR+TdCDCFZLHXNmfTuQHrUoEr21/8lb+mP8Kl2t/8na+mb+DT6sUAy7W/+TtfSt/BrVruI+BZ+lb+FT80A+V/e72JgzaQxexEoI5qnv28Pgj0nuqfQFT+UjfBsdjDqvZ2ptoFJKmDxOCQPOPhyAor3U2/dxVvt2RQ+GC2lcS3aG4MpVreYAEnIc2kfLVUpZgoXDBGPMDmoMMVnQxqPSKl9g7znCPeCAvbuKVhjlOhm25iYZTr6yK8/wCI8L+ZxfoSclt6rxWhtxT5HrsXZisCrW0s5gGPHkuOXzDUsp1zMoLaRyyrVaWtp37E2luEBCVgSo4WIOisAOU1rtjyj2rmJt4lMM3a2hCl7sDWeaKusZj161xwdxMUGuticLad2Zmt3He2VJYnQlCGEHo01y/AuDycO5fmFpJXrXzW+jfZ2s2Z8t/I9fQJ9xdqhselzE3VAt23ZTcbkxyqILEmYY6TUlsXHpd3nuOhlTZgGCJi3b6EAxVc7V2ocK6nDYq27lSHNkFgolSBndACTHvR0561N+RvFvd2ur3GLs1u4SxMk6CveyKNvl2OZNv5twS2gVGJvyuZu2fL1njYEHw9UzTu1OVsvDC+aearyYnTSOU9AdI1pptC+Ex10tmyrfuHhMHR25GliN4JJi0oE8MySqGOEDlrzJ6k1yZYSb0RvxSSWrJGxbZbitbuG0Rozo0gr70Ayc3dryj0ASmLxK3DNxzccDKC4J9UAR+qorZ+2sNmTtVvG32i5vNPAIDAGJBy8oPrq38T5R9kWcMcjW3TLAspaPFp5pUqAPEtWuOKc1q2qOuHFY8O0U2+0qva+EssjlUIIQxmAz5hrIhF08NfTRR5Dt8cjtgrjcNwl7Mnk8cSf4gJHiD31WY2k9w5GulLbnWSzKqk93MgU1wmIa26uhIZCGVhzBUyD6omt2HG4Jps0cTnjl5XFVR7DpVA7k7zrj8HbviAxGW4o97cXzh6DoR4EVPRW05BVyxOKS2hd2VFXUsxAAHiTyrrTHbWCe7YdLbKjsOFmXMFMg5o7xGh6GD0oDcbXs5lTtbeZk7RRnWTb+GBOq+PKq+2vdU4i5esY3DKt0MT98hCAy27IaR0lB67Y60RDc1u0skXEFu1Za2EyZoLW2twJOtsAggNJEETDtURh/JjcAYNiBD9mDl7VSotXjdAU9rxaGAz5mXoRV0Bxe8ow4VsThW4iUFzEh1gWntk5jpCtGgggBtZAJaYzFXbYP39bYKFNxRjDmIF1Qx1MrP4Pn49adHyPysG+CPcxHZwAFtNbuADNpnZi/7+dLB+Si7bQoMUrA8XFbbzybfFIuAqQEEMsNJOsaVdAG1pT7EGZg57HVgcwY9nqwPWec0F+Qb8WN8e37FujhcKUw+QtmK2spaIzEJBMDQTzgUDeQb8Wv8AHt/l26LYGN0Px/tP+6Prt0V7wYa697DG0LnCzEsrQg5QrpmGYMdCdYUNAlgQK7oNO3tpf3R9durIowV/jNl4w2boVL4JxQdE7eTl7KDLdoDkNzUEEQSGyQpUxR3Z2iwT8MhAfMe2IOZi2Ug9uwYebJyiQIAU61atKlgqTEbu7XLB1N0M0Ow7cZQ1w2WZRx6BGzDuhTHPWZ3Z2RjExOHa5avKighs97MACjyxHascxYrKnMDoRkywbBpUsCpUqVQGl++qKzuQqqCxJ5AASSfVVI744bA4/Evffa1pQYCJ2LnIg5LM66yT4k1P+W7e7srIwds8d4ZrkdLYOi/4iPkU99UXVSJYctuls3kdsJA5fe9wx6NdKVvdXZasD91lMEGDhXIMGYInUUBmt8Th2tsVdSrDmCII0mo62Lb3Di5utskkn7rczyGFcDU9O4Vtd3b2S0fypEKF4cI4mOp72PU0AqsmOpqZG6d8rmAQ9dHBn0dK1znCFczoc9bhF/oxsj9Kv/8AFeiHdjH7LweM9lHaLXXylSvsZkBzAL70aRHdVUXsMyRmUiRIkcx3jvrmDW1UxzFqYzcfZ161ex/s+6LJukMRYOjOwOWDxHzhrFRN/Y+yHOZ9pYhjAEnDsdFAUDl0AA9VOcA382MT4Ypfrs1XuHtM8hVZoBY5QTCrqzGOQA5mpSLbDc7K2PlCHaWJKg5gvscwCQATERJAA9Vb2tm7GtlWGPxMqcw+9p16SCpB9dAXZ11x+De2QHUgkBl6gqRwkEaEGo+X5X2hN7hl9ytifn2L+gH2a6WcFsVCSuOxokFTFmJVhDDzeRGlAArraw7MQFUsTyABJPq5msqQtlz+T7buzMDcK2cViGF8quW7aCoGmFaQoy84nuOvKrfrx690wBXovyUb4+zcGFczesQj97COB/WBB8VPfRkDalSms1iBRSilNQmI3pS3ee26kBWCSJYksivJGWAvEB5xM9KoJylQ0m+qvbzpbJHaFJdggIW32hYE8tIEGNTzjWl/p5Y00uyYyjIJbM2RY4oHFprHKgJ/E+Y390/VVdeQdvvC58e37FqrCXEC5Zzr5rpmE9zLI/VVeeQf+g3Pj2/YtVewG+6axvBtL+4P+jVi3L6rzYDrqY0BAP6yPlFV5uv/AFh2j8WP+jRPvdg1uoiG52ZLETlJlSIIkeaM/Zyx0+WjBPM0anQeNa+yFmMwmYidZgtEd8An0CgBN3JZi1+wEWACbkgkkuJ4ugi2JjhHKABTttw7pJJuW/OzaKRmn3hgQF58h786d4BvSpl9z2AGW66kADoykgATDAkephWDcvrzVLg/sk22+a0g/OFQD6mm1tpph7Ny9cMJbUsfV0HiTAHia5HbSL+ED2vG4pC/SCU/3qqfy2b6K+TB2XDKIuXSpBBPvFkc4HEfEr3UBWu8m23xeIu37nnXGmPgjkqjwAgeqoomu+HxBRswCnmIYBhqCOR06/LFb7OwBu3Utjm7BeUxJ5x1jnSUlFNvZBIb27LMQFBYnSAJJnlpWcThXRytxWVhzDAg/JVpYLZAw+Hsm0XBcLmdOJpYAgBcwEEmNZjSOkcbGxlugo6rcIVmhrYV1dQMiu2UZpDEEnn6prxf6vG26/Svv39Pf3z5Ab2DhGt2QVsl7r+bMAQeQB8e7/tUgl9FBK3QLnNgxhSw0IK+91kTz061yxWBupiLSLlbhR7DAEEqrq2XU+cFBkdfWKf7cwli1aJvEoruXCKOO7NxrhTwX8GJPKD31oyZoymnvz9N/t/GzvY0/hXuQuMQYjDqo/CLqBroMpPdyIgemhZcuQ+dnzCOWXLBmeszHqmp070Sb1zswtxxC5fNC8oMmdNI/wCFDytFetw0JxTUtPepYqm+hZGzR/NnF+GJX67FVsHI5GOmh6HmKsrZB/m1jP8AWF+uxVc4bKHUuCyAjMFIViJ1AYgwY8DXUZm1gTVoYbyfHFW8JauN2Ys2y10gS3urlktjoIhtTy7jNC3k82bbuYrNcKqlsZwGIAZp4Brzg6+qivejeuzhXdIGJus2Yqx9ytiAFBHvmygePiJivD43iZy4mOHEm3FX4tV3Uk3fgdmHGlBylsyP29jNkYMGzZwwxNwaMzOYB6+6Tqf7oA8aA8PfZSGQlSvIgwR6Dzqa3iw1hrWEdAlq7cRjdUTlUBvcmiCQSvyiCe8yGw9j2xbQ5VZrkrJYGSBrlHMAjkTH7+6OWGCHNK7fV9PL7HNlk7pL7Afd5VPbg71NgMYl3XszwXR322InTvGjDxFLaG7JyG4riQobJEklpOVcpYEgamYPhUCtkdmWzqCGACa5iCCcw0iBEHWdRXXjzQy3yu6MKPX1rEKyh1IKkBgwOhBEgz3RrUftPbarYu3LT2m7MalmJQaiZKyWMclGpMDSarbyLbdt4i2cLfGe5aGa1nJYdn1AUnKCp7hybwq2r+GR1KOisp5qwBBjUaHSthAVO+7C9asm0Ec4Z71wXCUy3FTNkDEQV0aX1HLxoXu75XLy3c2HtMV7MvlW4T2l252HS4CGCKsBc0wIarSXBoAoCKAoyqMohREQO4RAgU3t7Dw6lSLFkFdFi2ojXNppprr6aoKlu74+45EwdmBlZlD3IL3bTNbAIYSGtQD35orkN57d9Cww9hD7wZrgaEa0ZHugB4W8yVMgkEkmrk+5tr8nb6e8HvRA6dBoK5nYtjX3G1qMp9zXUTMHTUTrFLBrgbgbCoygBWtAgLOUAoCAJAMRykA0BeQgfeV349v8u1Vj3l4GjuP1VXHkH/oV749v8u1TsB23a/rDtD4pfqsUSb3KsWsxurnbss1sAwLjINSWESwUaSYzaETA3u3/AFhx/wASPqw9G21Ni28Rk7TNCMGgMQGggww5MJAPq9NAA20LNgLeurcuRZvLaIi0dRcdR/8Ak4RxXIL5Zle7WaPlGw6AL2d4wzWwB2ZabbKhBTtMwMkQCJIkxAJqTu7o2St1ZuAXSJi4RlCliEXuTjfh5Q0cgI52txsMuXRyqMWRS5IQm4l05R0lkX1SOtAR17yoYVWgrdjowVYOjnTj70K+mnmB35tXXtItu6O2JCkhIgBWDefrIYGBxDWQIrQ+TjBZFTs2yqoUcbcg7XB155mOtdsJuLhrTKyi5wOHANxiJQKEkTBChVj0U0A63p3gTBYW5ffXKOEfCc6KvrP6pry3jsa1649xzLOxZj3ljJ/XVheWbe32RiRhrZ9zw54o5Nd5N80cPpzVXjOmQAKQwJJbNoQQIGWNIM6zrPhU2KkSWy91Lt9M4Kqp5TMmNNB6ZqZwW5120UuW7gFxdRwiAR0nN15cjURg97Ltu2LahCF5EgyIMgaHXWndjeJ2U9riSAeYt2QSPQxAj9dcOX8Z3tXden2Z1wjjff316hdsvbSX1YIOLndslGdVMwxDKJAJE6Tr0rmNoqlrJJutbmbYPCzRJ1C5nmevU8XKhjBbSwVk5lS8zfCYjrz0DAU7bfpR5lnTxYD9QBrxpfDpcz5Itxu9aXnv6m2OHF/kyLwtmNn7dfE49GdGUWpyWh71oy9QI7zPwacbz7PfEYpLlwKLSqAEZwGIkzoJ6xykx40Ojal4u1xcuVDnKzoAWHfxHUjlqOdb3N8bsHs0S3IgkAlvHiJ6/L412S4PJHLGeKKVRrfb9/B95xXyytbE5d2Utw5Wm2VGiqpAyzodRy9ET9UVvfsxES2y+dOUnSSIkTESR3+NcMLvi6rBtox79QT6e+o7am17mIYF4AHJRyE/XXVhwZYzTk9Eexl4nh3gaq5yq3Vbdv8AAc7E/q1jvj1+uxQLsHZ4vYi2h5EyfQBJ/UKOtgD+bm0Pjk+uxQJgL5sG3fVkJDkZJOaABJIjRSDEzznurtyKTg1HetDysTippy2tWWfcwI7M209zEQMoiPRUNb3ftK7SqswCgkjmYktl5ST9Xpnvht8MOyyXyHqrAz+oQaYDeu218yMtsgAMecgkgnuGsfJXz/D4OIi5KmvfmfUyz8K5Qbafp/wd/cS2QwZVbN1KqCPQQNK3wxLAkG4JRVYm2p4OzQNqRxQ2WAejg+lptDeO0LT5HDNBAAB5kc+XKojD70qbZW8CzAGDzz6KqjmAjKoMNr0kVunw+Wauvfc/fp5fxSeFuEcdaXsEl4vABEsWjUtazMJti2EBVGYSJObTxihjb+7jAtcQDQSUVCuXKCLk6BQViSATznWuVze1p4bagZho2sopkKw5EkgEsIJIqSsbz2ygznKVRuEqzgONVdSWgM2uvIazM0x4OI4dqUV4e9jx9wd2Dtm5hMRbv2zDW2zDuI5FT4ESD6a9V7E2vbxWHt37ZlLihh3jvU+IMg+ivJ+076veuMk5WYkSAp1M6gaD1VZvkP3w7K6cFcPBdOa0T0uRxL/iAn0jxr3Iu0mzFou+oA77WFd1uShRmWYzA5XZCTHm6iYPQiiCgXa9yxbxTq1hmlsoYO4bM7I+UEsFAL3ToDpJnRqyMQiw+9Vm4zhMx7NHdjlIjsyoZdebcQMejvpu2+tlOG8GtvE5QC+hBIOYCII11jnUTh3w9qxev2bNxSkpkd2IuZoRhGZgRp0/JjWBTe7csI7MbDPa4QHW5cks9q2wbMzgO2V21EFRbBJAiLQCjBbxWr7OluTCZiSI5gRodeTA0F+Qr+hXvj2/y7VS2wcbY7aLdl7TMXX8KW5Ww7B1JOXXNp3r3yBE+Qv+h3/j2/y7dOwHTds/zhx3xK/s4erHqt93P6xY74lf2cPVkUYFSpUqgMUw2490WLnYFBeKkWy7ZVDHSSYPLnEdKfmvPHlP3s9mYtghmzZlLfcdeN/Wf1AVQObnkbxjElr2Fk6km8Zk8zOSse01iet/CD/an7FAhOnKtAaGQfHyN4j85wf0p+xWo8j97ri8F9Kfs0BPW+GsM7BVAltBJA/WdB66mhQ89qK5+eYIf7U/ZrHtSPGuOwP0p/dVfk1iayBYI8kxH/r8D9LWp8kw/SOB+kqvQ2tdbY1qED1PJSg57SwP0g/fXX2rrfXaWB+ePtUA5a2zUoFv7P3Zw9rZuJwZ2hhM19w4cXFyrlyaEZpPmn5aFh5LrHXauC+cPt0DXWrgXqUUsH2s8P8ApXB/KPt1sfJxheu1sJ+r+JVei4TWzGaDUPva5wn6Xwn6v4lanyc4LrtjC/IP4lAYXxrQrQah8fJ3gf0xhvkH8Stva+wH6Yw3zR/EqvjW+RguaDExMGJGsTymmhQ9Pk/2d+mLHzB/Errhtytn22V12zaVlIYEW9QQZBHunQ1XWask1NBqesthbZtYm0GtXkvZeFnTlmAE6e95zHjXfF7OsuCblu2w1JLKD0AJJPgBr4Durz55K98vYWKyuT2N7hcDWGHmPHp4fQ3hV+W8E105rwhea2pkDuLkaO3h5o/tEA1TBqjTB4DD3FYrZXI2nmAK40IYL1EgQSNYkaQagNr7VW3ee0bVl0DQLbooVQlq2RdJgnQErqIygQRlIJnQ1vVexC3sL2Cuylz2gWQDxWwodgjZVym4TIiAesVSEZsHb1u7iERcLZttlOqxnXS5McI0hBPhcHrjvIX/AEPEf6wf8u3U/s5MT7MJuZ8ma8uqjKFy2GtjOEBIDG4B3wes1AeQ0/emJ/1g/wCWlUG+739Ysb8Qv7OHqx6rjYP9Y8Z8Qv7GHqx6jAqVKud26FUsxACgkk8gAJJNQAb5Vd6vYmEKIYvX5RY5qvv3+QwPFvCvPlxqnd996DjsZcu65Bw2weltfN07zqx8TUHeuqUAykOCSWzc10hcvSDOvWR3a5FSOeauwftGtq2VQISVUDTN5zR5x15noAKbUeeSzZWFxF24t+3nuKA6BvNK8m4eRIMHWedass+SLkbIq2TWH8lOE4l9ktduQQArIOID4IljBI61VmIwrqBmVlB5EggEeBPOr/t4dWW/dSylw+ZbTRRFkkRmjKpzlyPVQnjdvYm3msexxbtqvEGHshbQ01AynkCJBzRI0FcWHNO3eveb5QTKlNdlIyEZTmnnm0ywZGWOcwZmir7l22LmLQeZ45VTElwBlAkdwy8oiTA2xWxEW2rm2oV4CNBy3DyYKwggT3jTvNd3PHqauRg/gtis1s3Doo5eOseoVNjZVkIYUTlmSZMlQfrrpdsso7NgVHmgc44QdGGhiRp0kTWykhQpMwP/ADT5flrmyTl1OnHCJxwmAstbEop598nUxrInp/w61H293+0JW3mLwSqxMkNERz1/VFS1oZVyjkBl9QqY3ItFcWmXqGLE/BymR84rWmWWUE5Jmbxp1oQJ8nu0LipNpVCiAM1tWiSdYOpk8zr8lMb+4922ct05GPIFTrHcZg+qavkCoTe62WsqiqpLuACxjLlBeRAOsKR664lx+RunSM48PC+pUC7pa/hI/wAPXqPO/wDJ6VgbqXBydfWIH/GjkbBudWtj5x/dWfuA/wANPmn7VZ/1Br+7y/Y6fyUH2FZYvCNZcC4B36HQie8U52Xso4u+wtBbVsS5LNw2knSWOp7vGpzbOz0F9vZLDJbyghDlfI3N1DAh9SBAJPDyjUQuF93uC0OCypzZF5kDSdfOeOp5dNNK9bFN5IKXU8nJDkm4oa7bsWUulbFxriAAZ2GWW99H9nuptbd2AtgsRmzBBJ4iACQvfAA9VWpsfaGEwy5beEOsyzMjOecHMR+rl4Uz23i7Tq7YayMNdbm6ZYI7iI06yVg8jRPI3Tg66hxVbgnhN1cqh8S4sp3EjMfWdB6BmYfBqL2nbtBz2LFk8QRHgCdWERqQs66CuOW5ec6l2gsSWkkKCxMk9wpuDWw1ji5bAyw4aVDGAeEnmpkDUeGmtXFu9vDf2jgbCW874jDXALgW5kzJlItuxzKY6EgmGWSrTFUspog3H3qbAYu3eElPNuKPfW2871jRh4gVURqy0U3X2gRbjtVKW4absE3At4zPbsGGfsgSQJ00WDPDFbpbVzZka4CQpPuwgM62mf3+mW4pHoBjnVr4fELcRXQhlYBlI5EESCPVXSatmsr/AHY2Fi0xVl7lp0RVZTmvZgq+6FeHtWIYkrK8SnQgqVALXyGf0XFf6wf2EqyjVbeRD+j4of8A9H/ItANbW2bOF3gxT37i20NhVlpjMUsEDl3A/JRf7Y+z/wA6t/737qe4/c/B33Ny7h7Tu0SzLJMAAfqAFcV3EwA5YSx8wU0A3PlJ2d+dW/kb7NBflQ8pNi5hewwl3ObulxlBGW2OayQPOOmnQHvov2zurszDWbl+7hbAS2pY8A6cgPEmAPEivOW0MWLt13CLbDMSEQQqA8lHgBpTQqVjcmsFq6WmWGkEmBlIMAGRJIg5hEjpzrHsZ8ufK2WYzQYnumpZso2YJkUgtnkyIGULAykGZJJzSI0gd9ONlbWuYe4LtpijrIBgHQgg6EQdKZqtbIhOgBJ/7T9VWk9GCUw+9mLt3TdW/c7RtWbNIb0g6N6xXI7ZdsQb905mdpfpz7u6NI9ApsmEchiFYhQCTBgAiQT3AjX0Vl9n3Oy7XKezLZA3edTy59CJ5SIqVFO6CsMLV1LgkFWBAE5VmF5agAg13w5ZS2VmZnEahWIEQcpYHIIMEyOfooBsYhl80xPr+sUQbv7f7F27aYZRBC6jryHQg/VUyNKDcY6m6Ek2rJk7Eu5pGQCORJLc5OvKu9vY4b37AjmrAD6tfWDW43qw5E5jHXgbTp3aVum8dkxBfWQIttrlEtGmsDU15M5Z5ateR1r8NaX5mg2QrAiXRhz1zDXkRI1HyV32XhGsuSrOrgQHB0IPMQQQDIEj0Vx/0qw59+e/zG/dWBvThzMMxjnCMY9OmnWtTjmaqmZ82Pqiav7cxQAi5KjnCIH9MlSG9ED10ru0rzhZcMFOYZkAnhI5rHRu6oA734b4bfMb91Ybe61plS60xEJzkkDmepBHqNY/gTenJ5BTgtbCWxtXNwhGNzSVXUa8jmMALz5wdDpTy1hbj82ROsKM7DwkkCfVHcTzod3e2qys1xLZc5VFxNVuW2EtmiNZGYgnQjqIiimxvdh2kkshPR0YZYk+cBEd8nSJ6V0L4dCGtWJcZOXaRO3dw1xCy1x8x1DQhJygqAVAEASdAep15QE7Y3BxGEPaWmF0KMxK6Msc+CTIjunrVlf6UYchTn4coPmuNCY5he/mP/Az2hvQzqVwlpjoZuMuULPIw09zatFduNSjpFHHOpasAMHtxWQM+VTyjOBy8CRFRu3NuEzbSII1IMyD000HjWm8z22uL2cNlWGccmbMTz99oYnrHdFRAsGJgxrrGmkTr4SPlFdrm6o02aUqcjDqEfMSHDABMvMa5iWnhIIAiNZ8K4Za1kZs2IOTJplzZvNEzEedExHSYrlXe9g3UgMrKTrxAjT1/JW9jBM4YiIVSxlguggGJPEZI0GutTYFm+Tfys2sJhewxXaEWz7myKG4DqVOoiDy8DHSiv29Nn91/wCjH26o/YW1WwuItXkAJttMHkw5Mp8CJFepNk4iziLNu9aVSlxQy8I5Ecj3Ecj4iqa5KgLPlywHwcR9Gv26beQ64DYxZHW/PyoKsn2OvwV+QVsqAcgBVsxNqVKlUBTnl23ifPawayEyi8/9oksqD0DKx9JHdVRkVmlQ2R2NDUlgtsNaQKqqYJMnNIzaGCGGU/2lg+NKlWRkSFvee8M0BFziHy5lzaBeYaV0C+bHLxMs8bt17lxHYJKiAACFI1BBE9ZPKI6VilQhi3tYw4yJDgCOLQKuQRxcwukmTpPOZzg9vPZylESVBWSCSVLF486BqZkCdBr34pVAPLe99wDRE5KJOY6qqgkcUKJUGBoPSSTwt713lyjQhAohszA5ORILan9w5RSpVSmb+8d24CGywSGjWAQwYaTB1Gs8576xc3julw3DKghZBeM2Unzy0k5YkzoT4QqVYkO97etgECIFygAglmBKhgIEjKonQDkQDz1rja3quLyVOep4yWgQJJeTpHp6zSpVWEcm3iuG21rKgRlCxB0CzyJaev6hXC1tRlRRlXgK68UnIzMoMMBoWblB5a6UqVQp1tbZcOXCoGJVh53C1tWVWHFqYYk5pk61LnygYogiRrM8yIZQsBSdOpnXnHKZzSoDTC79Yq2RDrAHLIo6kzIAIOta3t9sQwAJXT+8PX53frSpVTEa294rqLcChQbhLFtcwLAKSDm0Pjz1Ncb+8F1yDwqQGEidA+WYBJA8waCBzPM0qVQqOv8ApReGqhVJbMxGYFiRGvF3R8k1pjd4bly32ZCBcoWFBEgaidTMHl3SaVKhTrb3ougEBbYzRJgzIJM5i0zr36QIrW3vNdU8kMEHkRqAJJAYZpMsQZBZiY5QqVAMts7fa8FFxV4ZIKgzxHUc6tLyA70NcF/BsCVtjtUPcGbK68+WaGHpalSoa5MuGsE0qVDE/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2292" name="Picture 4" descr="http://bentlyr.files.wordpress.com/2008/07/low-fat-food_pyramid_usdaj.jpg"/>
          <p:cNvPicPr>
            <a:picLocks noChangeAspect="1" noChangeArrowheads="1"/>
          </p:cNvPicPr>
          <p:nvPr/>
        </p:nvPicPr>
        <p:blipFill>
          <a:blip r:embed="rId3" cstate="print"/>
          <a:srcRect/>
          <a:stretch>
            <a:fillRect/>
          </a:stretch>
        </p:blipFill>
        <p:spPr bwMode="auto">
          <a:xfrm>
            <a:off x="2286000" y="2819400"/>
            <a:ext cx="4681198" cy="3657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 Steps to Eat Healthy</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How many calories your body needs to function each day</a:t>
            </a:r>
          </a:p>
          <a:p>
            <a:r>
              <a:rPr lang="en-US" dirty="0" smtClean="0"/>
              <a:t>Don’t fear fatty foods</a:t>
            </a:r>
          </a:p>
          <a:p>
            <a:r>
              <a:rPr lang="en-US" dirty="0" smtClean="0"/>
              <a:t>Eat plenty of the right carbohydrates</a:t>
            </a:r>
          </a:p>
          <a:p>
            <a:r>
              <a:rPr lang="en-US" dirty="0" smtClean="0"/>
              <a:t>Eat larger meals early in the day</a:t>
            </a:r>
          </a:p>
          <a:p>
            <a:r>
              <a:rPr lang="en-US" b="1" dirty="0" smtClean="0"/>
              <a:t>Don’t skip breakfast!!!</a:t>
            </a:r>
          </a:p>
          <a:p>
            <a:r>
              <a:rPr lang="en-US" dirty="0" smtClean="0"/>
              <a:t>Make eating fun</a:t>
            </a:r>
          </a:p>
          <a:p>
            <a:r>
              <a:rPr lang="en-US" dirty="0" smtClean="0"/>
              <a:t>Buy non-fat or reduced fat foods</a:t>
            </a:r>
          </a:p>
          <a:p>
            <a:r>
              <a:rPr lang="en-US" dirty="0" smtClean="0"/>
              <a:t>Give yourself a cheat meal</a:t>
            </a:r>
          </a:p>
          <a:p>
            <a:r>
              <a:rPr lang="en-US" dirty="0" smtClean="0"/>
              <a:t>Do not drink alcohol</a:t>
            </a:r>
          </a:p>
          <a:p>
            <a:r>
              <a:rPr lang="en-US" dirty="0" smtClean="0"/>
              <a:t>Avoid fatty snacks</a:t>
            </a:r>
          </a:p>
          <a:p>
            <a:r>
              <a:rPr lang="en-US" dirty="0" smtClean="0"/>
              <a:t>Avoid high cholesterol </a:t>
            </a:r>
          </a:p>
          <a:p>
            <a:r>
              <a:rPr lang="en-US" dirty="0" smtClean="0"/>
              <a:t>Eat slowly</a:t>
            </a:r>
          </a:p>
          <a:p>
            <a:r>
              <a:rPr lang="en-US" dirty="0" smtClean="0"/>
              <a:t>Reduce sugar</a:t>
            </a:r>
          </a:p>
          <a:p>
            <a:r>
              <a:rPr lang="en-US" dirty="0" smtClean="0"/>
              <a:t>Drink plenty of water</a:t>
            </a:r>
            <a:endParaRPr lang="en-US" dirty="0"/>
          </a:p>
        </p:txBody>
      </p:sp>
      <p:pic>
        <p:nvPicPr>
          <p:cNvPr id="4" name="Picture 3"/>
          <p:cNvPicPr>
            <a:picLocks noChangeAspect="1"/>
          </p:cNvPicPr>
          <p:nvPr/>
        </p:nvPicPr>
        <p:blipFill>
          <a:blip r:embed="rId3" cstate="print"/>
          <a:stretch>
            <a:fillRect/>
          </a:stretch>
        </p:blipFill>
        <p:spPr>
          <a:xfrm>
            <a:off x="5715000" y="2590800"/>
            <a:ext cx="2781300" cy="2921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fontScale="90000"/>
          </a:bodyPr>
          <a:lstStyle/>
          <a:p>
            <a:r>
              <a:rPr lang="en-US" dirty="0" smtClean="0"/>
              <a:t>Eating a Healthy Breakfast Gives You:</a:t>
            </a:r>
            <a:endParaRPr lang="en-US" dirty="0"/>
          </a:p>
        </p:txBody>
      </p:sp>
      <p:sp>
        <p:nvSpPr>
          <p:cNvPr id="4" name="Content Placeholder 3"/>
          <p:cNvSpPr>
            <a:spLocks noGrp="1"/>
          </p:cNvSpPr>
          <p:nvPr>
            <p:ph sz="quarter" idx="1"/>
          </p:nvPr>
        </p:nvSpPr>
        <p:spPr/>
        <p:txBody>
          <a:bodyPr/>
          <a:lstStyle/>
          <a:p>
            <a:r>
              <a:rPr lang="en-US" dirty="0" smtClean="0"/>
              <a:t>A more nutritionally complete diet, higher in nutrients, vitamins and minerals </a:t>
            </a:r>
          </a:p>
          <a:p>
            <a:r>
              <a:rPr lang="en-US" dirty="0" smtClean="0"/>
              <a:t>Improved concentration and performance in the classroom or the wardroom </a:t>
            </a:r>
          </a:p>
          <a:p>
            <a:r>
              <a:rPr lang="en-US" dirty="0" smtClean="0"/>
              <a:t>More strength and endurance to engage in physical activity </a:t>
            </a:r>
          </a:p>
          <a:p>
            <a:r>
              <a:rPr lang="en-US" dirty="0" smtClean="0"/>
              <a:t>Lower cholesterol levels </a:t>
            </a:r>
          </a:p>
          <a:p>
            <a:endParaRPr lang="en-US" dirty="0"/>
          </a:p>
        </p:txBody>
      </p:sp>
      <p:pic>
        <p:nvPicPr>
          <p:cNvPr id="5" name="Picture 4"/>
          <p:cNvPicPr>
            <a:picLocks noChangeAspect="1"/>
          </p:cNvPicPr>
          <p:nvPr/>
        </p:nvPicPr>
        <p:blipFill>
          <a:blip r:embed="rId3" cstate="print"/>
          <a:stretch>
            <a:fillRect/>
          </a:stretch>
        </p:blipFill>
        <p:spPr>
          <a:xfrm>
            <a:off x="5181600" y="4114800"/>
            <a:ext cx="3479800" cy="2336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Things to Avoid</a:t>
            </a:r>
            <a:endParaRPr lang="en-US" dirty="0"/>
          </a:p>
        </p:txBody>
      </p:sp>
      <p:sp>
        <p:nvSpPr>
          <p:cNvPr id="4" name="Content Placeholder 3"/>
          <p:cNvSpPr>
            <a:spLocks noGrp="1"/>
          </p:cNvSpPr>
          <p:nvPr>
            <p:ph sz="quarter" idx="1"/>
          </p:nvPr>
        </p:nvSpPr>
        <p:spPr/>
        <p:txBody>
          <a:bodyPr/>
          <a:lstStyle/>
          <a:p>
            <a:r>
              <a:rPr lang="en-US" dirty="0" smtClean="0"/>
              <a:t>Lots of sugar</a:t>
            </a:r>
          </a:p>
          <a:p>
            <a:r>
              <a:rPr lang="en-US" dirty="0" smtClean="0"/>
              <a:t>Pop</a:t>
            </a:r>
          </a:p>
          <a:p>
            <a:r>
              <a:rPr lang="en-US" dirty="0" smtClean="0"/>
              <a:t>Fake fats</a:t>
            </a:r>
          </a:p>
          <a:p>
            <a:r>
              <a:rPr lang="en-US" dirty="0" smtClean="0"/>
              <a:t>Artificial sweeteners</a:t>
            </a:r>
          </a:p>
          <a:p>
            <a:r>
              <a:rPr lang="en-US" dirty="0" smtClean="0"/>
              <a:t>White rice</a:t>
            </a:r>
          </a:p>
          <a:p>
            <a:r>
              <a:rPr lang="en-US" dirty="0" smtClean="0"/>
              <a:t>Processed meats</a:t>
            </a:r>
          </a:p>
          <a:p>
            <a:r>
              <a:rPr lang="en-US" dirty="0" smtClean="0"/>
              <a:t>Instant meals</a:t>
            </a:r>
          </a:p>
          <a:p>
            <a:r>
              <a:rPr lang="en-US" dirty="0" smtClean="0"/>
              <a:t>“Fat free”</a:t>
            </a:r>
          </a:p>
          <a:p>
            <a:endParaRPr lang="en-US" dirty="0" smtClean="0"/>
          </a:p>
        </p:txBody>
      </p:sp>
      <p:pic>
        <p:nvPicPr>
          <p:cNvPr id="5" name="Picture 4"/>
          <p:cNvPicPr>
            <a:picLocks noChangeAspect="1"/>
          </p:cNvPicPr>
          <p:nvPr/>
        </p:nvPicPr>
        <p:blipFill>
          <a:blip r:embed="rId3" cstate="print"/>
          <a:stretch>
            <a:fillRect/>
          </a:stretch>
        </p:blipFill>
        <p:spPr>
          <a:xfrm>
            <a:off x="5029200" y="2209800"/>
            <a:ext cx="3289300" cy="24638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Body Composition</a:t>
            </a:r>
            <a:endParaRPr lang="en-US" dirty="0"/>
          </a:p>
        </p:txBody>
      </p:sp>
      <p:sp>
        <p:nvSpPr>
          <p:cNvPr id="4" name="Content Placeholder 3"/>
          <p:cNvSpPr>
            <a:spLocks noGrp="1"/>
          </p:cNvSpPr>
          <p:nvPr>
            <p:ph sz="quarter" idx="1"/>
          </p:nvPr>
        </p:nvSpPr>
        <p:spPr/>
        <p:txBody>
          <a:bodyPr/>
          <a:lstStyle/>
          <a:p>
            <a:r>
              <a:rPr lang="en-US" b="1" dirty="0" smtClean="0"/>
              <a:t>Body composition</a:t>
            </a:r>
            <a:r>
              <a:rPr lang="en-US" dirty="0" smtClean="0"/>
              <a:t> is used to describe the percentages of fat, bone and muscle in human bodies</a:t>
            </a:r>
          </a:p>
          <a:p>
            <a:endParaRPr lang="en-US" dirty="0"/>
          </a:p>
        </p:txBody>
      </p:sp>
      <p:pic>
        <p:nvPicPr>
          <p:cNvPr id="5" name="Picture 4"/>
          <p:cNvPicPr>
            <a:picLocks noChangeAspect="1"/>
          </p:cNvPicPr>
          <p:nvPr/>
        </p:nvPicPr>
        <p:blipFill>
          <a:blip r:embed="rId3" cstate="print"/>
          <a:stretch>
            <a:fillRect/>
          </a:stretch>
        </p:blipFill>
        <p:spPr>
          <a:xfrm>
            <a:off x="2362200" y="2819400"/>
            <a:ext cx="4419600" cy="33147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How to Measure Body Composition</a:t>
            </a:r>
            <a:endParaRPr lang="en-US" dirty="0"/>
          </a:p>
        </p:txBody>
      </p:sp>
      <p:sp>
        <p:nvSpPr>
          <p:cNvPr id="4" name="Content Placeholder 3"/>
          <p:cNvSpPr>
            <a:spLocks noGrp="1"/>
          </p:cNvSpPr>
          <p:nvPr>
            <p:ph sz="quarter" idx="1"/>
          </p:nvPr>
        </p:nvSpPr>
        <p:spPr/>
        <p:txBody>
          <a:bodyPr/>
          <a:lstStyle/>
          <a:p>
            <a:r>
              <a:rPr lang="en-US" dirty="0"/>
              <a:t>Use a non-stretching tape measure to measure the circumference in multiple places on the body</a:t>
            </a:r>
          </a:p>
          <a:p>
            <a:pPr lvl="1"/>
            <a:r>
              <a:rPr lang="en-US" dirty="0"/>
              <a:t>Males:</a:t>
            </a:r>
          </a:p>
          <a:p>
            <a:pPr lvl="2"/>
            <a:r>
              <a:rPr lang="en-US" dirty="0"/>
              <a:t>Neck</a:t>
            </a:r>
          </a:p>
          <a:p>
            <a:pPr lvl="2"/>
            <a:r>
              <a:rPr lang="en-US" dirty="0"/>
              <a:t>Abdomen</a:t>
            </a:r>
          </a:p>
          <a:p>
            <a:pPr lvl="1"/>
            <a:r>
              <a:rPr lang="en-US" dirty="0"/>
              <a:t>Females</a:t>
            </a:r>
          </a:p>
          <a:p>
            <a:pPr lvl="2"/>
            <a:r>
              <a:rPr lang="en-US" dirty="0"/>
              <a:t>Neck</a:t>
            </a:r>
          </a:p>
          <a:p>
            <a:pPr lvl="2"/>
            <a:r>
              <a:rPr lang="en-US" dirty="0"/>
              <a:t>Waist</a:t>
            </a:r>
          </a:p>
          <a:p>
            <a:pPr lvl="2"/>
            <a:r>
              <a:rPr lang="en-US" dirty="0"/>
              <a:t>Hips</a:t>
            </a:r>
          </a:p>
          <a:p>
            <a:r>
              <a:rPr lang="en-US" dirty="0"/>
              <a:t>Measurements are then used to</a:t>
            </a:r>
          </a:p>
          <a:p>
            <a:pPr>
              <a:buNone/>
            </a:pPr>
            <a:r>
              <a:rPr lang="en-US" dirty="0"/>
              <a:t> estimate total body fat</a:t>
            </a:r>
          </a:p>
          <a:p>
            <a:pPr marL="0" indent="0">
              <a:buNone/>
            </a:pPr>
            <a:endParaRPr lang="en-US" dirty="0"/>
          </a:p>
        </p:txBody>
      </p:sp>
      <p:pic>
        <p:nvPicPr>
          <p:cNvPr id="6" name="Picture 5"/>
          <p:cNvPicPr>
            <a:picLocks noChangeAspect="1"/>
          </p:cNvPicPr>
          <p:nvPr/>
        </p:nvPicPr>
        <p:blipFill>
          <a:blip r:embed="rId3" cstate="print"/>
          <a:stretch>
            <a:fillRect/>
          </a:stretch>
        </p:blipFill>
        <p:spPr>
          <a:xfrm>
            <a:off x="5486400" y="2819400"/>
            <a:ext cx="3378200" cy="24130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716</TotalTime>
  <Words>512</Words>
  <Application>Microsoft Office PowerPoint</Application>
  <PresentationFormat>On-screen Show (4:3)</PresentationFormat>
  <Paragraphs>102</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Nutrition &amp; the Body Composition Assessment/Program For Underclassmen</vt:lpstr>
      <vt:lpstr>Learning Topics</vt:lpstr>
      <vt:lpstr>Importance</vt:lpstr>
      <vt:lpstr>Definition of Nutrition</vt:lpstr>
      <vt:lpstr>14 Steps to Eat Healthy</vt:lpstr>
      <vt:lpstr>Eating a Healthy Breakfast Gives You:</vt:lpstr>
      <vt:lpstr>Things to Avoid</vt:lpstr>
      <vt:lpstr>Body Composition</vt:lpstr>
      <vt:lpstr>How to Measure Body Composition</vt:lpstr>
      <vt:lpstr>How to Improve Body Composition</vt:lpstr>
      <vt:lpstr>Conclusion</vt:lpstr>
      <vt:lpstr>Sources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RAMIREZ</dc:creator>
  <cp:lastModifiedBy>calaramc</cp:lastModifiedBy>
  <cp:revision>23</cp:revision>
  <dcterms:created xsi:type="dcterms:W3CDTF">2012-04-06T02:53:44Z</dcterms:created>
  <dcterms:modified xsi:type="dcterms:W3CDTF">2012-05-31T13:28:24Z</dcterms:modified>
</cp:coreProperties>
</file>