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60" r:id="rId4"/>
    <p:sldId id="266" r:id="rId5"/>
    <p:sldId id="265" r:id="rId6"/>
    <p:sldId id="276" r:id="rId7"/>
    <p:sldId id="272" r:id="rId8"/>
    <p:sldId id="263" r:id="rId9"/>
    <p:sldId id="269" r:id="rId10"/>
    <p:sldId id="277" r:id="rId11"/>
    <p:sldId id="279" r:id="rId12"/>
    <p:sldId id="280" r:id="rId13"/>
    <p:sldId id="268" r:id="rId14"/>
    <p:sldId id="281" r:id="rId15"/>
    <p:sldId id="282" r:id="rId16"/>
    <p:sldId id="261" r:id="rId17"/>
    <p:sldId id="270"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286" autoAdjust="0"/>
  </p:normalViewPr>
  <p:slideViewPr>
    <p:cSldViewPr>
      <p:cViewPr varScale="1">
        <p:scale>
          <a:sx n="40" d="100"/>
          <a:sy n="40" d="100"/>
        </p:scale>
        <p:origin x="-203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63A838-C6E4-5743-9432-763FEF6C8FBE}" type="datetimeFigureOut">
              <a:rPr lang="en-US" smtClean="0"/>
              <a:pPr/>
              <a:t>5/29/2012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FD497B-8677-B84C-B6CA-7758EAA6EA08}" type="slidenum">
              <a:rPr lang="en-US" smtClean="0"/>
              <a:pPr/>
              <a:t>‹#›</a:t>
            </a:fld>
            <a:endParaRPr lang="en-US"/>
          </a:p>
        </p:txBody>
      </p:sp>
    </p:spTree>
    <p:extLst>
      <p:ext uri="{BB962C8B-B14F-4D97-AF65-F5344CB8AC3E}">
        <p14:creationId xmlns:p14="http://schemas.microsoft.com/office/powerpoint/2010/main" val="15570109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a.or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netwizards.net/recovery/n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PCC</a:t>
            </a:r>
            <a:r>
              <a:rPr lang="en-US" baseline="0" dirty="0" smtClean="0"/>
              <a:t> IX (FITNESS AND WELLNESS PROGRAMS)</a:t>
            </a:r>
            <a:endParaRPr lang="en-US" dirty="0"/>
          </a:p>
        </p:txBody>
      </p:sp>
      <p:sp>
        <p:nvSpPr>
          <p:cNvPr id="4" name="Slide Number Placeholder 3"/>
          <p:cNvSpPr>
            <a:spLocks noGrp="1"/>
          </p:cNvSpPr>
          <p:nvPr>
            <p:ph type="sldNum" sz="quarter" idx="10"/>
          </p:nvPr>
        </p:nvSpPr>
        <p:spPr/>
        <p:txBody>
          <a:bodyPr/>
          <a:lstStyle/>
          <a:p>
            <a:fld id="{CAFD497B-8677-B84C-B6CA-7758EAA6EA0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1. Effectively deal with peer pressure.</a:t>
            </a:r>
            <a:r>
              <a:rPr lang="en-US" dirty="0" smtClean="0"/>
              <a:t> The top reason teens start using drugs is because their friends talk them into it. No one likes to be left out, and teens (and sometimes adults too) find themselves doing things they normally wouldn’t do, just to fit in. In these cases we need to either find a better group of friends that won’t pressure us to do harmful things, or we need to find a good way to say no. Teens should prepare ahead of time a good excuse or plan to keep from giving in to a tempting situation.</a:t>
            </a:r>
          </a:p>
          <a:p>
            <a:r>
              <a:rPr lang="en-US" b="1" dirty="0" smtClean="0"/>
              <a:t>2.  Deal with life pressure.</a:t>
            </a:r>
            <a:r>
              <a:rPr lang="en-US" dirty="0" smtClean="0"/>
              <a:t> Another way people become drawn into addiction is through their failure to deal with the pressures of life. People today are overworked and overwhelmed and often we feel like we deserve a break or a reward for all we do. Drugs will only make a person’s life more stressful, but we often fail to see this in the moment. To prevent using drugs as a reward, we need to find other ways to handle stress and to unwind. A person can take up exercising, or reading a good book, or volunteering with the needy. Anything positive that is relaxing will help take the mind off using drugs to relieve stress.</a:t>
            </a:r>
          </a:p>
          <a:p>
            <a:r>
              <a:rPr lang="en-US" b="1" dirty="0" smtClean="0"/>
              <a:t>3.  Get help for mental illness.</a:t>
            </a:r>
            <a:r>
              <a:rPr lang="en-US" dirty="0" smtClean="0"/>
              <a:t> Mental illness and substance abuse often go hand in hand. Those with mental illness often turn to drugs as a way to ease their pain. Those suffering from some form of mental illness such as depression, anxiety, or post traumatic stress disorder should seek the help of a trained professional for treatment, before it leads to substance abuse.</a:t>
            </a:r>
          </a:p>
          <a:p>
            <a:r>
              <a:rPr lang="en-US" b="1" dirty="0" smtClean="0"/>
              <a:t>4.  Look at risk factors.</a:t>
            </a:r>
            <a:r>
              <a:rPr lang="en-US" dirty="0" smtClean="0"/>
              <a:t> If we are aware of the biological, physical, and environmental risk factors that we possess we will be more likely to overcome them. A history of substance abuse in the family, living in a social setting that glorifies drug abuse, and family life that models drug abuse can all be risk factors.</a:t>
            </a:r>
          </a:p>
          <a:p>
            <a:r>
              <a:rPr lang="en-US" b="1" dirty="0" smtClean="0"/>
              <a:t>5.  Keep a balanced life.</a:t>
            </a:r>
            <a:r>
              <a:rPr lang="en-US" dirty="0" smtClean="0"/>
              <a:t> People take up drugs when something in their life is not working, or when they are unhappy about where their life is going. It is important to look at the big picture of life, and have priorities in order.</a:t>
            </a:r>
          </a:p>
          <a:p>
            <a:endParaRPr lang="en-US" dirty="0" smtClean="0"/>
          </a:p>
          <a:p>
            <a:r>
              <a:rPr lang="en-US" dirty="0" smtClean="0"/>
              <a:t>http://www.treatmentsolutionsnetwork.com/blog/index.php/2009/11/12/top-5-ways-to-prevent-substance-abuse/</a:t>
            </a:r>
            <a:endParaRPr lang="en-US" dirty="0"/>
          </a:p>
        </p:txBody>
      </p:sp>
      <p:sp>
        <p:nvSpPr>
          <p:cNvPr id="4" name="Slide Number Placeholder 3"/>
          <p:cNvSpPr>
            <a:spLocks noGrp="1"/>
          </p:cNvSpPr>
          <p:nvPr>
            <p:ph type="sldNum" sz="quarter" idx="10"/>
          </p:nvPr>
        </p:nvSpPr>
        <p:spPr/>
        <p:txBody>
          <a:bodyPr/>
          <a:lstStyle/>
          <a:p>
            <a:fld id="{CAFD497B-8677-B84C-B6CA-7758EAA6EA08}"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PCC</a:t>
            </a:r>
            <a:r>
              <a:rPr lang="en-US" baseline="0" dirty="0" smtClean="0"/>
              <a:t> IX (FITNESS AND WELLNESS PROGRAMS)- D.1 (urinalysis testing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CAFD497B-8677-B84C-B6CA-7758EAA6EA08}"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PCC</a:t>
            </a:r>
            <a:r>
              <a:rPr lang="en-US" baseline="0" dirty="0" smtClean="0"/>
              <a:t> IX (FITNESS AND WELLNESS PROGRAMS)- D.1 </a:t>
            </a:r>
            <a:r>
              <a:rPr lang="en-US" baseline="0" smtClean="0"/>
              <a:t>(Consequences)</a:t>
            </a:r>
            <a:endParaRPr lang="en-US" dirty="0" smtClean="0"/>
          </a:p>
          <a:p>
            <a:endParaRPr lang="en-US" dirty="0" smtClean="0"/>
          </a:p>
          <a:p>
            <a:r>
              <a:rPr lang="en-US" dirty="0" smtClean="0"/>
              <a:t>PRB:</a:t>
            </a:r>
            <a:r>
              <a:rPr lang="en-US" baseline="0" dirty="0" smtClean="0"/>
              <a:t> anyone caught will have a PRB, where the outcome will most likely be “recommended for disenrollment”</a:t>
            </a:r>
            <a:endParaRPr lang="en-US" dirty="0"/>
          </a:p>
        </p:txBody>
      </p:sp>
      <p:sp>
        <p:nvSpPr>
          <p:cNvPr id="4" name="Slide Number Placeholder 3"/>
          <p:cNvSpPr>
            <a:spLocks noGrp="1"/>
          </p:cNvSpPr>
          <p:nvPr>
            <p:ph type="sldNum" sz="quarter" idx="10"/>
          </p:nvPr>
        </p:nvSpPr>
        <p:spPr/>
        <p:txBody>
          <a:bodyPr/>
          <a:lstStyle/>
          <a:p>
            <a:fld id="{CAFD497B-8677-B84C-B6CA-7758EAA6EA08}"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FD497B-8677-B84C-B6CA-7758EAA6EA08}"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D497B-8677-B84C-B6CA-7758EAA6EA0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Medline's medical encyclopedia defines drug abuse as "the use of illicit drugs or the abuse of prescription or over-the-counter drugs for purposes other than those for which they are indicated or in a manner or in quantities other than directed."</a:t>
            </a:r>
          </a:p>
          <a:p>
            <a:endParaRPr lang="en-US" dirty="0"/>
          </a:p>
        </p:txBody>
      </p:sp>
      <p:sp>
        <p:nvSpPr>
          <p:cNvPr id="4" name="Slide Number Placeholder 3"/>
          <p:cNvSpPr>
            <a:spLocks noGrp="1"/>
          </p:cNvSpPr>
          <p:nvPr>
            <p:ph type="sldNum" sz="quarter" idx="10"/>
          </p:nvPr>
        </p:nvSpPr>
        <p:spPr/>
        <p:txBody>
          <a:bodyPr/>
          <a:lstStyle/>
          <a:p>
            <a:fld id="{CAFD497B-8677-B84C-B6CA-7758EAA6EA0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Psychological warning signs:</a:t>
            </a:r>
          </a:p>
          <a:p>
            <a:r>
              <a:rPr lang="en-US" dirty="0" smtClean="0"/>
              <a:t>Unexplained change in personality or attitude. </a:t>
            </a:r>
          </a:p>
          <a:p>
            <a:r>
              <a:rPr lang="en-US" dirty="0" smtClean="0"/>
              <a:t>Sudden mood swings, irritability, or angry outbursts. </a:t>
            </a:r>
          </a:p>
          <a:p>
            <a:r>
              <a:rPr lang="en-US" dirty="0" smtClean="0"/>
              <a:t>Periods of unusual hyperactivity, agitation, or giddiness. </a:t>
            </a:r>
          </a:p>
          <a:p>
            <a:r>
              <a:rPr lang="en-US" dirty="0" smtClean="0"/>
              <a:t>Lack of motivation; appears lethargic or “spaced out.”</a:t>
            </a:r>
          </a:p>
          <a:p>
            <a:r>
              <a:rPr lang="en-US" dirty="0" smtClean="0"/>
              <a:t>Appears fearful, anxious, or paranoid, with no reason.</a:t>
            </a:r>
          </a:p>
          <a:p>
            <a:endParaRPr lang="en-US" dirty="0" smtClean="0"/>
          </a:p>
          <a:p>
            <a:r>
              <a:rPr lang="en-US" dirty="0" smtClean="0"/>
              <a:t>Behavioral warning signs:</a:t>
            </a:r>
          </a:p>
          <a:p>
            <a:r>
              <a:rPr lang="en-US" dirty="0" smtClean="0"/>
              <a:t>Drop in attendance and performance at work or school. </a:t>
            </a:r>
          </a:p>
          <a:p>
            <a:r>
              <a:rPr lang="en-US" dirty="0" smtClean="0"/>
              <a:t>Unexplained need for money or financial problems. May borrow or steal to get it. </a:t>
            </a:r>
          </a:p>
          <a:p>
            <a:r>
              <a:rPr lang="en-US" dirty="0" smtClean="0"/>
              <a:t>Engaging in secretive or suspicious behaviors. </a:t>
            </a:r>
          </a:p>
          <a:p>
            <a:r>
              <a:rPr lang="en-US" dirty="0" smtClean="0"/>
              <a:t>Sudden change in friends, favorite hangouts, and hobbies. </a:t>
            </a:r>
          </a:p>
          <a:p>
            <a:r>
              <a:rPr lang="en-US" dirty="0" smtClean="0"/>
              <a:t>Frequently getting into trouble (fights, accidents, illegal activities).</a:t>
            </a:r>
          </a:p>
          <a:p>
            <a:endParaRPr lang="en-US" dirty="0" smtClean="0"/>
          </a:p>
          <a:p>
            <a:r>
              <a:rPr lang="en-US" dirty="0" smtClean="0"/>
              <a:t>Physical</a:t>
            </a:r>
            <a:r>
              <a:rPr lang="en-US" baseline="0" dirty="0" smtClean="0"/>
              <a:t> Warning Signs:</a:t>
            </a:r>
          </a:p>
          <a:p>
            <a:r>
              <a:rPr lang="en-US" dirty="0" smtClean="0"/>
              <a:t>Bloodshot eyes, pupils larger or smaller than usual. </a:t>
            </a:r>
          </a:p>
          <a:p>
            <a:r>
              <a:rPr lang="en-US" dirty="0" smtClean="0"/>
              <a:t>Changes in appetite or sleep patterns. Sudden weight loss or weight gain. </a:t>
            </a:r>
          </a:p>
          <a:p>
            <a:r>
              <a:rPr lang="en-US" dirty="0" smtClean="0"/>
              <a:t>Deterioration of physical appearance, personal grooming habits. </a:t>
            </a:r>
          </a:p>
          <a:p>
            <a:r>
              <a:rPr lang="en-US" dirty="0" smtClean="0"/>
              <a:t>Unusual smells on breath, body, or clothing. </a:t>
            </a:r>
          </a:p>
          <a:p>
            <a:r>
              <a:rPr lang="en-US" dirty="0" smtClean="0"/>
              <a:t>Tremors, slurred speech, or impaired coordination.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FD497B-8677-B84C-B6CA-7758EAA6EA0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MYTH 1: Overcoming addiction is a simply a matter of willpower. You can stop using drugs if you really want to. </a:t>
            </a:r>
            <a:r>
              <a:rPr lang="en-US" dirty="0" smtClean="0"/>
              <a:t>Prolonged exposure to drugs alters the brain in ways that result in powerful cravings and a compulsion to use. These brain changes make it extremely difficult to quit by sheer force of will.</a:t>
            </a:r>
          </a:p>
          <a:p>
            <a:r>
              <a:rPr lang="en-US" b="1" dirty="0" smtClean="0"/>
              <a:t>MYTH 2: Addiction is a disease; there’s nothing you can do about it. </a:t>
            </a:r>
            <a:r>
              <a:rPr lang="en-US" dirty="0" smtClean="0"/>
              <a:t>Most experts agree that addiction is a brain disease, but that doesn’t mean you’re a helpless victim. The brain changes associated with addiction can be treated and reversed through therapy, medication, exercise, and other treatments.</a:t>
            </a:r>
          </a:p>
          <a:p>
            <a:r>
              <a:rPr lang="en-US" b="1" dirty="0" smtClean="0"/>
              <a:t>MYTH 3: Addicts have to hit rock bottom before they can get better. </a:t>
            </a:r>
            <a:r>
              <a:rPr lang="en-US" dirty="0" smtClean="0"/>
              <a:t>Recovery can begin at any point in the addiction process—and the earlier, the better. The longer drug abuse continues, the stronger the addiction becomes and the harder it is to treat. Don’t wait to intervene until the addict has lost it all.</a:t>
            </a:r>
          </a:p>
          <a:p>
            <a:r>
              <a:rPr lang="en-US" b="1" dirty="0" smtClean="0"/>
              <a:t>MYTH 4: You can’t force someone into treatment; they have to want help</a:t>
            </a:r>
            <a:r>
              <a:rPr lang="en-US" dirty="0" smtClean="0"/>
              <a:t>. Treatment doesn’t have to be voluntary to be successful. People who are pressured into treatment by their family, employer, or the legal system are just as likely to benefit as those who choose to enter treatment on their own. As they sober up and their thinking clears, many formerly resistant addicts decide they want to change.</a:t>
            </a:r>
          </a:p>
          <a:p>
            <a:r>
              <a:rPr lang="en-US" b="1" dirty="0" smtClean="0"/>
              <a:t>MYTH 5: Treatment didn’t work before, so there’s no point trying again. </a:t>
            </a:r>
            <a:r>
              <a:rPr lang="en-US" dirty="0" smtClean="0"/>
              <a:t>Recovery from drug addiction is a long process that often involves setbacks. Relapse doesn’t mean that treatment has failed or that you’re a lost cause. Rather, it’s a signal to get back on track, either by going back to treatment or adjusting the treatment approach.</a:t>
            </a:r>
          </a:p>
          <a:p>
            <a:endParaRPr lang="en-US" dirty="0"/>
          </a:p>
        </p:txBody>
      </p:sp>
      <p:sp>
        <p:nvSpPr>
          <p:cNvPr id="4" name="Slide Number Placeholder 3"/>
          <p:cNvSpPr>
            <a:spLocks noGrp="1"/>
          </p:cNvSpPr>
          <p:nvPr>
            <p:ph type="sldNum" sz="quarter" idx="10"/>
          </p:nvPr>
        </p:nvSpPr>
        <p:spPr/>
        <p:txBody>
          <a:bodyPr/>
          <a:lstStyle/>
          <a:p>
            <a:fld id="{CAFD497B-8677-B84C-B6CA-7758EAA6EA0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PCC</a:t>
            </a:r>
            <a:r>
              <a:rPr lang="en-US" baseline="0" dirty="0" smtClean="0"/>
              <a:t> IX (FITNESS AND WELLNESS PROGRAMS)- D.1 (Treatment)</a:t>
            </a:r>
            <a:endParaRPr lang="en-US" dirty="0" smtClean="0"/>
          </a:p>
          <a:p>
            <a:endParaRPr lang="en-US" dirty="0" smtClean="0"/>
          </a:p>
          <a:p>
            <a:r>
              <a:rPr lang="en-US" dirty="0" smtClean="0"/>
              <a:t>You can find many different kinds of help for a drinking or drug problem. Availability of kinds of help and helping agencies vary from area to area. </a:t>
            </a:r>
          </a:p>
          <a:p>
            <a:endParaRPr lang="en-US" dirty="0" smtClean="0"/>
          </a:p>
          <a:p>
            <a:r>
              <a:rPr lang="en-US" b="1" dirty="0" smtClean="0"/>
              <a:t>Individual:</a:t>
            </a:r>
          </a:p>
          <a:p>
            <a:r>
              <a:rPr lang="en-US" dirty="0" smtClean="0"/>
              <a:t>In individual counseling, the person meets for a period of time with a professional substance abuse counselor.</a:t>
            </a:r>
          </a:p>
          <a:p>
            <a:r>
              <a:rPr lang="en-US" b="1" dirty="0" smtClean="0"/>
              <a:t>Medication:</a:t>
            </a:r>
          </a:p>
          <a:p>
            <a:r>
              <a:rPr lang="en-US" dirty="0" smtClean="0"/>
              <a:t>Physicians can prescribe medications that help the person stay substance free. </a:t>
            </a:r>
            <a:r>
              <a:rPr lang="en-US" dirty="0" err="1" smtClean="0"/>
              <a:t>Antabuse</a:t>
            </a:r>
            <a:r>
              <a:rPr lang="en-US" dirty="0" smtClean="0"/>
              <a:t> causes illness when alcohol is consumed. </a:t>
            </a:r>
            <a:r>
              <a:rPr lang="en-US" dirty="0" err="1" smtClean="0"/>
              <a:t>Naltrexone</a:t>
            </a:r>
            <a:r>
              <a:rPr lang="en-US" dirty="0" smtClean="0"/>
              <a:t> can help stop the craving or desire to drink or take drugs. </a:t>
            </a:r>
          </a:p>
          <a:p>
            <a:r>
              <a:rPr lang="en-US" b="1" dirty="0" err="1" smtClean="0"/>
              <a:t>Detox</a:t>
            </a:r>
            <a:r>
              <a:rPr lang="en-US" b="1" dirty="0" smtClean="0"/>
              <a:t>:</a:t>
            </a:r>
          </a:p>
          <a:p>
            <a:r>
              <a:rPr lang="en-US" dirty="0" smtClean="0"/>
              <a:t>can be accomplished in a variety of settings, depending on how complex or medically compromised a person's health and drug problem are. </a:t>
            </a:r>
            <a:r>
              <a:rPr lang="en-US" dirty="0" err="1" smtClean="0"/>
              <a:t>Detox</a:t>
            </a:r>
            <a:r>
              <a:rPr lang="en-US" dirty="0" smtClean="0"/>
              <a:t> settings include medical hospitals and alcohol and drug </a:t>
            </a:r>
            <a:r>
              <a:rPr lang="en-US" dirty="0" err="1" smtClean="0"/>
              <a:t>detox</a:t>
            </a:r>
            <a:r>
              <a:rPr lang="en-US" dirty="0" smtClean="0"/>
              <a:t> and treatment facilities. </a:t>
            </a:r>
          </a:p>
          <a:p>
            <a:r>
              <a:rPr lang="en-US" b="1" dirty="0" smtClean="0"/>
              <a:t>Inpatient Treatment</a:t>
            </a:r>
          </a:p>
          <a:p>
            <a:r>
              <a:rPr lang="en-US" dirty="0" smtClean="0"/>
              <a:t>goal of an inpatient program is to help the person become drug free and then to prepare him or her for a life back in the community</a:t>
            </a:r>
          </a:p>
          <a:p>
            <a:r>
              <a:rPr lang="en-US" b="1" dirty="0" smtClean="0"/>
              <a:t>Intensive Outpatient Treatment</a:t>
            </a:r>
          </a:p>
          <a:p>
            <a:r>
              <a:rPr lang="en-US" dirty="0" smtClean="0"/>
              <a:t>Like inpatient treatment, intensive outpatient treatment provides both individual therapy and group work. The major difference between the two is that the patient does not reside at the facility. Intensive outpatient treatment programs may require the person to attend the center six hours a day, seven days a week, or attend several nights a week. </a:t>
            </a:r>
          </a:p>
          <a:p>
            <a:r>
              <a:rPr lang="en-US" b="1" dirty="0" smtClean="0"/>
              <a:t>Family Help and Interventions</a:t>
            </a:r>
          </a:p>
          <a:p>
            <a:r>
              <a:rPr lang="en-US" dirty="0" smtClean="0"/>
              <a:t>The family talks to a substance abuse professional trained to help with interventions. Through this consultation, family members can get prepared to help the alcoholic or addict in a way that can motivate him or her to follow through with treatment. The family members have experienced problems related to the addiction and may not be aware of the total impact this has had on all of their lives. Family members should be educated about alcoholism/addiction and should learn new ways to communicate with each other.</a:t>
            </a:r>
          </a:p>
          <a:p>
            <a:r>
              <a:rPr lang="en-US" b="1" dirty="0" smtClean="0"/>
              <a:t>Self</a:t>
            </a:r>
            <a:r>
              <a:rPr lang="en-US" b="1" baseline="0" dirty="0" smtClean="0"/>
              <a:t> Help Recovery Groups</a:t>
            </a:r>
          </a:p>
          <a:p>
            <a:r>
              <a:rPr lang="en-US" dirty="0" smtClean="0">
                <a:hlinkClick r:id="rId3"/>
              </a:rPr>
              <a:t>Alcoholics Anonymous</a:t>
            </a:r>
            <a:r>
              <a:rPr lang="en-US" dirty="0" smtClean="0"/>
              <a:t> (AA) </a:t>
            </a:r>
          </a:p>
          <a:p>
            <a:r>
              <a:rPr lang="en-US" dirty="0" smtClean="0">
                <a:hlinkClick r:id="rId4"/>
              </a:rPr>
              <a:t>Narcotics Anonymous</a:t>
            </a:r>
            <a:r>
              <a:rPr lang="en-US" dirty="0" smtClean="0"/>
              <a:t> (NA) and in larger areas Cocaine Anonymous </a:t>
            </a:r>
          </a:p>
        </p:txBody>
      </p:sp>
      <p:sp>
        <p:nvSpPr>
          <p:cNvPr id="4" name="Slide Number Placeholder 3"/>
          <p:cNvSpPr>
            <a:spLocks noGrp="1"/>
          </p:cNvSpPr>
          <p:nvPr>
            <p:ph type="sldNum" sz="quarter" idx="10"/>
          </p:nvPr>
        </p:nvSpPr>
        <p:spPr/>
        <p:txBody>
          <a:bodyPr/>
          <a:lstStyle/>
          <a:p>
            <a:fld id="{CAFD497B-8677-B84C-B6CA-7758EAA6EA0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Short-Term Effects</a:t>
            </a:r>
          </a:p>
          <a:p>
            <a:r>
              <a:rPr lang="en-US" b="1" dirty="0" smtClean="0"/>
              <a:t>In low doses, marijuana produces:</a:t>
            </a:r>
          </a:p>
          <a:p>
            <a:r>
              <a:rPr lang="en-US" dirty="0" smtClean="0"/>
              <a:t>Poor memory and ability to learn</a:t>
            </a:r>
          </a:p>
          <a:p>
            <a:r>
              <a:rPr lang="en-US" dirty="0" smtClean="0"/>
              <a:t>Difficulty in thinking and solving problems</a:t>
            </a:r>
          </a:p>
          <a:p>
            <a:r>
              <a:rPr lang="en-US" dirty="0" smtClean="0"/>
              <a:t>Poor muscle coordination and judgment</a:t>
            </a:r>
          </a:p>
          <a:p>
            <a:r>
              <a:rPr lang="en-US" dirty="0" smtClean="0"/>
              <a:t>Short attention span</a:t>
            </a:r>
          </a:p>
          <a:p>
            <a:r>
              <a:rPr lang="en-US" dirty="0" smtClean="0"/>
              <a:t>Dangerous driving behavior</a:t>
            </a:r>
          </a:p>
          <a:p>
            <a:r>
              <a:rPr lang="en-US" dirty="0" smtClean="0"/>
              <a:t>Altered sense of time and space</a:t>
            </a:r>
          </a:p>
          <a:p>
            <a:r>
              <a:rPr lang="en-US" dirty="0" smtClean="0"/>
              <a:t>Food cravings</a:t>
            </a:r>
          </a:p>
          <a:p>
            <a:r>
              <a:rPr lang="en-US" b="1" dirty="0" smtClean="0"/>
              <a:t>In larger doses, marijuana produces:</a:t>
            </a:r>
          </a:p>
          <a:p>
            <a:r>
              <a:rPr lang="en-US" dirty="0" smtClean="0"/>
              <a:t>Hallucinations</a:t>
            </a:r>
          </a:p>
          <a:p>
            <a:r>
              <a:rPr lang="en-US" dirty="0" smtClean="0"/>
              <a:t>Delusions</a:t>
            </a:r>
          </a:p>
          <a:p>
            <a:r>
              <a:rPr lang="en-US" dirty="0" smtClean="0"/>
              <a:t>Poor memory</a:t>
            </a:r>
          </a:p>
          <a:p>
            <a:r>
              <a:rPr lang="en-US" dirty="0" smtClean="0"/>
              <a:t>Not knowing where one is</a:t>
            </a:r>
          </a:p>
          <a:p>
            <a:r>
              <a:rPr lang="en-US" dirty="0" smtClean="0"/>
              <a:t>Anxiety attacks or feelings of paranoia</a:t>
            </a:r>
          </a:p>
          <a:p>
            <a:r>
              <a:rPr lang="en-US" dirty="0" smtClean="0"/>
              <a:t>Depression</a:t>
            </a:r>
          </a:p>
          <a:p>
            <a:r>
              <a:rPr lang="en-US" b="1" dirty="0" smtClean="0"/>
              <a:t>Long-Term Effects</a:t>
            </a:r>
          </a:p>
          <a:p>
            <a:r>
              <a:rPr lang="en-US" dirty="0" smtClean="0"/>
              <a:t>Cancer. Marijuana contains the same cancer-causing chemicals found in tobacco smoke.</a:t>
            </a:r>
          </a:p>
          <a:p>
            <a:r>
              <a:rPr lang="en-US" dirty="0" smtClean="0"/>
              <a:t>Breathing problems. It creates the same kinds of breathing problems that cigarettes do: coughing and wheezing.</a:t>
            </a:r>
          </a:p>
          <a:p>
            <a:r>
              <a:rPr lang="en-US" dirty="0" smtClean="0"/>
              <a:t>Immune system. The THC in marijuana can damage the cells and tissues in the body that help protect against disease.</a:t>
            </a:r>
          </a:p>
          <a:p>
            <a:r>
              <a:rPr lang="en-US" dirty="0" smtClean="0"/>
              <a:t>Memory, learning, and energy are impaired.</a:t>
            </a:r>
          </a:p>
          <a:p>
            <a:r>
              <a:rPr lang="en-US" dirty="0" smtClean="0"/>
              <a:t>Fertility. Reproductive hormones are decreased. In men, there is less testosterone, causing decreased sperm counts and possible erectile dysfunction. In women, there may be irregular periods. Both problems would result in a decreased ability to conceive but not lead to complete infertility.</a:t>
            </a:r>
          </a:p>
          <a:p>
            <a:r>
              <a:rPr lang="en-US" dirty="0" smtClean="0"/>
              <a:t>Birth defects in unborn children.</a:t>
            </a:r>
          </a:p>
          <a:p>
            <a:r>
              <a:rPr lang="en-US" dirty="0" smtClean="0"/>
              <a:t>http://www2.courtinfo.ca.gov/stopteendui/teens/resources/substances/marijuana/short-and-long-term-effects.cfm</a:t>
            </a:r>
            <a:endParaRPr lang="en-US" dirty="0"/>
          </a:p>
        </p:txBody>
      </p:sp>
      <p:sp>
        <p:nvSpPr>
          <p:cNvPr id="4" name="Slide Number Placeholder 3"/>
          <p:cNvSpPr>
            <a:spLocks noGrp="1"/>
          </p:cNvSpPr>
          <p:nvPr>
            <p:ph type="sldNum" sz="quarter" idx="10"/>
          </p:nvPr>
        </p:nvSpPr>
        <p:spPr/>
        <p:txBody>
          <a:bodyPr/>
          <a:lstStyle/>
          <a:p>
            <a:fld id="{CAFD497B-8677-B84C-B6CA-7758EAA6EA0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1" dirty="0" smtClean="0"/>
              <a:t>Meth</a:t>
            </a:r>
          </a:p>
          <a:p>
            <a:r>
              <a:rPr lang="en-US" b="1" dirty="0" smtClean="0"/>
              <a:t>Short-Term Effects</a:t>
            </a:r>
          </a:p>
          <a:p>
            <a:r>
              <a:rPr lang="en-US" dirty="0" smtClean="0"/>
              <a:t>A rush or high</a:t>
            </a:r>
          </a:p>
          <a:p>
            <a:r>
              <a:rPr lang="en-US" dirty="0" smtClean="0"/>
              <a:t>Increased respiration</a:t>
            </a:r>
          </a:p>
          <a:p>
            <a:r>
              <a:rPr lang="en-US" dirty="0" smtClean="0"/>
              <a:t>Elevated body temperature</a:t>
            </a:r>
          </a:p>
          <a:p>
            <a:r>
              <a:rPr lang="en-US" dirty="0" smtClean="0"/>
              <a:t>Convulsions</a:t>
            </a:r>
          </a:p>
          <a:p>
            <a:r>
              <a:rPr lang="en-US" dirty="0" smtClean="0"/>
              <a:t>Stroke</a:t>
            </a:r>
          </a:p>
          <a:p>
            <a:r>
              <a:rPr lang="en-US" dirty="0" smtClean="0"/>
              <a:t>Feeling wide awake</a:t>
            </a:r>
          </a:p>
          <a:p>
            <a:r>
              <a:rPr lang="en-US" dirty="0" smtClean="0"/>
              <a:t>Increased physical activity</a:t>
            </a:r>
          </a:p>
          <a:p>
            <a:r>
              <a:rPr lang="en-US" dirty="0" smtClean="0"/>
              <a:t>Less appetite</a:t>
            </a:r>
          </a:p>
          <a:p>
            <a:r>
              <a:rPr lang="en-US" dirty="0" smtClean="0"/>
              <a:t>Feelings of great pleasure</a:t>
            </a:r>
          </a:p>
          <a:p>
            <a:r>
              <a:rPr lang="en-US" dirty="0" smtClean="0"/>
              <a:t>Irritability</a:t>
            </a:r>
          </a:p>
          <a:p>
            <a:r>
              <a:rPr lang="en-US" dirty="0" smtClean="0"/>
              <a:t>Insomnia</a:t>
            </a:r>
          </a:p>
          <a:p>
            <a:r>
              <a:rPr lang="en-US" dirty="0" smtClean="0"/>
              <a:t>Confusion</a:t>
            </a:r>
          </a:p>
          <a:p>
            <a:r>
              <a:rPr lang="en-US" dirty="0" smtClean="0"/>
              <a:t>Tremors</a:t>
            </a:r>
          </a:p>
          <a:p>
            <a:r>
              <a:rPr lang="en-US" dirty="0" smtClean="0"/>
              <a:t>Anxiety</a:t>
            </a:r>
          </a:p>
          <a:p>
            <a:r>
              <a:rPr lang="en-US" dirty="0" smtClean="0"/>
              <a:t>Paranoia</a:t>
            </a:r>
          </a:p>
          <a:p>
            <a:r>
              <a:rPr lang="en-US" dirty="0" smtClean="0"/>
              <a:t>Violence</a:t>
            </a:r>
          </a:p>
          <a:p>
            <a:r>
              <a:rPr lang="en-US" dirty="0" smtClean="0"/>
              <a:t>Hypothermia</a:t>
            </a:r>
          </a:p>
          <a:p>
            <a:r>
              <a:rPr lang="en-US" dirty="0" smtClean="0"/>
              <a:t>Higher heart rate and blood pressure</a:t>
            </a:r>
          </a:p>
          <a:p>
            <a:r>
              <a:rPr lang="en-US" dirty="0" smtClean="0"/>
              <a:t>Irreversible damage to blood vessels in the brain</a:t>
            </a:r>
          </a:p>
          <a:p>
            <a:r>
              <a:rPr lang="en-US" b="1" dirty="0" smtClean="0"/>
              <a:t>Long-Term Effects</a:t>
            </a:r>
          </a:p>
          <a:p>
            <a:r>
              <a:rPr lang="en-US" dirty="0" smtClean="0"/>
              <a:t>Acute vision loss</a:t>
            </a:r>
          </a:p>
          <a:p>
            <a:r>
              <a:rPr lang="en-US" dirty="0" smtClean="0"/>
              <a:t>Corneal ulcers</a:t>
            </a:r>
          </a:p>
          <a:p>
            <a:r>
              <a:rPr lang="en-US" dirty="0" smtClean="0"/>
              <a:t>Strokes and deadly convulsions</a:t>
            </a:r>
          </a:p>
          <a:p>
            <a:r>
              <a:rPr lang="en-US" dirty="0" smtClean="0"/>
              <a:t>Intense paranoia</a:t>
            </a:r>
          </a:p>
          <a:p>
            <a:r>
              <a:rPr lang="en-US" dirty="0" smtClean="0"/>
              <a:t>Psychotic behavior</a:t>
            </a:r>
          </a:p>
          <a:p>
            <a:r>
              <a:rPr lang="en-US" dirty="0" smtClean="0"/>
              <a:t>Memory loss</a:t>
            </a:r>
          </a:p>
          <a:p>
            <a:r>
              <a:rPr lang="en-US" dirty="0" smtClean="0"/>
              <a:t>Aggression</a:t>
            </a:r>
          </a:p>
          <a:p>
            <a:r>
              <a:rPr lang="en-US" dirty="0" smtClean="0"/>
              <a:t>Brain damage</a:t>
            </a:r>
          </a:p>
          <a:p>
            <a:r>
              <a:rPr lang="en-US" dirty="0" smtClean="0"/>
              <a:t>Breathing problems</a:t>
            </a:r>
          </a:p>
          <a:p>
            <a:r>
              <a:rPr lang="en-US" dirty="0" smtClean="0"/>
              <a:t>Heart damage and cardiovascular collapse</a:t>
            </a:r>
          </a:p>
          <a:p>
            <a:r>
              <a:rPr lang="en-US" dirty="0" smtClean="0"/>
              <a:t>Severe tooth and gum disease</a:t>
            </a:r>
          </a:p>
          <a:p>
            <a:r>
              <a:rPr lang="en-US" dirty="0" smtClean="0"/>
              <a:t>Irregular heartbeat</a:t>
            </a:r>
          </a:p>
          <a:p>
            <a:r>
              <a:rPr lang="en-US" dirty="0" smtClean="0"/>
              <a:t>Unhealthy weight loss</a:t>
            </a:r>
          </a:p>
          <a:p>
            <a:r>
              <a:rPr lang="en-US" dirty="0" smtClean="0"/>
              <a:t>Death</a:t>
            </a:r>
          </a:p>
          <a:p>
            <a:r>
              <a:rPr lang="en-US" dirty="0" smtClean="0"/>
              <a:t>Visual and auditory hallucinations</a:t>
            </a:r>
          </a:p>
          <a:p>
            <a:r>
              <a:rPr lang="en-US" dirty="0" smtClean="0"/>
              <a:t>Out-of-control rages and violent episodes</a:t>
            </a:r>
          </a:p>
          <a:p>
            <a:r>
              <a:rPr lang="en-US" dirty="0" smtClean="0"/>
              <a:t>Body sores from scratching nonexistent “crank bugs.”</a:t>
            </a:r>
          </a:p>
          <a:p>
            <a:r>
              <a:rPr lang="en-US" dirty="0" smtClean="0"/>
              <a:t>Loss of dopamine-producing cells in the brain; users become unable to experience natural feelings of pleasure.</a:t>
            </a:r>
          </a:p>
          <a:p>
            <a:r>
              <a:rPr lang="en-US" dirty="0" smtClean="0"/>
              <a:t>Serotonin-containing nerve cells may be damaged even more extensively.</a:t>
            </a:r>
          </a:p>
          <a:p>
            <a:r>
              <a:rPr lang="en-US" dirty="0" smtClean="0"/>
              <a:t>Those who inject the drug suffer exposure to HIV/AIDS and hepatitis B and C.</a:t>
            </a:r>
            <a:endParaRPr lang="en-US" b="1" dirty="0" smtClean="0"/>
          </a:p>
          <a:p>
            <a:r>
              <a:rPr lang="en-US" b="1" dirty="0" smtClean="0"/>
              <a:t>Ecstasy</a:t>
            </a:r>
          </a:p>
          <a:p>
            <a:r>
              <a:rPr lang="en-US" b="1" dirty="0" smtClean="0"/>
              <a:t>Short-Term Effects</a:t>
            </a:r>
          </a:p>
          <a:p>
            <a:r>
              <a:rPr lang="en-US" dirty="0" smtClean="0"/>
              <a:t>Gives you energy</a:t>
            </a:r>
          </a:p>
          <a:p>
            <a:r>
              <a:rPr lang="en-US" dirty="0" smtClean="0"/>
              <a:t>Distorts time and perception</a:t>
            </a:r>
          </a:p>
          <a:p>
            <a:r>
              <a:rPr lang="en-US" dirty="0" smtClean="0"/>
              <a:t>Increases enjoyment from touching</a:t>
            </a:r>
          </a:p>
          <a:p>
            <a:r>
              <a:rPr lang="en-US" dirty="0" smtClean="0"/>
              <a:t>Inability to regulate temperature</a:t>
            </a:r>
          </a:p>
          <a:p>
            <a:r>
              <a:rPr lang="en-US" dirty="0" smtClean="0"/>
              <a:t>Sharp increase in body temperature, hyperthermia, heatstroke</a:t>
            </a:r>
          </a:p>
          <a:p>
            <a:r>
              <a:rPr lang="en-US" dirty="0" smtClean="0"/>
              <a:t>Liver, kidney, and cardiovascular system failure</a:t>
            </a:r>
          </a:p>
          <a:p>
            <a:r>
              <a:rPr lang="en-US" dirty="0" smtClean="0"/>
              <a:t>Perceptual changes, anxiety, jaw-clenching, dry mouth, and appetite changes</a:t>
            </a:r>
          </a:p>
          <a:p>
            <a:r>
              <a:rPr lang="en-US" dirty="0" smtClean="0"/>
              <a:t>Blood pressure increases</a:t>
            </a:r>
          </a:p>
          <a:p>
            <a:r>
              <a:rPr lang="en-US" dirty="0" smtClean="0"/>
              <a:t>Headaches</a:t>
            </a:r>
          </a:p>
          <a:p>
            <a:r>
              <a:rPr lang="en-US" dirty="0" smtClean="0"/>
              <a:t>Chills</a:t>
            </a:r>
          </a:p>
          <a:p>
            <a:r>
              <a:rPr lang="en-US" dirty="0" smtClean="0"/>
              <a:t>Eye-twitching</a:t>
            </a:r>
          </a:p>
          <a:p>
            <a:r>
              <a:rPr lang="en-US" dirty="0" smtClean="0"/>
              <a:t>Blurred vision</a:t>
            </a:r>
          </a:p>
          <a:p>
            <a:r>
              <a:rPr lang="en-US" dirty="0" smtClean="0"/>
              <a:t>Nausea</a:t>
            </a:r>
          </a:p>
          <a:p>
            <a:r>
              <a:rPr lang="en-US" dirty="0" smtClean="0"/>
              <a:t>Dehydration</a:t>
            </a:r>
          </a:p>
          <a:p>
            <a:r>
              <a:rPr lang="en-US" dirty="0" smtClean="0"/>
              <a:t>Muscle tension</a:t>
            </a:r>
          </a:p>
          <a:p>
            <a:r>
              <a:rPr lang="en-US" dirty="0" smtClean="0"/>
              <a:t>Severe sweating</a:t>
            </a:r>
          </a:p>
          <a:p>
            <a:r>
              <a:rPr lang="en-US" dirty="0" smtClean="0"/>
              <a:t>Faintness</a:t>
            </a:r>
          </a:p>
          <a:p>
            <a:r>
              <a:rPr lang="en-US" dirty="0" smtClean="0"/>
              <a:t>Seizures</a:t>
            </a:r>
          </a:p>
          <a:p>
            <a:r>
              <a:rPr lang="en-US" dirty="0" smtClean="0"/>
              <a:t>Day-after depression</a:t>
            </a:r>
          </a:p>
          <a:p>
            <a:r>
              <a:rPr lang="en-US" dirty="0" smtClean="0"/>
              <a:t>Death</a:t>
            </a:r>
          </a:p>
          <a:p>
            <a:r>
              <a:rPr lang="en-US" i="1" dirty="0" smtClean="0"/>
              <a:t>Note: Heatstroke (hyperthermia) is the primary cause of death from ecstasy. Taking ecstasy with in combination with other drugs, such as alcohol, can increase the risk.</a:t>
            </a:r>
            <a:endParaRPr lang="en-US" dirty="0" smtClean="0"/>
          </a:p>
          <a:p>
            <a:r>
              <a:rPr lang="en-US" b="1" dirty="0" smtClean="0"/>
              <a:t>Long-Term Effects</a:t>
            </a:r>
          </a:p>
          <a:p>
            <a:r>
              <a:rPr lang="en-US" dirty="0" smtClean="0"/>
              <a:t>Dramatic increase in heart rate, leading to serious complications for people with cardiovascular disease.</a:t>
            </a:r>
          </a:p>
          <a:p>
            <a:r>
              <a:rPr lang="en-US" dirty="0" smtClean="0"/>
              <a:t>Dehydration can lead to liver and kidney failure.</a:t>
            </a:r>
          </a:p>
          <a:p>
            <a:r>
              <a:rPr lang="en-US" dirty="0" smtClean="0"/>
              <a:t>Disturbing emotional reactions, confusion, depression, sleep problems, drug craving, severe anxiety, and heart palpitations. Symptoms last a long time after taking the drug.</a:t>
            </a:r>
          </a:p>
          <a:p>
            <a:r>
              <a:rPr lang="en-US" dirty="0" smtClean="0"/>
              <a:t>Depletes the amount of serotonin in the brain and blocks uptake of serotonin.</a:t>
            </a:r>
          </a:p>
          <a:p>
            <a:r>
              <a:rPr lang="en-US" dirty="0" smtClean="0"/>
              <a:t>Toxic to the brain.</a:t>
            </a:r>
          </a:p>
          <a:p>
            <a:r>
              <a:rPr lang="en-US" dirty="0" smtClean="0"/>
              <a:t>Impairs memory.</a:t>
            </a:r>
          </a:p>
          <a:p>
            <a:r>
              <a:rPr lang="en-US" dirty="0" smtClean="0"/>
              <a:t>Brain damage is directly related to amount and frequency of usage.</a:t>
            </a:r>
          </a:p>
          <a:p>
            <a:r>
              <a:rPr lang="en-US" b="1" dirty="0" smtClean="0"/>
              <a:t>Hallucinogens</a:t>
            </a:r>
          </a:p>
          <a:p>
            <a:r>
              <a:rPr lang="en-US" b="1" dirty="0" smtClean="0"/>
              <a:t>Short-Term Effects</a:t>
            </a:r>
          </a:p>
          <a:p>
            <a:r>
              <a:rPr lang="en-US" dirty="0" smtClean="0"/>
              <a:t>Increased heart rate</a:t>
            </a:r>
          </a:p>
          <a:p>
            <a:r>
              <a:rPr lang="en-US" dirty="0" smtClean="0"/>
              <a:t>Increased blood pressure</a:t>
            </a:r>
          </a:p>
          <a:p>
            <a:r>
              <a:rPr lang="en-US" dirty="0" smtClean="0"/>
              <a:t>Heart failure</a:t>
            </a:r>
          </a:p>
          <a:p>
            <a:r>
              <a:rPr lang="en-US" dirty="0" smtClean="0"/>
              <a:t>Abnormal, rapid breathing</a:t>
            </a:r>
          </a:p>
          <a:p>
            <a:r>
              <a:rPr lang="en-US" dirty="0" smtClean="0"/>
              <a:t>Lung failure</a:t>
            </a:r>
          </a:p>
          <a:p>
            <a:r>
              <a:rPr lang="en-US" dirty="0" smtClean="0"/>
              <a:t>Changed emotional feelings</a:t>
            </a:r>
          </a:p>
          <a:p>
            <a:r>
              <a:rPr lang="en-US" dirty="0" smtClean="0"/>
              <a:t>Confusion</a:t>
            </a:r>
          </a:p>
          <a:p>
            <a:r>
              <a:rPr lang="en-US" dirty="0" smtClean="0"/>
              <a:t>Disorientation</a:t>
            </a:r>
          </a:p>
          <a:p>
            <a:r>
              <a:rPr lang="en-US" dirty="0" smtClean="0"/>
              <a:t>Suspiciousness</a:t>
            </a:r>
          </a:p>
          <a:p>
            <a:r>
              <a:rPr lang="en-US" dirty="0" smtClean="0"/>
              <a:t>Mixed-up speech</a:t>
            </a:r>
          </a:p>
          <a:p>
            <a:r>
              <a:rPr lang="en-US" dirty="0" smtClean="0"/>
              <a:t>Loss of muscle control</a:t>
            </a:r>
          </a:p>
          <a:p>
            <a:r>
              <a:rPr lang="en-US" dirty="0" smtClean="0"/>
              <a:t>Meaningless movements</a:t>
            </a:r>
          </a:p>
          <a:p>
            <a:r>
              <a:rPr lang="en-US" dirty="0" smtClean="0"/>
              <a:t>Irrational actions</a:t>
            </a:r>
          </a:p>
          <a:p>
            <a:r>
              <a:rPr lang="en-US" dirty="0" smtClean="0"/>
              <a:t>Violent behavior</a:t>
            </a:r>
          </a:p>
          <a:p>
            <a:r>
              <a:rPr lang="en-US" dirty="0" smtClean="0"/>
              <a:t>Distorted reality</a:t>
            </a:r>
          </a:p>
          <a:p>
            <a:r>
              <a:rPr lang="en-US" dirty="0" smtClean="0"/>
              <a:t>Aggressiveness</a:t>
            </a:r>
          </a:p>
          <a:p>
            <a:r>
              <a:rPr lang="en-US" dirty="0" smtClean="0"/>
              <a:t>Distorted sense of time and space</a:t>
            </a:r>
          </a:p>
          <a:p>
            <a:r>
              <a:rPr lang="en-US" dirty="0" smtClean="0"/>
              <a:t>Sense of relaxation and well-being</a:t>
            </a:r>
          </a:p>
          <a:p>
            <a:r>
              <a:rPr lang="en-US" dirty="0" smtClean="0"/>
              <a:t>Nausea and loss of appetite</a:t>
            </a:r>
          </a:p>
          <a:p>
            <a:r>
              <a:rPr lang="en-US" dirty="0" smtClean="0"/>
              <a:t>Chills and flushing</a:t>
            </a:r>
          </a:p>
          <a:p>
            <a:r>
              <a:rPr lang="en-US" dirty="0" smtClean="0"/>
              <a:t>Shaking</a:t>
            </a:r>
          </a:p>
          <a:p>
            <a:r>
              <a:rPr lang="en-US" dirty="0" smtClean="0"/>
              <a:t>Poor coordination</a:t>
            </a:r>
          </a:p>
          <a:p>
            <a:r>
              <a:rPr lang="en-US" dirty="0" smtClean="0"/>
              <a:t>Distorted body image, feeling of floating or out-of-body experiences</a:t>
            </a:r>
          </a:p>
          <a:p>
            <a:r>
              <a:rPr lang="en-US" dirty="0" smtClean="0"/>
              <a:t>Dilated eyes</a:t>
            </a:r>
          </a:p>
          <a:p>
            <a:r>
              <a:rPr lang="en-US" dirty="0" smtClean="0"/>
              <a:t>Seeing things that aren't really there</a:t>
            </a:r>
          </a:p>
          <a:p>
            <a:r>
              <a:rPr lang="en-US" dirty="0" smtClean="0"/>
              <a:t>Unpredictable trips, which can be pleasant or a nightmare, causing panic</a:t>
            </a:r>
          </a:p>
          <a:p>
            <a:r>
              <a:rPr lang="en-US" b="1" dirty="0" smtClean="0"/>
              <a:t>Long-Term Effects</a:t>
            </a:r>
          </a:p>
          <a:p>
            <a:r>
              <a:rPr lang="en-US" dirty="0" smtClean="0"/>
              <a:t>Flashbacks weeks, months, or even years after the drug use</a:t>
            </a:r>
          </a:p>
          <a:p>
            <a:r>
              <a:rPr lang="en-US" dirty="0" smtClean="0"/>
              <a:t>Flashbacks may be set off by using other drugs or by physical exercise</a:t>
            </a:r>
          </a:p>
          <a:p>
            <a:r>
              <a:rPr lang="en-US" dirty="0" smtClean="0"/>
              <a:t>Flashbacks may be pleasant or a living nightmare</a:t>
            </a:r>
          </a:p>
          <a:p>
            <a:r>
              <a:rPr lang="en-US" dirty="0" smtClean="0"/>
              <a:t>Most flashbacks last a very short time, only a minute or two</a:t>
            </a:r>
          </a:p>
          <a:p>
            <a:r>
              <a:rPr lang="en-US" dirty="0" smtClean="0"/>
              <a:t>Decreased motivation</a:t>
            </a:r>
          </a:p>
          <a:p>
            <a:r>
              <a:rPr lang="en-US" dirty="0" smtClean="0"/>
              <a:t>Prolonged depression</a:t>
            </a:r>
          </a:p>
          <a:p>
            <a:r>
              <a:rPr lang="en-US" dirty="0" smtClean="0"/>
              <a:t>Increased panic</a:t>
            </a:r>
          </a:p>
          <a:p>
            <a:r>
              <a:rPr lang="en-US" dirty="0" smtClean="0"/>
              <a:t>Impaired memory and concentration</a:t>
            </a:r>
          </a:p>
          <a:p>
            <a:r>
              <a:rPr lang="en-US" dirty="0" smtClean="0"/>
              <a:t>Possible severe mental disturbances</a:t>
            </a:r>
          </a:p>
          <a:p>
            <a:r>
              <a:rPr lang="en-US" dirty="0" smtClean="0"/>
              <a:t>Psychosis</a:t>
            </a:r>
          </a:p>
          <a:p>
            <a:r>
              <a:rPr lang="en-US" dirty="0" smtClean="0"/>
              <a:t>Increased delusions</a:t>
            </a:r>
          </a:p>
          <a:p>
            <a:r>
              <a:rPr lang="en-US" dirty="0" smtClean="0"/>
              <a:t>Bad trips may last hours, weeks, and even months</a:t>
            </a:r>
          </a:p>
          <a:p>
            <a:r>
              <a:rPr lang="en-US" b="1" dirty="0" smtClean="0"/>
              <a:t>Inhalants</a:t>
            </a:r>
          </a:p>
          <a:p>
            <a:r>
              <a:rPr lang="en-US" b="1" dirty="0" smtClean="0"/>
              <a:t>Short-Term Effects</a:t>
            </a:r>
          </a:p>
          <a:p>
            <a:r>
              <a:rPr lang="en-US" dirty="0" smtClean="0"/>
              <a:t>Slurred speech</a:t>
            </a:r>
          </a:p>
          <a:p>
            <a:r>
              <a:rPr lang="en-US" dirty="0" smtClean="0"/>
              <a:t>Clumsy movement</a:t>
            </a:r>
          </a:p>
          <a:p>
            <a:r>
              <a:rPr lang="en-US" dirty="0" smtClean="0"/>
              <a:t>Dizziness</a:t>
            </a:r>
          </a:p>
          <a:p>
            <a:r>
              <a:rPr lang="en-US" dirty="0" smtClean="0"/>
              <a:t>Lightheadedness</a:t>
            </a:r>
          </a:p>
          <a:p>
            <a:r>
              <a:rPr lang="en-US" dirty="0" smtClean="0"/>
              <a:t>Hallucinations</a:t>
            </a:r>
          </a:p>
          <a:p>
            <a:r>
              <a:rPr lang="en-US" dirty="0" smtClean="0"/>
              <a:t>Delusions</a:t>
            </a:r>
          </a:p>
          <a:p>
            <a:r>
              <a:rPr lang="en-US" dirty="0" smtClean="0"/>
              <a:t>Sleepiness</a:t>
            </a:r>
          </a:p>
          <a:p>
            <a:r>
              <a:rPr lang="en-US" dirty="0" smtClean="0"/>
              <a:t>Headache</a:t>
            </a:r>
          </a:p>
          <a:p>
            <a:r>
              <a:rPr lang="en-US" dirty="0" smtClean="0"/>
              <a:t>Increase heart rate</a:t>
            </a:r>
          </a:p>
          <a:p>
            <a:r>
              <a:rPr lang="en-US" dirty="0" smtClean="0"/>
              <a:t>Intoxication</a:t>
            </a:r>
          </a:p>
          <a:p>
            <a:r>
              <a:rPr lang="en-US" dirty="0" smtClean="0"/>
              <a:t>Heart failure</a:t>
            </a:r>
          </a:p>
          <a:p>
            <a:r>
              <a:rPr lang="en-US" b="1" dirty="0" smtClean="0"/>
              <a:t>Long-Term Effects</a:t>
            </a:r>
          </a:p>
          <a:p>
            <a:r>
              <a:rPr lang="en-US" dirty="0" smtClean="0"/>
              <a:t>Death</a:t>
            </a:r>
          </a:p>
          <a:p>
            <a:r>
              <a:rPr lang="en-US" dirty="0" smtClean="0"/>
              <a:t>Rapid and irregular heart rhythms</a:t>
            </a:r>
          </a:p>
          <a:p>
            <a:r>
              <a:rPr lang="en-US" dirty="0" smtClean="0"/>
              <a:t>Heart failure</a:t>
            </a:r>
          </a:p>
          <a:p>
            <a:r>
              <a:rPr lang="en-US" dirty="0" smtClean="0"/>
              <a:t>Asphyxiation</a:t>
            </a:r>
          </a:p>
          <a:p>
            <a:r>
              <a:rPr lang="en-US" dirty="0" smtClean="0"/>
              <a:t>Suffocation</a:t>
            </a:r>
          </a:p>
          <a:p>
            <a:r>
              <a:rPr lang="en-US" dirty="0" smtClean="0"/>
              <a:t>Choking</a:t>
            </a:r>
          </a:p>
          <a:p>
            <a:r>
              <a:rPr lang="en-US" dirty="0" smtClean="0"/>
              <a:t>Long-lasting damage to the nervous system and organs</a:t>
            </a:r>
          </a:p>
          <a:p>
            <a:r>
              <a:rPr lang="en-US" dirty="0" smtClean="0"/>
              <a:t>Permanent damage to the brain, heart, lungs, liver, and kidneys</a:t>
            </a:r>
          </a:p>
          <a:p>
            <a:r>
              <a:rPr lang="en-US" dirty="0" smtClean="0"/>
              <a:t>Hearing loss caused by use of toluene (spray paints, glues, </a:t>
            </a:r>
            <a:r>
              <a:rPr lang="en-US" dirty="0" err="1" smtClean="0"/>
              <a:t>dewaxers</a:t>
            </a:r>
            <a:r>
              <a:rPr lang="en-US" dirty="0" smtClean="0"/>
              <a:t>) and trichloroethylene (dry-cleaning chemicals, correction fluids)</a:t>
            </a:r>
          </a:p>
          <a:p>
            <a:r>
              <a:rPr lang="en-US" dirty="0" smtClean="0"/>
              <a:t>Limb spasms are caused by use of hexane (glues, gasoline) and nitrous oxide (whipped cream dispensers, gas cylinders)</a:t>
            </a:r>
          </a:p>
          <a:p>
            <a:r>
              <a:rPr lang="en-US" dirty="0" smtClean="0"/>
              <a:t>Central nervous system or brain damage from toluene (spray paints, glues, </a:t>
            </a:r>
            <a:r>
              <a:rPr lang="en-US" dirty="0" err="1" smtClean="0"/>
              <a:t>dewaxers</a:t>
            </a:r>
            <a:r>
              <a:rPr lang="en-US" dirty="0" smtClean="0"/>
              <a:t>)</a:t>
            </a:r>
          </a:p>
          <a:p>
            <a:r>
              <a:rPr lang="en-US" dirty="0" smtClean="0"/>
              <a:t>Bone marrow damage is caused by benzene (gasoline)</a:t>
            </a:r>
          </a:p>
          <a:p>
            <a:r>
              <a:rPr lang="en-US" dirty="0" smtClean="0"/>
              <a:t>Blood oxygen depletion is caused by aliphatic nitrites (known on the street as poppers, bold, and rush) and </a:t>
            </a:r>
            <a:r>
              <a:rPr lang="en-US" dirty="0" err="1" smtClean="0"/>
              <a:t>methylene</a:t>
            </a:r>
            <a:r>
              <a:rPr lang="en-US" dirty="0" smtClean="0"/>
              <a:t> chloride (varnish removers, paint thinners)</a:t>
            </a:r>
          </a:p>
          <a:p>
            <a:r>
              <a:rPr lang="en-US" b="1" dirty="0" smtClean="0"/>
              <a:t>Prescription</a:t>
            </a:r>
            <a:r>
              <a:rPr lang="en-US" b="1" baseline="0" dirty="0" smtClean="0"/>
              <a:t> Drugs</a:t>
            </a:r>
          </a:p>
          <a:p>
            <a:r>
              <a:rPr lang="en-US" b="1" dirty="0" err="1" smtClean="0"/>
              <a:t>Opioids</a:t>
            </a:r>
            <a:endParaRPr lang="en-US" b="1" dirty="0" smtClean="0"/>
          </a:p>
          <a:p>
            <a:r>
              <a:rPr lang="en-US" dirty="0" smtClean="0"/>
              <a:t>Short-term effects: Relaxation, indifference to emotional or physical pain, drowsiness, constipation, slow breathing, and death.</a:t>
            </a:r>
          </a:p>
          <a:p>
            <a:r>
              <a:rPr lang="en-US" dirty="0" smtClean="0"/>
              <a:t>Long-term effects: Highly addictive. As the body builds up tolerance for the drug, more is needed to maintain the desired feeling. Withdrawals can be long and physically painful. Combining </a:t>
            </a:r>
            <a:r>
              <a:rPr lang="en-US" dirty="0" err="1" smtClean="0"/>
              <a:t>opioids</a:t>
            </a:r>
            <a:r>
              <a:rPr lang="en-US" dirty="0" smtClean="0"/>
              <a:t> with alcohol and other drugs can lead to death from respiratory failure.</a:t>
            </a:r>
          </a:p>
          <a:p>
            <a:r>
              <a:rPr lang="en-US" b="1" dirty="0" smtClean="0"/>
              <a:t>Central nervous system (CNS) depressants</a:t>
            </a:r>
          </a:p>
          <a:p>
            <a:r>
              <a:rPr lang="en-US" dirty="0" smtClean="0"/>
              <a:t>Short-term effects: Slows normal brain functions, gives a drowsy feeling, but over time the effects fade as body builds tolerance.</a:t>
            </a:r>
          </a:p>
          <a:p>
            <a:r>
              <a:rPr lang="en-US" dirty="0" smtClean="0"/>
              <a:t>Long-term effects: Addiction can result, withdrawal can be painful, and the drug may cause seizures and death. Mixing these depressants with alcohol or other drugs can kill you.</a:t>
            </a:r>
          </a:p>
          <a:p>
            <a:r>
              <a:rPr lang="en-US" b="1" dirty="0" smtClean="0"/>
              <a:t>Stimulants</a:t>
            </a:r>
          </a:p>
          <a:p>
            <a:r>
              <a:rPr lang="en-US" dirty="0" smtClean="0"/>
              <a:t>Short-term effects: Alertness, focus, sleeplessness, loss of appetite, increased blood pressure and heart rate, high body temperature.</a:t>
            </a:r>
          </a:p>
          <a:p>
            <a:r>
              <a:rPr lang="en-US" dirty="0" smtClean="0"/>
              <a:t>Long-term effects: Addiction, paranoia and long-term insomnia, extreme weight change.</a:t>
            </a:r>
          </a:p>
          <a:p>
            <a:r>
              <a:rPr lang="en-US" b="1" dirty="0" smtClean="0"/>
              <a:t>Bath Salts</a:t>
            </a:r>
          </a:p>
          <a:p>
            <a:r>
              <a:rPr lang="en-US" b="1" dirty="0" smtClean="0"/>
              <a:t>What is it?</a:t>
            </a:r>
          </a:p>
          <a:p>
            <a:r>
              <a:rPr lang="en-US" dirty="0" smtClean="0"/>
              <a:t>A synthetic, stimulant powder product that contains amphetamine-like chemicals, including </a:t>
            </a:r>
            <a:r>
              <a:rPr lang="en-US" dirty="0" err="1" smtClean="0"/>
              <a:t>mephedrone</a:t>
            </a:r>
            <a:r>
              <a:rPr lang="en-US" dirty="0" smtClean="0"/>
              <a:t>, which may have a high risk for overdose. Because the drug is new and some of the contents unknown, using it in any way is highly dangerous.</a:t>
            </a:r>
            <a:r>
              <a:rPr lang="en-US" baseline="30000" dirty="0" smtClean="0"/>
              <a:t>10</a:t>
            </a:r>
            <a:r>
              <a:rPr lang="en-US" dirty="0" smtClean="0"/>
              <a:t> Right now, bath salts are illegal in a growing number of U.S. states, as well as foreign countries like Canada, Australia and Great Britain.</a:t>
            </a:r>
            <a:r>
              <a:rPr lang="en-US" baseline="30000" dirty="0" smtClean="0"/>
              <a:t>11</a:t>
            </a:r>
            <a:r>
              <a:rPr lang="en-US" dirty="0" smtClean="0"/>
              <a:t> </a:t>
            </a:r>
          </a:p>
          <a:p>
            <a:r>
              <a:rPr lang="en-US" b="1" dirty="0" smtClean="0"/>
              <a:t>The Risks</a:t>
            </a:r>
          </a:p>
          <a:p>
            <a:r>
              <a:rPr lang="en-US" dirty="0" smtClean="0"/>
              <a:t>Between January and February 2011, there were over 250 calls to U.S. poison centers related to bath salts. This is well over the 236 calls received for all of 2010.</a:t>
            </a:r>
            <a:r>
              <a:rPr lang="en-US" baseline="30000" dirty="0" smtClean="0"/>
              <a:t>10</a:t>
            </a:r>
            <a:r>
              <a:rPr lang="en-US" dirty="0" smtClean="0"/>
              <a:t> Bath salts are a dangerous drug whose full risks and effects are still unknown. What doctors at poison centers have reported is that bath salts can cause rapid heartbeat, high blood pressure, chest pains, agitation, hallucinations, extreme paranoia and delusions.</a:t>
            </a:r>
            <a:r>
              <a:rPr lang="en-US" baseline="30000" dirty="0" smtClean="0"/>
              <a:t>10</a:t>
            </a:r>
            <a:r>
              <a:rPr lang="en-US" dirty="0" smtClean="0"/>
              <a:t> </a:t>
            </a:r>
          </a:p>
          <a:p>
            <a:r>
              <a:rPr lang="en-US" b="1" dirty="0" smtClean="0"/>
              <a:t>LONG-TERM EFFECTS</a:t>
            </a:r>
          </a:p>
          <a:p>
            <a:r>
              <a:rPr lang="en-US" dirty="0" smtClean="0"/>
              <a:t>Bath salts are a relatively new drug, so it's hard to know the full long-term effects, but they seem to have many similarities to methamphetamine (meth). Taking a lot of it for a long time can lead to emotional and physical "crash-like" feelings of depression, anxiety and intense cravings for more of the drug.</a:t>
            </a:r>
          </a:p>
          <a:p>
            <a:endParaRPr lang="en-US" b="0" dirty="0" smtClean="0"/>
          </a:p>
          <a:p>
            <a:r>
              <a:rPr lang="en-US" b="1" dirty="0" smtClean="0"/>
              <a:t>Spice</a:t>
            </a:r>
          </a:p>
          <a:p>
            <a:r>
              <a:rPr lang="en-US" dirty="0" smtClean="0"/>
              <a:t>This drug, called “Spice” or “K2” is said to give the user a marijuana-like high. </a:t>
            </a:r>
            <a:endParaRPr lang="en-US" b="1" dirty="0" smtClean="0"/>
          </a:p>
        </p:txBody>
      </p:sp>
      <p:sp>
        <p:nvSpPr>
          <p:cNvPr id="4" name="Slide Number Placeholder 3"/>
          <p:cNvSpPr>
            <a:spLocks noGrp="1"/>
          </p:cNvSpPr>
          <p:nvPr>
            <p:ph type="sldNum" sz="quarter" idx="10"/>
          </p:nvPr>
        </p:nvSpPr>
        <p:spPr/>
        <p:txBody>
          <a:bodyPr/>
          <a:lstStyle/>
          <a:p>
            <a:fld id="{CAFD497B-8677-B84C-B6CA-7758EAA6EA0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a:t>
            </a:r>
            <a:r>
              <a:rPr lang="en-US" baseline="0" dirty="0" smtClean="0"/>
              <a:t> </a:t>
            </a:r>
            <a:r>
              <a:rPr lang="en-US" dirty="0" smtClean="0"/>
              <a:t>http://www.fit.edu/caps/documents/effects%20of%20drugs.pdf</a:t>
            </a:r>
            <a:endParaRPr lang="en-US" dirty="0"/>
          </a:p>
        </p:txBody>
      </p:sp>
      <p:sp>
        <p:nvSpPr>
          <p:cNvPr id="4" name="Slide Number Placeholder 3"/>
          <p:cNvSpPr>
            <a:spLocks noGrp="1"/>
          </p:cNvSpPr>
          <p:nvPr>
            <p:ph type="sldNum" sz="quarter" idx="10"/>
          </p:nvPr>
        </p:nvSpPr>
        <p:spPr/>
        <p:txBody>
          <a:bodyPr/>
          <a:lstStyle/>
          <a:p>
            <a:fld id="{CAFD497B-8677-B84C-B6CA-7758EAA6EA08}" type="slidenum">
              <a:rPr lang="en-US" smtClean="0"/>
              <a:pPr/>
              <a:t>11</a:t>
            </a:fld>
            <a:endParaRPr lang="en-US"/>
          </a:p>
        </p:txBody>
      </p:sp>
    </p:spTree>
    <p:extLst>
      <p:ext uri="{BB962C8B-B14F-4D97-AF65-F5344CB8AC3E}">
        <p14:creationId xmlns:p14="http://schemas.microsoft.com/office/powerpoint/2010/main" val="335358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88829D1-61B8-4254-A018-B7E720796D71}" type="datetimeFigureOut">
              <a:rPr lang="en-US" smtClean="0"/>
              <a:pPr/>
              <a:t>5/29/2012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B42A6D9-7892-445A-B2F2-992E85B4F6C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8829D1-61B8-4254-A018-B7E720796D71}"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6D9-7892-445A-B2F2-992E85B4F6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8829D1-61B8-4254-A018-B7E720796D71}"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6D9-7892-445A-B2F2-992E85B4F6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88829D1-61B8-4254-A018-B7E720796D71}"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6D9-7892-445A-B2F2-992E85B4F6C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8829D1-61B8-4254-A018-B7E720796D71}" type="datetimeFigureOut">
              <a:rPr lang="en-US" smtClean="0"/>
              <a:pPr/>
              <a:t>5/29/2012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B42A6D9-7892-445A-B2F2-992E85B4F6C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88829D1-61B8-4254-A018-B7E720796D71}"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2A6D9-7892-445A-B2F2-992E85B4F6C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88829D1-61B8-4254-A018-B7E720796D71}" type="datetimeFigureOut">
              <a:rPr lang="en-US" smtClean="0"/>
              <a:pPr/>
              <a:t>5/29/2012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2A6D9-7892-445A-B2F2-992E85B4F6C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8829D1-61B8-4254-A018-B7E720796D71}" type="datetimeFigureOut">
              <a:rPr lang="en-US" smtClean="0"/>
              <a:pPr/>
              <a:t>5/29/2012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2A6D9-7892-445A-B2F2-992E85B4F6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829D1-61B8-4254-A018-B7E720796D71}" type="datetimeFigureOut">
              <a:rPr lang="en-US" smtClean="0"/>
              <a:pPr/>
              <a:t>5/29/2012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2A6D9-7892-445A-B2F2-992E85B4F6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8829D1-61B8-4254-A018-B7E720796D71}"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2A6D9-7892-445A-B2F2-992E85B4F6C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8829D1-61B8-4254-A018-B7E720796D71}" type="datetimeFigureOut">
              <a:rPr lang="en-US" smtClean="0"/>
              <a:pPr/>
              <a:t>5/29/2012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B42A6D9-7892-445A-B2F2-992E85B4F6C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88829D1-61B8-4254-A018-B7E720796D71}" type="datetimeFigureOut">
              <a:rPr lang="en-US" smtClean="0"/>
              <a:pPr/>
              <a:t>5/29/2012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B42A6D9-7892-445A-B2F2-992E85B4F6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reatmentsolutionsnetwork.com/blog/index.php/2009/11/12/top-5-ways-to-prevent-substance-abuse/" TargetMode="External"/><Relationship Id="rId2" Type="http://schemas.openxmlformats.org/officeDocument/2006/relationships/hyperlink" Target="http://www2.courtinfo.ca.gov/stopteendui/teens/index.cf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2" name="Title 1"/>
          <p:cNvSpPr>
            <a:spLocks noGrp="1"/>
          </p:cNvSpPr>
          <p:nvPr>
            <p:ph type="ctrTitle"/>
          </p:nvPr>
        </p:nvSpPr>
        <p:spPr>
          <a:solidFill>
            <a:srgbClr val="002060"/>
          </a:solidFill>
        </p:spPr>
        <p:txBody>
          <a:bodyPr>
            <a:normAutofit/>
          </a:bodyPr>
          <a:lstStyle/>
          <a:p>
            <a:r>
              <a:rPr lang="en-US" dirty="0" smtClean="0"/>
              <a:t>Substance Abuse Prevention and Control</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Dangerous Drugs</a:t>
            </a:r>
            <a:endParaRPr lang="en-US" dirty="0"/>
          </a:p>
        </p:txBody>
      </p:sp>
      <p:sp>
        <p:nvSpPr>
          <p:cNvPr id="3" name="Content Placeholder 2"/>
          <p:cNvSpPr>
            <a:spLocks noGrp="1"/>
          </p:cNvSpPr>
          <p:nvPr>
            <p:ph sz="quarter" idx="1"/>
          </p:nvPr>
        </p:nvSpPr>
        <p:spPr/>
        <p:txBody>
          <a:bodyPr/>
          <a:lstStyle/>
          <a:p>
            <a:r>
              <a:rPr lang="en-US" dirty="0" smtClean="0"/>
              <a:t>Meth</a:t>
            </a:r>
          </a:p>
          <a:p>
            <a:r>
              <a:rPr lang="en-US" dirty="0" smtClean="0"/>
              <a:t>Ecstasy</a:t>
            </a:r>
          </a:p>
          <a:p>
            <a:r>
              <a:rPr lang="en-US" dirty="0" smtClean="0"/>
              <a:t>Hallucinogens</a:t>
            </a:r>
          </a:p>
          <a:p>
            <a:r>
              <a:rPr lang="en-US" dirty="0" smtClean="0"/>
              <a:t>Inhalants</a:t>
            </a:r>
          </a:p>
          <a:p>
            <a:r>
              <a:rPr lang="en-US" dirty="0" smtClean="0"/>
              <a:t>Prescription Drugs</a:t>
            </a:r>
          </a:p>
          <a:p>
            <a:r>
              <a:rPr lang="en-US" dirty="0" smtClean="0"/>
              <a:t>Bath Salts</a:t>
            </a:r>
          </a:p>
          <a:p>
            <a:r>
              <a:rPr lang="en-US" dirty="0" smtClean="0"/>
              <a:t>Spice</a:t>
            </a:r>
            <a:endParaRPr lang="en-US" dirty="0"/>
          </a:p>
        </p:txBody>
      </p:sp>
      <p:pic>
        <p:nvPicPr>
          <p:cNvPr id="4" name="Picture 3"/>
          <p:cNvPicPr>
            <a:picLocks noChangeAspect="1"/>
          </p:cNvPicPr>
          <p:nvPr/>
        </p:nvPicPr>
        <p:blipFill>
          <a:blip r:embed="rId3" cstate="print"/>
          <a:stretch>
            <a:fillRect/>
          </a:stretch>
        </p:blipFill>
        <p:spPr>
          <a:xfrm>
            <a:off x="4267200" y="2133600"/>
            <a:ext cx="4140200" cy="3581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a:t>
            </a:r>
            <a:endParaRPr lang="en-US" dirty="0"/>
          </a:p>
        </p:txBody>
      </p:sp>
      <p:sp>
        <p:nvSpPr>
          <p:cNvPr id="3" name="Content Placeholder 2"/>
          <p:cNvSpPr>
            <a:spLocks noGrp="1"/>
          </p:cNvSpPr>
          <p:nvPr>
            <p:ph sz="quarter" idx="1"/>
          </p:nvPr>
        </p:nvSpPr>
        <p:spPr/>
        <p:txBody>
          <a:bodyPr/>
          <a:lstStyle/>
          <a:p>
            <a:r>
              <a:rPr lang="en-US" dirty="0" smtClean="0"/>
              <a:t>28% of all college dropouts are alcoholics </a:t>
            </a:r>
          </a:p>
          <a:p>
            <a:r>
              <a:rPr lang="en-US" dirty="0" smtClean="0"/>
              <a:t>40% of all college students having academic problems abuse alcohol </a:t>
            </a:r>
          </a:p>
          <a:p>
            <a:r>
              <a:rPr lang="en-US" dirty="0" smtClean="0"/>
              <a:t>It </a:t>
            </a:r>
            <a:r>
              <a:rPr lang="en-US" dirty="0" smtClean="0"/>
              <a:t>is part of your units standing orders that you will not consume alcohol under the age of 21 or do drugs</a:t>
            </a:r>
          </a:p>
          <a:p>
            <a:r>
              <a:rPr lang="en-US" dirty="0" smtClean="0"/>
              <a:t>If caught you will go to a PRB and most likely be dropped from the program</a:t>
            </a:r>
          </a:p>
          <a:p>
            <a:endParaRPr lang="en-US" dirty="0"/>
          </a:p>
        </p:txBody>
      </p:sp>
      <p:pic>
        <p:nvPicPr>
          <p:cNvPr id="4" name="Picture 2" descr="https://encrypted-tbn0.google.com/images?q=tbn:ANd9GcTP7rK7Qj2xF2mZjmktE38N0OecvuY12w446EVm5KpFAHGlWfQtEA"/>
          <p:cNvPicPr>
            <a:picLocks noChangeAspect="1" noChangeArrowheads="1"/>
          </p:cNvPicPr>
          <p:nvPr/>
        </p:nvPicPr>
        <p:blipFill>
          <a:blip r:embed="rId3" cstate="print"/>
          <a:srcRect/>
          <a:stretch>
            <a:fillRect/>
          </a:stretch>
        </p:blipFill>
        <p:spPr bwMode="auto">
          <a:xfrm>
            <a:off x="5943600" y="4800600"/>
            <a:ext cx="1685925" cy="16859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Alcohol incident</a:t>
            </a:r>
            <a:endParaRPr lang="en-US" dirty="0"/>
          </a:p>
        </p:txBody>
      </p:sp>
      <p:sp>
        <p:nvSpPr>
          <p:cNvPr id="3" name="Content Placeholder 2"/>
          <p:cNvSpPr>
            <a:spLocks noGrp="1"/>
          </p:cNvSpPr>
          <p:nvPr>
            <p:ph sz="quarter" idx="1"/>
          </p:nvPr>
        </p:nvSpPr>
        <p:spPr>
          <a:xfrm>
            <a:off x="914400" y="1447800"/>
            <a:ext cx="4419600" cy="5181600"/>
          </a:xfrm>
        </p:spPr>
        <p:txBody>
          <a:bodyPr>
            <a:normAutofit/>
          </a:bodyPr>
          <a:lstStyle/>
          <a:p>
            <a:r>
              <a:rPr lang="en-US" dirty="0" smtClean="0"/>
              <a:t>Commanders, commanding officer, and officer in charge must exercise sound judgment in enforcing Navy’s alcohol policies and ensure proper disposition of individual cases</a:t>
            </a:r>
          </a:p>
          <a:p>
            <a:pPr lvl="1"/>
            <a:r>
              <a:rPr lang="en-US" dirty="0" smtClean="0"/>
              <a:t>Cases are rarely set in black and white</a:t>
            </a:r>
          </a:p>
          <a:p>
            <a:pPr lvl="1"/>
            <a:r>
              <a:rPr lang="en-US" dirty="0" smtClean="0"/>
              <a:t>Every case needs to be analyzed and treated differently, however sailors should never be given favor </a:t>
            </a:r>
            <a:endParaRPr lang="en-US" dirty="0"/>
          </a:p>
        </p:txBody>
      </p:sp>
      <p:sp>
        <p:nvSpPr>
          <p:cNvPr id="7170" name="AutoShape 2" descr="data:image/jpeg;base64,/9j/4AAQSkZJRgABAQAAAQABAAD/2wBDAAkGBwgHBgkIBwgKCgkLDRYPDQwMDRsUFRAWIB0iIiAdHx8kKDQsJCYxJx8fLT0tMTU3Ojo6Iys/RD84QzQ5Ojf/2wBDAQoKCg0MDRoPDxo3JR8lNzc3Nzc3Nzc3Nzc3Nzc3Nzc3Nzc3Nzc3Nzc3Nzc3Nzc3Nzc3Nzc3Nzc3Nzc3Nzc3Nzf/wAARCAClAHYDASIAAhEBAxEB/8QAGwAAAgMBAQEAAAAAAAAAAAAABAUAAwYCAQf/xABLEAACAQMDAQQGBQYKCAcAAAABAgMABBEFEiExBhNBURQiMmFxgQcVkaHRI1KUsbLSFiQzNVR0gpLB4SUmNEJiosLwQ0VVcoSTs//EABgBAAMBAQAAAAAAAAAAAAAAAAECAwAE/8QAHxEBAQACAwEBAQEBAAAAAAAAAQACERIhMUEDURMy/9oADAMBAAIRAxEAPwD5frWr6mms6gqajeKq3UoAFw4A9c++g/rjVM/zpffpL/jXmu/z3qP9bl/bNBfChIrNbLWdSFwm/Ur4jPP8Zf8AGn08moXCb4tSvVbHhcv+NINL06e4G5LeWRmO1Aq5+JrX6dpjooF3OikdUhHeN8CeFH941DMV6rfk46eVl7m81iFiG1K/H/yX/GqF1TVM+tqd9+kv+NbO90eymHK3f/2on/Q1K5Oz9kFODepjx71JAPlsX9dNjy13bLj8lC6nqOznUr79Kk/Gh01jUFOJNRvvcfSpPxq2/tWtH7klXJwVZf8AeB6H3fCl7RMC4x4dKI085rFql827/SF8cKTj0qToOp613Fql25BGo3oOPC6k5/5qQglM8sGHgDjNdXD90AI1IVhlW8SKPFZZ9DquoxzMp1G7ZCec3Ln9Zry6udS2mSDUr0ADlPSn+7ms6Llx8fOr4r+TgHmg45HZZGK+t9U/9Svv0l/xqHV9UH/md9+kv+NDPtYloxwfDyrgjxJAo7Zdtsfo+1HUZ9clSS/u5ALVjh53I9pPM1KH+jY/6wTcj/ZH/bSpTDNLdVggTU9QluMEm7lGCeh3tS62kT0yIxwpjvByR0FMr2wlv9X1Hc+1EvZQB44LMSa8bTjDcCJPWxg7gccZ60im46bXaNBE1u35YDd/KHGC3kPgPKirq5sbUetPyPAtjFYa8vpO9PcsyKOAB41bZ6DqeoYklb0ZG5BlB3H+zU+37dOOIB1aR9X0+VX3XEiY4HdNjFZyLVLzvcR3LOuT7QHNNYOwyth5tUDKOP5HH/VVr9lo7Xb3d67MWwMxgD9dHkH3cMseXhqAuIFeO3vJnVVcdCf97JGBQs1mOZYwXJOCmcUTrWnTWxjR5EkKqSpQ8YzmldvqXoqlPVfw5OcVgaeffUFeBWkZkI8cjxB8qpZ1mhXcoDIcceK1c3d3LPMGxKTyMYDfKqIUAZhLyg5Pv91VKfRPk7NEaF9bZR4HAIAOWRfzj4cGkSW5kkIiGAONw8a3PYPULeTTZdHulBJLkRsRiRT1AyfeenxrNX9v9WapPbIcrG+FyecdR92K20gupTNFLC+yQEH9dV802mxdR4ccjoQORQEsJi8cr+cKAwtH9HGfr2b+qt+2lSvfo5/n2b+qt+2lSnmh9R1H0bV74N7S3cwBIyGHeHqaI7OqdR1AmQjCISxLZwCRxQet3EN1reoQ3KhMXMu2QngHefIcCidFt5bW4j2soRyM4IPHy+NRzANz/mbzJ9Lb6ZYTCaG3RpFPDnnB93lQGoa48kgiRXaQ8rHGCWPyFbQ2dgFBMaMdvJK5oePUtLsVYEww8nkEZ/Gph/bqbN28PaK4UN6FLHGR6oI5+fOaqn07tCSWe1m2geCH8a1Vv2ntAdsaySAHghSAfmatue1cSrtFtOfA5XFU11SU37fM9ca6Bjhug2Rz6w2njqMUpmiCeyuB1HwNfQ9buk1zSpLRY2iZpQ4kZBlcH7/Ks7/BctEGe6bPls4/XT4+UP0Qy9s7bMomUHGDxz4UasYI4ywHioJH20zfQoIUG7aSADknBPJ6D5UxuLzNvHbxwLEgUgkH2uPKsyPdnHhnhPfQB43TlWjOGU+4g15bRvc3Ei7zLIy5Ls3Q5HJzyadW9vmMmM8ocY8MUFqGm94jTwYjlTlgeh99aA/G90+2dJZy3qlFyyk+FD3kaGVkGNpAB2nIzTzS9L03U4ZrW2nu4JGAJV2BDge7x+FLLzSrjTXNvcx4xykg9lx7vwoamCYfR3CY+0MynBHoj4/vpUovsEmztHI2Otm/7cdSm3NqzGtbDr1+jnC+mTc/2zTLSbbcJQAFDyYIXjAwB/h99L9dtHbV754zkNeS8eXrkVotNgNvGgCnaCOT48D/ABFT/R61P+R3u2HZ5oljWG6Vi6r7ROQab3Fjpl3CYrmNGRuq9Ky0Wx8Pv2sg8D4Vme1V5PLcRLDdSou7lY5SB08+K2JUyzAvoE+j6Bbpu7tE469+wP66TajpmjpZzTpdzCQKWXfcFsn581gY77exjaZ38tzE15PJwGByQaOqX+p/La2MCzQsYcyIvU46fGrhFlSoHOaq7PyiPSkA4eUDfxjnoatvLkW+0gbnbnb7qYLny7YO7gRy0ZI7whtoxzjGc0i1a1uIdPaTeitkFcHn5Z91O4EuL+/jnXCrCcs23hR5e/8Azq7VNBv7iJk/JKpIYANjHPu+dYynx/JspFYalaQabrclnJHase7Z3IXeRnJAJyePdjinVzHDPCkyYaCbgkHrWuk7P21z2Zl0bT7KRZyweGUtvO7PO7/hIpND2OvNIjntLu7geSVQ3dRqSEPnu/yqmRjx2NnDNfLFxhoZSJNxVCQHQkEeXwNOnvb823oszx3FsyYV3GXHHHPnV2sdn73TYGvFdZ4OTKg6qPMe6laXsYTahyo6Y8PjU97jpxe5x2DQ/XZfnHokgPx3x1KL7DpZw3yyyzO0sltJhV4wN65/wqVtTblKiW5v7+FkXuor6dlfnOS54+HjWl061RtK/LnO7OM0tsITJcX+3bg3c+ADyPyjDmtBb26mNVAwqjHPhUk3m3RjowspqIeyRykwVMZ5BOPsrNos+p3L7BlYh1b1fnWq7cyiCzjtoGHeTuOD5Dk/Kl9jHBYWbTuzL3mGbd1z5Cq6ub9MrMSWN1FM5CkYYAsDwM05tNLRpEaWf1CAcL5/Gubt27qUBfWlbcB1Ax0plLbCymEAbcBzk+OeaKS+xumX7XKPBNIxuIPVYMBnjjPHUe+vLyRhOM5GV4+VJb2J0kNzbO6TJ625T4V39cJdxxidAkq9XX2TTa2QDWU2t9Su4QLSFo9szhcMoPLYHX7K0Vrp17CkYe8Oceud28H4cDHFYW7u4Y4t7OHAxja3OfCiLLXby9uG9HeXuwg9QNvI8Mkmp5dXT+ab7vrF3fXHoyxaUY7WIj8ow9aQ/MjH3Vn7eytlupLqSW6M5yC8spbjOcViNc13X9IkiVpY1SVMoep+6m/Z5O0Op93NqEUKWzHP5R2V2XzAGfvxWRSfFN9WwC21zE0buXQjBGeDXzrtjokOl3UE9mpSJ/UCqeBjJxX0eOOO1XBEaqPLrQPaaK3vtHmUx5IXcjAcqR0IpR0xzOWOrEdgSX7RzArtxaNx1z6yc1Kt7CK38I5QUfItH5ABzlkPh8alVubyN0GRYe0mrWkjcm7lK46Z3t+Na/CRRkk+H2VjdK0uV9Z1K+nfZGLqdVToxJc+t8s0zfVxLaTCT1Z4GKSr7x4j3HwpUN7nwy61IO0EsdxqztJ/JxIVBPgevH3UNAzXLBnQtztjQ+A86BjuDPdM0qLuZmIU9Rz4/dRkOoiynb8n3ijgZOMUxQzds6igtbCF7mXBmcHcTyQfIDwpRJIzTI0hJJ8T8K8e9a+ZmYBXI9nyFR+SMZ4wcUI1dyjvaybDy+QOfspHJa3NuoYqVU9Mnr8K0Em2OJVJ5LAAZ8aV6lIb6dFRWG0Y2kdOaYJRV1LWlx/KJ4eXWitFl26rbmGJyN3rrGhO5fhR62+yFSFOxRyxFd6frv1Rdd8IGkjI2t0+0fOgu6mJptxZ6Ra3t3FeaigbuRmGJuVT3nzNHXOpo936Lpym4nAyyRkYQeZPQCshomqx6+9x6fddxHGQUtVfBlHjlup+AxWnsNbskaDSdNhiE8hCRQRYXc3/AH4mkRunkexsED8yahKrOOQi9F+fjVOpajaLayI0g5BXisD2g7WX5upYEheHaxU96eQRweBQum60GhxdMjSFskkdBW4P2D+h8tj9HTRQavM0sakm2YDdnONy1KE7D3HpGvyygHa1q+P7yVK2ikzK+uwmrXKu6iUSuHA54ydp/wC/Osn2kuT6aY43Oe7Xdg9T78e7FNdZt2t+0F/eyzwLbNLI5l7wMzDdyAvJLcYHyrLX85nuJp29uVixz4Z6D7MUxTKu1kWKVXLDG/aR4gDBzTm2MUN/Bc3FnFeRKSJLd+jgkfgftpBYw97cu75Kr7J99M+9kSVYkXOFy3rY2/CjJl71dG2fcVWRY0LHCfmjPAHw6VYxSzTvXkY56Dxb3Yoaa6mSKN/RJ3VmKpIeEZh1APjiq0V5G7ydt8p6BQSEHkPxoy6ftak0jzGWYAkjCr+aPxphpE0MOq25eFGilLRuHHALAgH5HFLyQoJIOV6gj7q6MU7RBo8BAwBPiD1FYY4itpdUgCRyxg5UggEnFYyURrLLE7blbPsgn3/rFXzd3uJnlaRj+exY/ZVfpCZA7s7B1I60NT6CF02zju9RiguA8aTHGVXnd7ga+n9kdHsNE7QWc0c8dxaNGqyxqRIySesxZugXAXwz8vHBzSwC3ju7NnElu4cPjpitro2pWmix22pXN0iR3Fp3CQNAZJHKM21wegUgjLHJ4qmDpshljqX/AE09mE0XtCt9btuttQLSBfzGGM8+RzkfOsJY2lvNI63Dum0ZGwjnn319o+ly5s9T+jnS9SVw0hkRYTjBIPXHyU18dttmyF3XO5u7bPTPT8KOZ5DFePVtuwFtHHqrtbSoy+jOMSoMj1kqVR2EDw67LHGAU9Gc7PD2k5FSpbjtkWtvGdWviqAEXc3QeTtzSp2JyR4+FMNUUHV9RLE8Xc37bUruiyp6gCqxwD4mtq29sx0yaN0Keyy8r5MPEirZXV3MQbDvjJHlS63mt4o/WYF0PqjFE2BJmLNgu2OvI+VBsk/W2uL2x0yzSMiK2DttyMMWOSfhjj5mmF7pLStE8YVSoww6ce6rNICiaJg2PUwPspncXCQRF5GHuHiTQV3DE37Zy90p7dic7omGAx4OceIoO50i6jsnkaRPVALKM80ff30k+9nOI1Bwg6V4ksV5ZxwtcgXE6MVh2MQpAJ2lsgZIHhxRLeMj0+yjli7+fJXOFXPX3mu5YoIZVmhjMe3y6H5VcyySRiG0UhVABKjOKr+rrwNloJTngMzfjTu/kgb9qJUeeGRYYn7vad4UcZ99Xw6qs1pp5uraOBLFGja5DFpJuclQDxnPOfDz8KLuLh7C5S2jhji3QI5Izkt458+azGsIiXTmKQMXG98Ljax6j3/51sXTUA8tBqXa7VNdt3sJEU28iezjJyvrcHPHAAPuFJdOCyrPAx6DvVI8cdcfdXXZbUpdL1i3u4TD3sTEr35wnskEN7iCR86EhuO51ASlAilzlB0UHw+VPlk5O2YxA0X0X6OLwx6oZ40V+8tGznw9ZKlLfo4Pd6/dQL7CW77ceRZMVKmndLXcj1QZ1XUmkfEYu5t2PLe1AQMtxM88iPhRiNVHgKN1aGS41i+XG2EXk39o7zXghiUgBckeXhQWd6gZ4YxmRQUkYkr7uaPsQzwNIOXBGM+HWqtTjAaNhjaeR7vP7xV+iuQkkRiZ1dRt2+eTQ3C0Njcx2kVswbvSWCHLbeT5ny8aqv5Lo3s8U5t2licoxjl3KMeRxyPfSsj0hBbTAxujEDwOPA5rqG0EIWFGJAzjAyc0NWHV3fTqtjIBzu9Xd4ZPlVVo5gmsrjIIjlBPwPH+NV36ySIe8TAjAIyOfeTXSxl7JwM5A4/w++j9Ib226sykapDHArEoGJztGSSPAHyNVdoUzpROxV2OrcEk9cVzZ3+liKAXt6sMxj3Bd4BZW56fM1TqGsaI8EkaXpkYqQFDE5PhV99QCzuvndLYXBJyVKE/HkfqrPaxGA4cDGaf3cq3WjCQBg0TBsEY4Bx86X3yRsmXJ7w4xxwR76jl7MdWcBx0NTOTzzRrQLnIXjPXFEzNC0ZijRS5XHAo7m52o+jObdqrbvaNrJzj/jjqUP8AR3bsmuyYcZNo/wAvXSpWhx3D6qoGp3xSVj/GpgAAML+UahlHgKI1Ql9TvwxwPS5v/wBGqiLarYHlmkkbm7i721bnlMkfPH4UEl01qY5I23BRtZc9R50e8ixh9/skYKjqagkXGSo58uaMxGafewajOWUncqYYEfZTE3VlYSCaV1j3KVz0+z31nYLy2sZm3pjvByVXy+Fe3FxFcurwgOqjAYj7aNjHu61PVLWa4kFruaErtB2nmvLK+Cja6EJtO7YMsPfycVQ8ZlwCFXyNDByp5NEBi6J4biC7Re5hdUijVMS4JIAPPFRdo/8ADHHQ0u0+bfOi4K4Vs+R6UwMmw4b7RS5dM55X27owMJIjVslcgEZ4yMHzohdJMgDCJGPUuwHT3UAu3cWB/wAqKa4vNWc27yCOMDlE4BHmT1Pw6VhkzPsFqFxbwlrePZM44IXlV+NLFBMxJwMDoB0p1caKtrCXgcMVGdhGPspQQQjMRy3QUVjiHy0P0f4PaGUjp6I/7aVKJ7BRJHq4Vh65tHP/ADpUrW5Ta+7FSPe3cg1JBvnkcD0Y8Zcn8+qW7ESZB+so+R/RT+/UqUsiVMnYWYk/6Uj/AEQ/v1wOwMo5Gqx/oh/fqVKNQq5Po7Mxy+px5x/RT+/RNh9HTCIqNVUDPH8V6H+/UqU1nyknYaVN6fWcRIOM+iH9+hf4Av0+s4/0U/v1KlMFtRFr2GkQjGppnP8ARj5f++rbjsVNgY1OMcc/xU/v1KlTf+olXD2KuA+PrWPHX/ZT+/RUfY2aJxJHqSBgevox/fqVK2ozYdjxIO8lvtzHn+RwP2qVz/R+oug6aiBHydht88/HdUqVqeXkw7N9kXt9akuGv1YdwyBBBjGWU9dx8qlSpRmPL//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data:image/jpeg;base64,/9j/4AAQSkZJRgABAQAAAQABAAD/2wBDAAkGBwgHBgkIBwgKCgkLDRYPDQwMDRsUFRAWIB0iIiAdHx8kKDQsJCYxJx8fLT0tMTU3Ojo6Iys/RD84QzQ5Ojf/2wBDAQoKCg0MDRoPDxo3JR8lNzc3Nzc3Nzc3Nzc3Nzc3Nzc3Nzc3Nzc3Nzc3Nzc3Nzc3Nzc3Nzc3Nzc3Nzc3Nzc3Nzf/wAARCAClAHYDASIAAhEBAxEB/8QAGwAAAgMBAQEAAAAAAAAAAAAABAUAAwYCAQf/xABLEAACAQMDAQQGBQYKCAcAAAABAgMABBEFEiExBhNBURQiMmFxgQcVkaHRI1KUsbLSFiQzNVR0gpLB4SUmNEJiosLwQ0VVcoSTs//EABgBAAMBAQAAAAAAAAAAAAAAAAECAwAE/8QAHxEBAQACAwEBAQEBAAAAAAAAAQACERIhMUEDURMy/9oADAMBAAIRAxEAPwD5frWr6mms6gqajeKq3UoAFw4A9c++g/rjVM/zpffpL/jXmu/z3qP9bl/bNBfChIrNbLWdSFwm/Ur4jPP8Zf8AGn08moXCb4tSvVbHhcv+NINL06e4G5LeWRmO1Aq5+JrX6dpjooF3OikdUhHeN8CeFH941DMV6rfk46eVl7m81iFiG1K/H/yX/GqF1TVM+tqd9+kv+NbO90eymHK3f/2on/Q1K5Oz9kFODepjx71JAPlsX9dNjy13bLj8lC6nqOznUr79Kk/Gh01jUFOJNRvvcfSpPxq2/tWtH7klXJwVZf8AeB6H3fCl7RMC4x4dKI085rFql827/SF8cKTj0qToOp613Fql25BGo3oOPC6k5/5qQglM8sGHgDjNdXD90AI1IVhlW8SKPFZZ9DquoxzMp1G7ZCec3Ln9Zry6udS2mSDUr0ADlPSn+7ms6Llx8fOr4r+TgHmg45HZZGK+t9U/9Svv0l/xqHV9UH/md9+kv+NDPtYloxwfDyrgjxJAo7Zdtsfo+1HUZ9clSS/u5ALVjh53I9pPM1KH+jY/6wTcj/ZH/bSpTDNLdVggTU9QluMEm7lGCeh3tS62kT0yIxwpjvByR0FMr2wlv9X1Hc+1EvZQB44LMSa8bTjDcCJPWxg7gccZ60im46bXaNBE1u35YDd/KHGC3kPgPKirq5sbUetPyPAtjFYa8vpO9PcsyKOAB41bZ6DqeoYklb0ZG5BlB3H+zU+37dOOIB1aR9X0+VX3XEiY4HdNjFZyLVLzvcR3LOuT7QHNNYOwyth5tUDKOP5HH/VVr9lo7Xb3d67MWwMxgD9dHkH3cMseXhqAuIFeO3vJnVVcdCf97JGBQs1mOZYwXJOCmcUTrWnTWxjR5EkKqSpQ8YzmldvqXoqlPVfw5OcVgaeffUFeBWkZkI8cjxB8qpZ1mhXcoDIcceK1c3d3LPMGxKTyMYDfKqIUAZhLyg5Pv91VKfRPk7NEaF9bZR4HAIAOWRfzj4cGkSW5kkIiGAONw8a3PYPULeTTZdHulBJLkRsRiRT1AyfeenxrNX9v9WapPbIcrG+FyecdR92K20gupTNFLC+yQEH9dV802mxdR4ccjoQORQEsJi8cr+cKAwtH9HGfr2b+qt+2lSvfo5/n2b+qt+2lSnmh9R1H0bV74N7S3cwBIyGHeHqaI7OqdR1AmQjCISxLZwCRxQet3EN1reoQ3KhMXMu2QngHefIcCidFt5bW4j2soRyM4IPHy+NRzANz/mbzJ9Lb6ZYTCaG3RpFPDnnB93lQGoa48kgiRXaQ8rHGCWPyFbQ2dgFBMaMdvJK5oePUtLsVYEww8nkEZ/Gph/bqbN28PaK4UN6FLHGR6oI5+fOaqn07tCSWe1m2geCH8a1Vv2ntAdsaySAHghSAfmatue1cSrtFtOfA5XFU11SU37fM9ca6Bjhug2Rz6w2njqMUpmiCeyuB1HwNfQ9buk1zSpLRY2iZpQ4kZBlcH7/Ks7/BctEGe6bPls4/XT4+UP0Qy9s7bMomUHGDxz4UasYI4ywHioJH20zfQoIUG7aSADknBPJ6D5UxuLzNvHbxwLEgUgkH2uPKsyPdnHhnhPfQB43TlWjOGU+4g15bRvc3Ei7zLIy5Ls3Q5HJzyadW9vmMmM8ocY8MUFqGm94jTwYjlTlgeh99aA/G90+2dJZy3qlFyyk+FD3kaGVkGNpAB2nIzTzS9L03U4ZrW2nu4JGAJV2BDge7x+FLLzSrjTXNvcx4xykg9lx7vwoamCYfR3CY+0MynBHoj4/vpUovsEmztHI2Otm/7cdSm3NqzGtbDr1+jnC+mTc/2zTLSbbcJQAFDyYIXjAwB/h99L9dtHbV754zkNeS8eXrkVotNgNvGgCnaCOT48D/ABFT/R61P+R3u2HZ5oljWG6Vi6r7ROQab3Fjpl3CYrmNGRuq9Ky0Wx8Pv2sg8D4Vme1V5PLcRLDdSou7lY5SB08+K2JUyzAvoE+j6Bbpu7tE469+wP66TajpmjpZzTpdzCQKWXfcFsn581gY77exjaZ38tzE15PJwGByQaOqX+p/La2MCzQsYcyIvU46fGrhFlSoHOaq7PyiPSkA4eUDfxjnoatvLkW+0gbnbnb7qYLny7YO7gRy0ZI7whtoxzjGc0i1a1uIdPaTeitkFcHn5Z91O4EuL+/jnXCrCcs23hR5e/8Azq7VNBv7iJk/JKpIYANjHPu+dYynx/JspFYalaQabrclnJHase7Z3IXeRnJAJyePdjinVzHDPCkyYaCbgkHrWuk7P21z2Zl0bT7KRZyweGUtvO7PO7/hIpND2OvNIjntLu7geSVQ3dRqSEPnu/yqmRjx2NnDNfLFxhoZSJNxVCQHQkEeXwNOnvb823oszx3FsyYV3GXHHHPnV2sdn73TYGvFdZ4OTKg6qPMe6laXsYTahyo6Y8PjU97jpxe5x2DQ/XZfnHokgPx3x1KL7DpZw3yyyzO0sltJhV4wN65/wqVtTblKiW5v7+FkXuor6dlfnOS54+HjWl061RtK/LnO7OM0tsITJcX+3bg3c+ADyPyjDmtBb26mNVAwqjHPhUk3m3RjowspqIeyRykwVMZ5BOPsrNos+p3L7BlYh1b1fnWq7cyiCzjtoGHeTuOD5Dk/Kl9jHBYWbTuzL3mGbd1z5Cq6ub9MrMSWN1FM5CkYYAsDwM05tNLRpEaWf1CAcL5/Gubt27qUBfWlbcB1Ax0plLbCymEAbcBzk+OeaKS+xumX7XKPBNIxuIPVYMBnjjPHUe+vLyRhOM5GV4+VJb2J0kNzbO6TJ625T4V39cJdxxidAkq9XX2TTa2QDWU2t9Su4QLSFo9szhcMoPLYHX7K0Vrp17CkYe8Oceud28H4cDHFYW7u4Y4t7OHAxja3OfCiLLXby9uG9HeXuwg9QNvI8Mkmp5dXT+ab7vrF3fXHoyxaUY7WIj8ow9aQ/MjH3Vn7eytlupLqSW6M5yC8spbjOcViNc13X9IkiVpY1SVMoep+6m/Z5O0Op93NqEUKWzHP5R2V2XzAGfvxWRSfFN9WwC21zE0buXQjBGeDXzrtjokOl3UE9mpSJ/UCqeBjJxX0eOOO1XBEaqPLrQPaaK3vtHmUx5IXcjAcqR0IpR0xzOWOrEdgSX7RzArtxaNx1z6yc1Kt7CK38I5QUfItH5ABzlkPh8alVubyN0GRYe0mrWkjcm7lK46Z3t+Na/CRRkk+H2VjdK0uV9Z1K+nfZGLqdVToxJc+t8s0zfVxLaTCT1Z4GKSr7x4j3HwpUN7nwy61IO0EsdxqztJ/JxIVBPgevH3UNAzXLBnQtztjQ+A86BjuDPdM0qLuZmIU9Rz4/dRkOoiynb8n3ijgZOMUxQzds6igtbCF7mXBmcHcTyQfIDwpRJIzTI0hJJ8T8K8e9a+ZmYBXI9nyFR+SMZ4wcUI1dyjvaybDy+QOfspHJa3NuoYqVU9Mnr8K0Em2OJVJ5LAAZ8aV6lIb6dFRWG0Y2kdOaYJRV1LWlx/KJ4eXWitFl26rbmGJyN3rrGhO5fhR62+yFSFOxRyxFd6frv1Rdd8IGkjI2t0+0fOgu6mJptxZ6Ra3t3FeaigbuRmGJuVT3nzNHXOpo936Lpym4nAyyRkYQeZPQCshomqx6+9x6fddxHGQUtVfBlHjlup+AxWnsNbskaDSdNhiE8hCRQRYXc3/AH4mkRunkexsED8yahKrOOQi9F+fjVOpajaLayI0g5BXisD2g7WX5upYEheHaxU96eQRweBQum60GhxdMjSFskkdBW4P2D+h8tj9HTRQavM0sakm2YDdnONy1KE7D3HpGvyygHa1q+P7yVK2ikzK+uwmrXKu6iUSuHA54ydp/wC/Osn2kuT6aY43Oe7Xdg9T78e7FNdZt2t+0F/eyzwLbNLI5l7wMzDdyAvJLcYHyrLX85nuJp29uVixz4Z6D7MUxTKu1kWKVXLDG/aR4gDBzTm2MUN/Bc3FnFeRKSJLd+jgkfgftpBYw97cu75Kr7J99M+9kSVYkXOFy3rY2/CjJl71dG2fcVWRY0LHCfmjPAHw6VYxSzTvXkY56Dxb3Yoaa6mSKN/RJ3VmKpIeEZh1APjiq0V5G7ydt8p6BQSEHkPxoy6ftak0jzGWYAkjCr+aPxphpE0MOq25eFGilLRuHHALAgH5HFLyQoJIOV6gj7q6MU7RBo8BAwBPiD1FYY4itpdUgCRyxg5UggEnFYyURrLLE7blbPsgn3/rFXzd3uJnlaRj+exY/ZVfpCZA7s7B1I60NT6CF02zju9RiguA8aTHGVXnd7ga+n9kdHsNE7QWc0c8dxaNGqyxqRIySesxZugXAXwz8vHBzSwC3ju7NnElu4cPjpitro2pWmix22pXN0iR3Fp3CQNAZJHKM21wegUgjLHJ4qmDpshljqX/AE09mE0XtCt9btuttQLSBfzGGM8+RzkfOsJY2lvNI63Dum0ZGwjnn319o+ly5s9T+jnS9SVw0hkRYTjBIPXHyU18dttmyF3XO5u7bPTPT8KOZ5DFePVtuwFtHHqrtbSoy+jOMSoMj1kqVR2EDw67LHGAU9Gc7PD2k5FSpbjtkWtvGdWviqAEXc3QeTtzSp2JyR4+FMNUUHV9RLE8Xc37bUruiyp6gCqxwD4mtq29sx0yaN0Keyy8r5MPEirZXV3MQbDvjJHlS63mt4o/WYF0PqjFE2BJmLNgu2OvI+VBsk/W2uL2x0yzSMiK2DttyMMWOSfhjj5mmF7pLStE8YVSoww6ce6rNICiaJg2PUwPspncXCQRF5GHuHiTQV3DE37Zy90p7dic7omGAx4OceIoO50i6jsnkaRPVALKM80ff30k+9nOI1Bwg6V4ksV5ZxwtcgXE6MVh2MQpAJ2lsgZIHhxRLeMj0+yjli7+fJXOFXPX3mu5YoIZVmhjMe3y6H5VcyySRiG0UhVABKjOKr+rrwNloJTngMzfjTu/kgb9qJUeeGRYYn7vad4UcZ99Xw6qs1pp5uraOBLFGja5DFpJuclQDxnPOfDz8KLuLh7C5S2jhji3QI5Izkt458+azGsIiXTmKQMXG98Ljax6j3/51sXTUA8tBqXa7VNdt3sJEU28iezjJyvrcHPHAAPuFJdOCyrPAx6DvVI8cdcfdXXZbUpdL1i3u4TD3sTEr35wnskEN7iCR86EhuO51ASlAilzlB0UHw+VPlk5O2YxA0X0X6OLwx6oZ40V+8tGznw9ZKlLfo4Pd6/dQL7CW77ceRZMVKmndLXcj1QZ1XUmkfEYu5t2PLe1AQMtxM88iPhRiNVHgKN1aGS41i+XG2EXk39o7zXghiUgBckeXhQWd6gZ4YxmRQUkYkr7uaPsQzwNIOXBGM+HWqtTjAaNhjaeR7vP7xV+iuQkkRiZ1dRt2+eTQ3C0Njcx2kVswbvSWCHLbeT5ny8aqv5Lo3s8U5t2licoxjl3KMeRxyPfSsj0hBbTAxujEDwOPA5rqG0EIWFGJAzjAyc0NWHV3fTqtjIBzu9Xd4ZPlVVo5gmsrjIIjlBPwPH+NV36ySIe8TAjAIyOfeTXSxl7JwM5A4/w++j9Ib226sykapDHArEoGJztGSSPAHyNVdoUzpROxV2OrcEk9cVzZ3+liKAXt6sMxj3Bd4BZW56fM1TqGsaI8EkaXpkYqQFDE5PhV99QCzuvndLYXBJyVKE/HkfqrPaxGA4cDGaf3cq3WjCQBg0TBsEY4Bx86X3yRsmXJ7w4xxwR76jl7MdWcBx0NTOTzzRrQLnIXjPXFEzNC0ZijRS5XHAo7m52o+jObdqrbvaNrJzj/jjqUP8AR3bsmuyYcZNo/wAvXSpWhx3D6qoGp3xSVj/GpgAAML+UahlHgKI1Ql9TvwxwPS5v/wBGqiLarYHlmkkbm7i721bnlMkfPH4UEl01qY5I23BRtZc9R50e8ixh9/skYKjqagkXGSo58uaMxGafewajOWUncqYYEfZTE3VlYSCaV1j3KVz0+z31nYLy2sZm3pjvByVXy+Fe3FxFcurwgOqjAYj7aNjHu61PVLWa4kFruaErtB2nmvLK+Cja6EJtO7YMsPfycVQ8ZlwCFXyNDByp5NEBi6J4biC7Re5hdUijVMS4JIAPPFRdo/8ADHHQ0u0+bfOi4K4Vs+R6UwMmw4b7RS5dM55X27owMJIjVslcgEZ4yMHzohdJMgDCJGPUuwHT3UAu3cWB/wAqKa4vNWc27yCOMDlE4BHmT1Pw6VhkzPsFqFxbwlrePZM44IXlV+NLFBMxJwMDoB0p1caKtrCXgcMVGdhGPspQQQjMRy3QUVjiHy0P0f4PaGUjp6I/7aVKJ7BRJHq4Vh65tHP/ADpUrW5Ta+7FSPe3cg1JBvnkcD0Y8Zcn8+qW7ESZB+so+R/RT+/UqUsiVMnYWYk/6Uj/AEQ/v1wOwMo5Gqx/oh/fqVKNQq5Po7Mxy+px5x/RT+/RNh9HTCIqNVUDPH8V6H+/UqU1nyknYaVN6fWcRIOM+iH9+hf4Av0+s4/0U/v1KlMFtRFr2GkQjGppnP8ARj5f++rbjsVNgY1OMcc/xU/v1KlTf+olXD2KuA+PrWPHX/ZT+/RUfY2aJxJHqSBgevox/fqVK2ozYdjxIO8lvtzHn+RwP2qVz/R+oug6aiBHydht88/HdUqVqeXkw7N9kXt9akuGv1YdwyBBBjGWU9dx8qlSpRmPL//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http://blog.usnavyseals.com/uploads/military-alcohol-drinking-214x300.jpg"/>
          <p:cNvPicPr>
            <a:picLocks noChangeAspect="1" noChangeArrowheads="1"/>
          </p:cNvPicPr>
          <p:nvPr/>
        </p:nvPicPr>
        <p:blipFill>
          <a:blip r:embed="rId2" cstate="print"/>
          <a:srcRect/>
          <a:stretch>
            <a:fillRect/>
          </a:stretch>
        </p:blipFill>
        <p:spPr bwMode="auto">
          <a:xfrm>
            <a:off x="5486400" y="1600200"/>
            <a:ext cx="3207004" cy="4495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5 Ways to Prevent Abuse</a:t>
            </a:r>
            <a:endParaRPr lang="en-US" dirty="0"/>
          </a:p>
        </p:txBody>
      </p:sp>
      <p:sp>
        <p:nvSpPr>
          <p:cNvPr id="4" name="Content Placeholder 3"/>
          <p:cNvSpPr>
            <a:spLocks noGrp="1"/>
          </p:cNvSpPr>
          <p:nvPr>
            <p:ph sz="quarter" idx="1"/>
          </p:nvPr>
        </p:nvSpPr>
        <p:spPr>
          <a:xfrm>
            <a:off x="304800" y="1447800"/>
            <a:ext cx="8382000" cy="4572000"/>
          </a:xfrm>
        </p:spPr>
        <p:txBody>
          <a:bodyPr/>
          <a:lstStyle/>
          <a:p>
            <a:pPr>
              <a:buNone/>
            </a:pPr>
            <a:r>
              <a:rPr lang="en-US" dirty="0" smtClean="0"/>
              <a:t>1. Effectively deal with peer pressure</a:t>
            </a:r>
          </a:p>
          <a:p>
            <a:pPr>
              <a:buNone/>
            </a:pPr>
            <a:r>
              <a:rPr lang="en-US" dirty="0" smtClean="0"/>
              <a:t>2. Deal with life pressure</a:t>
            </a:r>
          </a:p>
          <a:p>
            <a:pPr>
              <a:buNone/>
            </a:pPr>
            <a:r>
              <a:rPr lang="en-US" dirty="0" smtClean="0"/>
              <a:t>3. Get help for mental illness</a:t>
            </a:r>
          </a:p>
          <a:p>
            <a:pPr>
              <a:buNone/>
            </a:pPr>
            <a:r>
              <a:rPr lang="en-US" dirty="0" smtClean="0"/>
              <a:t>4. Look at risk factors</a:t>
            </a:r>
          </a:p>
          <a:p>
            <a:pPr>
              <a:buNone/>
            </a:pPr>
            <a:r>
              <a:rPr lang="en-US" dirty="0" smtClean="0"/>
              <a:t>5. Keep a balanced life</a:t>
            </a:r>
            <a:endParaRPr lang="en-US" dirty="0"/>
          </a:p>
        </p:txBody>
      </p:sp>
      <p:pic>
        <p:nvPicPr>
          <p:cNvPr id="6" name="Picture 5"/>
          <p:cNvPicPr>
            <a:picLocks noChangeAspect="1"/>
          </p:cNvPicPr>
          <p:nvPr/>
        </p:nvPicPr>
        <p:blipFill>
          <a:blip r:embed="rId3" cstate="print"/>
          <a:stretch>
            <a:fillRect/>
          </a:stretch>
        </p:blipFill>
        <p:spPr>
          <a:xfrm>
            <a:off x="4587173" y="3886200"/>
            <a:ext cx="4374863" cy="27337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Urinalysis Testing </a:t>
            </a:r>
            <a:endParaRPr lang="en-US" dirty="0"/>
          </a:p>
        </p:txBody>
      </p:sp>
      <p:sp>
        <p:nvSpPr>
          <p:cNvPr id="3" name="Content Placeholder 2"/>
          <p:cNvSpPr>
            <a:spLocks noGrp="1"/>
          </p:cNvSpPr>
          <p:nvPr>
            <p:ph sz="quarter" idx="1"/>
          </p:nvPr>
        </p:nvSpPr>
        <p:spPr/>
        <p:txBody>
          <a:bodyPr/>
          <a:lstStyle/>
          <a:p>
            <a:r>
              <a:rPr lang="en-US" dirty="0" smtClean="0"/>
              <a:t>Unit wide urinalysis conducted once per semester</a:t>
            </a:r>
          </a:p>
          <a:p>
            <a:r>
              <a:rPr lang="en-US" dirty="0" smtClean="0"/>
              <a:t>10% of the unit is randomly testing a month</a:t>
            </a:r>
            <a:endParaRPr lang="en-US" dirty="0"/>
          </a:p>
        </p:txBody>
      </p:sp>
      <p:pic>
        <p:nvPicPr>
          <p:cNvPr id="2050" name="Picture 2" descr="http://thenephrology.com/wp-content/uploads/2011/07/urinalysis-collection.jpg"/>
          <p:cNvPicPr>
            <a:picLocks noChangeAspect="1" noChangeArrowheads="1"/>
          </p:cNvPicPr>
          <p:nvPr/>
        </p:nvPicPr>
        <p:blipFill>
          <a:blip r:embed="rId3"/>
          <a:srcRect/>
          <a:stretch>
            <a:fillRect/>
          </a:stretch>
        </p:blipFill>
        <p:spPr bwMode="auto">
          <a:xfrm>
            <a:off x="3124200" y="2670313"/>
            <a:ext cx="2743200" cy="357808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sz="quarter" idx="1"/>
          </p:nvPr>
        </p:nvSpPr>
        <p:spPr/>
        <p:txBody>
          <a:bodyPr/>
          <a:lstStyle/>
          <a:p>
            <a:r>
              <a:rPr lang="en-US" dirty="0" smtClean="0"/>
              <a:t>Navy has a zero tolerance for substance and alcohol abuse</a:t>
            </a:r>
          </a:p>
          <a:p>
            <a:r>
              <a:rPr lang="en-US" dirty="0" smtClean="0"/>
              <a:t>PRB</a:t>
            </a:r>
          </a:p>
          <a:p>
            <a:pPr lvl="1"/>
            <a:r>
              <a:rPr lang="en-US" dirty="0" smtClean="0"/>
              <a:t>LOA</a:t>
            </a:r>
          </a:p>
          <a:p>
            <a:pPr lvl="1"/>
            <a:r>
              <a:rPr lang="en-US" dirty="0" smtClean="0"/>
              <a:t>Disenrollment</a:t>
            </a:r>
          </a:p>
          <a:p>
            <a:pPr lvl="1"/>
            <a:endParaRPr lang="en-US" dirty="0"/>
          </a:p>
        </p:txBody>
      </p:sp>
      <p:pic>
        <p:nvPicPr>
          <p:cNvPr id="1026" name="Picture 2" descr="http://taylorenglish.com/blogs/youth-services/wp-content/uploads/image/Zero%20Tolerance.jpg"/>
          <p:cNvPicPr>
            <a:picLocks noChangeAspect="1" noChangeArrowheads="1"/>
          </p:cNvPicPr>
          <p:nvPr/>
        </p:nvPicPr>
        <p:blipFill>
          <a:blip r:embed="rId3"/>
          <a:srcRect/>
          <a:stretch>
            <a:fillRect/>
          </a:stretch>
        </p:blipFill>
        <p:spPr bwMode="auto">
          <a:xfrm>
            <a:off x="3629025" y="3352800"/>
            <a:ext cx="3305175" cy="3295651"/>
          </a:xfrm>
          <a:prstGeom prst="rect">
            <a:avLst/>
          </a:prstGeom>
          <a:noFill/>
        </p:spPr>
      </p:pic>
      <p:cxnSp>
        <p:nvCxnSpPr>
          <p:cNvPr id="5" name="Straight Connector 4"/>
          <p:cNvCxnSpPr/>
          <p:nvPr/>
        </p:nvCxnSpPr>
        <p:spPr>
          <a:xfrm>
            <a:off x="4572000" y="4038600"/>
            <a:ext cx="457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Conclusion</a:t>
            </a:r>
            <a:endParaRPr lang="en-US" dirty="0"/>
          </a:p>
        </p:txBody>
      </p:sp>
      <p:sp>
        <p:nvSpPr>
          <p:cNvPr id="4" name="Content Placeholder 3"/>
          <p:cNvSpPr>
            <a:spLocks noGrp="1"/>
          </p:cNvSpPr>
          <p:nvPr>
            <p:ph sz="quarter" idx="1"/>
          </p:nvPr>
        </p:nvSpPr>
        <p:spPr/>
        <p:txBody>
          <a:bodyPr/>
          <a:lstStyle/>
          <a:p>
            <a:r>
              <a:rPr lang="en-US" dirty="0" smtClean="0"/>
              <a:t>Anyone can abuse drugs</a:t>
            </a:r>
          </a:p>
          <a:p>
            <a:r>
              <a:rPr lang="en-US" dirty="0" smtClean="0"/>
              <a:t>Know the warning signs of drug abuse</a:t>
            </a:r>
          </a:p>
          <a:p>
            <a:r>
              <a:rPr lang="en-US" dirty="0" smtClean="0"/>
              <a:t>Know the dangers of drug abuse</a:t>
            </a:r>
          </a:p>
          <a:p>
            <a:r>
              <a:rPr lang="en-US" dirty="0" smtClean="0"/>
              <a:t>Know how to get help</a:t>
            </a:r>
            <a:endParaRPr lang="en-US" dirty="0"/>
          </a:p>
        </p:txBody>
      </p:sp>
      <p:pic>
        <p:nvPicPr>
          <p:cNvPr id="6" name="Picture 5"/>
          <p:cNvPicPr>
            <a:picLocks noChangeAspect="1"/>
          </p:cNvPicPr>
          <p:nvPr/>
        </p:nvPicPr>
        <p:blipFill>
          <a:blip r:embed="rId3" cstate="print"/>
          <a:stretch>
            <a:fillRect/>
          </a:stretch>
        </p:blipFill>
        <p:spPr>
          <a:xfrm>
            <a:off x="3200400" y="3657600"/>
            <a:ext cx="2641600" cy="2641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Hotline</a:t>
            </a:r>
            <a:endParaRPr lang="en-US" dirty="0"/>
          </a:p>
        </p:txBody>
      </p:sp>
      <p:sp>
        <p:nvSpPr>
          <p:cNvPr id="4" name="Content Placeholder 3"/>
          <p:cNvSpPr>
            <a:spLocks noGrp="1"/>
          </p:cNvSpPr>
          <p:nvPr>
            <p:ph sz="quarter" idx="1"/>
          </p:nvPr>
        </p:nvSpPr>
        <p:spPr/>
        <p:txBody>
          <a:bodyPr/>
          <a:lstStyle/>
          <a:p>
            <a:r>
              <a:rPr lang="en-US" dirty="0" smtClean="0"/>
              <a:t>Insert Campus Hotline For Substance Abuse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a:bodyPr>
          <a:lstStyle/>
          <a:p>
            <a:r>
              <a:rPr lang="en-US" sz="2400" dirty="0" smtClean="0">
                <a:hlinkClick r:id="rId2"/>
              </a:rPr>
              <a:t>Stop DUIs</a:t>
            </a:r>
          </a:p>
          <a:p>
            <a:pPr>
              <a:buNone/>
            </a:pPr>
            <a:r>
              <a:rPr lang="en-US" sz="2400" dirty="0" smtClean="0">
                <a:hlinkClick r:id="rId2"/>
              </a:rPr>
              <a:t>http://www2.courtinfo.ca.gov/stopteendui/teens/index.cfm</a:t>
            </a:r>
            <a:endParaRPr lang="en-US" sz="2400" dirty="0" smtClean="0"/>
          </a:p>
          <a:p>
            <a:r>
              <a:rPr lang="en-US" sz="2400" dirty="0" smtClean="0">
                <a:hlinkClick r:id="rId3"/>
              </a:rPr>
              <a:t>5 ways to prevent substance abuse</a:t>
            </a:r>
          </a:p>
          <a:p>
            <a:pPr>
              <a:buNone/>
            </a:pPr>
            <a:r>
              <a:rPr lang="en-US" sz="2400" dirty="0" smtClean="0">
                <a:hlinkClick r:id="rId3"/>
              </a:rPr>
              <a:t>http://www.treatmentsolutionsnetwork.com/blog/index.php/2009/11/12/top-5-ways-to-prevent-substance-abuse/</a:t>
            </a:r>
            <a:endParaRPr lang="en-US" sz="2400" dirty="0" smtClean="0"/>
          </a:p>
          <a:p>
            <a:r>
              <a:rPr lang="en-US" sz="2400" dirty="0" err="1" smtClean="0"/>
              <a:t>Helpguide</a:t>
            </a:r>
            <a:r>
              <a:rPr lang="en-US" sz="2400" dirty="0" smtClean="0"/>
              <a:t>, Drug abuse and addiction</a:t>
            </a:r>
          </a:p>
          <a:p>
            <a:pPr>
              <a:buNone/>
            </a:pPr>
            <a:r>
              <a:rPr lang="en-US" sz="2400" dirty="0" err="1" smtClean="0"/>
              <a:t>http://helpguide.org/mental/drug_substance_abuse_addiction_signs_effects_treatment.htm</a:t>
            </a:r>
            <a:endParaRPr lang="en-US" sz="2400" dirty="0" smtClean="0"/>
          </a:p>
          <a:p>
            <a:endParaRPr lang="en-US" dirty="0" smtClean="0"/>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Learning </a:t>
            </a:r>
            <a:r>
              <a:rPr lang="en-US" dirty="0" smtClean="0"/>
              <a:t>Topics</a:t>
            </a:r>
            <a:endParaRPr lang="en-US" dirty="0"/>
          </a:p>
        </p:txBody>
      </p:sp>
      <p:sp>
        <p:nvSpPr>
          <p:cNvPr id="4" name="Content Placeholder 3"/>
          <p:cNvSpPr>
            <a:spLocks noGrp="1"/>
          </p:cNvSpPr>
          <p:nvPr>
            <p:ph sz="quarter" idx="1"/>
          </p:nvPr>
        </p:nvSpPr>
        <p:spPr/>
        <p:txBody>
          <a:bodyPr>
            <a:normAutofit fontScale="85000" lnSpcReduction="20000"/>
          </a:bodyPr>
          <a:lstStyle/>
          <a:p>
            <a:r>
              <a:rPr lang="en-US" dirty="0" smtClean="0"/>
              <a:t>Definition of a substance</a:t>
            </a:r>
          </a:p>
          <a:p>
            <a:r>
              <a:rPr lang="en-US" dirty="0" smtClean="0"/>
              <a:t>Definition of substance abuse</a:t>
            </a:r>
          </a:p>
          <a:p>
            <a:r>
              <a:rPr lang="en-US" dirty="0" smtClean="0"/>
              <a:t>Warning signs of common drugs</a:t>
            </a:r>
          </a:p>
          <a:p>
            <a:r>
              <a:rPr lang="en-US" dirty="0" smtClean="0"/>
              <a:t>Myths of drug abuse</a:t>
            </a:r>
          </a:p>
          <a:p>
            <a:r>
              <a:rPr lang="en-US" dirty="0" smtClean="0"/>
              <a:t>Getting help</a:t>
            </a:r>
          </a:p>
          <a:p>
            <a:r>
              <a:rPr lang="en-US" dirty="0" smtClean="0"/>
              <a:t>Dangers of marijuana</a:t>
            </a:r>
          </a:p>
          <a:p>
            <a:r>
              <a:rPr lang="en-US" dirty="0" smtClean="0"/>
              <a:t>Other dangerous drugs</a:t>
            </a:r>
          </a:p>
          <a:p>
            <a:r>
              <a:rPr lang="en-US" dirty="0" smtClean="0"/>
              <a:t>Alcohol</a:t>
            </a:r>
          </a:p>
          <a:p>
            <a:r>
              <a:rPr lang="en-US" dirty="0" smtClean="0"/>
              <a:t>Dealing with an alcohol incident</a:t>
            </a:r>
          </a:p>
          <a:p>
            <a:r>
              <a:rPr lang="en-US" dirty="0" smtClean="0"/>
              <a:t>5 ways to prevent abuse</a:t>
            </a:r>
          </a:p>
          <a:p>
            <a:r>
              <a:rPr lang="en-US" dirty="0" smtClean="0"/>
              <a:t>Urinalysis testing</a:t>
            </a:r>
          </a:p>
          <a:p>
            <a:r>
              <a:rPr lang="en-US" dirty="0" smtClean="0"/>
              <a:t>Consequences</a:t>
            </a:r>
          </a:p>
          <a:p>
            <a:r>
              <a:rPr lang="en-US" dirty="0" smtClean="0"/>
              <a:t>Hot line</a:t>
            </a:r>
          </a:p>
          <a:p>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Importance</a:t>
            </a:r>
            <a:endParaRPr lang="en-US" dirty="0"/>
          </a:p>
        </p:txBody>
      </p:sp>
      <p:sp>
        <p:nvSpPr>
          <p:cNvPr id="4" name="Content Placeholder 3"/>
          <p:cNvSpPr>
            <a:spLocks noGrp="1"/>
          </p:cNvSpPr>
          <p:nvPr>
            <p:ph sz="quarter" idx="1"/>
          </p:nvPr>
        </p:nvSpPr>
        <p:spPr/>
        <p:txBody>
          <a:bodyPr/>
          <a:lstStyle/>
          <a:p>
            <a:r>
              <a:rPr lang="en-US" dirty="0" smtClean="0"/>
              <a:t>Knowing how to help abusers can save lives</a:t>
            </a:r>
          </a:p>
          <a:p>
            <a:r>
              <a:rPr lang="en-US" dirty="0" smtClean="0"/>
              <a:t>Informing Sailors and Marines of the dangers of drugs could help prevent drug use</a:t>
            </a:r>
          </a:p>
          <a:p>
            <a:r>
              <a:rPr lang="en-US" dirty="0" smtClean="0"/>
              <a:t>Knowing warning signs of drug abuse can allow you to help your Sailors and Marines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Definition of a Substance</a:t>
            </a:r>
            <a:endParaRPr lang="en-US" dirty="0"/>
          </a:p>
        </p:txBody>
      </p:sp>
      <p:sp>
        <p:nvSpPr>
          <p:cNvPr id="4" name="Content Placeholder 3"/>
          <p:cNvSpPr>
            <a:spLocks noGrp="1"/>
          </p:cNvSpPr>
          <p:nvPr>
            <p:ph sz="quarter" idx="1"/>
          </p:nvPr>
        </p:nvSpPr>
        <p:spPr/>
        <p:txBody>
          <a:bodyPr>
            <a:normAutofit lnSpcReduction="10000"/>
          </a:bodyPr>
          <a:lstStyle/>
          <a:p>
            <a:r>
              <a:rPr lang="en-US" dirty="0" smtClean="0"/>
              <a:t>Any substance that, when absorbed into the body of a living organism, alters normal bodily function</a:t>
            </a:r>
          </a:p>
          <a:p>
            <a:pPr>
              <a:buNone/>
            </a:pPr>
            <a:endParaRPr lang="en-US" dirty="0" smtClean="0"/>
          </a:p>
          <a:p>
            <a:r>
              <a:rPr lang="en-US" dirty="0" smtClean="0"/>
              <a:t>Recreational drug use is the use of psychoactive substances to have fun, for the experience, or to enhance an already positive experience</a:t>
            </a:r>
            <a:endParaRPr lang="en-US" dirty="0"/>
          </a:p>
        </p:txBody>
      </p:sp>
      <p:pic>
        <p:nvPicPr>
          <p:cNvPr id="6" name="Picture 5"/>
          <p:cNvPicPr>
            <a:picLocks noChangeAspect="1"/>
          </p:cNvPicPr>
          <p:nvPr/>
        </p:nvPicPr>
        <p:blipFill>
          <a:blip r:embed="rId2" cstate="print"/>
          <a:stretch>
            <a:fillRect/>
          </a:stretch>
        </p:blipFill>
        <p:spPr>
          <a:xfrm>
            <a:off x="5029200" y="1600200"/>
            <a:ext cx="3492500" cy="3657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Definition of Substance Abuse</a:t>
            </a:r>
            <a:endParaRPr lang="en-US" dirty="0"/>
          </a:p>
        </p:txBody>
      </p:sp>
      <p:sp>
        <p:nvSpPr>
          <p:cNvPr id="4" name="Content Placeholder 3"/>
          <p:cNvSpPr>
            <a:spLocks noGrp="1"/>
          </p:cNvSpPr>
          <p:nvPr>
            <p:ph sz="quarter" idx="1"/>
          </p:nvPr>
        </p:nvSpPr>
        <p:spPr/>
        <p:txBody>
          <a:bodyPr/>
          <a:lstStyle/>
          <a:p>
            <a:r>
              <a:rPr lang="en-US" dirty="0" smtClean="0"/>
              <a:t>A pattern of harmful use of any substance for mood-altering purposes </a:t>
            </a:r>
          </a:p>
        </p:txBody>
      </p:sp>
      <p:pic>
        <p:nvPicPr>
          <p:cNvPr id="5" name="Picture 4"/>
          <p:cNvPicPr>
            <a:picLocks noChangeAspect="1"/>
          </p:cNvPicPr>
          <p:nvPr/>
        </p:nvPicPr>
        <p:blipFill>
          <a:blip r:embed="rId3" cstate="print"/>
          <a:stretch>
            <a:fillRect/>
          </a:stretch>
        </p:blipFill>
        <p:spPr>
          <a:xfrm>
            <a:off x="2667000" y="2667000"/>
            <a:ext cx="4216400" cy="365550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Signs of Common Drugs</a:t>
            </a:r>
            <a:endParaRPr lang="en-US" dirty="0"/>
          </a:p>
        </p:txBody>
      </p:sp>
      <p:sp>
        <p:nvSpPr>
          <p:cNvPr id="3" name="Content Placeholder 2"/>
          <p:cNvSpPr>
            <a:spLocks noGrp="1"/>
          </p:cNvSpPr>
          <p:nvPr>
            <p:ph sz="quarter" idx="1"/>
          </p:nvPr>
        </p:nvSpPr>
        <p:spPr/>
        <p:txBody>
          <a:bodyPr>
            <a:normAutofit/>
          </a:bodyPr>
          <a:lstStyle/>
          <a:p>
            <a:r>
              <a:rPr lang="en-US" dirty="0" smtClean="0"/>
              <a:t>Psychological</a:t>
            </a:r>
          </a:p>
          <a:p>
            <a:r>
              <a:rPr lang="en-US" dirty="0" smtClean="0"/>
              <a:t>Behavioral</a:t>
            </a:r>
          </a:p>
          <a:p>
            <a:r>
              <a:rPr lang="en-US" dirty="0" smtClean="0"/>
              <a:t>Physical</a:t>
            </a:r>
            <a:endParaRPr lang="en-US" dirty="0"/>
          </a:p>
        </p:txBody>
      </p:sp>
      <p:pic>
        <p:nvPicPr>
          <p:cNvPr id="4" name="Picture 3"/>
          <p:cNvPicPr>
            <a:picLocks noChangeAspect="1"/>
          </p:cNvPicPr>
          <p:nvPr/>
        </p:nvPicPr>
        <p:blipFill>
          <a:blip r:embed="rId3" cstate="print"/>
          <a:stretch>
            <a:fillRect/>
          </a:stretch>
        </p:blipFill>
        <p:spPr>
          <a:xfrm>
            <a:off x="3810000" y="2057400"/>
            <a:ext cx="4711700" cy="37723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 of Drug Abuse</a:t>
            </a:r>
            <a:endParaRPr lang="en-US" dirty="0"/>
          </a:p>
        </p:txBody>
      </p:sp>
      <p:sp>
        <p:nvSpPr>
          <p:cNvPr id="3" name="Content Placeholder 2"/>
          <p:cNvSpPr>
            <a:spLocks noGrp="1"/>
          </p:cNvSpPr>
          <p:nvPr>
            <p:ph sz="quarter" idx="1"/>
          </p:nvPr>
        </p:nvSpPr>
        <p:spPr>
          <a:xfrm>
            <a:off x="381000" y="1447800"/>
            <a:ext cx="4282440" cy="5029200"/>
          </a:xfrm>
        </p:spPr>
        <p:txBody>
          <a:bodyPr>
            <a:normAutofit/>
          </a:bodyPr>
          <a:lstStyle/>
          <a:p>
            <a:pPr>
              <a:buNone/>
            </a:pPr>
            <a:r>
              <a:rPr lang="en-US" dirty="0" smtClean="0"/>
              <a:t>1: Overcoming addiction is a matter of willpower</a:t>
            </a:r>
          </a:p>
          <a:p>
            <a:pPr>
              <a:buNone/>
            </a:pPr>
            <a:r>
              <a:rPr lang="en-US" dirty="0" smtClean="0"/>
              <a:t>2: Addiction is a disease</a:t>
            </a:r>
          </a:p>
          <a:p>
            <a:pPr>
              <a:buNone/>
            </a:pPr>
            <a:r>
              <a:rPr lang="en-US" dirty="0" smtClean="0"/>
              <a:t>3: Addicts have to hit rock bottom before they can get better</a:t>
            </a:r>
          </a:p>
          <a:p>
            <a:pPr>
              <a:buNone/>
            </a:pPr>
            <a:r>
              <a:rPr lang="en-US" dirty="0" smtClean="0"/>
              <a:t>4: You can’t force someone into treatment</a:t>
            </a:r>
          </a:p>
          <a:p>
            <a:pPr>
              <a:buNone/>
            </a:pPr>
            <a:r>
              <a:rPr lang="en-US" dirty="0" smtClean="0"/>
              <a:t>5: Treatment didn’t work before, so there’s no point trying again</a:t>
            </a:r>
          </a:p>
          <a:p>
            <a:endParaRPr lang="en-US" dirty="0"/>
          </a:p>
        </p:txBody>
      </p:sp>
      <p:pic>
        <p:nvPicPr>
          <p:cNvPr id="5" name="Picture 4"/>
          <p:cNvPicPr>
            <a:picLocks noChangeAspect="1"/>
          </p:cNvPicPr>
          <p:nvPr/>
        </p:nvPicPr>
        <p:blipFill>
          <a:blip r:embed="rId3" cstate="print"/>
          <a:stretch>
            <a:fillRect/>
          </a:stretch>
        </p:blipFill>
        <p:spPr>
          <a:xfrm>
            <a:off x="4876800" y="2057400"/>
            <a:ext cx="3945466" cy="3657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Getting Help</a:t>
            </a:r>
            <a:endParaRPr lang="en-US" dirty="0"/>
          </a:p>
        </p:txBody>
      </p:sp>
      <p:sp>
        <p:nvSpPr>
          <p:cNvPr id="4" name="Content Placeholder 3"/>
          <p:cNvSpPr>
            <a:spLocks noGrp="1"/>
          </p:cNvSpPr>
          <p:nvPr>
            <p:ph sz="quarter" idx="1"/>
          </p:nvPr>
        </p:nvSpPr>
        <p:spPr/>
        <p:txBody>
          <a:bodyPr/>
          <a:lstStyle/>
          <a:p>
            <a:r>
              <a:rPr lang="en-US" b="1" dirty="0" smtClean="0"/>
              <a:t>Types of Help:	</a:t>
            </a:r>
          </a:p>
          <a:p>
            <a:pPr lvl="1"/>
            <a:r>
              <a:rPr lang="en-US" dirty="0" smtClean="0"/>
              <a:t>Individual counseling</a:t>
            </a:r>
          </a:p>
          <a:p>
            <a:pPr lvl="1"/>
            <a:r>
              <a:rPr lang="en-US" dirty="0" smtClean="0"/>
              <a:t>Medication</a:t>
            </a:r>
          </a:p>
          <a:p>
            <a:pPr lvl="1"/>
            <a:r>
              <a:rPr lang="en-US" dirty="0" err="1" smtClean="0"/>
              <a:t>Detox</a:t>
            </a:r>
            <a:endParaRPr lang="en-US" dirty="0" smtClean="0"/>
          </a:p>
          <a:p>
            <a:pPr lvl="1"/>
            <a:r>
              <a:rPr lang="en-US" dirty="0" smtClean="0"/>
              <a:t>Inpatient treatment</a:t>
            </a:r>
          </a:p>
          <a:p>
            <a:pPr lvl="1"/>
            <a:r>
              <a:rPr lang="en-US" dirty="0" smtClean="0"/>
              <a:t>Intensive outpatient treatment</a:t>
            </a:r>
          </a:p>
          <a:p>
            <a:pPr lvl="1"/>
            <a:r>
              <a:rPr lang="en-US" dirty="0" smtClean="0"/>
              <a:t>Family help and interventions</a:t>
            </a:r>
          </a:p>
          <a:p>
            <a:pPr lvl="1"/>
            <a:r>
              <a:rPr lang="en-US" dirty="0" smtClean="0"/>
              <a:t>Self help recovery groups</a:t>
            </a:r>
          </a:p>
          <a:p>
            <a:endParaRPr lang="en-US" dirty="0"/>
          </a:p>
        </p:txBody>
      </p:sp>
      <p:pic>
        <p:nvPicPr>
          <p:cNvPr id="6" name="Picture 5"/>
          <p:cNvPicPr>
            <a:picLocks noChangeAspect="1"/>
          </p:cNvPicPr>
          <p:nvPr/>
        </p:nvPicPr>
        <p:blipFill>
          <a:blip r:embed="rId3" cstate="print"/>
          <a:stretch>
            <a:fillRect/>
          </a:stretch>
        </p:blipFill>
        <p:spPr>
          <a:xfrm>
            <a:off x="4572000" y="914400"/>
            <a:ext cx="4216400" cy="3352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Dangers of Marijuana</a:t>
            </a:r>
            <a:endParaRPr lang="en-US" dirty="0"/>
          </a:p>
        </p:txBody>
      </p:sp>
      <p:sp>
        <p:nvSpPr>
          <p:cNvPr id="4" name="Content Placeholder 3"/>
          <p:cNvSpPr>
            <a:spLocks noGrp="1"/>
          </p:cNvSpPr>
          <p:nvPr>
            <p:ph sz="quarter" idx="1"/>
          </p:nvPr>
        </p:nvSpPr>
        <p:spPr>
          <a:xfrm>
            <a:off x="914400" y="1447800"/>
            <a:ext cx="6553200" cy="4572000"/>
          </a:xfrm>
        </p:spPr>
        <p:txBody>
          <a:bodyPr>
            <a:normAutofit/>
          </a:bodyPr>
          <a:lstStyle/>
          <a:p>
            <a:r>
              <a:rPr lang="en-US" dirty="0" smtClean="0"/>
              <a:t>Short-Term Effects (small doses)</a:t>
            </a:r>
          </a:p>
          <a:p>
            <a:pPr>
              <a:buNone/>
            </a:pPr>
            <a:endParaRPr lang="en-US" dirty="0" smtClean="0"/>
          </a:p>
          <a:p>
            <a:r>
              <a:rPr lang="en-US" dirty="0" smtClean="0"/>
              <a:t>Short-Term Effects (larger doses)</a:t>
            </a:r>
          </a:p>
          <a:p>
            <a:pPr>
              <a:buNone/>
            </a:pPr>
            <a:endParaRPr lang="en-US" dirty="0" smtClean="0"/>
          </a:p>
          <a:p>
            <a:r>
              <a:rPr lang="en-US" dirty="0" smtClean="0"/>
              <a:t>Long-Term Effects</a:t>
            </a:r>
          </a:p>
          <a:p>
            <a:endParaRPr lang="en-US" dirty="0" smtClean="0"/>
          </a:p>
          <a:p>
            <a:endParaRPr lang="en-US" dirty="0"/>
          </a:p>
        </p:txBody>
      </p:sp>
      <p:pic>
        <p:nvPicPr>
          <p:cNvPr id="6" name="Picture 5"/>
          <p:cNvPicPr>
            <a:picLocks noChangeAspect="1"/>
          </p:cNvPicPr>
          <p:nvPr/>
        </p:nvPicPr>
        <p:blipFill>
          <a:blip r:embed="rId3" cstate="print"/>
          <a:stretch>
            <a:fillRect/>
          </a:stretch>
        </p:blipFill>
        <p:spPr>
          <a:xfrm>
            <a:off x="4191000" y="3273858"/>
            <a:ext cx="4659923" cy="305074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3354</TotalTime>
  <Words>2814</Words>
  <Application>Microsoft Office PowerPoint</Application>
  <PresentationFormat>On-screen Show (4:3)</PresentationFormat>
  <Paragraphs>353</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Equity</vt:lpstr>
      <vt:lpstr>Substance Abuse Prevention and Control</vt:lpstr>
      <vt:lpstr>Learning Topics</vt:lpstr>
      <vt:lpstr>Importance</vt:lpstr>
      <vt:lpstr>Definition of a Substance</vt:lpstr>
      <vt:lpstr>Definition of Substance Abuse</vt:lpstr>
      <vt:lpstr>Warning Signs of Common Drugs</vt:lpstr>
      <vt:lpstr>Myths of Drug Abuse</vt:lpstr>
      <vt:lpstr>Getting Help</vt:lpstr>
      <vt:lpstr>Dangers of Marijuana</vt:lpstr>
      <vt:lpstr>Other Dangerous Drugs</vt:lpstr>
      <vt:lpstr>Alcohol</vt:lpstr>
      <vt:lpstr>Dealing with Alcohol incident</vt:lpstr>
      <vt:lpstr>5 Ways to Prevent Abuse</vt:lpstr>
      <vt:lpstr>Urinalysis Testing </vt:lpstr>
      <vt:lpstr>Consequences</vt:lpstr>
      <vt:lpstr>Conclusion</vt:lpstr>
      <vt:lpstr>Hotline</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RAMIREZ</dc:creator>
  <cp:lastModifiedBy>Calarasu, Michelle C. Lt</cp:lastModifiedBy>
  <cp:revision>36</cp:revision>
  <dcterms:created xsi:type="dcterms:W3CDTF">2012-04-06T03:11:55Z</dcterms:created>
  <dcterms:modified xsi:type="dcterms:W3CDTF">2012-05-29T17:14:02Z</dcterms:modified>
</cp:coreProperties>
</file>