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60" r:id="rId4"/>
    <p:sldId id="266" r:id="rId5"/>
    <p:sldId id="265" r:id="rId6"/>
    <p:sldId id="264" r:id="rId7"/>
    <p:sldId id="263" r:id="rId8"/>
    <p:sldId id="262" r:id="rId9"/>
    <p:sldId id="269" r:id="rId10"/>
    <p:sldId id="268" r:id="rId11"/>
    <p:sldId id="261" r:id="rId12"/>
    <p:sldId id="272" r:id="rId13"/>
    <p:sldId id="273"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87" autoAdjust="0"/>
  </p:normalViewPr>
  <p:slideViewPr>
    <p:cSldViewPr>
      <p:cViewPr varScale="1">
        <p:scale>
          <a:sx n="50" d="100"/>
          <a:sy n="50" d="100"/>
        </p:scale>
        <p:origin x="-17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814A4-DA98-F34E-A5A9-0F4A5F587F49}" type="datetimeFigureOut">
              <a:rPr lang="en-US" smtClean="0"/>
              <a:pPr/>
              <a:t>5/29/2012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FC40F-FCB9-FD4C-A6E9-2D1FA9206258}" type="slidenum">
              <a:rPr lang="en-US" smtClean="0"/>
              <a:pPr/>
              <a:t>‹#›</a:t>
            </a:fld>
            <a:endParaRPr lang="en-US"/>
          </a:p>
        </p:txBody>
      </p:sp>
    </p:spTree>
    <p:extLst>
      <p:ext uri="{BB962C8B-B14F-4D97-AF65-F5344CB8AC3E}">
        <p14:creationId xmlns:p14="http://schemas.microsoft.com/office/powerpoint/2010/main" val="3722998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PCC</a:t>
            </a:r>
            <a:r>
              <a:rPr lang="en-US" baseline="0" dirty="0" smtClean="0"/>
              <a:t> IX (FITNESS AND WELLNESS PROGRAMS)- D.4 (Suicide </a:t>
            </a:r>
            <a:r>
              <a:rPr lang="en-US" baseline="0" dirty="0" smtClean="0"/>
              <a:t>awareness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so easy with our busy lives to get MAD and try to convince ourselves that a shipmate will be OK, even when we haven’t taken the time to really talk to him or her.</a:t>
            </a:r>
            <a:r>
              <a:rPr lang="en-US" dirty="0" smtClean="0"/>
              <a:t> </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 addition to contacting your local chaplain, the following website provides a phone number and email contact information to speak directly with a chaplain: </a:t>
            </a:r>
            <a:r>
              <a:rPr lang="en-US" u="sng" dirty="0" smtClean="0"/>
              <a:t>http://</a:t>
            </a:r>
            <a:r>
              <a:rPr lang="en-US" u="sng" dirty="0" err="1" smtClean="0"/>
              <a:t>chaplaincare.navy.mil/index.htm</a:t>
            </a:r>
            <a:r>
              <a:rPr lang="en-US" dirty="0" smtClean="0"/>
              <a:t> </a:t>
            </a:r>
          </a:p>
          <a:p>
            <a:endParaRPr lang="en-US" dirty="0" smtClean="0"/>
          </a:p>
          <a:p>
            <a:r>
              <a:rPr lang="en-US" dirty="0" smtClean="0"/>
              <a:t>Talk to your XO/CO</a:t>
            </a:r>
          </a:p>
          <a:p>
            <a:r>
              <a:rPr lang="en-US" dirty="0" smtClean="0"/>
              <a:t>Go to Hospital/Doctor</a:t>
            </a:r>
          </a:p>
          <a:p>
            <a:endParaRPr lang="en-US" dirty="0" smtClean="0"/>
          </a:p>
          <a:p>
            <a:endParaRPr lang="en-US" dirty="0" smtClean="0"/>
          </a:p>
          <a:p>
            <a:r>
              <a:rPr lang="en-US" dirty="0" smtClean="0"/>
              <a:t>Family</a:t>
            </a:r>
            <a:r>
              <a:rPr lang="en-US" baseline="0" dirty="0" smtClean="0"/>
              <a:t> Support Hotlines:</a:t>
            </a:r>
          </a:p>
          <a:p>
            <a:r>
              <a:rPr lang="en-US" dirty="0" smtClean="0"/>
              <a:t/>
            </a:r>
            <a:br>
              <a:rPr lang="en-US" dirty="0" smtClean="0"/>
            </a:br>
            <a:r>
              <a:rPr lang="en-US" b="1" dirty="0" smtClean="0"/>
              <a:t>Navy </a:t>
            </a:r>
            <a:r>
              <a:rPr lang="en-US" dirty="0" smtClean="0"/>
              <a:t/>
            </a:r>
            <a:br>
              <a:rPr lang="en-US" dirty="0" smtClean="0"/>
            </a:br>
            <a:r>
              <a:rPr lang="en-US" b="1" dirty="0" smtClean="0"/>
              <a:t>(800) 372-5463 </a:t>
            </a:r>
            <a:r>
              <a:rPr lang="en-US" dirty="0" smtClean="0"/>
              <a:t/>
            </a:r>
            <a:br>
              <a:rPr lang="en-US" dirty="0" smtClean="0"/>
            </a:br>
            <a:r>
              <a:rPr lang="en-US" dirty="0" smtClean="0"/>
              <a:t/>
            </a:r>
            <a:br>
              <a:rPr lang="en-US" dirty="0" smtClean="0"/>
            </a:br>
            <a:r>
              <a:rPr lang="en-US" b="1" dirty="0" smtClean="0"/>
              <a:t>PURPOSE</a:t>
            </a:r>
            <a:r>
              <a:rPr lang="en-US" dirty="0" smtClean="0"/>
              <a:t>: Information and Referral service (e.g. general family support, Command Ombudsmen/family support groups and Care Lines, Web sites, Navy Casualty information, referral to nearest Navy FFSC.) Other </a:t>
            </a:r>
            <a:r>
              <a:rPr lang="en-US" dirty="0" err="1" smtClean="0"/>
              <a:t>FFSCs</a:t>
            </a:r>
            <a:r>
              <a:rPr lang="en-US" dirty="0" smtClean="0"/>
              <a:t> provide similar information locally during normal business hours. </a:t>
            </a:r>
            <a:br>
              <a:rPr lang="en-US" dirty="0" smtClean="0"/>
            </a:br>
            <a:r>
              <a:rPr lang="en-US" dirty="0" smtClean="0"/>
              <a:t/>
            </a:r>
            <a:br>
              <a:rPr lang="en-US" dirty="0" smtClean="0"/>
            </a:br>
            <a:r>
              <a:rPr lang="en-US" b="1" dirty="0" smtClean="0"/>
              <a:t>Marine Corps </a:t>
            </a:r>
            <a:r>
              <a:rPr lang="en-US" dirty="0" smtClean="0"/>
              <a:t/>
            </a:r>
            <a:br>
              <a:rPr lang="en-US" dirty="0" smtClean="0"/>
            </a:br>
            <a:r>
              <a:rPr lang="en-US" b="1" dirty="0" smtClean="0"/>
              <a:t>(800) 336-4663</a:t>
            </a:r>
            <a:r>
              <a:rPr lang="en-US" dirty="0" smtClean="0"/>
              <a:t> - for Marines stationed East of the Mississippi River, excluding Wisconsin </a:t>
            </a:r>
            <a:br>
              <a:rPr lang="en-US" dirty="0" smtClean="0"/>
            </a:br>
            <a:r>
              <a:rPr lang="en-US" b="1" dirty="0" smtClean="0"/>
              <a:t>(800) 253-1624 </a:t>
            </a:r>
            <a:r>
              <a:rPr lang="en-US" dirty="0" smtClean="0"/>
              <a:t>- for Marines stationed West of the Mississippi River, including Wisconsin </a:t>
            </a:r>
            <a:br>
              <a:rPr lang="en-US" dirty="0" smtClean="0"/>
            </a:b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Suicide Prevention Hotline:</a:t>
            </a:r>
            <a:r>
              <a:rPr lang="en-US" baseline="0" dirty="0" smtClean="0"/>
              <a:t> 1-800-273-8255</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other words, a suicide attempt is an act focused on taking one’s life that is unsuccessful in causing death.</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who try to commit suicide are often trying to get away from a life situation that seems impossible to deal with. Many who make a suicide attempt are seeking relief from:</a:t>
            </a:r>
          </a:p>
          <a:p>
            <a:r>
              <a:rPr lang="en-US" dirty="0" smtClean="0"/>
              <a:t>Feeling ashamed, guilty, or like a burden to others</a:t>
            </a:r>
          </a:p>
          <a:p>
            <a:r>
              <a:rPr lang="en-US" dirty="0" smtClean="0"/>
              <a:t>Feeling like a victim</a:t>
            </a:r>
          </a:p>
          <a:p>
            <a:r>
              <a:rPr lang="en-US" dirty="0" smtClean="0"/>
              <a:t>Feelings of rejection, loss, or loneliness</a:t>
            </a:r>
          </a:p>
          <a:p>
            <a:r>
              <a:rPr lang="en-US" dirty="0" smtClean="0"/>
              <a:t>Most suicide attempts do not result in death. Many of these attempts are done in a way that makes rescue possible. These attempts are often a cry for help.</a:t>
            </a:r>
          </a:p>
          <a:p>
            <a:r>
              <a:rPr lang="en-US" dirty="0" smtClean="0"/>
              <a:t>Some people attempt suicide in a way that is somewhat non-violent, such as poisoning or overdose. Males, especially elderly men, are more likely to choose violent methods, such as shooting themselves. As a result, suicide attempts by males are more likely to be completed.</a:t>
            </a:r>
          </a:p>
          <a:p>
            <a:r>
              <a:rPr lang="en-US" dirty="0" smtClean="0"/>
              <a:t>Relatives of people who attempt or commit suicide often blame themselves or become very angry. They may see the suicide attempt as selfish. However, people who try to commit suicide often mistakenly believe that they are doing their friends and relatives a favor by taking themselves out of the world.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sz="2800" dirty="0" smtClean="0"/>
              <a:t>Situations </a:t>
            </a:r>
            <a:r>
              <a:rPr lang="en-US" sz="2800" dirty="0" smtClean="0"/>
              <a:t>that a Sailor labels as “hopeless,” such as: </a:t>
            </a:r>
            <a:endParaRPr lang="en-US" sz="2400" dirty="0" smtClean="0"/>
          </a:p>
          <a:p>
            <a:pPr lvl="1"/>
            <a:r>
              <a:rPr lang="en-US" dirty="0" smtClean="0"/>
              <a:t>Relationship difficulties </a:t>
            </a:r>
            <a:endParaRPr lang="en-US" sz="2000" dirty="0" smtClean="0"/>
          </a:p>
          <a:p>
            <a:pPr lvl="1"/>
            <a:r>
              <a:rPr lang="en-US" dirty="0" smtClean="0"/>
              <a:t>Serious work problems </a:t>
            </a:r>
            <a:endParaRPr lang="en-US" sz="2000" dirty="0" smtClean="0"/>
          </a:p>
          <a:p>
            <a:pPr lvl="1"/>
            <a:r>
              <a:rPr lang="en-US" dirty="0" smtClean="0"/>
              <a:t>Serious legal trouble </a:t>
            </a:r>
            <a:endParaRPr lang="en-US" sz="2000" dirty="0" smtClean="0"/>
          </a:p>
          <a:p>
            <a:pPr lvl="1"/>
            <a:r>
              <a:rPr lang="en-US" dirty="0" smtClean="0"/>
              <a:t>Serious financial trouble </a:t>
            </a:r>
            <a:endParaRPr lang="en-US" sz="2000" dirty="0" smtClean="0"/>
          </a:p>
          <a:p>
            <a:pPr lvl="1"/>
            <a:r>
              <a:rPr lang="en-US" dirty="0" smtClean="0"/>
              <a:t>Traumatic events</a:t>
            </a:r>
            <a:endParaRPr lang="en-US" sz="200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EXPLAIN: </a:t>
            </a:r>
            <a:r>
              <a:rPr lang="en-US" sz="1200" kern="1200" dirty="0" smtClean="0">
                <a:solidFill>
                  <a:schemeClr val="tx1"/>
                </a:solidFill>
                <a:latin typeface="+mn-lt"/>
                <a:ea typeface="+mn-ea"/>
                <a:cs typeface="+mn-cs"/>
              </a:rPr>
              <a:t>You should be aware of the symptoms of depression so that you can help that person (or perhaps yourself) before it's too late. Symptoms of depression include:</a:t>
            </a:r>
          </a:p>
          <a:p>
            <a:pPr lvl="0"/>
            <a:r>
              <a:rPr lang="en-US" sz="1200" kern="1200" dirty="0" smtClean="0">
                <a:solidFill>
                  <a:schemeClr val="tx1"/>
                </a:solidFill>
                <a:latin typeface="+mn-lt"/>
                <a:ea typeface="+mn-ea"/>
                <a:cs typeface="+mn-cs"/>
              </a:rPr>
              <a:t>Change in appetite, unwanted weight loss or gain </a:t>
            </a:r>
          </a:p>
          <a:p>
            <a:pPr lvl="0"/>
            <a:r>
              <a:rPr lang="en-US" sz="1200" kern="1200" dirty="0" smtClean="0">
                <a:solidFill>
                  <a:schemeClr val="tx1"/>
                </a:solidFill>
                <a:latin typeface="+mn-lt"/>
                <a:ea typeface="+mn-ea"/>
                <a:cs typeface="+mn-cs"/>
              </a:rPr>
              <a:t>Change in sleep habits </a:t>
            </a:r>
          </a:p>
          <a:p>
            <a:pPr lvl="0"/>
            <a:r>
              <a:rPr lang="en-US" sz="1200" kern="1200" dirty="0" smtClean="0">
                <a:solidFill>
                  <a:schemeClr val="tx1"/>
                </a:solidFill>
                <a:latin typeface="+mn-lt"/>
                <a:ea typeface="+mn-ea"/>
                <a:cs typeface="+mn-cs"/>
              </a:rPr>
              <a:t>Decreased productivity, poor performance </a:t>
            </a:r>
          </a:p>
          <a:p>
            <a:pPr lvl="0"/>
            <a:r>
              <a:rPr lang="en-US" sz="1200" kern="1200" dirty="0" smtClean="0">
                <a:solidFill>
                  <a:schemeClr val="tx1"/>
                </a:solidFill>
                <a:latin typeface="+mn-lt"/>
                <a:ea typeface="+mn-ea"/>
                <a:cs typeface="+mn-cs"/>
              </a:rPr>
              <a:t>Decreased sex drive </a:t>
            </a:r>
          </a:p>
          <a:p>
            <a:pPr lvl="0"/>
            <a:r>
              <a:rPr lang="en-US" sz="1200" kern="1200" dirty="0" smtClean="0">
                <a:solidFill>
                  <a:schemeClr val="tx1"/>
                </a:solidFill>
                <a:latin typeface="+mn-lt"/>
                <a:ea typeface="+mn-ea"/>
                <a:cs typeface="+mn-cs"/>
              </a:rPr>
              <a:t>Difficulty concentrating or remembering </a:t>
            </a:r>
          </a:p>
          <a:p>
            <a:pPr lvl="0"/>
            <a:r>
              <a:rPr lang="en-US" sz="1200" kern="1200" dirty="0" smtClean="0">
                <a:solidFill>
                  <a:schemeClr val="tx1"/>
                </a:solidFill>
                <a:latin typeface="+mn-lt"/>
                <a:ea typeface="+mn-ea"/>
                <a:cs typeface="+mn-cs"/>
              </a:rPr>
              <a:t>Expressed feelings of inadequacy or worthlessness </a:t>
            </a:r>
          </a:p>
          <a:p>
            <a:pPr lvl="0"/>
            <a:r>
              <a:rPr lang="en-US" sz="1200" kern="1200" dirty="0" smtClean="0">
                <a:solidFill>
                  <a:schemeClr val="tx1"/>
                </a:solidFill>
                <a:latin typeface="+mn-lt"/>
                <a:ea typeface="+mn-ea"/>
                <a:cs typeface="+mn-cs"/>
              </a:rPr>
              <a:t>Loss of energy, slowed speech, and muscle movement </a:t>
            </a:r>
          </a:p>
          <a:p>
            <a:pPr lvl="0"/>
            <a:r>
              <a:rPr lang="en-US" sz="1200" kern="1200" dirty="0" smtClean="0">
                <a:solidFill>
                  <a:schemeClr val="tx1"/>
                </a:solidFill>
                <a:latin typeface="+mn-lt"/>
                <a:ea typeface="+mn-ea"/>
                <a:cs typeface="+mn-cs"/>
              </a:rPr>
              <a:t>Loss of interest in usually pleasurable activities </a:t>
            </a:r>
          </a:p>
          <a:p>
            <a:pPr lvl="0"/>
            <a:r>
              <a:rPr lang="en-US" sz="1200" kern="1200" dirty="0" smtClean="0">
                <a:solidFill>
                  <a:schemeClr val="tx1"/>
                </a:solidFill>
                <a:latin typeface="+mn-lt"/>
                <a:ea typeface="+mn-ea"/>
                <a:cs typeface="+mn-cs"/>
              </a:rPr>
              <a:t>Negative thoughts about the future or the past </a:t>
            </a:r>
          </a:p>
          <a:p>
            <a:pPr lvl="0"/>
            <a:r>
              <a:rPr lang="en-US" sz="1200" kern="1200" dirty="0" smtClean="0">
                <a:solidFill>
                  <a:schemeClr val="tx1"/>
                </a:solidFill>
                <a:latin typeface="+mn-lt"/>
                <a:ea typeface="+mn-ea"/>
                <a:cs typeface="+mn-cs"/>
              </a:rPr>
              <a:t>No apparent pleasure in response to praise or rewards </a:t>
            </a:r>
          </a:p>
          <a:p>
            <a:r>
              <a:rPr lang="en-US" sz="1200" kern="1200" dirty="0" smtClean="0">
                <a:solidFill>
                  <a:schemeClr val="tx1"/>
                </a:solidFill>
                <a:latin typeface="+mn-lt"/>
                <a:ea typeface="+mn-ea"/>
                <a:cs typeface="+mn-cs"/>
              </a:rPr>
              <a:t>Tearfulness or crying</a:t>
            </a:r>
            <a:r>
              <a:rPr lang="en-US" dirty="0" smtClean="0"/>
              <a:t> </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reducing risk factors and strengthening protective measures, you can help prevent the problems that contribute to suicide. </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important thing is for you to ACT </a:t>
            </a:r>
            <a:r>
              <a:rPr lang="en-US" sz="1200" b="1" i="1" kern="1200" dirty="0" smtClean="0">
                <a:solidFill>
                  <a:schemeClr val="tx1"/>
                </a:solidFill>
                <a:latin typeface="+mn-lt"/>
                <a:ea typeface="+mn-ea"/>
                <a:cs typeface="+mn-cs"/>
              </a:rPr>
              <a:t>immediately</a:t>
            </a:r>
            <a:r>
              <a:rPr lang="en-US" sz="1200" kern="1200" dirty="0" smtClean="0">
                <a:solidFill>
                  <a:schemeClr val="tx1"/>
                </a:solidFill>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If you notice some of the warning signs in a shipmate, friend, or family member, </a:t>
            </a:r>
            <a:r>
              <a:rPr lang="en-US" sz="1200" b="1" i="1" kern="1200" dirty="0" smtClean="0">
                <a:solidFill>
                  <a:schemeClr val="tx1"/>
                </a:solidFill>
                <a:latin typeface="+mn-lt"/>
                <a:ea typeface="+mn-ea"/>
                <a:cs typeface="+mn-cs"/>
              </a:rPr>
              <a:t>now</a:t>
            </a:r>
            <a:r>
              <a:rPr lang="en-US" sz="1200" kern="1200" dirty="0" smtClean="0">
                <a:solidFill>
                  <a:schemeClr val="tx1"/>
                </a:solidFill>
                <a:latin typeface="+mn-lt"/>
                <a:ea typeface="+mn-ea"/>
                <a:cs typeface="+mn-cs"/>
              </a:rPr>
              <a:t> is the time for you to respond.</a:t>
            </a:r>
          </a:p>
          <a:p>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calling Medical, taking the person to the Emergency Room, or calling 911</a:t>
            </a:r>
          </a:p>
          <a:p>
            <a:r>
              <a:rPr lang="en-US" sz="1200" kern="1200" dirty="0" smtClean="0">
                <a:solidFill>
                  <a:schemeClr val="tx1"/>
                </a:solidFill>
                <a:latin typeface="+mn-lt"/>
                <a:ea typeface="+mn-ea"/>
                <a:cs typeface="+mn-cs"/>
              </a:rPr>
              <a:t>Seek support </a:t>
            </a:r>
            <a:r>
              <a:rPr lang="en-US" sz="1200" b="1" i="1" kern="1200" dirty="0" smtClean="0">
                <a:solidFill>
                  <a:schemeClr val="tx1"/>
                </a:solidFill>
                <a:latin typeface="+mn-lt"/>
                <a:ea typeface="+mn-ea"/>
                <a:cs typeface="+mn-cs"/>
              </a:rPr>
              <a:t>NOW</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71FC40F-FCB9-FD4C-A6E9-2D1FA920625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8829D1-61B8-4254-A018-B7E720796D71}" type="datetimeFigureOut">
              <a:rPr lang="en-US" smtClean="0"/>
              <a:pPr/>
              <a:t>5/29/2012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B42A6D9-7892-445A-B2F2-992E85B4F6C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6D9-7892-445A-B2F2-992E85B4F6C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8829D1-61B8-4254-A018-B7E720796D71}" type="datetimeFigureOut">
              <a:rPr lang="en-US" smtClean="0"/>
              <a:pPr/>
              <a:t>5/29/2012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88829D1-61B8-4254-A018-B7E720796D71}"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8829D1-61B8-4254-A018-B7E720796D71}"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29D1-61B8-4254-A018-B7E720796D71}"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A6D9-7892-445A-B2F2-992E85B4F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6D9-7892-445A-B2F2-992E85B4F6C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8829D1-61B8-4254-A018-B7E720796D71}" type="datetimeFigureOut">
              <a:rPr lang="en-US" smtClean="0"/>
              <a:pPr/>
              <a:t>5/29/2012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B42A6D9-7892-445A-B2F2-992E85B4F6C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88829D1-61B8-4254-A018-B7E720796D71}" type="datetimeFigureOut">
              <a:rPr lang="en-US" smtClean="0"/>
              <a:pPr/>
              <a:t>5/29/2012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42A6D9-7892-445A-B2F2-992E85B4F6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ViolencePrevention/suicide/" TargetMode="External"/><Relationship Id="rId2" Type="http://schemas.openxmlformats.org/officeDocument/2006/relationships/hyperlink" Target="http://www.suicidology.org" TargetMode="External"/><Relationship Id="rId1" Type="http://schemas.openxmlformats.org/officeDocument/2006/relationships/slideLayout" Target="../slideLayouts/slideLayout2.xml"/><Relationship Id="rId6" Type="http://schemas.openxmlformats.org/officeDocument/2006/relationships/hyperlink" Target="http://www.suicidepreventionlifeline.org/" TargetMode="External"/><Relationship Id="rId5" Type="http://schemas.openxmlformats.org/officeDocument/2006/relationships/hyperlink" Target="NULL" TargetMode="External"/><Relationship Id="rId4" Type="http://schemas.openxmlformats.org/officeDocument/2006/relationships/hyperlink" Target="http://www.nmcphc.med.navy.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2" name="Title 1"/>
          <p:cNvSpPr>
            <a:spLocks noGrp="1"/>
          </p:cNvSpPr>
          <p:nvPr>
            <p:ph type="ctrTitle"/>
          </p:nvPr>
        </p:nvSpPr>
        <p:spPr>
          <a:solidFill>
            <a:srgbClr val="002060"/>
          </a:solidFill>
        </p:spPr>
        <p:txBody>
          <a:bodyPr>
            <a:normAutofit/>
          </a:bodyPr>
          <a:lstStyle/>
          <a:p>
            <a:r>
              <a:rPr lang="en-US" dirty="0" smtClean="0"/>
              <a:t>Suicide Awareness and Prevention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CARE</a:t>
            </a:r>
            <a:endParaRPr lang="en-US" dirty="0"/>
          </a:p>
        </p:txBody>
      </p:sp>
      <p:sp>
        <p:nvSpPr>
          <p:cNvPr id="4" name="Content Placeholder 3"/>
          <p:cNvSpPr>
            <a:spLocks noGrp="1"/>
          </p:cNvSpPr>
          <p:nvPr>
            <p:ph sz="quarter" idx="1"/>
          </p:nvPr>
        </p:nvSpPr>
        <p:spPr>
          <a:xfrm>
            <a:off x="457200" y="1447800"/>
            <a:ext cx="8229600" cy="5029200"/>
          </a:xfrm>
        </p:spPr>
        <p:txBody>
          <a:bodyPr>
            <a:normAutofit/>
          </a:bodyPr>
          <a:lstStyle/>
          <a:p>
            <a:r>
              <a:rPr lang="en-US" b="1" dirty="0" smtClean="0"/>
              <a:t>DO:</a:t>
            </a:r>
            <a:r>
              <a:rPr lang="en-US" dirty="0" smtClean="0"/>
              <a:t> </a:t>
            </a:r>
          </a:p>
          <a:p>
            <a:pPr lvl="1"/>
            <a:r>
              <a:rPr lang="en-US" dirty="0" smtClean="0"/>
              <a:t>Let your shipmate know you care and understand</a:t>
            </a:r>
          </a:p>
          <a:p>
            <a:pPr lvl="1"/>
            <a:r>
              <a:rPr lang="en-US" dirty="0" smtClean="0"/>
              <a:t>Discuss and care about what is troubling him/her </a:t>
            </a:r>
          </a:p>
          <a:p>
            <a:pPr lvl="1"/>
            <a:r>
              <a:rPr lang="en-US" dirty="0" smtClean="0"/>
              <a:t>Maintain good eye contact and give your undivided attention </a:t>
            </a:r>
          </a:p>
          <a:p>
            <a:pPr lvl="1"/>
            <a:r>
              <a:rPr lang="en-US" dirty="0" smtClean="0"/>
              <a:t>Care if a shipmate has a plan for suicide</a:t>
            </a:r>
          </a:p>
          <a:p>
            <a:pPr lvl="1">
              <a:buNone/>
            </a:pPr>
            <a:endParaRPr lang="en-US" dirty="0" smtClean="0"/>
          </a:p>
          <a:p>
            <a:r>
              <a:rPr lang="en-US" b="1" dirty="0" smtClean="0"/>
              <a:t>DON’T:</a:t>
            </a:r>
            <a:endParaRPr lang="en-US" dirty="0" smtClean="0"/>
          </a:p>
          <a:p>
            <a:pPr lvl="1"/>
            <a:r>
              <a:rPr lang="en-US" dirty="0" smtClean="0"/>
              <a:t>Encourage him or her to do it </a:t>
            </a:r>
          </a:p>
          <a:p>
            <a:pPr lvl="1"/>
            <a:r>
              <a:rPr lang="en-US" dirty="0" smtClean="0"/>
              <a:t>Act shocked—this will put distance between you </a:t>
            </a:r>
            <a:endParaRPr lang="en-US" dirty="0"/>
          </a:p>
        </p:txBody>
      </p:sp>
      <p:pic>
        <p:nvPicPr>
          <p:cNvPr id="5" name="Picture 4"/>
          <p:cNvPicPr>
            <a:picLocks noChangeAspect="1"/>
          </p:cNvPicPr>
          <p:nvPr/>
        </p:nvPicPr>
        <p:blipFill>
          <a:blip r:embed="rId3" cstate="print"/>
          <a:stretch>
            <a:fillRect/>
          </a:stretch>
        </p:blipFill>
        <p:spPr>
          <a:xfrm>
            <a:off x="6629400" y="3733800"/>
            <a:ext cx="2362200" cy="2590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TREAT</a:t>
            </a:r>
            <a:endParaRPr lang="en-US" dirty="0"/>
          </a:p>
        </p:txBody>
      </p:sp>
      <p:sp>
        <p:nvSpPr>
          <p:cNvPr id="4" name="Content Placeholder 3"/>
          <p:cNvSpPr>
            <a:spLocks noGrp="1"/>
          </p:cNvSpPr>
          <p:nvPr>
            <p:ph sz="quarter" idx="1"/>
          </p:nvPr>
        </p:nvSpPr>
        <p:spPr/>
        <p:txBody>
          <a:bodyPr/>
          <a:lstStyle/>
          <a:p>
            <a:r>
              <a:rPr lang="en-US" b="1" dirty="0" smtClean="0"/>
              <a:t>DO:</a:t>
            </a:r>
            <a:r>
              <a:rPr lang="en-US" dirty="0" smtClean="0"/>
              <a:t> </a:t>
            </a:r>
          </a:p>
          <a:p>
            <a:pPr lvl="1"/>
            <a:r>
              <a:rPr lang="en-US" dirty="0" smtClean="0"/>
              <a:t>Obtain professional help as soon as possible</a:t>
            </a:r>
          </a:p>
          <a:p>
            <a:pPr lvl="1">
              <a:buNone/>
            </a:pPr>
            <a:endParaRPr lang="en-US" dirty="0" smtClean="0"/>
          </a:p>
          <a:p>
            <a:r>
              <a:rPr lang="en-US" b="1" dirty="0" smtClean="0"/>
              <a:t>DON’T:</a:t>
            </a:r>
            <a:endParaRPr lang="en-US" dirty="0" smtClean="0"/>
          </a:p>
          <a:p>
            <a:pPr lvl="1"/>
            <a:r>
              <a:rPr lang="en-US" dirty="0" smtClean="0"/>
              <a:t>Leave the person alone</a:t>
            </a:r>
          </a:p>
          <a:p>
            <a:pPr lvl="1"/>
            <a:r>
              <a:rPr lang="en-US" dirty="0" smtClean="0"/>
              <a:t>Be sworn to secrecy</a:t>
            </a:r>
            <a:endParaRPr lang="en-US" dirty="0"/>
          </a:p>
        </p:txBody>
      </p:sp>
      <p:pic>
        <p:nvPicPr>
          <p:cNvPr id="5" name="Picture 4"/>
          <p:cNvPicPr>
            <a:picLocks noChangeAspect="1"/>
          </p:cNvPicPr>
          <p:nvPr/>
        </p:nvPicPr>
        <p:blipFill>
          <a:blip r:embed="rId3" cstate="print"/>
          <a:stretch>
            <a:fillRect/>
          </a:stretch>
        </p:blipFill>
        <p:spPr>
          <a:xfrm>
            <a:off x="5410200" y="3048000"/>
            <a:ext cx="2501900" cy="3238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Get Mad</a:t>
            </a:r>
            <a:endParaRPr lang="en-US" dirty="0"/>
          </a:p>
        </p:txBody>
      </p:sp>
      <p:sp>
        <p:nvSpPr>
          <p:cNvPr id="3" name="Content Placeholder 2"/>
          <p:cNvSpPr>
            <a:spLocks noGrp="1"/>
          </p:cNvSpPr>
          <p:nvPr>
            <p:ph sz="quarter" idx="1"/>
          </p:nvPr>
        </p:nvSpPr>
        <p:spPr/>
        <p:txBody>
          <a:bodyPr/>
          <a:lstStyle/>
          <a:p>
            <a:r>
              <a:rPr lang="en-US" b="1" dirty="0" smtClean="0"/>
              <a:t>DON'T:</a:t>
            </a:r>
            <a:r>
              <a:rPr lang="en-US" dirty="0" smtClean="0"/>
              <a:t> </a:t>
            </a:r>
          </a:p>
          <a:p>
            <a:pPr lvl="1"/>
            <a:r>
              <a:rPr lang="en-US" b="1" dirty="0" smtClean="0"/>
              <a:t>M</a:t>
            </a:r>
            <a:r>
              <a:rPr lang="en-US" dirty="0" smtClean="0"/>
              <a:t>iss or mistake signals</a:t>
            </a:r>
          </a:p>
          <a:p>
            <a:pPr lvl="1"/>
            <a:r>
              <a:rPr lang="en-US" b="1" dirty="0" smtClean="0"/>
              <a:t>A</a:t>
            </a:r>
            <a:r>
              <a:rPr lang="en-US" dirty="0" smtClean="0"/>
              <a:t>void the person</a:t>
            </a:r>
          </a:p>
          <a:p>
            <a:pPr lvl="1"/>
            <a:r>
              <a:rPr lang="en-US" b="1" dirty="0" smtClean="0"/>
              <a:t>D</a:t>
            </a:r>
            <a:r>
              <a:rPr lang="en-US" dirty="0" smtClean="0"/>
              <a:t>isregard signals</a:t>
            </a:r>
          </a:p>
          <a:p>
            <a:endParaRPr lang="en-US" dirty="0"/>
          </a:p>
        </p:txBody>
      </p:sp>
      <p:pic>
        <p:nvPicPr>
          <p:cNvPr id="4" name="Picture 3"/>
          <p:cNvPicPr>
            <a:picLocks noChangeAspect="1"/>
          </p:cNvPicPr>
          <p:nvPr/>
        </p:nvPicPr>
        <p:blipFill>
          <a:blip r:embed="rId3" cstate="print"/>
          <a:stretch>
            <a:fillRect/>
          </a:stretch>
        </p:blipFill>
        <p:spPr>
          <a:xfrm>
            <a:off x="3962400" y="3810000"/>
            <a:ext cx="4218214" cy="2362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Resources</a:t>
            </a:r>
            <a:endParaRPr lang="en-US" dirty="0"/>
          </a:p>
        </p:txBody>
      </p:sp>
      <p:sp>
        <p:nvSpPr>
          <p:cNvPr id="3" name="Content Placeholder 2"/>
          <p:cNvSpPr>
            <a:spLocks noGrp="1"/>
          </p:cNvSpPr>
          <p:nvPr>
            <p:ph sz="quarter" idx="1"/>
          </p:nvPr>
        </p:nvSpPr>
        <p:spPr/>
        <p:txBody>
          <a:bodyPr/>
          <a:lstStyle/>
          <a:p>
            <a:pPr lvl="0"/>
            <a:r>
              <a:rPr lang="en-US" dirty="0" smtClean="0"/>
              <a:t>Chaplains</a:t>
            </a:r>
          </a:p>
          <a:p>
            <a:pPr lvl="0"/>
            <a:r>
              <a:rPr lang="en-US" dirty="0" smtClean="0"/>
              <a:t>Command leadership </a:t>
            </a:r>
          </a:p>
          <a:p>
            <a:pPr lvl="0"/>
            <a:r>
              <a:rPr lang="en-US" dirty="0" smtClean="0"/>
              <a:t>Fleet and family support centers </a:t>
            </a:r>
          </a:p>
          <a:p>
            <a:pPr lvl="0"/>
            <a:r>
              <a:rPr lang="en-US" dirty="0" smtClean="0"/>
              <a:t>Marriage and family counselors </a:t>
            </a:r>
          </a:p>
          <a:p>
            <a:r>
              <a:rPr lang="en-US" dirty="0" smtClean="0"/>
              <a:t>Medical services</a:t>
            </a:r>
          </a:p>
          <a:p>
            <a:r>
              <a:rPr lang="en-US" dirty="0" smtClean="0"/>
              <a:t>University resources</a:t>
            </a:r>
          </a:p>
          <a:p>
            <a:endParaRPr lang="en-US" dirty="0"/>
          </a:p>
        </p:txBody>
      </p:sp>
      <p:pic>
        <p:nvPicPr>
          <p:cNvPr id="4" name="Picture 3"/>
          <p:cNvPicPr>
            <a:picLocks noChangeAspect="1"/>
          </p:cNvPicPr>
          <p:nvPr/>
        </p:nvPicPr>
        <p:blipFill>
          <a:blip r:embed="rId3" cstate="print"/>
          <a:stretch>
            <a:fillRect/>
          </a:stretch>
        </p:blipFill>
        <p:spPr>
          <a:xfrm>
            <a:off x="4572000" y="3657600"/>
            <a:ext cx="3733800" cy="25860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Hotline</a:t>
            </a:r>
            <a:endParaRPr lang="en-US" dirty="0"/>
          </a:p>
        </p:txBody>
      </p:sp>
      <p:sp>
        <p:nvSpPr>
          <p:cNvPr id="4" name="Content Placeholder 3"/>
          <p:cNvSpPr>
            <a:spLocks noGrp="1"/>
          </p:cNvSpPr>
          <p:nvPr>
            <p:ph sz="quarter" idx="1"/>
          </p:nvPr>
        </p:nvSpPr>
        <p:spPr/>
        <p:txBody>
          <a:bodyPr/>
          <a:lstStyle/>
          <a:p>
            <a:pPr>
              <a:buNone/>
            </a:pPr>
            <a:r>
              <a:rPr lang="en-US" dirty="0" smtClean="0"/>
              <a:t>Insert Campus Hotline Here</a:t>
            </a:r>
            <a:endParaRPr lang="en-US" dirty="0"/>
          </a:p>
        </p:txBody>
      </p:sp>
      <p:pic>
        <p:nvPicPr>
          <p:cNvPr id="5" name="Picture 4"/>
          <p:cNvPicPr>
            <a:picLocks noChangeAspect="1"/>
          </p:cNvPicPr>
          <p:nvPr/>
        </p:nvPicPr>
        <p:blipFill>
          <a:blip r:embed="rId3" cstate="print"/>
          <a:stretch>
            <a:fillRect/>
          </a:stretch>
        </p:blipFill>
        <p:spPr>
          <a:xfrm>
            <a:off x="2743200" y="3810000"/>
            <a:ext cx="3784600" cy="25916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a:xfrm>
            <a:off x="914400" y="1447800"/>
            <a:ext cx="7772400" cy="4800600"/>
          </a:xfrm>
        </p:spPr>
        <p:txBody>
          <a:bodyPr>
            <a:normAutofit/>
          </a:bodyPr>
          <a:lstStyle/>
          <a:p>
            <a:pPr lvl="0"/>
            <a:r>
              <a:rPr lang="en-US" sz="2000" dirty="0" smtClean="0"/>
              <a:t>American Association of </a:t>
            </a:r>
            <a:r>
              <a:rPr lang="en-US" sz="2000" dirty="0" err="1" smtClean="0"/>
              <a:t>Suicidology</a:t>
            </a:r>
            <a:r>
              <a:rPr lang="en-US" sz="2000" dirty="0" smtClean="0"/>
              <a:t> – </a:t>
            </a:r>
            <a:r>
              <a:rPr lang="en-US" sz="2000" u="sng" dirty="0" smtClean="0">
                <a:hlinkClick r:id="rId2"/>
              </a:rPr>
              <a:t>http://www.suicidology.org</a:t>
            </a:r>
            <a:r>
              <a:rPr lang="en-US" sz="2000" dirty="0" smtClean="0"/>
              <a:t> </a:t>
            </a:r>
          </a:p>
          <a:p>
            <a:pPr lvl="0"/>
            <a:r>
              <a:rPr lang="en-US" sz="2000" dirty="0" smtClean="0"/>
              <a:t>Centers for Disease Control and Prevention</a:t>
            </a:r>
          </a:p>
          <a:p>
            <a:pPr lvl="0">
              <a:buNone/>
            </a:pPr>
            <a:r>
              <a:rPr lang="en-US" sz="2000" dirty="0" smtClean="0"/>
              <a:t>	</a:t>
            </a:r>
            <a:r>
              <a:rPr lang="en-US" sz="2000" dirty="0" smtClean="0">
                <a:hlinkClick r:id="rId3"/>
              </a:rPr>
              <a:t>http://www.cdc.gov/ViolencePrevention/suicide/</a:t>
            </a:r>
            <a:endParaRPr lang="en-US" sz="2000" dirty="0" smtClean="0"/>
          </a:p>
          <a:p>
            <a:r>
              <a:rPr lang="en-US" sz="2000" dirty="0" smtClean="0"/>
              <a:t>Navy and Marine Corps Public Health Center– </a:t>
            </a:r>
            <a:r>
              <a:rPr lang="en-US" sz="2000" dirty="0" smtClean="0">
                <a:hlinkClick r:id="rId4"/>
              </a:rPr>
              <a:t>http://www.nmcphc.med.navy.mil/</a:t>
            </a:r>
            <a:endParaRPr lang="en-US" sz="2000" dirty="0" smtClean="0"/>
          </a:p>
          <a:p>
            <a:pPr lvl="0"/>
            <a:r>
              <a:rPr lang="en-US" sz="2000" dirty="0" smtClean="0"/>
              <a:t>Navy Suicide Prevention Program –</a:t>
            </a:r>
          </a:p>
          <a:p>
            <a:pPr lvl="0">
              <a:buNone/>
            </a:pPr>
            <a:r>
              <a:rPr lang="en-US" sz="2000" dirty="0" smtClean="0"/>
              <a:t>	 </a:t>
            </a:r>
            <a:r>
              <a:rPr lang="en-US" sz="2000" u="sng" dirty="0" smtClean="0">
                <a:hlinkClick r:id="rId5" invalidUrl="http:///"/>
              </a:rPr>
              <a:t>http://</a:t>
            </a:r>
            <a:r>
              <a:rPr lang="en-US" sz="2000" u="sng" dirty="0" smtClean="0"/>
              <a:t>www.public.navy.mil/bupers-ncp/support/suicide_prevention/Pages/default.aspx</a:t>
            </a:r>
            <a:endParaRPr lang="en-US" sz="2000" dirty="0" smtClean="0"/>
          </a:p>
          <a:p>
            <a:pPr lvl="0"/>
            <a:r>
              <a:rPr lang="en-US" sz="2000" dirty="0" smtClean="0"/>
              <a:t>Mental Health – </a:t>
            </a:r>
            <a:r>
              <a:rPr lang="en-US" sz="2000" u="sng" dirty="0" smtClean="0"/>
              <a:t>https://www.militarymentalhealth.org/welcome.asp</a:t>
            </a:r>
            <a:r>
              <a:rPr lang="en-US" sz="2000" dirty="0" smtClean="0"/>
              <a:t> </a:t>
            </a:r>
          </a:p>
          <a:p>
            <a:pPr lvl="0"/>
            <a:r>
              <a:rPr lang="en-US" sz="2000" dirty="0" smtClean="0"/>
              <a:t>Military OneSource : </a:t>
            </a:r>
            <a:r>
              <a:rPr lang="en-US" sz="2000" u="sng" dirty="0" smtClean="0"/>
              <a:t>www.miltaryonesource.mil</a:t>
            </a:r>
            <a:endParaRPr lang="en-US" sz="2000" dirty="0" smtClean="0"/>
          </a:p>
          <a:p>
            <a:pPr lvl="0"/>
            <a:r>
              <a:rPr lang="en-US" sz="2000" dirty="0" smtClean="0"/>
              <a:t>National Suicide Prevention Lifeline –</a:t>
            </a:r>
            <a:r>
              <a:rPr lang="en-US" sz="2000" u="sng" dirty="0" smtClean="0">
                <a:hlinkClick r:id="rId6"/>
              </a:rPr>
              <a:t>http://www.suicidepreventionlifeline.org</a:t>
            </a:r>
            <a:r>
              <a:rPr lang="en-US" sz="2000" u="sng" dirty="0" smtClean="0">
                <a:hlinkClick r:id="rId6"/>
              </a:rPr>
              <a:t>/</a:t>
            </a:r>
            <a:endParaRPr lang="en-US" sz="2000" u="sng" dirty="0" smtClean="0"/>
          </a:p>
          <a:p>
            <a:pPr lvl="0"/>
            <a:r>
              <a:rPr lang="en-US" sz="2000" dirty="0"/>
              <a:t>OPNAVINST 1720.4A</a:t>
            </a:r>
            <a:endParaRPr lang="en-U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Learning </a:t>
            </a:r>
            <a:r>
              <a:rPr lang="en-US" dirty="0" smtClean="0"/>
              <a:t>Topics</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Suicide and suicide attempt</a:t>
            </a:r>
          </a:p>
          <a:p>
            <a:r>
              <a:rPr lang="en-US" dirty="0" smtClean="0"/>
              <a:t>Suicide gesture and behavior </a:t>
            </a:r>
          </a:p>
          <a:p>
            <a:r>
              <a:rPr lang="en-US" dirty="0" smtClean="0"/>
              <a:t>Key risk factors</a:t>
            </a:r>
          </a:p>
          <a:p>
            <a:r>
              <a:rPr lang="en-US" dirty="0" smtClean="0"/>
              <a:t>Protective factors</a:t>
            </a:r>
          </a:p>
          <a:p>
            <a:r>
              <a:rPr lang="en-US" dirty="0" smtClean="0"/>
              <a:t>First responder</a:t>
            </a:r>
          </a:p>
          <a:p>
            <a:r>
              <a:rPr lang="en-US" dirty="0" smtClean="0"/>
              <a:t>Ask</a:t>
            </a:r>
          </a:p>
          <a:p>
            <a:r>
              <a:rPr lang="en-US" dirty="0" smtClean="0"/>
              <a:t>Care</a:t>
            </a:r>
          </a:p>
          <a:p>
            <a:r>
              <a:rPr lang="en-US" dirty="0" smtClean="0"/>
              <a:t>Treat</a:t>
            </a:r>
          </a:p>
          <a:p>
            <a:r>
              <a:rPr lang="en-US" dirty="0" smtClean="0"/>
              <a:t>MAD</a:t>
            </a:r>
          </a:p>
          <a:p>
            <a:r>
              <a:rPr lang="en-US" dirty="0" smtClean="0"/>
              <a:t>Suicide resources</a:t>
            </a:r>
          </a:p>
          <a:p>
            <a:r>
              <a:rPr lang="en-US" dirty="0" smtClean="0"/>
              <a:t>Hotline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Importance</a:t>
            </a:r>
            <a:endParaRPr lang="en-US" dirty="0"/>
          </a:p>
        </p:txBody>
      </p:sp>
      <p:sp>
        <p:nvSpPr>
          <p:cNvPr id="4" name="Content Placeholder 3"/>
          <p:cNvSpPr>
            <a:spLocks noGrp="1"/>
          </p:cNvSpPr>
          <p:nvPr>
            <p:ph sz="quarter" idx="1"/>
          </p:nvPr>
        </p:nvSpPr>
        <p:spPr/>
        <p:txBody>
          <a:bodyPr>
            <a:normAutofit/>
          </a:bodyPr>
          <a:lstStyle/>
          <a:p>
            <a:r>
              <a:rPr lang="en-US" dirty="0" smtClean="0"/>
              <a:t>Loss of life to suicide is of great concern within the Department of the Navy (DON). The goal of the Navy’s suicide prevention program is to help you recognize and understand suicide risk, protective factors, and how to help and effectively intervene.</a:t>
            </a:r>
          </a:p>
        </p:txBody>
      </p:sp>
      <p:pic>
        <p:nvPicPr>
          <p:cNvPr id="5" name="Picture 4"/>
          <p:cNvPicPr>
            <a:picLocks noChangeAspect="1"/>
          </p:cNvPicPr>
          <p:nvPr/>
        </p:nvPicPr>
        <p:blipFill>
          <a:blip r:embed="rId2" cstate="print"/>
          <a:stretch>
            <a:fillRect/>
          </a:stretch>
        </p:blipFill>
        <p:spPr>
          <a:xfrm>
            <a:off x="4724400" y="3429000"/>
            <a:ext cx="3657600" cy="32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Suicide and Suicide Attempt</a:t>
            </a:r>
            <a:endParaRPr lang="en-US" dirty="0"/>
          </a:p>
        </p:txBody>
      </p:sp>
      <p:sp>
        <p:nvSpPr>
          <p:cNvPr id="4" name="Content Placeholder 3"/>
          <p:cNvSpPr>
            <a:spLocks noGrp="1"/>
          </p:cNvSpPr>
          <p:nvPr>
            <p:ph sz="quarter" idx="1"/>
          </p:nvPr>
        </p:nvSpPr>
        <p:spPr/>
        <p:txBody>
          <a:bodyPr/>
          <a:lstStyle/>
          <a:p>
            <a:r>
              <a:rPr lang="en-US" b="1" dirty="0" smtClean="0"/>
              <a:t>Suicide:</a:t>
            </a:r>
            <a:r>
              <a:rPr lang="en-US" dirty="0" smtClean="0"/>
              <a:t> an intentional act resulting in one’s own death.</a:t>
            </a:r>
          </a:p>
          <a:p>
            <a:endParaRPr lang="en-US" i="1" dirty="0" smtClean="0"/>
          </a:p>
          <a:p>
            <a:r>
              <a:rPr lang="en-US" dirty="0" smtClean="0"/>
              <a:t>S</a:t>
            </a:r>
            <a:r>
              <a:rPr lang="en-US" b="1" dirty="0" smtClean="0"/>
              <a:t>uicide attempt</a:t>
            </a:r>
            <a:r>
              <a:rPr lang="en-US" b="1" i="1" dirty="0" smtClean="0"/>
              <a:t>:</a:t>
            </a:r>
            <a:r>
              <a:rPr lang="en-US" dirty="0" smtClean="0"/>
              <a:t> an intentional act, causing self-harm, where death would have occurred without direct intervention. </a:t>
            </a:r>
          </a:p>
          <a:p>
            <a:endParaRPr lang="en-US" dirty="0" smtClean="0"/>
          </a:p>
        </p:txBody>
      </p:sp>
      <p:pic>
        <p:nvPicPr>
          <p:cNvPr id="7" name="Picture 6"/>
          <p:cNvPicPr>
            <a:picLocks noChangeAspect="1"/>
          </p:cNvPicPr>
          <p:nvPr/>
        </p:nvPicPr>
        <p:blipFill>
          <a:blip r:embed="rId3" cstate="print"/>
          <a:stretch>
            <a:fillRect/>
          </a:stretch>
        </p:blipFill>
        <p:spPr>
          <a:xfrm>
            <a:off x="3886200" y="4267200"/>
            <a:ext cx="3810000" cy="213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Suicide Gesture and Behaviors</a:t>
            </a:r>
            <a:endParaRPr lang="en-US" dirty="0"/>
          </a:p>
        </p:txBody>
      </p:sp>
      <p:sp>
        <p:nvSpPr>
          <p:cNvPr id="4" name="Content Placeholder 3"/>
          <p:cNvSpPr>
            <a:spLocks noGrp="1"/>
          </p:cNvSpPr>
          <p:nvPr>
            <p:ph sz="quarter" idx="1"/>
          </p:nvPr>
        </p:nvSpPr>
        <p:spPr/>
        <p:txBody>
          <a:bodyPr>
            <a:normAutofit/>
          </a:bodyPr>
          <a:lstStyle/>
          <a:p>
            <a:r>
              <a:rPr lang="en-US" b="1" dirty="0" smtClean="0"/>
              <a:t>Suicide Gesture: </a:t>
            </a:r>
            <a:r>
              <a:rPr lang="en-US" dirty="0" smtClean="0"/>
              <a:t>similar to a suicide attempt except there is NO attempt to kill ones self. </a:t>
            </a:r>
            <a:endParaRPr lang="en-US" b="1" dirty="0" smtClean="0"/>
          </a:p>
          <a:p>
            <a:endParaRPr lang="en-US" dirty="0" smtClean="0"/>
          </a:p>
          <a:p>
            <a:r>
              <a:rPr lang="en-US" b="1" dirty="0" smtClean="0"/>
              <a:t>Suicide behaviors </a:t>
            </a:r>
            <a:r>
              <a:rPr lang="en-US" dirty="0" smtClean="0"/>
              <a:t>encompass a broad range of acts, including suicide attempts, gestures, threats, and suicidal thoughts. </a:t>
            </a:r>
            <a:endParaRPr lang="en-US" dirty="0"/>
          </a:p>
        </p:txBody>
      </p:sp>
      <p:pic>
        <p:nvPicPr>
          <p:cNvPr id="6" name="Picture 5"/>
          <p:cNvPicPr>
            <a:picLocks noChangeAspect="1"/>
          </p:cNvPicPr>
          <p:nvPr/>
        </p:nvPicPr>
        <p:blipFill>
          <a:blip r:embed="rId3" cstate="print"/>
          <a:stretch>
            <a:fillRect/>
          </a:stretch>
        </p:blipFill>
        <p:spPr>
          <a:xfrm>
            <a:off x="6172200" y="3657600"/>
            <a:ext cx="2325295" cy="3009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Key Risk Factors</a:t>
            </a:r>
            <a:endParaRPr lang="en-US" dirty="0"/>
          </a:p>
        </p:txBody>
      </p:sp>
      <p:sp>
        <p:nvSpPr>
          <p:cNvPr id="4" name="Content Placeholder 3"/>
          <p:cNvSpPr>
            <a:spLocks noGrp="1"/>
          </p:cNvSpPr>
          <p:nvPr>
            <p:ph sz="quarter" idx="1"/>
          </p:nvPr>
        </p:nvSpPr>
        <p:spPr>
          <a:xfrm>
            <a:off x="609600" y="1447800"/>
            <a:ext cx="8077200" cy="4953000"/>
          </a:xfrm>
        </p:spPr>
        <p:txBody>
          <a:bodyPr>
            <a:normAutofit/>
          </a:bodyPr>
          <a:lstStyle/>
          <a:p>
            <a:r>
              <a:rPr lang="en-US" sz="2800" dirty="0" smtClean="0"/>
              <a:t>Four key risk factors increase the likelihood for suicide:</a:t>
            </a:r>
            <a:endParaRPr lang="en-US" sz="2400" dirty="0" smtClean="0"/>
          </a:p>
          <a:p>
            <a:pPr lvl="0">
              <a:buNone/>
            </a:pPr>
            <a:r>
              <a:rPr lang="en-US" sz="2800" dirty="0" smtClean="0"/>
              <a:t>	1.Mental health problems, such as depression</a:t>
            </a:r>
            <a:endParaRPr lang="en-US" sz="2400" dirty="0" smtClean="0"/>
          </a:p>
          <a:p>
            <a:pPr lvl="0">
              <a:buNone/>
            </a:pPr>
            <a:r>
              <a:rPr lang="en-US" sz="2800" dirty="0" smtClean="0"/>
              <a:t>	2.Substance abuse or increased alcohol use</a:t>
            </a:r>
            <a:endParaRPr lang="en-US" sz="2400" dirty="0" smtClean="0"/>
          </a:p>
          <a:p>
            <a:pPr lvl="0">
              <a:buNone/>
            </a:pPr>
            <a:r>
              <a:rPr lang="en-US" sz="2800" dirty="0" smtClean="0"/>
              <a:t>	3.Situations that a Sailor labels as “hopeless”</a:t>
            </a:r>
          </a:p>
          <a:p>
            <a:pPr lvl="0">
              <a:buNone/>
            </a:pPr>
            <a:r>
              <a:rPr lang="en-US" sz="2800" dirty="0" smtClean="0"/>
              <a:t> 	4.Suicide behaviors, such as: </a:t>
            </a:r>
            <a:endParaRPr lang="en-US" sz="2400" dirty="0" smtClean="0"/>
          </a:p>
          <a:p>
            <a:pPr lvl="1"/>
            <a:r>
              <a:rPr lang="en-US" dirty="0" smtClean="0"/>
              <a:t>Previous suicide attempts or suicide gestures </a:t>
            </a:r>
            <a:endParaRPr lang="en-US" sz="2000" dirty="0" smtClean="0"/>
          </a:p>
          <a:p>
            <a:pPr lvl="1"/>
            <a:r>
              <a:rPr lang="en-US" dirty="0" smtClean="0"/>
              <a:t>Hints or talk about suicide</a:t>
            </a:r>
            <a:endParaRPr lang="en-US" sz="2000" dirty="0" smtClean="0"/>
          </a:p>
          <a:p>
            <a:endParaRPr lang="en-US" sz="2400" dirty="0" smtClean="0"/>
          </a:p>
          <a:p>
            <a:endParaRPr lang="en-US" dirty="0"/>
          </a:p>
        </p:txBody>
      </p:sp>
      <p:pic>
        <p:nvPicPr>
          <p:cNvPr id="5" name="Picture 4"/>
          <p:cNvPicPr>
            <a:picLocks noChangeAspect="1"/>
          </p:cNvPicPr>
          <p:nvPr/>
        </p:nvPicPr>
        <p:blipFill>
          <a:blip r:embed="rId3" cstate="print"/>
          <a:stretch>
            <a:fillRect/>
          </a:stretch>
        </p:blipFill>
        <p:spPr>
          <a:xfrm>
            <a:off x="5105400" y="4495800"/>
            <a:ext cx="3492500" cy="2171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Protective Factors</a:t>
            </a:r>
            <a:endParaRPr lang="en-US" dirty="0"/>
          </a:p>
        </p:txBody>
      </p:sp>
      <p:sp>
        <p:nvSpPr>
          <p:cNvPr id="4" name="Content Placeholder 3"/>
          <p:cNvSpPr>
            <a:spLocks noGrp="1"/>
          </p:cNvSpPr>
          <p:nvPr>
            <p:ph sz="quarter" idx="1"/>
          </p:nvPr>
        </p:nvSpPr>
        <p:spPr>
          <a:xfrm>
            <a:off x="533400" y="1447800"/>
            <a:ext cx="8153400" cy="5257800"/>
          </a:xfrm>
        </p:spPr>
        <p:txBody>
          <a:bodyPr>
            <a:normAutofit/>
          </a:bodyPr>
          <a:lstStyle/>
          <a:p>
            <a:r>
              <a:rPr lang="en-US" dirty="0" smtClean="0"/>
              <a:t>One strategy to prevent suicide is to reduce risk factors or strengthen and increase protective factors, such as:</a:t>
            </a:r>
          </a:p>
          <a:p>
            <a:pPr lvl="1"/>
            <a:r>
              <a:rPr lang="en-US" dirty="0" smtClean="0"/>
              <a:t>Belief that it is OK to get help </a:t>
            </a:r>
          </a:p>
          <a:p>
            <a:pPr lvl="1"/>
            <a:r>
              <a:rPr lang="en-US" dirty="0" smtClean="0"/>
              <a:t>Early intervention by the command </a:t>
            </a:r>
          </a:p>
          <a:p>
            <a:pPr lvl="1"/>
            <a:r>
              <a:rPr lang="en-US" dirty="0" smtClean="0"/>
              <a:t>Good problem-solving and coping skills </a:t>
            </a:r>
          </a:p>
          <a:p>
            <a:pPr lvl="1"/>
            <a:r>
              <a:rPr lang="en-US" dirty="0" smtClean="0"/>
              <a:t>Optimistic outlook </a:t>
            </a:r>
          </a:p>
          <a:p>
            <a:pPr lvl="1"/>
            <a:r>
              <a:rPr lang="en-US" dirty="0" smtClean="0"/>
              <a:t>Positive attitude about getting help early </a:t>
            </a:r>
          </a:p>
          <a:p>
            <a:pPr lvl="1"/>
            <a:r>
              <a:rPr lang="en-US" dirty="0" smtClean="0"/>
              <a:t>Positive family and social support </a:t>
            </a:r>
          </a:p>
          <a:p>
            <a:pPr lvl="1"/>
            <a:r>
              <a:rPr lang="en-US" dirty="0" smtClean="0"/>
              <a:t>Spiritual support</a:t>
            </a:r>
          </a:p>
        </p:txBody>
      </p:sp>
      <p:pic>
        <p:nvPicPr>
          <p:cNvPr id="5" name="Picture 4"/>
          <p:cNvPicPr>
            <a:picLocks noChangeAspect="1"/>
          </p:cNvPicPr>
          <p:nvPr/>
        </p:nvPicPr>
        <p:blipFill>
          <a:blip r:embed="rId3" cstate="print"/>
          <a:stretch>
            <a:fillRect/>
          </a:stretch>
        </p:blipFill>
        <p:spPr>
          <a:xfrm>
            <a:off x="5867400" y="4114800"/>
            <a:ext cx="2957513"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First Responder</a:t>
            </a:r>
            <a:endParaRPr lang="en-US" dirty="0"/>
          </a:p>
        </p:txBody>
      </p:sp>
      <p:sp>
        <p:nvSpPr>
          <p:cNvPr id="4" name="Content Placeholder 3"/>
          <p:cNvSpPr>
            <a:spLocks noGrp="1"/>
          </p:cNvSpPr>
          <p:nvPr>
            <p:ph sz="quarter" idx="1"/>
          </p:nvPr>
        </p:nvSpPr>
        <p:spPr/>
        <p:txBody>
          <a:bodyPr/>
          <a:lstStyle/>
          <a:p>
            <a:r>
              <a:rPr lang="en-US" dirty="0" smtClean="0"/>
              <a:t>To be a First Responder, you must: </a:t>
            </a:r>
          </a:p>
          <a:p>
            <a:pPr lvl="1"/>
            <a:r>
              <a:rPr lang="en-US" dirty="0" smtClean="0"/>
              <a:t>Know the warning signs of suicide </a:t>
            </a:r>
          </a:p>
          <a:p>
            <a:pPr lvl="1"/>
            <a:r>
              <a:rPr lang="en-US" dirty="0" smtClean="0"/>
              <a:t>Let your shipmate, friend, or family member know that you are worried, concerned, and care about him/her </a:t>
            </a:r>
          </a:p>
          <a:p>
            <a:pPr lvl="1"/>
            <a:r>
              <a:rPr lang="en-US" dirty="0" smtClean="0"/>
              <a:t>Take all talk about suicide very seriously </a:t>
            </a:r>
          </a:p>
          <a:p>
            <a:r>
              <a:rPr lang="en-US" sz="2800" dirty="0" smtClean="0"/>
              <a:t>As a First Responder, you can follow the acronym ACT:</a:t>
            </a:r>
            <a:endParaRPr lang="en-US" sz="2400" dirty="0" smtClean="0"/>
          </a:p>
          <a:p>
            <a:pPr lvl="1"/>
            <a:r>
              <a:rPr lang="en-US" dirty="0" smtClean="0"/>
              <a:t>Ask </a:t>
            </a:r>
            <a:endParaRPr lang="en-US" sz="2000" dirty="0" smtClean="0"/>
          </a:p>
          <a:p>
            <a:pPr lvl="1"/>
            <a:r>
              <a:rPr lang="en-US" dirty="0" smtClean="0"/>
              <a:t>Care </a:t>
            </a:r>
            <a:endParaRPr lang="en-US" sz="2000" dirty="0" smtClean="0"/>
          </a:p>
          <a:p>
            <a:pPr lvl="1"/>
            <a:r>
              <a:rPr lang="en-US" dirty="0" smtClean="0"/>
              <a:t>Treat</a:t>
            </a:r>
            <a:endParaRPr lang="en-US" sz="2000" dirty="0" smtClean="0"/>
          </a:p>
          <a:p>
            <a:endParaRPr lang="en-US" dirty="0"/>
          </a:p>
        </p:txBody>
      </p:sp>
      <p:pic>
        <p:nvPicPr>
          <p:cNvPr id="5" name="Picture 4"/>
          <p:cNvPicPr>
            <a:picLocks noChangeAspect="1"/>
          </p:cNvPicPr>
          <p:nvPr/>
        </p:nvPicPr>
        <p:blipFill>
          <a:blip r:embed="rId3" cstate="print"/>
          <a:stretch>
            <a:fillRect/>
          </a:stretch>
        </p:blipFill>
        <p:spPr>
          <a:xfrm>
            <a:off x="5105400" y="4267200"/>
            <a:ext cx="3048000" cy="2222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ASK</a:t>
            </a:r>
            <a:endParaRPr lang="en-US" dirty="0"/>
          </a:p>
        </p:txBody>
      </p:sp>
      <p:sp>
        <p:nvSpPr>
          <p:cNvPr id="4" name="Content Placeholder 3"/>
          <p:cNvSpPr>
            <a:spLocks noGrp="1"/>
          </p:cNvSpPr>
          <p:nvPr>
            <p:ph sz="quarter" idx="1"/>
          </p:nvPr>
        </p:nvSpPr>
        <p:spPr/>
        <p:txBody>
          <a:bodyPr>
            <a:normAutofit/>
          </a:bodyPr>
          <a:lstStyle/>
          <a:p>
            <a:endParaRPr lang="en-US" b="1" dirty="0" smtClean="0"/>
          </a:p>
          <a:p>
            <a:r>
              <a:rPr lang="en-US" b="1" dirty="0" smtClean="0"/>
              <a:t>DO:</a:t>
            </a:r>
            <a:r>
              <a:rPr lang="en-US" dirty="0" smtClean="0"/>
              <a:t> </a:t>
            </a:r>
          </a:p>
          <a:p>
            <a:pPr lvl="1"/>
            <a:r>
              <a:rPr lang="en-US" dirty="0" smtClean="0"/>
              <a:t>Ask your shipmate if he/she is thinking about suicide </a:t>
            </a:r>
          </a:p>
          <a:p>
            <a:pPr lvl="1"/>
            <a:r>
              <a:rPr lang="en-US" dirty="0" smtClean="0"/>
              <a:t>Actively listen to what he/she has to say </a:t>
            </a:r>
          </a:p>
          <a:p>
            <a:pPr lvl="1"/>
            <a:r>
              <a:rPr lang="en-US" dirty="0" smtClean="0"/>
              <a:t>Acknowledge his/her talk, behavior, and feelings</a:t>
            </a:r>
          </a:p>
          <a:p>
            <a:pPr>
              <a:buNone/>
            </a:pPr>
            <a:r>
              <a:rPr lang="en-US" b="1" dirty="0" smtClean="0"/>
              <a:t> </a:t>
            </a:r>
            <a:endParaRPr lang="en-US" dirty="0" smtClean="0"/>
          </a:p>
          <a:p>
            <a:r>
              <a:rPr lang="en-US" b="1" dirty="0" smtClean="0"/>
              <a:t>DON’T:</a:t>
            </a:r>
            <a:endParaRPr lang="en-US" dirty="0" smtClean="0"/>
          </a:p>
          <a:p>
            <a:pPr lvl="1"/>
            <a:r>
              <a:rPr lang="en-US" dirty="0" smtClean="0"/>
              <a:t>Debate whether suicide is right or wrong </a:t>
            </a:r>
          </a:p>
          <a:p>
            <a:pPr lvl="1"/>
            <a:r>
              <a:rPr lang="en-US" dirty="0" smtClean="0"/>
              <a:t>Discuss whether feelings are good or bad </a:t>
            </a:r>
          </a:p>
          <a:p>
            <a:pPr lvl="1"/>
            <a:r>
              <a:rPr lang="en-US" dirty="0" smtClean="0"/>
              <a:t>Lecture the person on the value of life </a:t>
            </a:r>
            <a:endParaRPr lang="en-US" dirty="0"/>
          </a:p>
        </p:txBody>
      </p:sp>
      <p:pic>
        <p:nvPicPr>
          <p:cNvPr id="5" name="Picture 4"/>
          <p:cNvPicPr>
            <a:picLocks noChangeAspect="1"/>
          </p:cNvPicPr>
          <p:nvPr/>
        </p:nvPicPr>
        <p:blipFill>
          <a:blip r:embed="rId3" cstate="print"/>
          <a:stretch>
            <a:fillRect/>
          </a:stretch>
        </p:blipFill>
        <p:spPr>
          <a:xfrm>
            <a:off x="4724400" y="228600"/>
            <a:ext cx="3867727" cy="21272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477</TotalTime>
  <Words>942</Words>
  <Application>Microsoft Office PowerPoint</Application>
  <PresentationFormat>On-screen Show (4:3)</PresentationFormat>
  <Paragraphs>157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Suicide Awareness and Prevention</vt:lpstr>
      <vt:lpstr>Learning Topics</vt:lpstr>
      <vt:lpstr>Importance</vt:lpstr>
      <vt:lpstr>Suicide and Suicide Attempt</vt:lpstr>
      <vt:lpstr>Suicide Gesture and Behaviors</vt:lpstr>
      <vt:lpstr>Key Risk Factors</vt:lpstr>
      <vt:lpstr>Protective Factors</vt:lpstr>
      <vt:lpstr>First Responder</vt:lpstr>
      <vt:lpstr>ASK</vt:lpstr>
      <vt:lpstr>CARE</vt:lpstr>
      <vt:lpstr>TREAT</vt:lpstr>
      <vt:lpstr>Don’t Get Mad</vt:lpstr>
      <vt:lpstr>Suicide Resources</vt:lpstr>
      <vt:lpstr>Hotline</vt:lpstr>
      <vt:lpstr>Resources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RAMIREZ</dc:creator>
  <cp:lastModifiedBy>Calarasu, Michelle C. Lt</cp:lastModifiedBy>
  <cp:revision>41</cp:revision>
  <dcterms:created xsi:type="dcterms:W3CDTF">2012-05-16T12:56:36Z</dcterms:created>
  <dcterms:modified xsi:type="dcterms:W3CDTF">2012-05-29T17:30:34Z</dcterms:modified>
</cp:coreProperties>
</file>