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71" r:id="rId2"/>
    <p:sldId id="257" r:id="rId3"/>
    <p:sldId id="258" r:id="rId4"/>
    <p:sldId id="263" r:id="rId5"/>
    <p:sldId id="259" r:id="rId6"/>
    <p:sldId id="264" r:id="rId7"/>
    <p:sldId id="272" r:id="rId8"/>
    <p:sldId id="265" r:id="rId9"/>
    <p:sldId id="274" r:id="rId10"/>
    <p:sldId id="275" r:id="rId11"/>
    <p:sldId id="276" r:id="rId12"/>
    <p:sldId id="277" r:id="rId13"/>
    <p:sldId id="266" r:id="rId14"/>
    <p:sldId id="262" r:id="rId15"/>
    <p:sldId id="27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244" autoAdjust="0"/>
  </p:normalViewPr>
  <p:slideViewPr>
    <p:cSldViewPr>
      <p:cViewPr varScale="1">
        <p:scale>
          <a:sx n="53" d="100"/>
          <a:sy n="53" d="100"/>
        </p:scale>
        <p:origin x="-164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B45373-21FF-41CD-9B03-2DB45362820E}" type="datetimeFigureOut">
              <a:rPr lang="en-US" smtClean="0"/>
              <a:pPr/>
              <a:t>5/29/2012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4F2F62-7004-4983-8D69-08B68F7B4323}" type="slidenum">
              <a:rPr lang="en-US" smtClean="0"/>
              <a:pPr/>
              <a:t>‹#›</a:t>
            </a:fld>
            <a:endParaRPr lang="en-US"/>
          </a:p>
        </p:txBody>
      </p:sp>
    </p:spTree>
    <p:extLst>
      <p:ext uri="{BB962C8B-B14F-4D97-AF65-F5344CB8AC3E}">
        <p14:creationId xmlns:p14="http://schemas.microsoft.com/office/powerpoint/2010/main" val="403643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PCC. </a:t>
            </a:r>
            <a:r>
              <a:rPr lang="en-US" smtClean="0"/>
              <a:t>II-H.5</a:t>
            </a:r>
          </a:p>
          <a:p>
            <a:r>
              <a:rPr lang="en-US" dirty="0" smtClean="0"/>
              <a:t>PCC. III-C</a:t>
            </a:r>
          </a:p>
        </p:txBody>
      </p:sp>
      <p:sp>
        <p:nvSpPr>
          <p:cNvPr id="4" name="Slide Number Placeholder 3"/>
          <p:cNvSpPr>
            <a:spLocks noGrp="1"/>
          </p:cNvSpPr>
          <p:nvPr>
            <p:ph type="sldNum" sz="quarter" idx="10"/>
          </p:nvPr>
        </p:nvSpPr>
        <p:spPr/>
        <p:txBody>
          <a:bodyPr/>
          <a:lstStyle/>
          <a:p>
            <a:fld id="{8A4F2F62-7004-4983-8D69-08B68F7B432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this point, ask</a:t>
            </a:r>
            <a:r>
              <a:rPr lang="en-US" baseline="0" dirty="0" smtClean="0"/>
              <a:t> the unit if there are any questions about the definition given</a:t>
            </a:r>
          </a:p>
          <a:p>
            <a:endParaRPr lang="en-US" baseline="0" dirty="0" smtClean="0"/>
          </a:p>
          <a:p>
            <a:r>
              <a:rPr lang="en-US" baseline="0" dirty="0" smtClean="0"/>
              <a:t>OPNAVINST 5370.2C definition</a:t>
            </a:r>
            <a:r>
              <a:rPr lang="en-US" baseline="0" dirty="0" smtClean="0"/>
              <a:t>: F</a:t>
            </a:r>
            <a:r>
              <a:rPr lang="en-US" dirty="0" smtClean="0"/>
              <a:t>raternization is an unduly familiar personal relationship between an officer member and an enlisted member that does not respect the difference in rank or grade. Relationships between officer members and between enlisted members that are prejudicial to good order and discipline or of a nature to bring discredit on the Naval service are unduly familiar and also constitute fraternization. </a:t>
            </a:r>
          </a:p>
          <a:p>
            <a:endParaRPr lang="en-US" dirty="0" smtClean="0"/>
          </a:p>
          <a:p>
            <a:r>
              <a:rPr lang="en-US" dirty="0" smtClean="0"/>
              <a:t>PCC. III-C</a:t>
            </a:r>
            <a:endParaRPr lang="en-US" dirty="0"/>
          </a:p>
        </p:txBody>
      </p:sp>
      <p:sp>
        <p:nvSpPr>
          <p:cNvPr id="4" name="Slide Number Placeholder 3"/>
          <p:cNvSpPr>
            <a:spLocks noGrp="1"/>
          </p:cNvSpPr>
          <p:nvPr>
            <p:ph type="sldNum" sz="quarter" idx="10"/>
          </p:nvPr>
        </p:nvSpPr>
        <p:spPr/>
        <p:txBody>
          <a:bodyPr/>
          <a:lstStyle/>
          <a:p>
            <a:fld id="{8A4F2F62-7004-4983-8D69-08B68F7B4323}"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a:t>
            </a:r>
            <a:r>
              <a:rPr lang="en-US" baseline="0" dirty="0" smtClean="0"/>
              <a:t> this point, discuss the following topics</a:t>
            </a:r>
          </a:p>
          <a:p>
            <a:r>
              <a:rPr lang="en-US" baseline="0" dirty="0" smtClean="0"/>
              <a:t>1) how you see yourself </a:t>
            </a:r>
          </a:p>
          <a:p>
            <a:r>
              <a:rPr lang="en-US" baseline="0" dirty="0" smtClean="0"/>
              <a:t>2) how others see you</a:t>
            </a:r>
          </a:p>
          <a:p>
            <a:r>
              <a:rPr lang="en-US" baseline="0" dirty="0" smtClean="0"/>
              <a:t>3) How you really are</a:t>
            </a:r>
          </a:p>
          <a:p>
            <a:endParaRPr lang="en-US" baseline="0" dirty="0" smtClean="0"/>
          </a:p>
          <a:p>
            <a:r>
              <a:rPr lang="en-US" baseline="0" dirty="0" smtClean="0"/>
              <a:t>All three are different and they need to be aware of all three</a:t>
            </a:r>
            <a:endParaRPr lang="en-US" dirty="0"/>
          </a:p>
        </p:txBody>
      </p:sp>
      <p:sp>
        <p:nvSpPr>
          <p:cNvPr id="4" name="Slide Number Placeholder 3"/>
          <p:cNvSpPr>
            <a:spLocks noGrp="1"/>
          </p:cNvSpPr>
          <p:nvPr>
            <p:ph type="sldNum" sz="quarter" idx="10"/>
          </p:nvPr>
        </p:nvSpPr>
        <p:spPr/>
        <p:txBody>
          <a:bodyPr/>
          <a:lstStyle/>
          <a:p>
            <a:fld id="{8A4F2F62-7004-4983-8D69-08B68F7B4323}"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a:t>
            </a:r>
            <a:r>
              <a:rPr lang="en-US" baseline="0" dirty="0" smtClean="0"/>
              <a:t> any Command policies on fraternization.</a:t>
            </a:r>
          </a:p>
        </p:txBody>
      </p:sp>
      <p:sp>
        <p:nvSpPr>
          <p:cNvPr id="4" name="Slide Number Placeholder 3"/>
          <p:cNvSpPr>
            <a:spLocks noGrp="1"/>
          </p:cNvSpPr>
          <p:nvPr>
            <p:ph type="sldNum" sz="quarter" idx="10"/>
          </p:nvPr>
        </p:nvSpPr>
        <p:spPr/>
        <p:txBody>
          <a:bodyPr/>
          <a:lstStyle/>
          <a:p>
            <a:fld id="{8A4F2F62-7004-4983-8D69-08B68F7B4323}" type="slidenum">
              <a:rPr lang="en-US" smtClean="0"/>
              <a:pPr/>
              <a:t>14</a:t>
            </a:fld>
            <a:endParaRPr lang="en-US"/>
          </a:p>
        </p:txBody>
      </p:sp>
    </p:spTree>
    <p:extLst>
      <p:ext uri="{BB962C8B-B14F-4D97-AF65-F5344CB8AC3E}">
        <p14:creationId xmlns:p14="http://schemas.microsoft.com/office/powerpoint/2010/main" val="2336844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5/29/2012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5/29/2012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5/29/2012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5/29/2012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ko.navy.mi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lstStyle/>
          <a:p>
            <a:r>
              <a:rPr smtClean="0"/>
              <a:t>Fraternization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Traits to Help Avoid Fraternization</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Respect</a:t>
            </a:r>
          </a:p>
          <a:p>
            <a:r>
              <a:rPr lang="en-US" dirty="0" smtClean="0"/>
              <a:t>Propriety</a:t>
            </a:r>
          </a:p>
          <a:p>
            <a:r>
              <a:rPr lang="en-US" dirty="0" smtClean="0"/>
              <a:t>Honesty and loyalty</a:t>
            </a:r>
          </a:p>
          <a:p>
            <a:r>
              <a:rPr lang="en-US" dirty="0" smtClean="0"/>
              <a:t>Trust </a:t>
            </a:r>
          </a:p>
          <a:p>
            <a:r>
              <a:rPr lang="en-US" dirty="0" smtClean="0"/>
              <a:t>Common ground</a:t>
            </a:r>
          </a:p>
          <a:p>
            <a:r>
              <a:rPr lang="en-US" dirty="0" smtClean="0"/>
              <a:t>Non-harassing</a:t>
            </a:r>
          </a:p>
          <a:p>
            <a:r>
              <a:rPr lang="en-US" dirty="0" smtClean="0"/>
              <a:t>Non-compromising</a:t>
            </a:r>
          </a:p>
          <a:p>
            <a:r>
              <a:rPr lang="en-US" dirty="0" smtClean="0"/>
              <a:t>Core Values</a:t>
            </a:r>
          </a:p>
          <a:p>
            <a:r>
              <a:rPr lang="en-US" dirty="0" smtClean="0"/>
              <a:t>Positive influence</a:t>
            </a:r>
          </a:p>
          <a:p>
            <a:r>
              <a:rPr lang="en-US" dirty="0" smtClean="0"/>
              <a:t>Enhances professional commitment</a:t>
            </a:r>
          </a:p>
          <a:p>
            <a:r>
              <a:rPr lang="en-US" dirty="0" smtClean="0"/>
              <a:t>Supports good order and discipline</a:t>
            </a:r>
          </a:p>
          <a:p>
            <a:endParaRPr lang="en-US" dirty="0" smtClean="0"/>
          </a:p>
          <a:p>
            <a:endParaRPr lang="en-US" dirty="0"/>
          </a:p>
        </p:txBody>
      </p:sp>
      <p:pic>
        <p:nvPicPr>
          <p:cNvPr id="24578" name="Picture 2" descr="https://encrypted-tbn1.google.com/images?q=tbn:ANd9GcT0HHIxVnRo9s0JfA-JwaE957uOlZhIa5G8vk10moKkJLq5mf1woA"/>
          <p:cNvPicPr>
            <a:picLocks noChangeAspect="1" noChangeArrowheads="1"/>
          </p:cNvPicPr>
          <p:nvPr/>
        </p:nvPicPr>
        <p:blipFill>
          <a:blip r:embed="rId2" cstate="print"/>
          <a:srcRect/>
          <a:stretch>
            <a:fillRect/>
          </a:stretch>
        </p:blipFill>
        <p:spPr bwMode="auto">
          <a:xfrm>
            <a:off x="4953000" y="1828800"/>
            <a:ext cx="3456432" cy="2743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Junior Person’s Responsibility</a:t>
            </a:r>
            <a:endParaRPr lang="en-US" dirty="0"/>
          </a:p>
        </p:txBody>
      </p:sp>
      <p:sp>
        <p:nvSpPr>
          <p:cNvPr id="3" name="Content Placeholder 2"/>
          <p:cNvSpPr>
            <a:spLocks noGrp="1"/>
          </p:cNvSpPr>
          <p:nvPr>
            <p:ph sz="quarter" idx="1"/>
          </p:nvPr>
        </p:nvSpPr>
        <p:spPr/>
        <p:txBody>
          <a:bodyPr/>
          <a:lstStyle/>
          <a:p>
            <a:pPr>
              <a:buNone/>
            </a:pPr>
            <a:r>
              <a:rPr lang="en-US" dirty="0" smtClean="0"/>
              <a:t>Do not seek:</a:t>
            </a:r>
          </a:p>
          <a:p>
            <a:r>
              <a:rPr lang="en-US" dirty="0" smtClean="0"/>
              <a:t>Favoritism</a:t>
            </a:r>
          </a:p>
          <a:p>
            <a:r>
              <a:rPr lang="en-US" dirty="0" smtClean="0"/>
              <a:t>Preferential treatment</a:t>
            </a:r>
          </a:p>
          <a:p>
            <a:r>
              <a:rPr lang="en-US" dirty="0" smtClean="0"/>
              <a:t>Personal gain</a:t>
            </a:r>
          </a:p>
          <a:p>
            <a:pPr>
              <a:buNone/>
            </a:pPr>
            <a:r>
              <a:rPr lang="en-US" dirty="0" smtClean="0"/>
              <a:t>Do be:</a:t>
            </a:r>
          </a:p>
          <a:p>
            <a:r>
              <a:rPr lang="en-US" dirty="0" smtClean="0"/>
              <a:t>A role model</a:t>
            </a:r>
          </a:p>
          <a:p>
            <a:r>
              <a:rPr lang="en-US" dirty="0" smtClean="0"/>
              <a:t>Honest and competent</a:t>
            </a:r>
          </a:p>
          <a:p>
            <a:r>
              <a:rPr lang="en-US" dirty="0" smtClean="0"/>
              <a:t>A leader by example</a:t>
            </a:r>
          </a:p>
          <a:p>
            <a:r>
              <a:rPr lang="en-US" dirty="0" smtClean="0"/>
              <a:t>There for them</a:t>
            </a:r>
          </a:p>
          <a:p>
            <a:pPr>
              <a:buNone/>
            </a:pPr>
            <a:endParaRPr lang="en-US" dirty="0"/>
          </a:p>
        </p:txBody>
      </p:sp>
      <p:pic>
        <p:nvPicPr>
          <p:cNvPr id="23554" name="Picture 2" descr="https://encrypted-tbn0.google.com/images?q=tbn:ANd9GcRUm-RhXTxX9jhVXaxs7I1LVt0aB4rbVUaCUCb1vDmdfz_ea8mM3g"/>
          <p:cNvPicPr>
            <a:picLocks noChangeAspect="1" noChangeArrowheads="1"/>
          </p:cNvPicPr>
          <p:nvPr/>
        </p:nvPicPr>
        <p:blipFill>
          <a:blip r:embed="rId2" cstate="print"/>
          <a:srcRect/>
          <a:stretch>
            <a:fillRect/>
          </a:stretch>
        </p:blipFill>
        <p:spPr bwMode="auto">
          <a:xfrm>
            <a:off x="5181600" y="3613274"/>
            <a:ext cx="3505200" cy="267322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 Person’s </a:t>
            </a:r>
            <a:r>
              <a:rPr lang="en-US" dirty="0" smtClean="0"/>
              <a:t>Responsibility </a:t>
            </a:r>
            <a:endParaRPr lang="en-US" dirty="0"/>
          </a:p>
        </p:txBody>
      </p:sp>
      <p:sp>
        <p:nvSpPr>
          <p:cNvPr id="3" name="Content Placeholder 2"/>
          <p:cNvSpPr>
            <a:spLocks noGrp="1"/>
          </p:cNvSpPr>
          <p:nvPr>
            <p:ph sz="quarter" idx="1"/>
          </p:nvPr>
        </p:nvSpPr>
        <p:spPr/>
        <p:txBody>
          <a:bodyPr>
            <a:normAutofit fontScale="92500" lnSpcReduction="20000"/>
          </a:bodyPr>
          <a:lstStyle/>
          <a:p>
            <a:pPr>
              <a:lnSpc>
                <a:spcPct val="150000"/>
              </a:lnSpc>
            </a:pPr>
            <a:r>
              <a:rPr lang="en-US" dirty="0" smtClean="0"/>
              <a:t>Support command mission</a:t>
            </a:r>
          </a:p>
          <a:p>
            <a:pPr>
              <a:lnSpc>
                <a:spcPct val="150000"/>
              </a:lnSpc>
            </a:pPr>
            <a:r>
              <a:rPr lang="en-US" dirty="0" smtClean="0"/>
              <a:t>Demonstrate loyalty to command and shipmates</a:t>
            </a:r>
          </a:p>
          <a:p>
            <a:pPr>
              <a:lnSpc>
                <a:spcPct val="150000"/>
              </a:lnSpc>
            </a:pPr>
            <a:r>
              <a:rPr lang="en-US" dirty="0" smtClean="0"/>
              <a:t>Perform duties with honesty/integrity</a:t>
            </a:r>
          </a:p>
          <a:p>
            <a:pPr>
              <a:lnSpc>
                <a:spcPct val="150000"/>
              </a:lnSpc>
            </a:pPr>
            <a:r>
              <a:rPr lang="en-US" dirty="0" smtClean="0"/>
              <a:t>Accept responsibilities</a:t>
            </a:r>
          </a:p>
          <a:p>
            <a:pPr>
              <a:lnSpc>
                <a:spcPct val="150000"/>
              </a:lnSpc>
            </a:pPr>
            <a:r>
              <a:rPr lang="en-US" dirty="0" smtClean="0"/>
              <a:t>Desire to professionally advance</a:t>
            </a:r>
          </a:p>
          <a:p>
            <a:pPr>
              <a:lnSpc>
                <a:spcPct val="150000"/>
              </a:lnSpc>
            </a:pPr>
            <a:r>
              <a:rPr lang="en-US" dirty="0" smtClean="0"/>
              <a:t>Display initiative</a:t>
            </a:r>
          </a:p>
          <a:p>
            <a:pPr>
              <a:lnSpc>
                <a:spcPct val="150000"/>
              </a:lnSpc>
            </a:pPr>
            <a:r>
              <a:rPr lang="en-US" dirty="0" smtClean="0"/>
              <a:t>Honor family/personal commitments</a:t>
            </a:r>
          </a:p>
          <a:p>
            <a:pPr>
              <a:lnSpc>
                <a:spcPct val="150000"/>
              </a:lnSpc>
            </a:pPr>
            <a:r>
              <a:rPr lang="en-US" dirty="0" smtClean="0"/>
              <a:t>Reliable in tough situations</a:t>
            </a:r>
          </a:p>
          <a:p>
            <a:endParaRPr lang="en-US" dirty="0"/>
          </a:p>
        </p:txBody>
      </p:sp>
      <p:pic>
        <p:nvPicPr>
          <p:cNvPr id="22530" name="Picture 2" descr="https://encrypted-tbn3.google.com/images?q=tbn:ANd9GcQ6ZVMZ3tqhZIgi51yGtAC2VzICjr6q-w1z62gAccuHg66YgHUb"/>
          <p:cNvPicPr>
            <a:picLocks noChangeAspect="1" noChangeArrowheads="1"/>
          </p:cNvPicPr>
          <p:nvPr/>
        </p:nvPicPr>
        <p:blipFill>
          <a:blip r:embed="rId2" cstate="print"/>
          <a:srcRect/>
          <a:stretch>
            <a:fillRect/>
          </a:stretch>
        </p:blipFill>
        <p:spPr bwMode="auto">
          <a:xfrm>
            <a:off x="6324600" y="4648200"/>
            <a:ext cx="1828800" cy="182880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Outcomes</a:t>
            </a:r>
            <a:endParaRPr lang="en-US" dirty="0"/>
          </a:p>
        </p:txBody>
      </p:sp>
      <p:sp>
        <p:nvSpPr>
          <p:cNvPr id="3" name="Content Placeholder 2"/>
          <p:cNvSpPr>
            <a:spLocks noGrp="1"/>
          </p:cNvSpPr>
          <p:nvPr>
            <p:ph sz="quarter" idx="1"/>
          </p:nvPr>
        </p:nvSpPr>
        <p:spPr/>
        <p:txBody>
          <a:bodyPr/>
          <a:lstStyle/>
          <a:p>
            <a:r>
              <a:rPr lang="en-US" dirty="0" smtClean="0"/>
              <a:t>The questioning of a senior’s objectivity</a:t>
            </a:r>
          </a:p>
          <a:p>
            <a:r>
              <a:rPr lang="en-US" dirty="0" smtClean="0"/>
              <a:t>Actual or perceived preferential treatment</a:t>
            </a:r>
          </a:p>
          <a:p>
            <a:r>
              <a:rPr lang="en-US" dirty="0" smtClean="0"/>
              <a:t>Undermining the authority of a senior</a:t>
            </a:r>
          </a:p>
          <a:p>
            <a:r>
              <a:rPr lang="en-US" dirty="0" smtClean="0"/>
              <a:t>Compromising the chain of command</a:t>
            </a:r>
          </a:p>
          <a:p>
            <a:r>
              <a:rPr lang="en-US" dirty="0" smtClean="0"/>
              <a:t>Administrative or punitive action</a:t>
            </a:r>
          </a:p>
          <a:p>
            <a:endParaRPr lang="en-US" dirty="0"/>
          </a:p>
        </p:txBody>
      </p:sp>
      <p:pic>
        <p:nvPicPr>
          <p:cNvPr id="21506" name="Picture 2" descr="https://encrypted-tbn3.google.com/images?q=tbn:ANd9GcQ1G0r0_JWuWYLl0fzrXkI7WdNd6haPHYgfqyWUbrTQfwWF9rNOFA"/>
          <p:cNvPicPr>
            <a:picLocks noChangeAspect="1" noChangeArrowheads="1"/>
          </p:cNvPicPr>
          <p:nvPr/>
        </p:nvPicPr>
        <p:blipFill>
          <a:blip r:embed="rId2" cstate="print"/>
          <a:srcRect/>
          <a:stretch>
            <a:fillRect/>
          </a:stretch>
        </p:blipFill>
        <p:spPr bwMode="auto">
          <a:xfrm>
            <a:off x="2895600" y="3962400"/>
            <a:ext cx="3581400" cy="237462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Respect difference in position and grade</a:t>
            </a:r>
          </a:p>
          <a:p>
            <a:r>
              <a:rPr lang="en-US" dirty="0" smtClean="0"/>
              <a:t>Off duty relationships</a:t>
            </a:r>
          </a:p>
          <a:p>
            <a:r>
              <a:rPr lang="en-US" dirty="0" smtClean="0"/>
              <a:t>Remember the Navy Core Values when dealing with fraternization</a:t>
            </a:r>
          </a:p>
          <a:p>
            <a:r>
              <a:rPr lang="en-US" dirty="0" smtClean="0"/>
              <a:t>The Navy’s policy on fraternization</a:t>
            </a:r>
          </a:p>
          <a:p>
            <a:pPr lvl="1"/>
            <a:r>
              <a:rPr lang="en-US" dirty="0" smtClean="0"/>
              <a:t>Don’t do </a:t>
            </a:r>
            <a:r>
              <a:rPr lang="en-US" smtClean="0"/>
              <a:t>it!</a:t>
            </a:r>
            <a:endParaRPr lang="en-US" dirty="0" smtClean="0"/>
          </a:p>
        </p:txBody>
      </p:sp>
      <p:pic>
        <p:nvPicPr>
          <p:cNvPr id="20482" name="Picture 2" descr="https://encrypted-tbn1.google.com/images?q=tbn:ANd9GcTuzLjwko-bFtX_aWpH7LmfBj6bd0RCFX-JSVFlcXr7VX01iFKn"/>
          <p:cNvPicPr>
            <a:picLocks noChangeAspect="1" noChangeArrowheads="1"/>
          </p:cNvPicPr>
          <p:nvPr/>
        </p:nvPicPr>
        <p:blipFill>
          <a:blip r:embed="rId3" cstate="print"/>
          <a:srcRect/>
          <a:stretch>
            <a:fillRect/>
          </a:stretch>
        </p:blipFill>
        <p:spPr bwMode="auto">
          <a:xfrm>
            <a:off x="6629400" y="3317465"/>
            <a:ext cx="2057400" cy="2997611"/>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Navy Knowledge Online</a:t>
            </a:r>
          </a:p>
          <a:p>
            <a:pPr lvl="1"/>
            <a:r>
              <a:rPr lang="en-US" dirty="0" smtClean="0">
                <a:hlinkClick r:id="rId2"/>
              </a:rPr>
              <a:t>https://www.nko.navy.mil</a:t>
            </a:r>
            <a:r>
              <a:rPr lang="en-US" dirty="0" smtClean="0">
                <a:hlinkClick r:id="rId2"/>
              </a:rPr>
              <a:t>/</a:t>
            </a:r>
            <a:endParaRPr lang="en-US" dirty="0" smtClean="0"/>
          </a:p>
          <a:p>
            <a:r>
              <a:rPr lang="en-US" dirty="0" smtClean="0"/>
              <a:t>OPNAVINST </a:t>
            </a:r>
            <a:r>
              <a:rPr lang="en-US" dirty="0"/>
              <a:t>5370.2C </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t>
            </a:r>
            <a:r>
              <a:rPr lang="en-US" dirty="0" smtClean="0"/>
              <a:t>Topics</a:t>
            </a:r>
            <a:endParaRPr lang="en-US" dirty="0"/>
          </a:p>
        </p:txBody>
      </p:sp>
      <p:sp>
        <p:nvSpPr>
          <p:cNvPr id="3" name="Content Placeholder 2"/>
          <p:cNvSpPr>
            <a:spLocks noGrp="1"/>
          </p:cNvSpPr>
          <p:nvPr>
            <p:ph sz="quarter" idx="1"/>
          </p:nvPr>
        </p:nvSpPr>
        <p:spPr>
          <a:xfrm>
            <a:off x="914400" y="1447800"/>
            <a:ext cx="8229600" cy="4572000"/>
          </a:xfrm>
        </p:spPr>
        <p:txBody>
          <a:bodyPr>
            <a:normAutofit/>
          </a:bodyPr>
          <a:lstStyle/>
          <a:p>
            <a:pPr>
              <a:lnSpc>
                <a:spcPct val="150000"/>
              </a:lnSpc>
            </a:pPr>
            <a:r>
              <a:rPr lang="en-US" dirty="0" smtClean="0"/>
              <a:t>Know its definition</a:t>
            </a:r>
          </a:p>
          <a:p>
            <a:pPr>
              <a:lnSpc>
                <a:spcPct val="150000"/>
              </a:lnSpc>
            </a:pPr>
            <a:r>
              <a:rPr lang="en-US" dirty="0" smtClean="0"/>
              <a:t>Inappropriate relationships</a:t>
            </a:r>
          </a:p>
          <a:p>
            <a:pPr>
              <a:lnSpc>
                <a:spcPct val="150000"/>
              </a:lnSpc>
            </a:pPr>
            <a:r>
              <a:rPr lang="en-US" dirty="0" smtClean="0"/>
              <a:t>Know examples and non-examples of fraternization</a:t>
            </a:r>
          </a:p>
          <a:p>
            <a:pPr>
              <a:lnSpc>
                <a:spcPct val="150000"/>
              </a:lnSpc>
            </a:pPr>
            <a:r>
              <a:rPr lang="en-US" dirty="0" smtClean="0"/>
              <a:t>Relationship traits to avoid</a:t>
            </a:r>
          </a:p>
          <a:p>
            <a:pPr>
              <a:lnSpc>
                <a:spcPct val="150000"/>
              </a:lnSpc>
            </a:pPr>
            <a:r>
              <a:rPr lang="en-US" dirty="0" smtClean="0"/>
              <a:t>Responsibility of juniors and seniors   </a:t>
            </a:r>
          </a:p>
          <a:p>
            <a:pPr>
              <a:lnSpc>
                <a:spcPct val="150000"/>
              </a:lnSpc>
            </a:pPr>
            <a:r>
              <a:rPr lang="en-US" dirty="0" smtClean="0"/>
              <a:t>Know possible outcomes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pPr>
              <a:spcBef>
                <a:spcPct val="50000"/>
              </a:spcBef>
            </a:pPr>
            <a:r>
              <a:rPr lang="en-US" sz="2800" dirty="0" smtClean="0"/>
              <a:t>Proper relationships between midshipman is at the core of good order and discipline and is imperative to fleet readiness after NROTC</a:t>
            </a:r>
          </a:p>
          <a:p>
            <a:pPr>
              <a:spcBef>
                <a:spcPct val="50000"/>
              </a:spcBef>
            </a:pPr>
            <a:r>
              <a:rPr lang="en-US" sz="2800" dirty="0" smtClean="0"/>
              <a:t>Understanding fraternization will help you eliminate inappropriate relationships</a:t>
            </a:r>
            <a:r>
              <a:rPr lang="en-US" sz="3200" dirty="0" smtClean="0"/>
              <a:t> that </a:t>
            </a:r>
            <a:r>
              <a:rPr lang="en-US" sz="2800" dirty="0" smtClean="0"/>
              <a:t>could endanger the Fleet’s mission or bring discredit upon yourself and the Navy</a:t>
            </a:r>
            <a:endParaRPr lang="en-US" dirty="0"/>
          </a:p>
        </p:txBody>
      </p:sp>
      <p:graphicFrame>
        <p:nvGraphicFramePr>
          <p:cNvPr id="4097" name="Object 1"/>
          <p:cNvGraphicFramePr>
            <a:graphicFrameLocks noChangeAspect="1"/>
          </p:cNvGraphicFramePr>
          <p:nvPr/>
        </p:nvGraphicFramePr>
        <p:xfrm>
          <a:off x="3200400" y="4819650"/>
          <a:ext cx="2895600" cy="1809750"/>
        </p:xfrm>
        <a:graphic>
          <a:graphicData uri="http://schemas.openxmlformats.org/presentationml/2006/ole">
            <mc:AlternateContent xmlns:mc="http://schemas.openxmlformats.org/markup-compatibility/2006">
              <mc:Choice xmlns:v="urn:schemas-microsoft-com:vml" Requires="v">
                <p:oleObj spid="_x0000_s4099" name="Photo Editor Photo" r:id="rId3" imgW="3209524" imgH="1905266" progId="">
                  <p:embed/>
                </p:oleObj>
              </mc:Choice>
              <mc:Fallback>
                <p:oleObj name="Photo Editor Photo" r:id="rId3" imgW="3209524" imgH="1905266"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4819650"/>
                        <a:ext cx="2895600" cy="1809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sz="quarter" idx="1"/>
          </p:nvPr>
        </p:nvSpPr>
        <p:spPr/>
        <p:txBody>
          <a:bodyPr/>
          <a:lstStyle/>
          <a:p>
            <a:pPr>
              <a:lnSpc>
                <a:spcPct val="130000"/>
              </a:lnSpc>
            </a:pPr>
            <a:r>
              <a:rPr lang="en-US" dirty="0" smtClean="0"/>
              <a:t>Understanding fraternization is vital to help all Sailors recognize and avoid it</a:t>
            </a:r>
          </a:p>
          <a:p>
            <a:pPr>
              <a:lnSpc>
                <a:spcPct val="130000"/>
              </a:lnSpc>
            </a:pPr>
            <a:r>
              <a:rPr lang="en-US" dirty="0" smtClean="0"/>
              <a:t>Fraternization destroys good order and discipline</a:t>
            </a:r>
          </a:p>
          <a:p>
            <a:pPr>
              <a:lnSpc>
                <a:spcPct val="130000"/>
              </a:lnSpc>
            </a:pPr>
            <a:r>
              <a:rPr lang="en-US" dirty="0" smtClean="0"/>
              <a:t>Fraternization can also get you into trouble</a:t>
            </a:r>
          </a:p>
          <a:p>
            <a:endParaRPr lang="en-US" dirty="0"/>
          </a:p>
        </p:txBody>
      </p:sp>
      <p:sp>
        <p:nvSpPr>
          <p:cNvPr id="20482" name="AutoShape 2" descr="data:image/jpeg;base64,/9j/4AAQSkZJRgABAQAAAQABAAD/2wCEAAkGBhAQEBIQEBIQEBAQEBAQDxAQEBAQDw8PFBAVFRQQEhUXHCYeFxkjGRQUHy8gIycpLCwsFR4xNTAqNSYrLCkBCQoKDgwOFw8PGikcHBwpKSkpKSwpKSksLCkpKSwsKSkpKSwsLCwpLCkpKSkpKSkpLCkpLCkpLCkpKSwpKSkpKf/AABEIAMIBAwMBIgACEQEDEQH/xAAcAAACAgMBAQAAAAAAAAAAAAAFBgMEAAIHAQj/xAA9EAABAwIFAgMFBwMDAwUAAAABAAIDBBEFBiExQRJRE2FxIjJSgZEHQqGxwdHwFCNiFTOCFuHxQ1Nyc9L/xAAaAQADAQEBAQAAAAAAAAAAAAABAgMEAAUG/8QAKREAAgIBBAIBAwQDAAAAAAAAAAECEQMEEiExE0FRImFxBRQysRWR8P/aAAwDAQACEQMRAD8Agq8BZ0cbLn2YWMY4tCaKzOAta6Tsaq2yG4VqYqA5UtNIWuBU9FRF5W0+HOadijSDQ7YHjwZGLnhbYljrZmkXSMJnDRWaV5vqqRihQrTYeZCbLKvDXR76JwynQxltza6G5xIaSBayruoNiPUyoe9ytVGpVR7VGbthRqr+E++PVD1coHWcPVRCzsuW4GmMaDZNFPCBwlfJr+qMJxjYlaA5MnhYrkbVDC1WYwiJ2SsC3WpNkMxHHI4gbkfVdaHjBydIv1EtvJUZscYzQkJHxrP2tmlA6rGzM3qB/HZT3o3R0UkrkO2KZ0jZcXSpiGft7FLs1SXaP1CDV2HO95hLh25CRyZphp8a7DVbnR7tj+KB1WYZHclCnlauidbqsbd0t2PLHGJNNiD3clVzIStFiAqJoI+om+wCibGXGwVqEWYT3WlC/cJ6JN8ss09OGjz5UoavACpmRkpRoo0AWwViOic7YFXKfA5HcFDbZpjS7BZHksTQzKTyAbFYjsK+aBzyWUr2nFzqo3nVeNNlvZ82PmXMMjIB0RLGMNja0mw2Spg2NeEN1aqMz9YIKFAAdZq42XsQsphH1u05RdmAuLb2KvHgNEmHY2Y22BVDEsRdLvqoKinLDYqATAHVFsCRvRYc57tQvcQwRwO2iZsBnjeNgvcfnaGkCyyTfJRHPpo+k2W9M6xC1qnXcV5CdUEA65kKru0BPkrrdJ8ToHI6QQTfv9Fx7KWNth3K6Lg+Y4qomK467FzRf3gNwP5+SEnyHxScXJDTS1rTodDa/bTupZsTjYLkhJtd1xPD2k77/r8/3VetgNWy0T/DqAPcc4+FN5AnVp/noGnVo7CoOVT4CuOZ2YwENK5xjOZnyk6myFYm+Zkjo5g5j2mzmuFiD/OVQLlklM+p0+lhBWuSWScncqfD6/odY+6d/LzVIrUpLZqmk1QxzR3FwqvWR+qjwmtv/bd/x/ZWaiEgq0XZ4uWLi6B9VhrZBdmju3dQYdOQTDILdr/kiHQVYlwxsjQXaPvoRxynUfaM0siXEgNW4P8AeZvy39kM8B17WN070uFPNuoaj8fNWavAWgB5Gv5obbF81cCbJSOLbAdgvaXCH3FgU4UmHNPCNUWGtbrYXTNckvKkhbostOcBcIvTZZA3TGIwAvIyiok/OytQ4CwEXCOR4Uxh2CjphbU/JX2G6dIm8smSNp222WLcLxNQts+bqSkL3WsrtXgjmjQI9laOJxF7XTXiFFH0XFtk7dCnJZYHN3XkaJ40fbI81ThhKpE4YssU7XOAd3XSp6KJkFxbZcrwybw3Ao7UZke5vQCqNCgjFh1SG3dBquAjdNtBhL5XdVr3V7FMqdQvZCUkgiPR4oYgbKvUYs5xNyrOM4eIjZBSs8h1wevfcr2NaKSMII4twSEIph+JSQyMlYbPjcHNvtpwfIi4+aExhW2LPm7Pb0VNUztrKtlVTsnZq17blvLTs5vqCD9EKILT+R/IhLn2c4/4UppXn+3Obsvs2bt/yGnqAnfEaAWu3zI/UfqqY52rPK1WB4Mjj69fgH1tDDXs8OoFpWi0U7R/caOx+Jvl9LLnWJYM+CZ0Jcx5YfejcHNI/Q+R1CfSSNRoQdxuCr0BhqG+HK1nVuLAA3+Jp4PkhkxKXKL6PWywfTLmP9HM6fB5HmzWucTsACSVd/6WmBs5jmnexHC6zheWYgA5lrjnYgqvVR+FJ7QBF7G4U1iNeX9Td/T0c2hynJcGxB9EdgwIub7Q1G6c5GsIu0BUHv6UyhRiy6tzFKswlsTS48aDzJ2W2GUgLeo91tmes6ntjHGpt8Tv2H5ojS0hDGj/ABBPqdVWqj+TK5NsnpIgNEPx2XpcGk8Xt2RGNlv3UFVhkcrruJ6kiO/JRwu2vdGqdqAVNP4J0NwruG11/Zvrwmr2BhmR19FLBEAoIlajK4G1lhgV2FCXV7G7kKtU5ojYNCF25FY4ZS6GReJDkzxqdViG9Gj9nM5rhOIeEbojNml5Nr6IVWYcY91SAWhIwhGSQyu9Uz4Dlp0g2/BLeEPAeLrsuUJ4fDBNtlToVs53ieAOiJ4QQEhy6TnaVpv0W+S5/JRO3sqxdo5MZctYwBoUer8ejLS24vZc1/qXR7KjPijyb3P1UZoJNmJ93nXlBTGVcb1Su7o7Dl+7LlZ5FFyhTspogrdfRhhsq8QTwVg6J2Rq5DCTwvaOHqIC6FlzJwkAcQp5oWejpM6x9ifRYW9xBAIIIIIvcHghdcw2Z0sDXSC0lgH6ffH3vn+quYZlCNlrgfRGJcLb0WaNRqPPyU4QoXW6mOZJfAiV0Ja/1VR7NbjQ+XfumHE6TrF+R/Af0QQwOvY/VWR5oYwTGiCA42dsCdA8dj5ovibRI3qG9rEFJ5p3A+XcI1hle4exJqLWa/e3k7uPNc0AgpZ7Eg/MfmPVR1/shzj7jWlxPkOPXhEZcNJeC3c6+R80t55q/Da2AXBd7bxyGg2A9Cbn/ihW4KF+jBnnbf7z7n0vr+F/onQ2skzK0w8V7zsxoA9TcfldMMuJjhdkfNFYwbLT32VOWsAv3Q+prie6EVszu6lZRYy9VVfUShr690Zvt2Ko/wBQb7qKeo0sTom3FoYkH4c2m1jqQq82cZDoLpYZMG3P0R7DcSp+kdQAcNyQpTZsxwjHtWbjEamXYO+ei2GESu1keGhWanFbMvEA5L1XiksnvOIHYaKTdG7EnL+KSC5oKYaGTUb6rEurEm40+J/JazA67zbZCI4SVMJXPOuqZMv5fdIRovYSo+NAEUZaUxUOPOjZYFGMRya5ovZK9bS+GbKq5AG6SZ9Q4A6pxhyf1RXI4SJluu6JB6rqTM0RtisSL28l0rXQGcuzPhTYbjlJE51TvnSsD3Eg3SSYy5Qm/keJPhk9nBNv+tMDOnTZI+rSvTOTyodj3RexOTqcSq0Sj6id1LGrR4B2FsMPtBdtyPJeMBcRw/cLsn2fPu1NNWhJMemhbNC8cbKnU4tHHuR+Ch0dGDl0VMWorOuPddf68j9Us1VIb6b35032/wDKv4xnCEtLHOIadHFjul4HPS4ag25GvorFdhzWFrWMNuloDgSBa22tyT5nW+6W+eCk8UsaW72AXxlupuLb34W1NOAQdCPPYqzWUBc8fERZx4NuT5qu+g8Nw3c6/DTdvz2P4KhIYqGMSs6WuLG/eLXdJa0au9rXpFuy4ti+LxuqJDED4fiO8PrcXEsB9kuJJJNtd+V1ZlNdj2Fxa2Vjo3lpLSWOBDhcbaEpIxr7Im2LqWq6jv4U7bfISN/Vq6P0spDb7BOBTBzHWOpIJ89LXHcXurk04jFyb+qXGOkpXmFzTE9mjhpc+emjh56rXGKl9g6++h7DTQj11+iTLjf8jTCSvaWavHifd2HK1xCu6omuGhKARtLjbjlWp5bgAe63QKSNO0yOsN9VtLPdUgNVIGlEsomOUkZ4U8FN1kA6KycJcDoDbhCrKpo9w+ctNjsdleqMN8TVujvzW9FhDjwnbAssiQDXXsg4fJzzqHKZz0YS/sVi7K3K4At0grEPED/JL4OB0hsQV03JWIs06raLnzsPc3UhXaLEnRDTRenVo+f7Ot47icboyGkXsuV4k0vkPqvP9Xe47nVHcv4K6Z3UUYrad0LbGujN17VYu+25TbmTB2xN81z+udqUzaaCiKoqXPNiUUwnCLi5S74lij9HjXQyyxzfI6KmM0zWEgIKAiGI1niG6joqMvNghFHMgaFKwK5Phjm8KHwiFdIFlyjcurZArABqVyWB1kboMffEPZK6bpFMePySo7FmDNDImmxF/VcxxTNEsr7NJNzYAXJJJ0ACC12NPlOpKcfsligMs0r2h00Xh+EXfca7qDntHxaAX4v5rznPc6R7qww0uJ5GroZMl5Cczpqq4Xl0dFA7VsXZ0nd/lsPXZsrphsFrU4kW+6C/uA5o07i6qxYi2Q9LmPY43sHAW+Tmkj8VaKSPBzZZZpbpHjYmNabkuJ7lUyLe6D2turejXWIOvd2h/BQ1AeLlouN9OPkq2RoqzFpBHun8EGr61zB0g/NSVk7+dNe3CE1khew+XIBNze2/CZIHYq5otIA927NA7fQ8fX8ygdNWxucGz9boi5oeGEB4aDqWnuneHB45R0yhxaQSSOncWAsb+Z44S9jmSBB/djkMkNruBFpItefib/kLeg3VHzwXhKNU+yjLgxDXOhPjQA28Vo1AJ9nxG7sPrpfYlVv6B21lewWtMTx0G4sWngFh3aRyD5phipmONwLA8dvJQlj2miOZp0xXgwVx4ROmy4TwmOKmHATDhGXZZCD4bw3uWkX9LpUjpagVcMy+1pu4I/HgjCNh+yc3ZYDmdJaG22NxdQ02UHtP+83p7BhcfzC7gi8zfsURRBullapagxkFulky1WE0TD/dmJcN2tLb/QAlLuIOiMh8EObHoG9RJcdNSfmmTF3buxghzC0tFxrbVYlXqWI8C7T2uyg3ovbYJBxqhbG4gJ/qc4MLem/CQcamD3kjlaY2TBDHWKdsq42IhqlH+hda9loJ3N01Co+UGhvzVjbZRoVz6qNyrskxO5VnD8I8QgqMvpQUhempiNVA5xTviuFtazXskyqt1GyzXYyRlO251XQcp4HG+xXPIjqnHLGMeFuVSgMdcTy5GG9RA0C53i8bQ8gJvqc3h4LSk/EZA5xIVMaYSkwLYlehq3ZCShlX0mvS8TRq0IjgmMSUk7Jma2NnNOgew+8w/wA0IB4U9Bgb37AqTG8FdA2MkW6y4fQD915kY1Kz29Xkj4JR/H9nYMOqo6iJsrD1MeA5p0vru0+YsQfMFTyURaR/bmeHcRs6gB/kSQPkl37I8Kqgx0kjemkd7UXX7zpNi6MfBYankgW5XSJ5mRtLnlrGjcuIAHqStKZ8u1TB9Lh2n3hfWzrXH0JVWqgpo3F75bOAJOpd0tG+w0A1Szmz7QWtY7wSZGtPSXMPTHf4eo+8f5Zc4xLNNRIwn+pjbx/SsMocWltyXez0nTTVxPCZK+wqDfR2LE3wOhErSxzCOoSkhrS34r7W8ykfEqiO+jgBcEhu1u4UmEZrfNhcr6h3UW9TGl1yXgtsB56kD56rmkuIPYW+0SGgADsArRR0cdj+J2kW1HI1vZvb+f8AZDavEgwkvPU0X07i3KDUuN6an0/Ueio4lV9WvB0snr0Moc8m1JNEOpx9kBxIb2F7gD8l0T7NMfoZvGZO+Bhc5gihmFuoNBvJ1O9kkkgAXuLHuuRzuvop6NjWalxvyew8hylnGyssao+pqZkbW3jbE1lvejDQ36jRayYizhxd/wDHb6r5vwTHHQSjqcQ0npkB+6L728v3XWsIxvbq1B3t+YUdpnlHb2Of9YTsAPXUrfrJ3KGtr4wL9QsqlZmiKMe8PqktFI4ZS6RersJikGoAPcaFLGJYSYrkEOb+KH4t9oIFw0pRxDOkj72JQ8iRvx6Gb7GF2IMBssSE/HHkk3WIeVFv2H3KxqHd0Swqk8VwCFPOqKYHVdDwV6b6PFHn/p1rIbkcJBxdjQ4gdynStzWDH0eSQ8Sn6nEoJs5A6aSyu4RipYdTohU71W8QhRyOxkMmK48HiyWZTcr3UqSOmJ4UUgsjY1XYHEKelwpzuCi9Ll554VkuBAYy5UzaclM9HlN54/NGqTJTzwqppIDYkRUBPCPYJl4yOGid6LI/cJlwvLjItbKc2mikMm1lbBcrMY0XAuilVlimna1s0bXsa9rw0/E3v5bgjkFE42W9AtnPWRpI6WWUnyzYWAsAAAAAALAAbADsud/aLi7Op7ZR/apIxIGk/wC/PJo0W+EDnzdynioxBrRqdbb3tbzuuEfarjPjVA6HXJb0y9J9mTpPsE23IuQuSZ0FudCnX4k6Z9y4DsNmtA4A4WmGUD53jUhgIDnnZoJJt5ndeYZhni+08lkQNi77zj8DByfyRyoLfDDG2jZYhrWm5tzc/EdASeLp0rNbdcIlxTEgWNgi9mCO17H3+nX53PKWKqW5RCc9DCEJedVoXCFgqJo5iB/P5/ApYXguaHGzSR1Hy3NlUat7J0MWp6fqk6IWud1H2G7uIOwVaO4IvpY6g8a7JgyvK+zyBoC0E29q1jp6bKHMtDZwmaPZfo+2wk7/AD/O/dL7E3c7TeirmuYKeVokjJPhE6PjcfusfuD2GoOxGyZcAxNotD1asDWxlxsXtDRx8V76Diy562XjgohTT+IOkn2x7p+MdvVTyRdXEZQi/pn18/B03E3yyRHwiRKwX6P/AHB2Hn27pBqMXkduSiGC5rfEQ2fqe0HR4/3Wf/oeuq0zjNTSTNlp3B3iM65ekEDxL72OxPP15WCc01a/0erpMc8MvFNWvTAr5ydyoXvWErRxULPTk6RqXLFqsRMtl5wW0biNldjw5x4RGly+93BX0PDPk7Axc491VqGlPEWUnnhR1OUHDhTckjrs53JESpIMNc7gp1ZlcX1RWkwRjeFknPkokJ9DllztwmPDsojS4TDBTAbBFqOBJuAylh2VWDhMFJgMY4CsUsSJRsR3MRkUGGsHAV6OnaNgFoxWGBHkUwMst2tWEqanG5+SDdHJGOFggmKYw2MHUeikzDjrIGm5APquOZnzv1OLWG58ksbZRR3dBbOOaGuY9pcW3BAsSDf5LlsYLjc3PcnVS1Ez5XdTjf8ARbwwrRGNGmK2osRk2A1sNBrsN9FI94aLk2sopKhse+p7DdCayrdIddBw0bD9yllkS49hUG+fRNV1XV6Km5eNfZSaFFSU0U6No2qw+HS/Nl7GA0XP05K0fIXfoF2TMoKu2PjxOb+wYwjFmsDWaMDQ3yLnn3nX2RepZ1scLXjeNf8AHzHaxSeYrq9h2MSQWa+7o+3I9D+iSGRT/ImbTSg7QNqoDG8sO4O/ccFaNfbyI1B5CYcYo2TReNCblgu5vPRzceW/1S0qWInaDEMwlHaQe8PiHxBStpHHhBoZCCCDYjYp3yVXR1E3gzdLXPsGnYdWw+R0HrbubZ8uDc9yPQ0+s8UdsuV6+wEGGuPBW4wZ54K7CzKUQ4C1lwSNvAUPGdk/UF6ORf6A/sVi6g6jZ2C9R2Gf96wlRZKaNwjtNl+Ng2CLALSR1ls3s8coTUzGjYJexOUaoziVTYFKlbPcqcpFIoqP3XgWritmBSLUWqZlyjVJGhdLZF4J2DchFAcWwlTNRBjUGjxWJu5H1Ujsywt+8Pqm3HLDN+gy1q3dIGjVKdXnmJuxCWMY+0EkENKDmkaMehnN9DdjubGQ3AIv8lthucmMw81MjgAXygE8kO6QB32XJfGdUl0sz/Cp2G0ktrkncRxN+/IRxxubBUcXx8zNZExpjpobiGEuLrXJJkefvPJJJPnYWCn5F7N89BcdkO/f/fJNmfNs1XI4glrCTbuR+iAMp1s6fyCikqnd7eios8F0RWiyR4dInIaz3jb8/oq8tfwwdI78/Lsqz3LRJLNKXXAywRj3yYStVt0qWKlc7hSKMhAUjYyi1HgL3cJhoMpbXRSYrnFdijHROdwUQpsBkdwV0GhywxvCO0mEMHATbCT1aXRzujydI7g/ijtL9n3WLPbcHg3T/TUjRsAiMMQ7J1GiMtZJ8HHsY+y6spgZ6IulAF3Q/wDqgf4jaQeW/kVzqVpBII6SCQW2I6Tf3bHay+r2tS1m37PqTEQXPb4VRb2aiMDrPYSDaQeuvYhXUvkgsvPJ85gKxTTlrg5psQbg/p6IzmbJVXhr/wC8zqiJsydl3Qv/AMSd2kjg2Pa+6X3bnp2472VYsraZ3zJWbBW04Dj/AHogA+51c3YP9eD52P3grtdMuH5YzG+jnbK0dY1a5hJF2uFja3Pa+l7LrzqxsjWyMPUx7Q5p7tIuCo5FXJllDazR0ixQGULFGxtrOmFUqqay1nxeNo94JdxTM8QvqFVyQiwy+D3E6hL08ovqUOxbNzdbFKtdmdzr2UpSNWPA32N0+JMbyELqsztbsUmT4m93KqukJ3UnI2w06XY2vze7gqM5slPJSu0qZpSOZ6GPDH4DUmYZT94qJ2MyH7xQxbBJuZsjij8Fp9a47kq1SxtLOud7mxi/hsbbxJX31Db+63TV5vbgE6IYpD1ONzc7D5DYeiG5juFqlwTV1c+QtDrNawWjjboyNp1s0ee5JuTuSVUcVYFO49zpb5dl7/QO7LqbOdRVFF5ULiigwp54Kljy+88J4xPPzZYoBdBKtU+HudwmSkyz3R2lwlrOFRRPNyZl6Fqgy2TuEwUWAMbwiccYCnaE9GSWVs1go2t2CIQsVaMK5CmRFtstQhEYGKlA1FKdiYm0WYGK7G1QxtsskrWN3ITWFRb6LS8JQSrzREzkILWZ8jGxCXci8dLkl6Gurax7XMeGvY4dLmuAc1w7EHQhcnzf9lkZ6paBwYdSaZ7vZP8A9Tzt6O08xsrtd9oXZL9bnd7tih5K6NENJOIjT0743lkjXMe02c1ws4HzCbMr5oMcLoHm/Rd0Z7NJ1b9dfmUIxXE/H98AkbO+8PmhjPZvblPLKpRd9lPA75G6TNRuViUS5erNuLeKI1VGaJT94/VCanF3u3JVJ71C5yTczbkjFdI3knJ3KiLl4vbIkFRi2CxrFYjpSeErRSK5NGhStCtQ4Y48IhBgLzwUNrZsi4rsDhqkbGUzU+U3nhGKHI7juEVjYXqYR9ifRYW6Q2ATZheSXusSE6YHk5sdiQm2Cja0aBWjiPL1H6jXERBpshADUK0Mmxt3ATu8IbVvsq7EeZLWZJexUlwKNnAVGenYNgjFfMg07roUR8spdlcgLxY4LxKdySNC2uoHzhu5Q2rx5jOULKRg2HWPAUza1g3ISFV5qPCGS5gkdyUu40R0zl2dVGPRN5C8fnWNvK5GcSeeStf6lx5KV5Dfi0MfZ0ys+0L4Sl2vzlI/kpULysupvIzfj0sI+gjPi8jtyVSkqnHlREqNxS7izSiuD18hUTnLHFRkooyTZ44rxe9KtU9C52wTozSZTssR5mXXkbLE1Et8QO5RFYsSI15DFuxYsTozoIUrQj1Awdh9FixMhmMlBE3sPoEfoom6aD6BYsTozTDdLGOw+gRaBotsFixURjmW41KsWIoxz7IJkHr1ixMAXKw6oc5eLFNjRInKGU6LFimy8QDijzY6n6pVrHG+5XqxIzdiKS9C8WJGb4EjVKFixTZtgbhYsWJGXRqVq5eLEUTmaOWi8WKqMcyzSjVNuDMGmg+ixYqIwZRlY0W2CxYsTnnn/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484" name="AutoShape 4" descr="data:image/jpeg;base64,/9j/4AAQSkZJRgABAQAAAQABAAD/2wCEAAkGBhAQEBIQEBIQEBAQEBAQDxAQEBAQDw8PFBAVFRQQEhUXHCYeFxkjGRQUHy8gIycpLCwsFR4xNTAqNSYrLCkBCQoKDgwOFw8PGikcHBwpKSkpKSwpKSksLCkpKSwsKSkpKSwsLCwpLCkpKSkpKSkpLCkpLCkpLCkpKSwpKSkpKf/AABEIAMIBAwMBIgACEQEDEQH/xAAcAAACAgMBAQAAAAAAAAAAAAAFBgMEAAIHAQj/xAA9EAABAwIFAgMFBwMDAwUAAAABAAIDBBEFBiExQRJRE2FxIjJSgZEHQqGxwdHwFCNiFTOCFuHxQ1Nyc9L/xAAaAQADAQEBAQAAAAAAAAAAAAABAgMEAAUG/8QAKREAAgIBBAIBAwQDAAAAAAAAAAECEQMEEiExE0FRImFxBRQysRWR8P/aAAwDAQACEQMRAD8Agq8BZ0cbLn2YWMY4tCaKzOAta6Tsaq2yG4VqYqA5UtNIWuBU9FRF5W0+HOadijSDQ7YHjwZGLnhbYljrZmkXSMJnDRWaV5vqqRihQrTYeZCbLKvDXR76JwynQxltza6G5xIaSBayruoNiPUyoe9ytVGpVR7VGbthRqr+E++PVD1coHWcPVRCzsuW4GmMaDZNFPCBwlfJr+qMJxjYlaA5MnhYrkbVDC1WYwiJ2SsC3WpNkMxHHI4gbkfVdaHjBydIv1EtvJUZscYzQkJHxrP2tmlA6rGzM3qB/HZT3o3R0UkrkO2KZ0jZcXSpiGft7FLs1SXaP1CDV2HO95hLh25CRyZphp8a7DVbnR7tj+KB1WYZHclCnlauidbqsbd0t2PLHGJNNiD3clVzIStFiAqJoI+om+wCibGXGwVqEWYT3WlC/cJ6JN8ss09OGjz5UoavACpmRkpRoo0AWwViOic7YFXKfA5HcFDbZpjS7BZHksTQzKTyAbFYjsK+aBzyWUr2nFzqo3nVeNNlvZ82PmXMMjIB0RLGMNja0mw2Spg2NeEN1aqMz9YIKFAAdZq42XsQsphH1u05RdmAuLb2KvHgNEmHY2Y22BVDEsRdLvqoKinLDYqATAHVFsCRvRYc57tQvcQwRwO2iZsBnjeNgvcfnaGkCyyTfJRHPpo+k2W9M6xC1qnXcV5CdUEA65kKru0BPkrrdJ8ToHI6QQTfv9Fx7KWNth3K6Lg+Y4qomK467FzRf3gNwP5+SEnyHxScXJDTS1rTodDa/bTupZsTjYLkhJtd1xPD2k77/r8/3VetgNWy0T/DqAPcc4+FN5AnVp/noGnVo7CoOVT4CuOZ2YwENK5xjOZnyk6myFYm+Zkjo5g5j2mzmuFiD/OVQLlklM+p0+lhBWuSWScncqfD6/odY+6d/LzVIrUpLZqmk1QxzR3FwqvWR+qjwmtv/bd/x/ZWaiEgq0XZ4uWLi6B9VhrZBdmju3dQYdOQTDILdr/kiHQVYlwxsjQXaPvoRxynUfaM0siXEgNW4P8AeZvy39kM8B17WN070uFPNuoaj8fNWavAWgB5Gv5obbF81cCbJSOLbAdgvaXCH3FgU4UmHNPCNUWGtbrYXTNckvKkhbostOcBcIvTZZA3TGIwAvIyiok/OytQ4CwEXCOR4Uxh2CjphbU/JX2G6dIm8smSNp222WLcLxNQts+bqSkL3WsrtXgjmjQI9laOJxF7XTXiFFH0XFtk7dCnJZYHN3XkaJ40fbI81ThhKpE4YssU7XOAd3XSp6KJkFxbZcrwybw3Ao7UZke5vQCqNCgjFh1SG3dBquAjdNtBhL5XdVr3V7FMqdQvZCUkgiPR4oYgbKvUYs5xNyrOM4eIjZBSs8h1wevfcr2NaKSMII4twSEIph+JSQyMlYbPjcHNvtpwfIi4+aExhW2LPm7Pb0VNUztrKtlVTsnZq17blvLTs5vqCD9EKILT+R/IhLn2c4/4UppXn+3Obsvs2bt/yGnqAnfEaAWu3zI/UfqqY52rPK1WB4Mjj69fgH1tDDXs8OoFpWi0U7R/caOx+Jvl9LLnWJYM+CZ0Jcx5YfejcHNI/Q+R1CfSSNRoQdxuCr0BhqG+HK1nVuLAA3+Jp4PkhkxKXKL6PWywfTLmP9HM6fB5HmzWucTsACSVd/6WmBs5jmnexHC6zheWYgA5lrjnYgqvVR+FJ7QBF7G4U1iNeX9Td/T0c2hynJcGxB9EdgwIub7Q1G6c5GsIu0BUHv6UyhRiy6tzFKswlsTS48aDzJ2W2GUgLeo91tmes6ntjHGpt8Tv2H5ojS0hDGj/ABBPqdVWqj+TK5NsnpIgNEPx2XpcGk8Xt2RGNlv3UFVhkcrruJ6kiO/JRwu2vdGqdqAVNP4J0NwruG11/Zvrwmr2BhmR19FLBEAoIlajK4G1lhgV2FCXV7G7kKtU5ojYNCF25FY4ZS6GReJDkzxqdViG9Gj9nM5rhOIeEbojNml5Nr6IVWYcY91SAWhIwhGSQyu9Uz4Dlp0g2/BLeEPAeLrsuUJ4fDBNtlToVs53ieAOiJ4QQEhy6TnaVpv0W+S5/JRO3sqxdo5MZctYwBoUer8ejLS24vZc1/qXR7KjPijyb3P1UZoJNmJ93nXlBTGVcb1Su7o7Dl+7LlZ5FFyhTspogrdfRhhsq8QTwVg6J2Rq5DCTwvaOHqIC6FlzJwkAcQp5oWejpM6x9ifRYW9xBAIIIIIvcHghdcw2Z0sDXSC0lgH6ffH3vn+quYZlCNlrgfRGJcLb0WaNRqPPyU4QoXW6mOZJfAiV0Ja/1VR7NbjQ+XfumHE6TrF+R/Af0QQwOvY/VWR5oYwTGiCA42dsCdA8dj5ovibRI3qG9rEFJ5p3A+XcI1hle4exJqLWa/e3k7uPNc0AgpZ7Eg/MfmPVR1/shzj7jWlxPkOPXhEZcNJeC3c6+R80t55q/Da2AXBd7bxyGg2A9Cbn/ihW4KF+jBnnbf7z7n0vr+F/onQ2skzK0w8V7zsxoA9TcfldMMuJjhdkfNFYwbLT32VOWsAv3Q+prie6EVszu6lZRYy9VVfUShr690Zvt2Ko/wBQb7qKeo0sTom3FoYkH4c2m1jqQq82cZDoLpYZMG3P0R7DcSp+kdQAcNyQpTZsxwjHtWbjEamXYO+ei2GESu1keGhWanFbMvEA5L1XiksnvOIHYaKTdG7EnL+KSC5oKYaGTUb6rEurEm40+J/JazA67zbZCI4SVMJXPOuqZMv5fdIRovYSo+NAEUZaUxUOPOjZYFGMRya5ovZK9bS+GbKq5AG6SZ9Q4A6pxhyf1RXI4SJluu6JB6rqTM0RtisSL28l0rXQGcuzPhTYbjlJE51TvnSsD3Eg3SSYy5Qm/keJPhk9nBNv+tMDOnTZI+rSvTOTyodj3RexOTqcSq0Sj6id1LGrR4B2FsMPtBdtyPJeMBcRw/cLsn2fPu1NNWhJMemhbNC8cbKnU4tHHuR+Ch0dGDl0VMWorOuPddf68j9Us1VIb6b35032/wDKv4xnCEtLHOIadHFjul4HPS4ag25GvorFdhzWFrWMNuloDgSBa22tyT5nW+6W+eCk8UsaW72AXxlupuLb34W1NOAQdCPPYqzWUBc8fERZx4NuT5qu+g8Nw3c6/DTdvz2P4KhIYqGMSs6WuLG/eLXdJa0au9rXpFuy4ti+LxuqJDED4fiO8PrcXEsB9kuJJJNtd+V1ZlNdj2Fxa2Vjo3lpLSWOBDhcbaEpIxr7Im2LqWq6jv4U7bfISN/Vq6P0spDb7BOBTBzHWOpIJ89LXHcXurk04jFyb+qXGOkpXmFzTE9mjhpc+emjh56rXGKl9g6++h7DTQj11+iTLjf8jTCSvaWavHifd2HK1xCu6omuGhKARtLjbjlWp5bgAe63QKSNO0yOsN9VtLPdUgNVIGlEsomOUkZ4U8FN1kA6KycJcDoDbhCrKpo9w+ctNjsdleqMN8TVujvzW9FhDjwnbAssiQDXXsg4fJzzqHKZz0YS/sVi7K3K4At0grEPED/JL4OB0hsQV03JWIs06raLnzsPc3UhXaLEnRDTRenVo+f7Ot47icboyGkXsuV4k0vkPqvP9Xe47nVHcv4K6Z3UUYrad0LbGujN17VYu+25TbmTB2xN81z+udqUzaaCiKoqXPNiUUwnCLi5S74lij9HjXQyyxzfI6KmM0zWEgIKAiGI1niG6joqMvNghFHMgaFKwK5Phjm8KHwiFdIFlyjcurZArABqVyWB1kboMffEPZK6bpFMePySo7FmDNDImmxF/VcxxTNEsr7NJNzYAXJJJ0ACC12NPlOpKcfsligMs0r2h00Xh+EXfca7qDntHxaAX4v5rznPc6R7qww0uJ5GroZMl5Cczpqq4Xl0dFA7VsXZ0nd/lsPXZsrphsFrU4kW+6C/uA5o07i6qxYi2Q9LmPY43sHAW+Tmkj8VaKSPBzZZZpbpHjYmNabkuJ7lUyLe6D2turejXWIOvd2h/BQ1AeLlouN9OPkq2RoqzFpBHun8EGr61zB0g/NSVk7+dNe3CE1khew+XIBNze2/CZIHYq5otIA927NA7fQ8fX8ygdNWxucGz9boi5oeGEB4aDqWnuneHB45R0yhxaQSSOncWAsb+Z44S9jmSBB/djkMkNruBFpItefib/kLeg3VHzwXhKNU+yjLgxDXOhPjQA28Vo1AJ9nxG7sPrpfYlVv6B21lewWtMTx0G4sWngFh3aRyD5phipmONwLA8dvJQlj2miOZp0xXgwVx4ROmy4TwmOKmHATDhGXZZCD4bw3uWkX9LpUjpagVcMy+1pu4I/HgjCNh+yc3ZYDmdJaG22NxdQ02UHtP+83p7BhcfzC7gi8zfsURRBullapagxkFulky1WE0TD/dmJcN2tLb/QAlLuIOiMh8EObHoG9RJcdNSfmmTF3buxghzC0tFxrbVYlXqWI8C7T2uyg3ovbYJBxqhbG4gJ/qc4MLem/CQcamD3kjlaY2TBDHWKdsq42IhqlH+hda9loJ3N01Co+UGhvzVjbZRoVz6qNyrskxO5VnD8I8QgqMvpQUhempiNVA5xTviuFtazXskyqt1GyzXYyRlO251XQcp4HG+xXPIjqnHLGMeFuVSgMdcTy5GG9RA0C53i8bQ8gJvqc3h4LSk/EZA5xIVMaYSkwLYlehq3ZCShlX0mvS8TRq0IjgmMSUk7Jma2NnNOgew+8w/wA0IB4U9Bgb37AqTG8FdA2MkW6y4fQD915kY1Kz29Xkj4JR/H9nYMOqo6iJsrD1MeA5p0vru0+YsQfMFTyURaR/bmeHcRs6gB/kSQPkl37I8Kqgx0kjemkd7UXX7zpNi6MfBYankgW5XSJ5mRtLnlrGjcuIAHqStKZ8u1TB9Lh2n3hfWzrXH0JVWqgpo3F75bOAJOpd0tG+w0A1Szmz7QWtY7wSZGtPSXMPTHf4eo+8f5Zc4xLNNRIwn+pjbx/SsMocWltyXez0nTTVxPCZK+wqDfR2LE3wOhErSxzCOoSkhrS34r7W8ykfEqiO+jgBcEhu1u4UmEZrfNhcr6h3UW9TGl1yXgtsB56kD56rmkuIPYW+0SGgADsArRR0cdj+J2kW1HI1vZvb+f8AZDavEgwkvPU0X07i3KDUuN6an0/Ueio4lV9WvB0snr0Moc8m1JNEOpx9kBxIb2F7gD8l0T7NMfoZvGZO+Bhc5gihmFuoNBvJ1O9kkkgAXuLHuuRzuvop6NjWalxvyew8hylnGyssao+pqZkbW3jbE1lvejDQ36jRayYizhxd/wDHb6r5vwTHHQSjqcQ0npkB+6L728v3XWsIxvbq1B3t+YUdpnlHb2Of9YTsAPXUrfrJ3KGtr4wL9QsqlZmiKMe8PqktFI4ZS6RersJikGoAPcaFLGJYSYrkEOb+KH4t9oIFw0pRxDOkj72JQ8iRvx6Gb7GF2IMBssSE/HHkk3WIeVFv2H3KxqHd0Swqk8VwCFPOqKYHVdDwV6b6PFHn/p1rIbkcJBxdjQ4gdynStzWDH0eSQ8Sn6nEoJs5A6aSyu4RipYdTohU71W8QhRyOxkMmK48HiyWZTcr3UqSOmJ4UUgsjY1XYHEKelwpzuCi9Ll554VkuBAYy5UzaclM9HlN54/NGqTJTzwqppIDYkRUBPCPYJl4yOGid6LI/cJlwvLjItbKc2mikMm1lbBcrMY0XAuilVlimna1s0bXsa9rw0/E3v5bgjkFE42W9AtnPWRpI6WWUnyzYWAsAAAAAALAAbADsud/aLi7Op7ZR/apIxIGk/wC/PJo0W+EDnzdynioxBrRqdbb3tbzuuEfarjPjVA6HXJb0y9J9mTpPsE23IuQuSZ0FudCnX4k6Z9y4DsNmtA4A4WmGUD53jUhgIDnnZoJJt5ndeYZhni+08lkQNi77zj8DByfyRyoLfDDG2jZYhrWm5tzc/EdASeLp0rNbdcIlxTEgWNgi9mCO17H3+nX53PKWKqW5RCc9DCEJedVoXCFgqJo5iB/P5/ApYXguaHGzSR1Hy3NlUat7J0MWp6fqk6IWud1H2G7uIOwVaO4IvpY6g8a7JgyvK+zyBoC0E29q1jp6bKHMtDZwmaPZfo+2wk7/AD/O/dL7E3c7TeirmuYKeVokjJPhE6PjcfusfuD2GoOxGyZcAxNotD1asDWxlxsXtDRx8V76Diy562XjgohTT+IOkn2x7p+MdvVTyRdXEZQi/pn18/B03E3yyRHwiRKwX6P/AHB2Hn27pBqMXkduSiGC5rfEQ2fqe0HR4/3Wf/oeuq0zjNTSTNlp3B3iM65ekEDxL72OxPP15WCc01a/0erpMc8MvFNWvTAr5ydyoXvWErRxULPTk6RqXLFqsRMtl5wW0biNldjw5x4RGly+93BX0PDPk7Axc491VqGlPEWUnnhR1OUHDhTckjrs53JESpIMNc7gp1ZlcX1RWkwRjeFknPkokJ9DllztwmPDsojS4TDBTAbBFqOBJuAylh2VWDhMFJgMY4CsUsSJRsR3MRkUGGsHAV6OnaNgFoxWGBHkUwMst2tWEqanG5+SDdHJGOFggmKYw2MHUeikzDjrIGm5APquOZnzv1OLWG58ksbZRR3dBbOOaGuY9pcW3BAsSDf5LlsYLjc3PcnVS1Ez5XdTjf8ARbwwrRGNGmK2osRk2A1sNBrsN9FI94aLk2sopKhse+p7DdCayrdIddBw0bD9yllkS49hUG+fRNV1XV6Km5eNfZSaFFSU0U6No2qw+HS/Nl7GA0XP05K0fIXfoF2TMoKu2PjxOb+wYwjFmsDWaMDQ3yLnn3nX2RepZ1scLXjeNf8AHzHaxSeYrq9h2MSQWa+7o+3I9D+iSGRT/ImbTSg7QNqoDG8sO4O/ccFaNfbyI1B5CYcYo2TReNCblgu5vPRzceW/1S0qWInaDEMwlHaQe8PiHxBStpHHhBoZCCCDYjYp3yVXR1E3gzdLXPsGnYdWw+R0HrbubZ8uDc9yPQ0+s8UdsuV6+wEGGuPBW4wZ54K7CzKUQ4C1lwSNvAUPGdk/UF6ORf6A/sVi6g6jZ2C9R2Gf96wlRZKaNwjtNl+Ng2CLALSR1ls3s8coTUzGjYJexOUaoziVTYFKlbPcqcpFIoqP3XgWritmBSLUWqZlyjVJGhdLZF4J2DchFAcWwlTNRBjUGjxWJu5H1Ujsywt+8Pqm3HLDN+gy1q3dIGjVKdXnmJuxCWMY+0EkENKDmkaMehnN9DdjubGQ3AIv8lthucmMw81MjgAXygE8kO6QB32XJfGdUl0sz/Cp2G0ktrkncRxN+/IRxxubBUcXx8zNZExpjpobiGEuLrXJJkefvPJJJPnYWCn5F7N89BcdkO/f/fJNmfNs1XI4glrCTbuR+iAMp1s6fyCikqnd7eios8F0RWiyR4dInIaz3jb8/oq8tfwwdI78/Lsqz3LRJLNKXXAywRj3yYStVt0qWKlc7hSKMhAUjYyi1HgL3cJhoMpbXRSYrnFdijHROdwUQpsBkdwV0GhywxvCO0mEMHATbCT1aXRzujydI7g/ijtL9n3WLPbcHg3T/TUjRsAiMMQ7J1GiMtZJ8HHsY+y6spgZ6IulAF3Q/wDqgf4jaQeW/kVzqVpBII6SCQW2I6Tf3bHay+r2tS1m37PqTEQXPb4VRb2aiMDrPYSDaQeuvYhXUvkgsvPJ85gKxTTlrg5psQbg/p6IzmbJVXhr/wC8zqiJsydl3Qv/AMSd2kjg2Pa+6X3bnp2472VYsraZ3zJWbBW04Dj/AHogA+51c3YP9eD52P3grtdMuH5YzG+jnbK0dY1a5hJF2uFja3Pa+l7LrzqxsjWyMPUx7Q5p7tIuCo5FXJllDazR0ixQGULFGxtrOmFUqqay1nxeNo94JdxTM8QvqFVyQiwy+D3E6hL08ovqUOxbNzdbFKtdmdzr2UpSNWPA32N0+JMbyELqsztbsUmT4m93KqukJ3UnI2w06XY2vze7gqM5slPJSu0qZpSOZ6GPDH4DUmYZT94qJ2MyH7xQxbBJuZsjij8Fp9a47kq1SxtLOud7mxi/hsbbxJX31Db+63TV5vbgE6IYpD1ONzc7D5DYeiG5juFqlwTV1c+QtDrNawWjjboyNp1s0ee5JuTuSVUcVYFO49zpb5dl7/QO7LqbOdRVFF5ULiigwp54Kljy+88J4xPPzZYoBdBKtU+HudwmSkyz3R2lwlrOFRRPNyZl6Fqgy2TuEwUWAMbwiccYCnaE9GSWVs1go2t2CIQsVaMK5CmRFtstQhEYGKlA1FKdiYm0WYGK7G1QxtsskrWN3ITWFRb6LS8JQSrzREzkILWZ8jGxCXci8dLkl6Gurax7XMeGvY4dLmuAc1w7EHQhcnzf9lkZ6paBwYdSaZ7vZP8A9Tzt6O08xsrtd9oXZL9bnd7tih5K6NENJOIjT0743lkjXMe02c1ws4HzCbMr5oMcLoHm/Rd0Z7NJ1b9dfmUIxXE/H98AkbO+8PmhjPZvblPLKpRd9lPA75G6TNRuViUS5erNuLeKI1VGaJT94/VCanF3u3JVJ71C5yTczbkjFdI3knJ3KiLl4vbIkFRi2CxrFYjpSeErRSK5NGhStCtQ4Y48IhBgLzwUNrZsi4rsDhqkbGUzU+U3nhGKHI7juEVjYXqYR9ifRYW6Q2ATZheSXusSE6YHk5sdiQm2Cja0aBWjiPL1H6jXERBpshADUK0Mmxt3ATu8IbVvsq7EeZLWZJexUlwKNnAVGenYNgjFfMg07roUR8spdlcgLxY4LxKdySNC2uoHzhu5Q2rx5jOULKRg2HWPAUza1g3ISFV5qPCGS5gkdyUu40R0zl2dVGPRN5C8fnWNvK5GcSeeStf6lx5KV5Dfi0MfZ0ys+0L4Sl2vzlI/kpULysupvIzfj0sI+gjPi8jtyVSkqnHlREqNxS7izSiuD18hUTnLHFRkooyTZ44rxe9KtU9C52wTozSZTssR5mXXkbLE1Et8QO5RFYsSI15DFuxYsTozoIUrQj1Awdh9FixMhmMlBE3sPoEfoom6aD6BYsTozTDdLGOw+gRaBotsFixURjmW41KsWIoxz7IJkHr1ixMAXKw6oc5eLFNjRInKGU6LFimy8QDijzY6n6pVrHG+5XqxIzdiKS9C8WJGb4EjVKFixTZtgbhYsWJGXRqVq5eLEUTmaOWi8WKqMcyzSjVNuDMGmg+ixYqIwZRlY0W2CxYsTnnn/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486" name="Picture 6" descr="https://encrypted-tbn1.google.com/images?q=tbn:ANd9GcT3RKOLOJ23dP8LRuxhdXhPQNGsp1aROJWjhZOvDpf4Z2K_b8f3PA"/>
          <p:cNvPicPr>
            <a:picLocks noChangeAspect="1" noChangeArrowheads="1"/>
          </p:cNvPicPr>
          <p:nvPr/>
        </p:nvPicPr>
        <p:blipFill>
          <a:blip r:embed="rId2" cstate="print"/>
          <a:srcRect/>
          <a:stretch>
            <a:fillRect/>
          </a:stretch>
        </p:blipFill>
        <p:spPr bwMode="auto">
          <a:xfrm>
            <a:off x="2590800" y="3810001"/>
            <a:ext cx="4159283" cy="282892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sz="quarter" idx="1"/>
          </p:nvPr>
        </p:nvSpPr>
        <p:spPr>
          <a:xfrm>
            <a:off x="457200" y="1447800"/>
            <a:ext cx="5257800" cy="4572000"/>
          </a:xfrm>
        </p:spPr>
        <p:txBody>
          <a:bodyPr/>
          <a:lstStyle/>
          <a:p>
            <a:pPr>
              <a:lnSpc>
                <a:spcPct val="150000"/>
              </a:lnSpc>
            </a:pPr>
            <a:r>
              <a:rPr lang="en-US" dirty="0" smtClean="0"/>
              <a:t>Fraternization is a personal relationship that goes beyond the customary bounds of acceptable senior/subordinate relationships</a:t>
            </a:r>
          </a:p>
          <a:p>
            <a:endParaRPr lang="en-US" dirty="0"/>
          </a:p>
        </p:txBody>
      </p:sp>
      <p:pic>
        <p:nvPicPr>
          <p:cNvPr id="4" name="Picture 8" descr="Movie Poster Image for Top Gun"/>
          <p:cNvPicPr>
            <a:picLocks noChangeAspect="1" noChangeArrowheads="1"/>
          </p:cNvPicPr>
          <p:nvPr/>
        </p:nvPicPr>
        <p:blipFill>
          <a:blip r:embed="rId3" cstate="print"/>
          <a:srcRect/>
          <a:stretch>
            <a:fillRect/>
          </a:stretch>
        </p:blipFill>
        <p:spPr>
          <a:xfrm>
            <a:off x="5715001" y="762000"/>
            <a:ext cx="3265148" cy="538611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Inappropriate Relationships</a:t>
            </a:r>
            <a:endParaRPr lang="en-US" dirty="0"/>
          </a:p>
        </p:txBody>
      </p:sp>
      <p:sp>
        <p:nvSpPr>
          <p:cNvPr id="3" name="Content Placeholder 2"/>
          <p:cNvSpPr>
            <a:spLocks noGrp="1"/>
          </p:cNvSpPr>
          <p:nvPr>
            <p:ph sz="quarter" idx="1"/>
          </p:nvPr>
        </p:nvSpPr>
        <p:spPr>
          <a:xfrm>
            <a:off x="914400" y="1447800"/>
            <a:ext cx="5791200" cy="4572000"/>
          </a:xfrm>
        </p:spPr>
        <p:txBody>
          <a:bodyPr/>
          <a:lstStyle/>
          <a:p>
            <a:pPr>
              <a:lnSpc>
                <a:spcPct val="140000"/>
              </a:lnSpc>
            </a:pPr>
            <a:r>
              <a:rPr lang="en-US" dirty="0" smtClean="0"/>
              <a:t>Officer - Enlisted</a:t>
            </a:r>
          </a:p>
          <a:p>
            <a:pPr>
              <a:lnSpc>
                <a:spcPct val="140000"/>
              </a:lnSpc>
            </a:pPr>
            <a:r>
              <a:rPr lang="en-US" dirty="0" smtClean="0"/>
              <a:t>Senior officer - Junior officer</a:t>
            </a:r>
          </a:p>
          <a:p>
            <a:pPr>
              <a:lnSpc>
                <a:spcPct val="140000"/>
              </a:lnSpc>
            </a:pPr>
            <a:r>
              <a:rPr lang="en-US" dirty="0" smtClean="0"/>
              <a:t>Senior enlisted - Junior enlisted</a:t>
            </a:r>
          </a:p>
          <a:p>
            <a:pPr>
              <a:lnSpc>
                <a:spcPct val="140000"/>
              </a:lnSpc>
            </a:pPr>
            <a:r>
              <a:rPr lang="en-US" dirty="0" smtClean="0"/>
              <a:t>Instructor - Student</a:t>
            </a:r>
          </a:p>
          <a:p>
            <a:endParaRPr lang="en-US" dirty="0"/>
          </a:p>
        </p:txBody>
      </p:sp>
      <p:graphicFrame>
        <p:nvGraphicFramePr>
          <p:cNvPr id="1026" name="Object 2"/>
          <p:cNvGraphicFramePr>
            <a:graphicFrameLocks noChangeAspect="1"/>
          </p:cNvGraphicFramePr>
          <p:nvPr/>
        </p:nvGraphicFramePr>
        <p:xfrm>
          <a:off x="4495800" y="3936260"/>
          <a:ext cx="4242786" cy="2540739"/>
        </p:xfrm>
        <a:graphic>
          <a:graphicData uri="http://schemas.openxmlformats.org/presentationml/2006/ole">
            <mc:AlternateContent xmlns:mc="http://schemas.openxmlformats.org/markup-compatibility/2006">
              <mc:Choice xmlns:v="urn:schemas-microsoft-com:vml" Requires="v">
                <p:oleObj spid="_x0000_s1028" name="Photo Editor Photo" r:id="rId3" imgW="3610479" imgH="2161905" progId="">
                  <p:embed/>
                </p:oleObj>
              </mc:Choice>
              <mc:Fallback>
                <p:oleObj name="Photo Editor Photo" r:id="rId3" imgW="3610479" imgH="2161905"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3936260"/>
                        <a:ext cx="4242786" cy="25407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sz="quarter" idx="1"/>
          </p:nvPr>
        </p:nvSpPr>
        <p:spPr/>
        <p:txBody>
          <a:bodyPr/>
          <a:lstStyle/>
          <a:p>
            <a:r>
              <a:rPr lang="en-US" sz="2800" dirty="0" smtClean="0"/>
              <a:t>Fraternization could involve:</a:t>
            </a:r>
          </a:p>
          <a:p>
            <a:pPr lvl="1">
              <a:lnSpc>
                <a:spcPct val="130000"/>
              </a:lnSpc>
            </a:pPr>
            <a:r>
              <a:rPr lang="en-US" dirty="0" smtClean="0"/>
              <a:t>Dating</a:t>
            </a:r>
          </a:p>
          <a:p>
            <a:pPr lvl="1">
              <a:lnSpc>
                <a:spcPct val="130000"/>
              </a:lnSpc>
            </a:pPr>
            <a:r>
              <a:rPr lang="en-US" dirty="0" smtClean="0"/>
              <a:t>Living together</a:t>
            </a:r>
          </a:p>
          <a:p>
            <a:pPr lvl="1">
              <a:lnSpc>
                <a:spcPct val="130000"/>
              </a:lnSpc>
            </a:pPr>
            <a:r>
              <a:rPr lang="en-US" dirty="0" smtClean="0"/>
              <a:t>Sexual relationships</a:t>
            </a:r>
          </a:p>
          <a:p>
            <a:pPr lvl="1">
              <a:lnSpc>
                <a:spcPct val="130000"/>
              </a:lnSpc>
            </a:pPr>
            <a:r>
              <a:rPr lang="en-US" dirty="0" smtClean="0"/>
              <a:t>Commercial solicitations</a:t>
            </a:r>
          </a:p>
          <a:p>
            <a:pPr lvl="1">
              <a:lnSpc>
                <a:spcPct val="130000"/>
              </a:lnSpc>
            </a:pPr>
            <a:r>
              <a:rPr lang="en-US" dirty="0" smtClean="0"/>
              <a:t>Business partnerships</a:t>
            </a:r>
          </a:p>
          <a:p>
            <a:pPr lvl="1">
              <a:lnSpc>
                <a:spcPct val="130000"/>
              </a:lnSpc>
            </a:pPr>
            <a:r>
              <a:rPr lang="en-US" dirty="0" smtClean="0"/>
              <a:t>Borrowing</a:t>
            </a:r>
          </a:p>
          <a:p>
            <a:endParaRPr lang="en-US" dirty="0"/>
          </a:p>
        </p:txBody>
      </p:sp>
      <p:pic>
        <p:nvPicPr>
          <p:cNvPr id="27650" name="Picture 2" descr="https://encrypted-tbn2.google.com/images?q=tbn:ANd9GcRf2fEHWFv1Jqo9hYYfZ2pP9Gtg4_or9reKeCYBQG3scGzMzHeLdw"/>
          <p:cNvPicPr>
            <a:picLocks noChangeAspect="1" noChangeArrowheads="1"/>
          </p:cNvPicPr>
          <p:nvPr/>
        </p:nvPicPr>
        <p:blipFill>
          <a:blip r:embed="rId2" cstate="print"/>
          <a:srcRect/>
          <a:stretch>
            <a:fillRect/>
          </a:stretch>
        </p:blipFill>
        <p:spPr bwMode="auto">
          <a:xfrm>
            <a:off x="5791200" y="2438400"/>
            <a:ext cx="2258970" cy="300037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Non-Examples</a:t>
            </a:r>
            <a:endParaRPr lang="en-US" dirty="0"/>
          </a:p>
        </p:txBody>
      </p:sp>
      <p:sp>
        <p:nvSpPr>
          <p:cNvPr id="3" name="Content Placeholder 2"/>
          <p:cNvSpPr>
            <a:spLocks noGrp="1"/>
          </p:cNvSpPr>
          <p:nvPr>
            <p:ph sz="quarter" idx="1"/>
          </p:nvPr>
        </p:nvSpPr>
        <p:spPr/>
        <p:txBody>
          <a:bodyPr/>
          <a:lstStyle/>
          <a:p>
            <a:r>
              <a:rPr lang="en-US" sz="2800" dirty="0" smtClean="0"/>
              <a:t>Proper social interaction between seniors and juniors that is intended to build unit morale and camaraderie is healthy and clearly appropriate</a:t>
            </a:r>
          </a:p>
          <a:p>
            <a:r>
              <a:rPr lang="en-US" sz="2800" dirty="0" smtClean="0"/>
              <a:t>The following are not fraternization</a:t>
            </a:r>
          </a:p>
          <a:p>
            <a:pPr lvl="1"/>
            <a:r>
              <a:rPr lang="en-US" dirty="0" smtClean="0"/>
              <a:t>Command sports teams</a:t>
            </a:r>
          </a:p>
          <a:p>
            <a:pPr lvl="1"/>
            <a:r>
              <a:rPr lang="en-US" dirty="0" smtClean="0"/>
              <a:t>Command sponsored events</a:t>
            </a:r>
          </a:p>
          <a:p>
            <a:endParaRPr lang="en-US" dirty="0"/>
          </a:p>
        </p:txBody>
      </p:sp>
      <p:pic>
        <p:nvPicPr>
          <p:cNvPr id="26626" name="Picture 2" descr="https://encrypted-tbn2.google.com/images?q=tbn:ANd9GcRyDYHM74DVHrx9vZH97IB5z9PX7qe7gpLIlmazXqzmtNus6Ue-SA"/>
          <p:cNvPicPr>
            <a:picLocks noChangeAspect="1" noChangeArrowheads="1"/>
          </p:cNvPicPr>
          <p:nvPr/>
        </p:nvPicPr>
        <p:blipFill>
          <a:blip r:embed="rId2" cstate="print"/>
          <a:srcRect/>
          <a:stretch>
            <a:fillRect/>
          </a:stretch>
        </p:blipFill>
        <p:spPr bwMode="auto">
          <a:xfrm>
            <a:off x="6019800" y="3733800"/>
            <a:ext cx="2667000" cy="288925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533400"/>
            <a:ext cx="7772400" cy="5715000"/>
          </a:xfrm>
        </p:spPr>
        <p:txBody>
          <a:bodyPr anchor="ctr">
            <a:normAutofit/>
          </a:bodyPr>
          <a:lstStyle/>
          <a:p>
            <a:pPr algn="ctr">
              <a:buNone/>
            </a:pPr>
            <a:r>
              <a:rPr lang="en-US" sz="3600" dirty="0" smtClean="0"/>
              <a:t>PERCEPTION IS REALITY!</a:t>
            </a:r>
            <a:endParaRPr lang="en-US"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TotalTime>
  <Words>475</Words>
  <Application>Microsoft Office PowerPoint</Application>
  <PresentationFormat>On-screen Show (4:3)</PresentationFormat>
  <Paragraphs>101</Paragraphs>
  <Slides>15</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Equity</vt:lpstr>
      <vt:lpstr>Photo Editor Photo</vt:lpstr>
      <vt:lpstr>Fraternization</vt:lpstr>
      <vt:lpstr>Learning Topics</vt:lpstr>
      <vt:lpstr>Introduction</vt:lpstr>
      <vt:lpstr>Importance</vt:lpstr>
      <vt:lpstr>Definition</vt:lpstr>
      <vt:lpstr>Inappropriate Relationships</vt:lpstr>
      <vt:lpstr>Examples</vt:lpstr>
      <vt:lpstr>Non-Examples</vt:lpstr>
      <vt:lpstr>PowerPoint Presentation</vt:lpstr>
      <vt:lpstr>Relationship Traits to Help Avoid Fraternization</vt:lpstr>
      <vt:lpstr>Junior Person’s Responsibility</vt:lpstr>
      <vt:lpstr>Senior Person’s Responsibility </vt:lpstr>
      <vt:lpstr>Possible Outcomes</vt:lpstr>
      <vt:lpstr>Conclusion</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Fraternization</dc:title>
  <dc:creator>RAMIREZ</dc:creator>
  <cp:lastModifiedBy>Calarasu, Michelle C. Lt</cp:lastModifiedBy>
  <cp:revision>23</cp:revision>
  <dcterms:created xsi:type="dcterms:W3CDTF">2012-05-23T12:50:19Z</dcterms:created>
  <dcterms:modified xsi:type="dcterms:W3CDTF">2012-05-29T18:15:01Z</dcterms:modified>
</cp:coreProperties>
</file>