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0"/>
  </p:handoutMasterIdLst>
  <p:sldIdLst>
    <p:sldId id="257" r:id="rId2"/>
    <p:sldId id="266" r:id="rId3"/>
    <p:sldId id="267" r:id="rId4"/>
    <p:sldId id="273" r:id="rId5"/>
    <p:sldId id="276" r:id="rId6"/>
    <p:sldId id="328" r:id="rId7"/>
    <p:sldId id="277" r:id="rId8"/>
    <p:sldId id="278" r:id="rId9"/>
    <p:sldId id="279" r:id="rId10"/>
    <p:sldId id="281" r:id="rId11"/>
    <p:sldId id="284" r:id="rId12"/>
    <p:sldId id="283" r:id="rId13"/>
    <p:sldId id="286" r:id="rId14"/>
    <p:sldId id="287" r:id="rId15"/>
    <p:sldId id="289" r:id="rId16"/>
    <p:sldId id="290" r:id="rId17"/>
    <p:sldId id="327" r:id="rId18"/>
    <p:sldId id="292" r:id="rId19"/>
    <p:sldId id="294" r:id="rId20"/>
    <p:sldId id="296" r:id="rId21"/>
    <p:sldId id="297" r:id="rId22"/>
    <p:sldId id="298" r:id="rId23"/>
    <p:sldId id="299" r:id="rId24"/>
    <p:sldId id="300" r:id="rId25"/>
    <p:sldId id="302" r:id="rId26"/>
    <p:sldId id="303" r:id="rId27"/>
    <p:sldId id="304" r:id="rId28"/>
    <p:sldId id="305" r:id="rId29"/>
    <p:sldId id="307"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24" r:id="rId45"/>
    <p:sldId id="323" r:id="rId46"/>
    <p:sldId id="322" r:id="rId47"/>
    <p:sldId id="325" r:id="rId48"/>
    <p:sldId id="326" r:id="rId4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29" autoAdjust="0"/>
  </p:normalViewPr>
  <p:slideViewPr>
    <p:cSldViewPr>
      <p:cViewPr varScale="1">
        <p:scale>
          <a:sx n="95" d="100"/>
          <a:sy n="95" d="100"/>
        </p:scale>
        <p:origin x="-931" y="-8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141" d="100"/>
          <a:sy n="141" d="100"/>
        </p:scale>
        <p:origin x="-114" y="-51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79962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ACEA3-BC05-4352-8851-1BCCA96D779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392870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ACEA3-BC05-4352-8851-1BCCA96D779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2643969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ACEA3-BC05-4352-8851-1BCCA96D779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1743713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ACEA3-BC05-4352-8851-1BCCA96D779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308536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ACEA3-BC05-4352-8851-1BCCA96D779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219224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ACEA3-BC05-4352-8851-1BCCA96D7795}"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2873261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ACEA3-BC05-4352-8851-1BCCA96D7795}" type="datetimeFigureOut">
              <a:rPr lang="en-US" smtClean="0"/>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2567065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ACEA3-BC05-4352-8851-1BCCA96D7795}" type="datetimeFigureOut">
              <a:rPr lang="en-US" smtClean="0"/>
              <a:t>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1800240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ACEA3-BC05-4352-8851-1BCCA96D7795}" type="datetimeFigureOut">
              <a:rPr lang="en-US" smtClean="0"/>
              <a:t>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621644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ACEA3-BC05-4352-8851-1BCCA96D7795}"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415722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ACEA3-BC05-4352-8851-1BCCA96D7795}"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B1D3A-9E42-496E-AEEB-B59D5612D5CA}" type="slidenum">
              <a:rPr lang="en-US" smtClean="0"/>
              <a:t>‹#›</a:t>
            </a:fld>
            <a:endParaRPr lang="en-US"/>
          </a:p>
        </p:txBody>
      </p:sp>
    </p:spTree>
    <p:extLst>
      <p:ext uri="{BB962C8B-B14F-4D97-AF65-F5344CB8AC3E}">
        <p14:creationId xmlns:p14="http://schemas.microsoft.com/office/powerpoint/2010/main" val="72405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ACEA3-BC05-4352-8851-1BCCA96D7795}" type="datetimeFigureOut">
              <a:rPr lang="en-US" smtClean="0"/>
              <a:t>1/12/2018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B1D3A-9E42-496E-AEEB-B59D5612D5CA}" type="slidenum">
              <a:rPr lang="en-US" smtClean="0"/>
              <a:t>‹#›</a:t>
            </a:fld>
            <a:endParaRPr lang="en-US"/>
          </a:p>
        </p:txBody>
      </p:sp>
    </p:spTree>
    <p:extLst>
      <p:ext uri="{BB962C8B-B14F-4D97-AF65-F5344CB8AC3E}">
        <p14:creationId xmlns:p14="http://schemas.microsoft.com/office/powerpoint/2010/main" val="3830841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4.png"/><Relationship Id="rId4" Type="http://schemas.openxmlformats.org/officeDocument/2006/relationships/image" Target="../media/image8.w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2" Type="http://schemas.microsoft.com/office/2007/relationships/media" Target="../media/media31.wav"/><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2.wav"/><Relationship Id="rId7" Type="http://schemas.openxmlformats.org/officeDocument/2006/relationships/image" Target="../media/image9.jpeg"/><Relationship Id="rId2" Type="http://schemas.microsoft.com/office/2007/relationships/media" Target="../media/media32.wav"/><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wav"/><Relationship Id="rId2" Type="http://schemas.microsoft.com/office/2007/relationships/media" Target="../media/media33.wav"/><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audio" Target="../media/media37.wav"/><Relationship Id="rId2" Type="http://schemas.microsoft.com/office/2007/relationships/media" Target="../media/media37.wav"/><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audio" Target="../media/media39.wav"/><Relationship Id="rId2" Type="http://schemas.microsoft.com/office/2007/relationships/media" Target="../media/media39.wav"/><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audio" Target="../media/media41.wav"/><Relationship Id="rId2" Type="http://schemas.microsoft.com/office/2007/relationships/media" Target="../media/media41.wav"/><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audio" Target="../media/media43.wav"/><Relationship Id="rId2" Type="http://schemas.microsoft.com/office/2007/relationships/media" Target="../media/media43.wav"/><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audio" Target="../media/media46.wav"/><Relationship Id="rId2" Type="http://schemas.microsoft.com/office/2007/relationships/media" Target="../media/media46.wav"/><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audio" Target="../media/media48.wav"/><Relationship Id="rId2" Type="http://schemas.microsoft.com/office/2007/relationships/media" Target="../media/media48.wav"/><Relationship Id="rId1" Type="http://schemas.openxmlformats.org/officeDocument/2006/relationships/tags" Target="../tags/tag19.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image" Target="../media/image8.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7700" y="1676400"/>
            <a:ext cx="7772400" cy="1470025"/>
          </a:xfrm>
        </p:spPr>
        <p:txBody>
          <a:bodyPr>
            <a:noAutofit/>
          </a:bodyPr>
          <a:lstStyle/>
          <a:p>
            <a:r>
              <a:rPr lang="en-US" sz="4800" b="1" dirty="0" smtClean="0">
                <a:solidFill>
                  <a:srgbClr val="800000"/>
                </a:solidFill>
              </a:rPr>
              <a:t>SCDOT CONCRETE Mix Design</a:t>
            </a:r>
            <a:br>
              <a:rPr lang="en-US" sz="4800" b="1" dirty="0" smtClean="0">
                <a:solidFill>
                  <a:srgbClr val="800000"/>
                </a:solidFill>
              </a:rPr>
            </a:br>
            <a:r>
              <a:rPr lang="en-US" sz="3600" b="1" dirty="0" smtClean="0">
                <a:solidFill>
                  <a:srgbClr val="800000"/>
                </a:solidFill>
              </a:rPr>
              <a:t>(Chapter 6)</a:t>
            </a:r>
            <a:endParaRPr lang="en-US" sz="3600" b="1" dirty="0">
              <a:solidFill>
                <a:srgbClr val="800000"/>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5715000"/>
            <a:ext cx="838200" cy="847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921" y="5853033"/>
            <a:ext cx="22860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3376221"/>
      </p:ext>
    </p:extLst>
  </p:cSld>
  <p:clrMapOvr>
    <a:masterClrMapping/>
  </p:clrMapOvr>
  <mc:AlternateContent xmlns:mc="http://schemas.openxmlformats.org/markup-compatibility/2006" xmlns:p14="http://schemas.microsoft.com/office/powerpoint/2010/main">
    <mc:Choice Requires="p14">
      <p:transition spd="slow" p14:dur="2000" advTm="13177"/>
    </mc:Choice>
    <mc:Fallback xmlns="">
      <p:transition spd="slow" advTm="13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b="1" dirty="0" smtClean="0">
                <a:solidFill>
                  <a:srgbClr val="990000"/>
                </a:solidFill>
              </a:rPr>
              <a:t>489</a:t>
            </a:r>
            <a:endParaRPr lang="en-US" b="1" dirty="0">
              <a:solidFill>
                <a:srgbClr val="990000"/>
              </a:solidFill>
            </a:endParaRPr>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b="1" dirty="0" smtClean="0">
                <a:solidFill>
                  <a:srgbClr val="990000"/>
                </a:solidFill>
              </a:rPr>
              <a:t>489</a:t>
            </a:r>
            <a:endParaRPr lang="en-US" b="1" dirty="0">
              <a:solidFill>
                <a:srgbClr val="990000"/>
              </a:solidFill>
            </a:endParaRPr>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b="1" dirty="0" smtClean="0">
                <a:solidFill>
                  <a:srgbClr val="990000"/>
                </a:solidFill>
              </a:rPr>
              <a:t>2.488</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092816129"/>
      </p:ext>
    </p:extLst>
  </p:cSld>
  <p:clrMapOvr>
    <a:masterClrMapping/>
  </p:clrMapOvr>
  <mc:AlternateContent xmlns:mc="http://schemas.openxmlformats.org/markup-compatibility/2006" xmlns:p14="http://schemas.microsoft.com/office/powerpoint/2010/main">
    <mc:Choice Requires="p14">
      <p:transition spd="slow" p14:dur="2000" advTm="23989"/>
    </mc:Choice>
    <mc:Fallback xmlns="">
      <p:transition spd="slow" advTm="2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991600" cy="4525963"/>
          </a:xfrm>
        </p:spPr>
        <p:txBody>
          <a:bodyPr>
            <a:normAutofit/>
          </a:bodyPr>
          <a:lstStyle/>
          <a:p>
            <a:pPr marL="0" indent="0">
              <a:buNone/>
            </a:pPr>
            <a:r>
              <a:rPr lang="en-US" sz="1800" b="1" dirty="0" smtClean="0">
                <a:solidFill>
                  <a:srgbClr val="990000"/>
                </a:solidFill>
              </a:rPr>
              <a:t>STEP 5A. </a:t>
            </a:r>
            <a:r>
              <a:rPr lang="en-US" sz="1800" dirty="0" smtClean="0"/>
              <a:t>To determine the minimum weight of fly ash required per cubic yard, subtract the final weight of cement (489 </a:t>
            </a:r>
            <a:r>
              <a:rPr lang="en-US" sz="1800" dirty="0" err="1" smtClean="0"/>
              <a:t>lbs</a:t>
            </a:r>
            <a:r>
              <a:rPr lang="en-US" sz="1800" dirty="0" smtClean="0"/>
              <a:t>) from the initial weight of cement (611 </a:t>
            </a:r>
            <a:r>
              <a:rPr lang="en-US" sz="1800" dirty="0" err="1" smtClean="0"/>
              <a:t>lbs</a:t>
            </a:r>
            <a:r>
              <a:rPr lang="en-US" sz="1800" dirty="0" smtClean="0"/>
              <a:t>).</a:t>
            </a:r>
            <a:endParaRPr lang="en-US" sz="1800" b="1" dirty="0" smtClean="0">
              <a:solidFill>
                <a:srgbClr val="990000"/>
              </a:solidFill>
            </a:endParaRPr>
          </a:p>
          <a:p>
            <a:pPr marL="0" indent="0">
              <a:buNone/>
            </a:pPr>
            <a:endParaRPr lang="en-US" sz="1400" dirty="0" smtClean="0">
              <a:solidFill>
                <a:schemeClr val="tx2"/>
              </a:solidFill>
            </a:endParaRPr>
          </a:p>
          <a:p>
            <a:pPr marL="0" indent="0" algn="ctr">
              <a:buNone/>
            </a:pPr>
            <a:r>
              <a:rPr lang="en-US" sz="1800" dirty="0" smtClean="0">
                <a:solidFill>
                  <a:schemeClr val="tx2"/>
                </a:solidFill>
              </a:rPr>
              <a:t>611 - 489 = 122 </a:t>
            </a:r>
            <a:r>
              <a:rPr lang="en-US" sz="1800" dirty="0" err="1" smtClean="0">
                <a:solidFill>
                  <a:schemeClr val="tx2"/>
                </a:solidFill>
              </a:rPr>
              <a:t>lbs</a:t>
            </a:r>
            <a:r>
              <a:rPr lang="en-US" sz="1800" dirty="0" smtClean="0">
                <a:solidFill>
                  <a:schemeClr val="tx2"/>
                </a:solidFill>
              </a:rPr>
              <a:t>			Round to the nearest pound!</a:t>
            </a:r>
            <a:endParaRPr lang="en-US" sz="1800" u="sng" dirty="0" smtClean="0">
              <a:solidFill>
                <a:schemeClr val="tx2"/>
              </a:solidFill>
            </a:endParaRPr>
          </a:p>
          <a:p>
            <a:pPr marL="0" indent="0">
              <a:buNone/>
            </a:pPr>
            <a:endParaRPr lang="en-US" sz="1400" b="1" dirty="0">
              <a:solidFill>
                <a:srgbClr val="990000"/>
              </a:solidFill>
            </a:endParaRPr>
          </a:p>
          <a:p>
            <a:pPr marL="0" indent="0">
              <a:buNone/>
            </a:pPr>
            <a:r>
              <a:rPr lang="en-US" sz="1800" b="1" dirty="0" smtClean="0">
                <a:solidFill>
                  <a:srgbClr val="990000"/>
                </a:solidFill>
              </a:rPr>
              <a:t>STEP 5B. </a:t>
            </a:r>
            <a:r>
              <a:rPr lang="en-US" sz="1800" dirty="0" smtClean="0"/>
              <a:t>SCDOT policy (701.25) requires a replacement ratio for fly ash not less than 1.2:1. This means that for each pound of cement removed, a minimum of 1.2 </a:t>
            </a:r>
            <a:r>
              <a:rPr lang="en-US" sz="1800" dirty="0" err="1" smtClean="0"/>
              <a:t>lbs</a:t>
            </a:r>
            <a:r>
              <a:rPr lang="en-US" sz="1800" dirty="0" smtClean="0"/>
              <a:t> of fly ash must be used as a replacement.</a:t>
            </a:r>
          </a:p>
          <a:p>
            <a:pPr marL="0" indent="0">
              <a:buNone/>
            </a:pPr>
            <a:endParaRPr lang="en-US" sz="1400" dirty="0" smtClean="0"/>
          </a:p>
          <a:p>
            <a:pPr marL="0" indent="0" algn="ctr">
              <a:buNone/>
            </a:pPr>
            <a:r>
              <a:rPr lang="en-US" sz="1800" dirty="0" smtClean="0">
                <a:solidFill>
                  <a:schemeClr val="tx2"/>
                </a:solidFill>
              </a:rPr>
              <a:t>122 </a:t>
            </a:r>
            <a:r>
              <a:rPr lang="en-US" sz="1800" dirty="0" err="1" smtClean="0">
                <a:solidFill>
                  <a:schemeClr val="tx2"/>
                </a:solidFill>
              </a:rPr>
              <a:t>lbs</a:t>
            </a:r>
            <a:r>
              <a:rPr lang="en-US" sz="1800" dirty="0" smtClean="0">
                <a:solidFill>
                  <a:schemeClr val="tx2"/>
                </a:solidFill>
              </a:rPr>
              <a:t> x 1.2 = 146 </a:t>
            </a:r>
            <a:r>
              <a:rPr lang="en-US" sz="1800" dirty="0" err="1" smtClean="0">
                <a:solidFill>
                  <a:schemeClr val="tx2"/>
                </a:solidFill>
              </a:rPr>
              <a:t>lbs</a:t>
            </a:r>
            <a:r>
              <a:rPr lang="en-US" sz="1800" dirty="0" smtClean="0">
                <a:solidFill>
                  <a:schemeClr val="tx2"/>
                </a:solidFill>
              </a:rPr>
              <a:t>		Round to the nearest pound!</a:t>
            </a:r>
            <a:endParaRPr lang="en-US" sz="1800" u="sng" dirty="0" smtClean="0">
              <a:solidFill>
                <a:schemeClr val="tx2"/>
              </a:solidFill>
            </a:endParaRPr>
          </a:p>
          <a:p>
            <a:pPr marL="0" indent="0">
              <a:buNone/>
            </a:pPr>
            <a:endParaRPr lang="en-US" sz="1400" b="1" dirty="0"/>
          </a:p>
          <a:p>
            <a:pPr marL="0" indent="0">
              <a:buNone/>
            </a:pPr>
            <a:r>
              <a:rPr lang="en-US" sz="1800" b="1" dirty="0" smtClean="0">
                <a:solidFill>
                  <a:srgbClr val="990000"/>
                </a:solidFill>
              </a:rPr>
              <a:t>STEP 5C. </a:t>
            </a:r>
            <a:r>
              <a:rPr lang="en-US" sz="1800" dirty="0" smtClean="0"/>
              <a:t>Convert 146 </a:t>
            </a:r>
            <a:r>
              <a:rPr lang="en-US" sz="1800" dirty="0" err="1" smtClean="0"/>
              <a:t>lbs</a:t>
            </a:r>
            <a:r>
              <a:rPr lang="en-US" sz="1800" dirty="0" smtClean="0"/>
              <a:t> to a volume expressed in cubic feet by dividing the weight by the product of 2.25 x 62.4. Carry the answer for three decimal places.</a:t>
            </a:r>
          </a:p>
          <a:p>
            <a:pPr marL="0" indent="0">
              <a:buNone/>
            </a:pPr>
            <a:endParaRPr lang="en-US" sz="1800" b="1" dirty="0"/>
          </a:p>
          <a:p>
            <a:pPr marL="0" indent="0" algn="ctr">
              <a:buNone/>
            </a:pPr>
            <a:r>
              <a:rPr lang="en-US" sz="1800" dirty="0" smtClean="0">
                <a:solidFill>
                  <a:schemeClr val="tx2"/>
                </a:solidFill>
              </a:rPr>
              <a:t>146/(2.25 x 62.4) = 1.040 ft</a:t>
            </a:r>
            <a:r>
              <a:rPr lang="en-US" sz="1800" baseline="30000" dirty="0" smtClean="0">
                <a:solidFill>
                  <a:schemeClr val="tx2"/>
                </a:solidFill>
              </a:rPr>
              <a:t>3 </a:t>
            </a:r>
            <a:r>
              <a:rPr lang="en-US" sz="1800" dirty="0" smtClean="0">
                <a:solidFill>
                  <a:schemeClr val="tx2"/>
                </a:solidFill>
              </a:rPr>
              <a:t> 		Round to three decimal places!</a:t>
            </a:r>
            <a:endParaRPr lang="en-US" sz="1800" b="1" baseline="30000" dirty="0" smtClean="0"/>
          </a:p>
          <a:p>
            <a:pPr marL="0" indent="0">
              <a:buNone/>
            </a:pPr>
            <a:endParaRPr lang="en-US" sz="1800" b="1" dirty="0"/>
          </a:p>
        </p:txBody>
      </p:sp>
      <mc:AlternateContent xmlns:mc="http://schemas.openxmlformats.org/markup-compatibility/2006" xmlns:a14="http://schemas.microsoft.com/office/drawing/2010/main">
        <mc:Choice Requires="a14">
          <p:sp>
            <p:nvSpPr>
              <p:cNvPr id="4" name="TextBox 3"/>
              <p:cNvSpPr txBox="1"/>
              <p:nvPr/>
            </p:nvSpPr>
            <p:spPr>
              <a:xfrm>
                <a:off x="152400" y="5105400"/>
                <a:ext cx="8839200" cy="616964"/>
              </a:xfrm>
              <a:prstGeom prst="rect">
                <a:avLst/>
              </a:prstGeom>
              <a:noFill/>
              <a:ln w="28575">
                <a:solidFill>
                  <a:srgbClr val="990000"/>
                </a:solidFill>
              </a:ln>
            </p:spPr>
            <p:txBody>
              <a:bodyPr wrap="square" rtlCol="0">
                <a:spAutoFit/>
              </a:bodyPr>
              <a:lstStyle/>
              <a:p>
                <a:pPr algn="ctr"/>
                <a:r>
                  <a:rPr lang="en-US" sz="2400" dirty="0" smtClean="0"/>
                  <a:t>Fly Ash: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a:rPr>
                          <m:t>146</m:t>
                        </m:r>
                      </m:num>
                      <m:den>
                        <m:r>
                          <a:rPr lang="en-US" sz="2400" b="0" i="1" smtClean="0">
                            <a:latin typeface="Cambria Math"/>
                          </a:rPr>
                          <m:t>2.25 ∗ 62.4</m:t>
                        </m:r>
                      </m:den>
                    </m:f>
                  </m:oMath>
                </a14:m>
                <a:r>
                  <a:rPr lang="en-US" sz="2400" dirty="0" smtClean="0"/>
                  <a:t> </a:t>
                </a:r>
                <a:r>
                  <a:rPr lang="en-US" sz="2400" dirty="0" err="1" smtClean="0"/>
                  <a:t>lbs</a:t>
                </a:r>
                <a:r>
                  <a:rPr lang="en-US" sz="2400" dirty="0" smtClean="0"/>
                  <a:t> = </a:t>
                </a:r>
                <a:r>
                  <a:rPr lang="en-US" sz="2400" u="sng" dirty="0" smtClean="0"/>
                  <a:t>1.040 ft</a:t>
                </a:r>
                <a:r>
                  <a:rPr lang="en-US" sz="2400" u="sng" baseline="30000" dirty="0" smtClean="0"/>
                  <a:t>3  </a:t>
                </a:r>
                <a:r>
                  <a:rPr lang="en-US" sz="2400" u="sng" dirty="0" smtClean="0"/>
                  <a:t> </a:t>
                </a:r>
                <a:r>
                  <a:rPr lang="en-US" sz="2400" dirty="0" smtClean="0"/>
                  <a:t>	cu. </a:t>
                </a:r>
                <a:r>
                  <a:rPr lang="en-US" sz="2400" dirty="0" err="1" smtClean="0"/>
                  <a:t>Yd</a:t>
                </a:r>
                <a:r>
                  <a:rPr lang="en-US" sz="2400" dirty="0" smtClean="0"/>
                  <a:t> batch Weight </a:t>
                </a:r>
                <a:r>
                  <a:rPr lang="en-US" sz="2400" u="sng" dirty="0" smtClean="0"/>
                  <a:t>146</a:t>
                </a:r>
                <a:endParaRPr lang="en-US" sz="2400" u="sng" baseline="30000" dirty="0" smtClean="0"/>
              </a:p>
            </p:txBody>
          </p:sp>
        </mc:Choice>
        <mc:Fallback xmlns="">
          <p:sp>
            <p:nvSpPr>
              <p:cNvPr id="4" name="TextBox 3"/>
              <p:cNvSpPr txBox="1">
                <a:spLocks noRot="1" noChangeAspect="1" noMove="1" noResize="1" noEditPoints="1" noAdjustHandles="1" noChangeArrowheads="1" noChangeShapeType="1" noTextEdit="1"/>
              </p:cNvSpPr>
              <p:nvPr/>
            </p:nvSpPr>
            <p:spPr>
              <a:xfrm>
                <a:off x="152400" y="5105400"/>
                <a:ext cx="8839200" cy="616964"/>
              </a:xfrm>
              <a:prstGeom prst="rect">
                <a:avLst/>
              </a:prstGeom>
              <a:blipFill rotWithShape="1">
                <a:blip r:embed="rId4"/>
                <a:stretch>
                  <a:fillRect b="-5660"/>
                </a:stretch>
              </a:blipFill>
              <a:ln w="28575">
                <a:solidFill>
                  <a:srgbClr val="990000"/>
                </a:solidFill>
              </a:ln>
            </p:spPr>
            <p:txBody>
              <a:bodyPr/>
              <a:lstStyle/>
              <a:p>
                <a:r>
                  <a:rPr lang="en-US">
                    <a:noFill/>
                  </a:rPr>
                  <a:t> </a:t>
                </a:r>
              </a:p>
            </p:txBody>
          </p:sp>
        </mc:Fallback>
      </mc:AlternateContent>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00013401"/>
      </p:ext>
    </p:extLst>
  </p:cSld>
  <p:clrMapOvr>
    <a:masterClrMapping/>
  </p:clrMapOvr>
  <mc:AlternateContent xmlns:mc="http://schemas.openxmlformats.org/markup-compatibility/2006" xmlns:p14="http://schemas.microsoft.com/office/powerpoint/2010/main">
    <mc:Choice Requires="p14">
      <p:transition spd="slow" p14:dur="2000" advTm="83002"/>
    </mc:Choice>
    <mc:Fallback xmlns="">
      <p:transition spd="slow" advTm="83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b="1" dirty="0" smtClean="0">
                <a:solidFill>
                  <a:srgbClr val="990000"/>
                </a:solidFill>
              </a:rPr>
              <a:t>146</a:t>
            </a:r>
            <a:endParaRPr lang="en-US" b="1" dirty="0">
              <a:solidFill>
                <a:srgbClr val="990000"/>
              </a:solidFill>
            </a:endParaRPr>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b="1" dirty="0" smtClean="0">
                <a:solidFill>
                  <a:srgbClr val="990000"/>
                </a:solidFill>
              </a:rPr>
              <a:t>1.040</a:t>
            </a:r>
            <a:endParaRPr lang="en-US" b="1" dirty="0">
              <a:solidFill>
                <a:srgbClr val="990000"/>
              </a:solidFill>
            </a:endParaRPr>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b="1" dirty="0" smtClean="0">
                <a:solidFill>
                  <a:srgbClr val="990000"/>
                </a:solidFill>
              </a:rPr>
              <a:t>146</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949530270"/>
      </p:ext>
    </p:extLst>
  </p:cSld>
  <p:clrMapOvr>
    <a:masterClrMapping/>
  </p:clrMapOvr>
  <mc:AlternateContent xmlns:mc="http://schemas.openxmlformats.org/markup-compatibility/2006" xmlns:p14="http://schemas.microsoft.com/office/powerpoint/2010/main">
    <mc:Choice Requires="p14">
      <p:transition spd="slow" p14:dur="2000" advTm="39736"/>
    </mc:Choice>
    <mc:Fallback xmlns="">
      <p:transition spd="slow" advTm="39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1"/>
            <a:ext cx="8991600" cy="1371600"/>
          </a:xfrm>
        </p:spPr>
        <p:txBody>
          <a:bodyPr>
            <a:noAutofit/>
          </a:bodyPr>
          <a:lstStyle/>
          <a:p>
            <a:pPr marL="0" indent="0">
              <a:buNone/>
            </a:pPr>
            <a:r>
              <a:rPr lang="en-US" sz="2000" b="1" dirty="0" smtClean="0">
                <a:solidFill>
                  <a:srgbClr val="990000"/>
                </a:solidFill>
              </a:rPr>
              <a:t>STEP 6. </a:t>
            </a:r>
            <a:r>
              <a:rPr lang="en-US" sz="2000" dirty="0" smtClean="0"/>
              <a:t>Determine the total </a:t>
            </a:r>
            <a:r>
              <a:rPr lang="en-US" sz="2000" dirty="0" err="1" smtClean="0"/>
              <a:t>cementitous</a:t>
            </a:r>
            <a:r>
              <a:rPr lang="en-US" sz="2000" dirty="0" smtClean="0"/>
              <a:t> material weight by adding the cement and fly ash cubic yard batch weights. This value will be required to determine the amount of added water.</a:t>
            </a:r>
            <a:endParaRPr lang="en-US" sz="2000" b="1" dirty="0" smtClean="0">
              <a:solidFill>
                <a:srgbClr val="990000"/>
              </a:solidFill>
            </a:endParaRPr>
          </a:p>
          <a:p>
            <a:pPr marL="0" indent="0">
              <a:buNone/>
            </a:pPr>
            <a:endParaRPr lang="en-US" sz="1600" dirty="0" smtClean="0">
              <a:solidFill>
                <a:schemeClr val="tx2"/>
              </a:solidFill>
            </a:endParaRPr>
          </a:p>
          <a:p>
            <a:pPr marL="0" indent="0" algn="ctr">
              <a:buNone/>
            </a:pPr>
            <a:r>
              <a:rPr lang="en-US" sz="2000" dirty="0" smtClean="0">
                <a:solidFill>
                  <a:schemeClr val="tx2"/>
                </a:solidFill>
              </a:rPr>
              <a:t>489 + 146 = </a:t>
            </a:r>
            <a:r>
              <a:rPr lang="en-US" sz="2000" u="sng" dirty="0" smtClean="0">
                <a:solidFill>
                  <a:schemeClr val="tx2"/>
                </a:solidFill>
              </a:rPr>
              <a:t>635 lbs of cementitious material</a:t>
            </a:r>
          </a:p>
          <a:p>
            <a:pPr marL="0" indent="0">
              <a:buNone/>
            </a:pPr>
            <a:endParaRPr lang="en-US" sz="1600" b="1" dirty="0">
              <a:solidFill>
                <a:srgbClr val="990000"/>
              </a:solidFill>
            </a:endParaRPr>
          </a:p>
          <a:p>
            <a:pPr marL="0" indent="0">
              <a:buNone/>
            </a:pPr>
            <a:endParaRPr lang="en-US" sz="2000" b="1" baseline="30000" dirty="0" smtClean="0"/>
          </a:p>
          <a:p>
            <a:pPr marL="0" indent="0">
              <a:buNone/>
            </a:pPr>
            <a:endParaRPr lang="en-US" sz="20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3632366815"/>
              </p:ext>
            </p:extLst>
          </p:nvPr>
        </p:nvGraphicFramePr>
        <p:xfrm>
          <a:off x="228600" y="2514600"/>
          <a:ext cx="8686800" cy="227076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370840">
                <a:tc gridSpan="6">
                  <a:txBody>
                    <a:bodyPr/>
                    <a:lstStyle/>
                    <a:p>
                      <a:pPr algn="ctr"/>
                      <a:r>
                        <a:rPr lang="en-US" dirty="0" smtClean="0"/>
                        <a:t>STRUCTURAL</a:t>
                      </a:r>
                      <a:r>
                        <a:rPr lang="en-US" baseline="0" dirty="0" smtClean="0"/>
                        <a:t> CONCRETE TABLE</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dirty="0" smtClean="0"/>
                        <a:t>Aggregate</a:t>
                      </a:r>
                      <a:r>
                        <a:rPr lang="en-US" sz="1200" baseline="0" dirty="0" smtClean="0"/>
                        <a:t> Type</a:t>
                      </a:r>
                      <a:endParaRPr lang="en-US" sz="1200" dirty="0"/>
                    </a:p>
                  </a:txBody>
                  <a:tcPr/>
                </a:tc>
                <a:tc>
                  <a:txBody>
                    <a:bodyPr/>
                    <a:lstStyle/>
                    <a:p>
                      <a:r>
                        <a:rPr lang="en-US" sz="1200" dirty="0" smtClean="0"/>
                        <a:t>Minimum</a:t>
                      </a:r>
                      <a:r>
                        <a:rPr lang="en-US" sz="1200" baseline="0" dirty="0" smtClean="0"/>
                        <a:t> Cement Content (</a:t>
                      </a:r>
                      <a:r>
                        <a:rPr lang="en-US" sz="1200" baseline="0" dirty="0" err="1" smtClean="0"/>
                        <a:t>lbs</a:t>
                      </a:r>
                      <a:r>
                        <a:rPr lang="en-US" sz="1200" baseline="0" dirty="0" smtClean="0"/>
                        <a:t>/CY)</a:t>
                      </a:r>
                      <a:endParaRPr lang="en-US" sz="1200" dirty="0"/>
                    </a:p>
                  </a:txBody>
                  <a:tcPr/>
                </a:tc>
                <a:tc>
                  <a:txBody>
                    <a:bodyPr/>
                    <a:lstStyle/>
                    <a:p>
                      <a:r>
                        <a:rPr lang="en-US" sz="1200" dirty="0" smtClean="0"/>
                        <a:t>Other </a:t>
                      </a:r>
                      <a:r>
                        <a:rPr lang="en-US" sz="1200" dirty="0" err="1" smtClean="0"/>
                        <a:t>Cementitious</a:t>
                      </a:r>
                      <a:r>
                        <a:rPr lang="en-US" sz="1200" dirty="0" smtClean="0"/>
                        <a:t> Material (</a:t>
                      </a:r>
                      <a:r>
                        <a:rPr lang="en-US" sz="1200" dirty="0" err="1" smtClean="0"/>
                        <a:t>lbs</a:t>
                      </a:r>
                      <a:r>
                        <a:rPr lang="en-US" sz="1200" dirty="0" smtClean="0"/>
                        <a:t>/CY)</a:t>
                      </a:r>
                      <a:endParaRPr lang="en-US" sz="1200" dirty="0"/>
                    </a:p>
                  </a:txBody>
                  <a:tcPr/>
                </a:tc>
                <a:tc>
                  <a:txBody>
                    <a:bodyPr/>
                    <a:lstStyle/>
                    <a:p>
                      <a:r>
                        <a:rPr lang="en-US" sz="1200" dirty="0" smtClean="0"/>
                        <a:t>Min. 28 Day Mix Design (psi)</a:t>
                      </a:r>
                      <a:endParaRPr lang="en-US" sz="1200" dirty="0"/>
                    </a:p>
                  </a:txBody>
                  <a:tcPr/>
                </a:tc>
                <a:tc>
                  <a:txBody>
                    <a:bodyPr/>
                    <a:lstStyle/>
                    <a:p>
                      <a:r>
                        <a:rPr lang="en-US" sz="1200" dirty="0" smtClean="0"/>
                        <a:t>Percent</a:t>
                      </a:r>
                      <a:r>
                        <a:rPr lang="en-US" sz="1200" baseline="0" dirty="0" smtClean="0"/>
                        <a:t> Fine to Coarse Aggregate Ratio</a:t>
                      </a:r>
                      <a:endParaRPr lang="en-US" sz="1200" dirty="0"/>
                    </a:p>
                  </a:txBody>
                  <a:tcPr/>
                </a:tc>
                <a:tc>
                  <a:txBody>
                    <a:bodyPr/>
                    <a:lstStyle/>
                    <a:p>
                      <a:r>
                        <a:rPr lang="en-US" sz="1200" dirty="0" smtClean="0"/>
                        <a:t>Max. Water to Cement Ratio</a:t>
                      </a:r>
                      <a:endParaRPr lang="en-US" sz="1200" dirty="0"/>
                    </a:p>
                  </a:txBody>
                  <a:tcPr/>
                </a:tc>
                <a:extLst>
                  <a:ext uri="{0D108BD9-81ED-4DB2-BD59-A6C34878D82A}">
                    <a16:rowId xmlns:a16="http://schemas.microsoft.com/office/drawing/2014/main" val="10001"/>
                  </a:ext>
                </a:extLst>
              </a:tr>
              <a:tr h="370840">
                <a:tc gridSpan="6">
                  <a:txBody>
                    <a:bodyPr/>
                    <a:lstStyle/>
                    <a:p>
                      <a:pPr algn="ctr"/>
                      <a:r>
                        <a:rPr lang="en-US" sz="1400" u="sng" dirty="0" smtClean="0"/>
                        <a:t>Class 4000</a:t>
                      </a:r>
                      <a:r>
                        <a:rPr lang="en-US" sz="1400" u="sng" baseline="0" dirty="0" smtClean="0"/>
                        <a:t> </a:t>
                      </a:r>
                      <a:r>
                        <a:rPr lang="en-US" sz="1400" u="none" baseline="0" dirty="0" smtClean="0"/>
                        <a:t> </a:t>
                      </a:r>
                      <a:r>
                        <a:rPr lang="en-US" sz="1400" dirty="0" smtClean="0"/>
                        <a:t>(see note 4)</a:t>
                      </a:r>
                      <a:endParaRPr lang="en-US" sz="1400" dirty="0"/>
                    </a:p>
                  </a:txBody>
                  <a:tcPr/>
                </a:tc>
                <a:tc hMerge="1">
                  <a:txBody>
                    <a:bodyPr/>
                    <a:lstStyle/>
                    <a:p>
                      <a:endParaRPr lang="en-US" sz="1400"/>
                    </a:p>
                  </a:txBody>
                  <a:tcPr/>
                </a:tc>
                <a:tc hMerge="1">
                  <a:txBody>
                    <a:bodyPr/>
                    <a:lstStyle/>
                    <a:p>
                      <a:pPr algn="ctr"/>
                      <a:endParaRPr lang="en-US" sz="1400" u="sng" dirty="0"/>
                    </a:p>
                  </a:txBody>
                  <a:tcPr/>
                </a:tc>
                <a:tc hMerge="1">
                  <a:txBody>
                    <a:bodyPr/>
                    <a:lstStyle/>
                    <a:p>
                      <a:endParaRPr lang="en-US" dirty="0"/>
                    </a:p>
                  </a:txBody>
                  <a:tcP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2"/>
                  </a:ext>
                </a:extLst>
              </a:tr>
              <a:tr h="370840">
                <a:tc>
                  <a:txBody>
                    <a:bodyPr/>
                    <a:lstStyle/>
                    <a:p>
                      <a:r>
                        <a:rPr lang="en-US" sz="1400" b="1" dirty="0" smtClean="0"/>
                        <a:t>Crushed Stone</a:t>
                      </a:r>
                      <a:endParaRPr lang="en-US" sz="1400" b="1" dirty="0"/>
                    </a:p>
                  </a:txBody>
                  <a:tcPr/>
                </a:tc>
                <a:tc>
                  <a:txBody>
                    <a:bodyPr/>
                    <a:lstStyle/>
                    <a:p>
                      <a:pPr algn="ctr"/>
                      <a:r>
                        <a:rPr lang="en-US" sz="1400" b="1" dirty="0" smtClean="0"/>
                        <a:t>611</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4000</a:t>
                      </a:r>
                      <a:endParaRPr lang="en-US" sz="1400" b="1" dirty="0"/>
                    </a:p>
                  </a:txBody>
                  <a:tcPr/>
                </a:tc>
                <a:tc>
                  <a:txBody>
                    <a:bodyPr/>
                    <a:lstStyle/>
                    <a:p>
                      <a:pPr algn="ctr"/>
                      <a:r>
                        <a:rPr lang="en-US" sz="1400" b="1" dirty="0" smtClean="0"/>
                        <a:t>35:65</a:t>
                      </a:r>
                      <a:endParaRPr lang="en-US" sz="1400" b="1" dirty="0"/>
                    </a:p>
                  </a:txBody>
                  <a:tcPr/>
                </a:tc>
                <a:tc>
                  <a:txBody>
                    <a:bodyPr/>
                    <a:lstStyle/>
                    <a:p>
                      <a:pPr algn="ctr"/>
                      <a:r>
                        <a:rPr lang="en-US" sz="1400" b="1" dirty="0" smtClean="0"/>
                        <a:t>0.40</a:t>
                      </a:r>
                      <a:endParaRPr lang="en-US" sz="1400" b="1" dirty="0"/>
                    </a:p>
                  </a:txBody>
                  <a:tcPr/>
                </a:tc>
                <a:extLst>
                  <a:ext uri="{0D108BD9-81ED-4DB2-BD59-A6C34878D82A}">
                    <a16:rowId xmlns:a16="http://schemas.microsoft.com/office/drawing/2014/main" val="10003"/>
                  </a:ext>
                </a:extLst>
              </a:tr>
              <a:tr h="370840">
                <a:tc>
                  <a:txBody>
                    <a:bodyPr/>
                    <a:lstStyle/>
                    <a:p>
                      <a:r>
                        <a:rPr lang="en-US" sz="1400" b="1" dirty="0" smtClean="0"/>
                        <a:t>Gravel</a:t>
                      </a:r>
                      <a:endParaRPr lang="en-US" sz="1400" b="1" dirty="0"/>
                    </a:p>
                  </a:txBody>
                  <a:tcPr/>
                </a:tc>
                <a:tc>
                  <a:txBody>
                    <a:bodyPr/>
                    <a:lstStyle/>
                    <a:p>
                      <a:pPr algn="ctr"/>
                      <a:r>
                        <a:rPr lang="en-US" sz="1400" b="1" dirty="0" smtClean="0"/>
                        <a:t>611</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4000</a:t>
                      </a:r>
                      <a:endParaRPr lang="en-US" sz="1400" b="1" dirty="0"/>
                    </a:p>
                  </a:txBody>
                  <a:tcPr/>
                </a:tc>
                <a:tc>
                  <a:txBody>
                    <a:bodyPr/>
                    <a:lstStyle/>
                    <a:p>
                      <a:pPr algn="ctr"/>
                      <a:r>
                        <a:rPr lang="en-US" sz="1400" b="1" dirty="0" smtClean="0"/>
                        <a:t>34:66</a:t>
                      </a:r>
                      <a:endParaRPr lang="en-US" sz="1400" b="1" dirty="0"/>
                    </a:p>
                  </a:txBody>
                  <a:tcPr/>
                </a:tc>
                <a:tc>
                  <a:txBody>
                    <a:bodyPr/>
                    <a:lstStyle/>
                    <a:p>
                      <a:pPr algn="ctr"/>
                      <a:r>
                        <a:rPr lang="en-US" sz="1400" b="1" dirty="0" smtClean="0"/>
                        <a:t>0.40</a:t>
                      </a:r>
                      <a:endParaRPr lang="en-US" sz="1400" b="1" dirty="0"/>
                    </a:p>
                  </a:txBody>
                  <a:tcPr/>
                </a:tc>
                <a:extLst>
                  <a:ext uri="{0D108BD9-81ED-4DB2-BD59-A6C34878D82A}">
                    <a16:rowId xmlns:a16="http://schemas.microsoft.com/office/drawing/2014/main" val="10004"/>
                  </a:ext>
                </a:extLst>
              </a:tr>
            </a:tbl>
          </a:graphicData>
        </a:graphic>
      </p:graphicFrame>
      <p:sp>
        <p:nvSpPr>
          <p:cNvPr id="8" name="Oval 7"/>
          <p:cNvSpPr/>
          <p:nvPr/>
        </p:nvSpPr>
        <p:spPr>
          <a:xfrm>
            <a:off x="7928168" y="4343400"/>
            <a:ext cx="762000" cy="45720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6866777"/>
      </p:ext>
    </p:extLst>
  </p:cSld>
  <p:clrMapOvr>
    <a:masterClrMapping/>
  </p:clrMapOvr>
  <mc:AlternateContent xmlns:mc="http://schemas.openxmlformats.org/markup-compatibility/2006" xmlns:p14="http://schemas.microsoft.com/office/powerpoint/2010/main">
    <mc:Choice Requires="p14">
      <p:transition spd="slow" p14:dur="2000" advTm="37268"/>
    </mc:Choice>
    <mc:Fallback xmlns="">
      <p:transition spd="slow" advTm="37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6" presetClass="emph" presetSubtype="0" fill="hold" grpId="0" nodeType="withEffect">
                                  <p:stCondLst>
                                    <p:cond delay="0"/>
                                  </p:stCondLst>
                                  <p:childTnLst>
                                    <p:animEffect transition="out" filter="fade">
                                      <p:cBhvr>
                                        <p:cTn id="8" dur="1250" tmFilter="0, 0; .2, .5; .8, .5; 1, 0"/>
                                        <p:tgtEl>
                                          <p:spTgt spid="8"/>
                                        </p:tgtEl>
                                      </p:cBhvr>
                                    </p:animEffect>
                                    <p:animScale>
                                      <p:cBhvr>
                                        <p:cTn id="9" dur="625"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228600"/>
            <a:ext cx="8839200" cy="5791200"/>
          </a:xfrm>
        </p:spPr>
        <p:txBody>
          <a:bodyPr>
            <a:normAutofit/>
          </a:bodyPr>
          <a:lstStyle/>
          <a:p>
            <a:pPr marL="0" indent="0">
              <a:buNone/>
            </a:pPr>
            <a:r>
              <a:rPr lang="en-US" sz="1800" b="1" i="1" dirty="0" smtClean="0">
                <a:solidFill>
                  <a:srgbClr val="990000"/>
                </a:solidFill>
              </a:rPr>
              <a:t>REMINDER: </a:t>
            </a:r>
            <a:r>
              <a:rPr lang="en-US" sz="1800" b="1" dirty="0" smtClean="0">
                <a:solidFill>
                  <a:srgbClr val="990000"/>
                </a:solidFill>
              </a:rPr>
              <a:t>STEP 6. </a:t>
            </a:r>
            <a:r>
              <a:rPr lang="en-US" sz="1800" dirty="0" smtClean="0"/>
              <a:t>Determine the total </a:t>
            </a:r>
            <a:r>
              <a:rPr lang="en-US" sz="1800" dirty="0" err="1" smtClean="0"/>
              <a:t>cementitous</a:t>
            </a:r>
            <a:r>
              <a:rPr lang="en-US" sz="1800" dirty="0" smtClean="0"/>
              <a:t> material weight by adding the cement and fly ash cubic yard batch weights. This value will be required to determine the amount of added water.</a:t>
            </a:r>
            <a:endParaRPr lang="en-US" sz="1800" b="1" dirty="0" smtClean="0">
              <a:solidFill>
                <a:srgbClr val="990000"/>
              </a:solidFill>
            </a:endParaRPr>
          </a:p>
          <a:p>
            <a:pPr marL="0" indent="0">
              <a:buNone/>
            </a:pPr>
            <a:endParaRPr lang="en-US" sz="1400" dirty="0" smtClean="0">
              <a:solidFill>
                <a:schemeClr val="tx2"/>
              </a:solidFill>
            </a:endParaRPr>
          </a:p>
          <a:p>
            <a:pPr marL="0" indent="0" algn="ctr">
              <a:buNone/>
            </a:pPr>
            <a:r>
              <a:rPr lang="en-US" sz="1800" dirty="0" smtClean="0">
                <a:solidFill>
                  <a:schemeClr val="tx2"/>
                </a:solidFill>
              </a:rPr>
              <a:t>489 + 146 = </a:t>
            </a:r>
            <a:r>
              <a:rPr lang="en-US" sz="1800" u="sng" dirty="0" smtClean="0">
                <a:solidFill>
                  <a:schemeClr val="tx2"/>
                </a:solidFill>
              </a:rPr>
              <a:t>635 lbs of cementitious material</a:t>
            </a:r>
          </a:p>
          <a:p>
            <a:pPr marL="0" indent="0">
              <a:buNone/>
            </a:pPr>
            <a:endParaRPr lang="en-US" sz="1400" b="1" dirty="0">
              <a:solidFill>
                <a:srgbClr val="990000"/>
              </a:solidFill>
            </a:endParaRPr>
          </a:p>
          <a:p>
            <a:pPr marL="0" indent="0">
              <a:buNone/>
            </a:pPr>
            <a:r>
              <a:rPr lang="en-US" sz="1800" b="1" dirty="0" smtClean="0">
                <a:solidFill>
                  <a:srgbClr val="990000"/>
                </a:solidFill>
              </a:rPr>
              <a:t>STEP 7. </a:t>
            </a:r>
            <a:r>
              <a:rPr lang="en-US" sz="1800" dirty="0" smtClean="0"/>
              <a:t>Determine the weight of added water necessary for one cubic yard of PCC by multiplying the water to cement ratio (w/c) found on the Structural Concrete Table by the total </a:t>
            </a:r>
            <a:r>
              <a:rPr lang="en-US" sz="1800" dirty="0" err="1" smtClean="0"/>
              <a:t>cementitious</a:t>
            </a:r>
            <a:r>
              <a:rPr lang="en-US" sz="1800" dirty="0" smtClean="0"/>
              <a:t> materials weight.</a:t>
            </a:r>
          </a:p>
          <a:p>
            <a:pPr marL="0" indent="0">
              <a:buNone/>
            </a:pPr>
            <a:endParaRPr lang="en-US" sz="1800" b="1" dirty="0">
              <a:solidFill>
                <a:srgbClr val="990000"/>
              </a:solidFill>
            </a:endParaRPr>
          </a:p>
          <a:p>
            <a:pPr marL="0" indent="0">
              <a:buNone/>
            </a:pPr>
            <a:r>
              <a:rPr lang="en-US" sz="1800" dirty="0" smtClean="0"/>
              <a:t>The w/c for class 4000 made with gravel is 0.40</a:t>
            </a:r>
            <a:endParaRPr lang="en-US" sz="1800" b="1" dirty="0" smtClean="0">
              <a:solidFill>
                <a:srgbClr val="990000"/>
              </a:solidFill>
            </a:endParaRPr>
          </a:p>
          <a:p>
            <a:pPr marL="0" indent="0">
              <a:buNone/>
            </a:pPr>
            <a:endParaRPr lang="en-US" sz="1800" b="1" baseline="30000" dirty="0" smtClean="0"/>
          </a:p>
          <a:p>
            <a:pPr marL="0" indent="0" algn="ctr">
              <a:buNone/>
            </a:pPr>
            <a:r>
              <a:rPr lang="en-US" sz="1800" dirty="0" smtClean="0">
                <a:solidFill>
                  <a:schemeClr val="tx2"/>
                </a:solidFill>
              </a:rPr>
              <a:t>0.40 x 635 (</a:t>
            </a:r>
            <a:r>
              <a:rPr lang="en-US" sz="1800" dirty="0" err="1" smtClean="0">
                <a:solidFill>
                  <a:schemeClr val="tx2"/>
                </a:solidFill>
              </a:rPr>
              <a:t>lbs</a:t>
            </a:r>
            <a:r>
              <a:rPr lang="en-US" sz="1800" dirty="0" smtClean="0">
                <a:solidFill>
                  <a:schemeClr val="tx2"/>
                </a:solidFill>
              </a:rPr>
              <a:t> of </a:t>
            </a:r>
            <a:r>
              <a:rPr lang="en-US" sz="1800" dirty="0" err="1" smtClean="0">
                <a:solidFill>
                  <a:schemeClr val="tx2"/>
                </a:solidFill>
              </a:rPr>
              <a:t>cementitious</a:t>
            </a:r>
            <a:r>
              <a:rPr lang="en-US" sz="1800" dirty="0" smtClean="0">
                <a:solidFill>
                  <a:schemeClr val="tx2"/>
                </a:solidFill>
              </a:rPr>
              <a:t> material) = 254 </a:t>
            </a:r>
            <a:r>
              <a:rPr lang="en-US" sz="1800" dirty="0" err="1" smtClean="0">
                <a:solidFill>
                  <a:schemeClr val="tx2"/>
                </a:solidFill>
              </a:rPr>
              <a:t>lbs</a:t>
            </a:r>
            <a:r>
              <a:rPr lang="en-US" sz="1800" dirty="0" smtClean="0">
                <a:solidFill>
                  <a:schemeClr val="tx2"/>
                </a:solidFill>
              </a:rPr>
              <a:t> 	Round to the nearest pound!</a:t>
            </a:r>
            <a:endParaRPr lang="en-US" sz="1800" u="sng" dirty="0" smtClean="0">
              <a:solidFill>
                <a:schemeClr val="tx2"/>
              </a:solidFill>
            </a:endParaRPr>
          </a:p>
          <a:p>
            <a:pPr marL="0" indent="0">
              <a:buNone/>
            </a:pPr>
            <a:endParaRPr lang="en-US" sz="1800" b="1" dirty="0" smtClean="0"/>
          </a:p>
          <a:p>
            <a:pPr marL="0" indent="0">
              <a:buNone/>
            </a:pPr>
            <a:r>
              <a:rPr lang="en-US" sz="1800" b="1" dirty="0" smtClean="0">
                <a:solidFill>
                  <a:srgbClr val="990000"/>
                </a:solidFill>
              </a:rPr>
              <a:t>STEP 7.</a:t>
            </a:r>
            <a:r>
              <a:rPr lang="en-US" sz="1800" dirty="0" smtClean="0"/>
              <a:t> Determine the volume of added water by dividing the weight of added water by 62.4 (62.4 </a:t>
            </a:r>
            <a:r>
              <a:rPr lang="en-US" sz="1800" dirty="0" err="1" smtClean="0"/>
              <a:t>lbs</a:t>
            </a:r>
            <a:r>
              <a:rPr lang="en-US" sz="1800" dirty="0" smtClean="0"/>
              <a:t> is the weight of one cubic foot of water.)</a:t>
            </a:r>
          </a:p>
          <a:p>
            <a:pPr marL="0" indent="0">
              <a:buNone/>
            </a:pPr>
            <a:endParaRPr lang="en-US" sz="1800" b="1" dirty="0" smtClean="0"/>
          </a:p>
          <a:p>
            <a:pPr marL="0" indent="0" algn="ctr">
              <a:buNone/>
            </a:pPr>
            <a:r>
              <a:rPr lang="en-US" sz="1800" dirty="0" smtClean="0">
                <a:solidFill>
                  <a:schemeClr val="tx2"/>
                </a:solidFill>
              </a:rPr>
              <a:t>	635/(1*62.4) = 4.071 cubic feet		Round to three decimal places!</a:t>
            </a:r>
            <a:endParaRPr lang="en-US" sz="1800" u="sng" dirty="0" smtClean="0">
              <a:solidFill>
                <a:schemeClr val="tx2"/>
              </a:solidFill>
            </a:endParaRPr>
          </a:p>
          <a:p>
            <a:pPr marL="0" indent="0">
              <a:buNone/>
            </a:pPr>
            <a:endParaRPr lang="en-US" sz="1800" b="1" dirty="0"/>
          </a:p>
          <a:p>
            <a:pPr marL="0" indent="0">
              <a:buNone/>
            </a:pPr>
            <a:endParaRPr lang="en-US" sz="18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68802043"/>
      </p:ext>
    </p:extLst>
  </p:cSld>
  <p:clrMapOvr>
    <a:masterClrMapping/>
  </p:clrMapOvr>
  <mc:AlternateContent xmlns:mc="http://schemas.openxmlformats.org/markup-compatibility/2006" xmlns:p14="http://schemas.microsoft.com/office/powerpoint/2010/main">
    <mc:Choice Requires="p14">
      <p:transition spd="slow" p14:dur="2000" advTm="81347"/>
    </mc:Choice>
    <mc:Fallback xmlns="">
      <p:transition spd="slow" advTm="81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b="1" dirty="0" smtClean="0">
                <a:solidFill>
                  <a:srgbClr val="990000"/>
                </a:solidFill>
              </a:rPr>
              <a:t>254</a:t>
            </a:r>
            <a:endParaRPr lang="en-US" b="1" dirty="0">
              <a:solidFill>
                <a:srgbClr val="990000"/>
              </a:solidFill>
            </a:endParaRPr>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b="1" dirty="0" smtClean="0">
                <a:solidFill>
                  <a:srgbClr val="990000"/>
                </a:solidFill>
              </a:rPr>
              <a:t>4.071</a:t>
            </a:r>
            <a:endParaRPr lang="en-US" b="1" dirty="0">
              <a:solidFill>
                <a:srgbClr val="990000"/>
              </a:solidFill>
            </a:endParaRPr>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b="1" dirty="0" smtClean="0">
                <a:solidFill>
                  <a:srgbClr val="990000"/>
                </a:solidFill>
              </a:rPr>
              <a:t>254</a:t>
            </a:r>
            <a:endParaRPr lang="en-US" b="1" dirty="0">
              <a:solidFill>
                <a:srgbClr val="990000"/>
              </a:solidFill>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8479950"/>
      </p:ext>
    </p:extLst>
  </p:cSld>
  <p:clrMapOvr>
    <a:masterClrMapping/>
  </p:clrMapOvr>
  <mc:AlternateContent xmlns:mc="http://schemas.openxmlformats.org/markup-compatibility/2006" xmlns:p14="http://schemas.microsoft.com/office/powerpoint/2010/main">
    <mc:Choice Requires="p14">
      <p:transition spd="slow" p14:dur="2000" advTm="38751"/>
    </mc:Choice>
    <mc:Fallback xmlns="">
      <p:transition spd="slow" advTm="38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152400"/>
            <a:ext cx="8839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b="1" dirty="0" smtClean="0">
              <a:solidFill>
                <a:srgbClr val="990000"/>
              </a:solidFill>
            </a:endParaRPr>
          </a:p>
          <a:p>
            <a:pPr marL="0" indent="0">
              <a:buFont typeface="Arial" panose="020B0604020202020204" pitchFamily="34" charset="0"/>
              <a:buNone/>
            </a:pPr>
            <a:r>
              <a:rPr lang="en-US" sz="2000" b="1" dirty="0" smtClean="0">
                <a:solidFill>
                  <a:srgbClr val="990000"/>
                </a:solidFill>
              </a:rPr>
              <a:t>STEP 9. </a:t>
            </a:r>
            <a:r>
              <a:rPr lang="en-US" sz="2000" dirty="0" smtClean="0"/>
              <a:t>Determine the volume of air (there is no weight to this component). To determine this volume, multiply the entrained air target value for SCDOT work, (4.5%) by 27.</a:t>
            </a:r>
          </a:p>
          <a:p>
            <a:pPr marL="0" indent="0">
              <a:buFont typeface="Arial" panose="020B0604020202020204" pitchFamily="34" charset="0"/>
              <a:buNone/>
            </a:pPr>
            <a:endParaRPr lang="en-US" sz="2000" b="1" baseline="30000" dirty="0" smtClean="0"/>
          </a:p>
          <a:p>
            <a:pPr marL="0" indent="0" algn="ctr">
              <a:buFont typeface="Arial" panose="020B0604020202020204" pitchFamily="34" charset="0"/>
              <a:buNone/>
            </a:pPr>
            <a:r>
              <a:rPr lang="en-US" sz="2000" dirty="0" smtClean="0">
                <a:solidFill>
                  <a:schemeClr val="tx2"/>
                </a:solidFill>
              </a:rPr>
              <a:t>27 x 4.5% = 1.215 cubic feet</a:t>
            </a:r>
            <a:endParaRPr lang="en-US" sz="2000" u="sng" dirty="0" smtClean="0">
              <a:solidFill>
                <a:schemeClr val="tx2"/>
              </a:solidFill>
            </a:endParaRPr>
          </a:p>
          <a:p>
            <a:pPr marL="0" indent="0">
              <a:buFont typeface="Arial" panose="020B0604020202020204" pitchFamily="34" charset="0"/>
              <a:buNone/>
            </a:pPr>
            <a:endParaRPr lang="en-US" sz="2000" b="1" dirty="0" smtClean="0"/>
          </a:p>
          <a:p>
            <a:pPr marL="0" indent="0">
              <a:buFont typeface="Arial" panose="020B0604020202020204" pitchFamily="34" charset="0"/>
              <a:buNone/>
            </a:pPr>
            <a:endParaRPr lang="en-US" sz="2000" b="1" dirty="0"/>
          </a:p>
        </p:txBody>
      </p:sp>
      <p:sp>
        <p:nvSpPr>
          <p:cNvPr id="5" name="TextBox 4"/>
          <p:cNvSpPr txBox="1"/>
          <p:nvPr/>
        </p:nvSpPr>
        <p:spPr>
          <a:xfrm>
            <a:off x="152400" y="2978800"/>
            <a:ext cx="8839200" cy="461665"/>
          </a:xfrm>
          <a:prstGeom prst="rect">
            <a:avLst/>
          </a:prstGeom>
          <a:noFill/>
          <a:ln w="28575">
            <a:solidFill>
              <a:srgbClr val="990000"/>
            </a:solidFill>
          </a:ln>
        </p:spPr>
        <p:txBody>
          <a:bodyPr wrap="square" rtlCol="0">
            <a:spAutoFit/>
          </a:bodyPr>
          <a:lstStyle/>
          <a:p>
            <a:pPr algn="ctr"/>
            <a:r>
              <a:rPr lang="en-US" sz="2400" dirty="0" smtClean="0"/>
              <a:t>Air: 				27 x 4.5% = 			</a:t>
            </a:r>
            <a:r>
              <a:rPr lang="en-US" sz="2400" u="sng" dirty="0" smtClean="0"/>
              <a:t>1.215 ft</a:t>
            </a:r>
            <a:r>
              <a:rPr lang="en-US" sz="2400" u="sng" baseline="30000" dirty="0" smtClean="0"/>
              <a:t>3</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39865597"/>
      </p:ext>
    </p:extLst>
  </p:cSld>
  <p:clrMapOvr>
    <a:masterClrMapping/>
  </p:clrMapOvr>
  <mc:AlternateContent xmlns:mc="http://schemas.openxmlformats.org/markup-compatibility/2006" xmlns:p14="http://schemas.microsoft.com/office/powerpoint/2010/main">
    <mc:Choice Requires="p14">
      <p:transition spd="slow" p14:dur="2000" advTm="24885"/>
    </mc:Choice>
    <mc:Fallback xmlns="">
      <p:transition spd="slow" advTm="2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b="1" dirty="0" smtClean="0">
                <a:solidFill>
                  <a:srgbClr val="990000"/>
                </a:solidFill>
              </a:rPr>
              <a:t>4.5</a:t>
            </a:r>
            <a:endParaRPr lang="en-US" b="1" dirty="0">
              <a:solidFill>
                <a:srgbClr val="990000"/>
              </a:solidFill>
            </a:endParaRPr>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b="1" dirty="0" smtClean="0">
                <a:solidFill>
                  <a:srgbClr val="990000"/>
                </a:solidFill>
              </a:rPr>
              <a:t>1.215</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953680493"/>
      </p:ext>
    </p:extLst>
  </p:cSld>
  <p:clrMapOvr>
    <a:masterClrMapping/>
  </p:clrMapOvr>
  <mc:AlternateContent xmlns:mc="http://schemas.openxmlformats.org/markup-compatibility/2006" xmlns:p14="http://schemas.microsoft.com/office/powerpoint/2010/main">
    <mc:Choice Requires="p14">
      <p:transition spd="slow" p14:dur="2000" advTm="36402"/>
    </mc:Choice>
    <mc:Fallback xmlns="">
      <p:transition spd="slow" advTm="36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152400"/>
            <a:ext cx="8839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b="1" dirty="0" smtClean="0">
              <a:solidFill>
                <a:srgbClr val="990000"/>
              </a:solidFill>
            </a:endParaRPr>
          </a:p>
          <a:p>
            <a:pPr marL="0" indent="0">
              <a:buFont typeface="Arial" panose="020B0604020202020204" pitchFamily="34" charset="0"/>
              <a:buNone/>
            </a:pPr>
            <a:r>
              <a:rPr lang="en-US" sz="2000" b="1" dirty="0" smtClean="0">
                <a:solidFill>
                  <a:srgbClr val="990000"/>
                </a:solidFill>
              </a:rPr>
              <a:t>STEP 10. </a:t>
            </a:r>
            <a:r>
              <a:rPr lang="en-US" sz="2000" dirty="0" smtClean="0"/>
              <a:t>Determine the volume of paste by summing the volumes of cement, fly ash, added water and air.</a:t>
            </a:r>
          </a:p>
          <a:p>
            <a:pPr marL="0" indent="0">
              <a:buFont typeface="Arial" panose="020B0604020202020204" pitchFamily="34" charset="0"/>
              <a:buNone/>
            </a:pPr>
            <a:endParaRPr lang="en-US" sz="2000" b="1" baseline="30000" dirty="0" smtClean="0"/>
          </a:p>
          <a:p>
            <a:pPr marL="0" indent="0" algn="ctr">
              <a:buFont typeface="Arial" panose="020B0604020202020204" pitchFamily="34" charset="0"/>
              <a:buNone/>
            </a:pPr>
            <a:r>
              <a:rPr lang="en-US" sz="2000" dirty="0" smtClean="0">
                <a:solidFill>
                  <a:schemeClr val="tx2"/>
                </a:solidFill>
              </a:rPr>
              <a:t>2.488 + 1.040 + 4.071 + 1.215 = </a:t>
            </a:r>
            <a:r>
              <a:rPr lang="en-US" sz="2000" u="sng" dirty="0" smtClean="0">
                <a:solidFill>
                  <a:schemeClr val="tx2"/>
                </a:solidFill>
              </a:rPr>
              <a:t>8.814 cubic feet</a:t>
            </a:r>
            <a:r>
              <a:rPr lang="en-US" sz="2000" dirty="0" smtClean="0">
                <a:solidFill>
                  <a:schemeClr val="tx2"/>
                </a:solidFill>
              </a:rPr>
              <a:t>	Maintain (3) decimal places!</a:t>
            </a:r>
            <a:endParaRPr lang="en-US" sz="2000" u="sng" dirty="0" smtClean="0">
              <a:solidFill>
                <a:schemeClr val="tx2"/>
              </a:solidFill>
            </a:endParaRPr>
          </a:p>
          <a:p>
            <a:pPr marL="0" indent="0">
              <a:buFont typeface="Arial" panose="020B0604020202020204" pitchFamily="34" charset="0"/>
              <a:buNone/>
            </a:pPr>
            <a:endParaRPr lang="en-US" sz="2000" b="1" dirty="0" smtClean="0"/>
          </a:p>
          <a:p>
            <a:pPr marL="0" indent="0">
              <a:buFont typeface="Arial" panose="020B0604020202020204" pitchFamily="34" charset="0"/>
              <a:buNone/>
            </a:pPr>
            <a:endParaRPr lang="en-US" sz="2000" b="1" dirty="0"/>
          </a:p>
        </p:txBody>
      </p:sp>
      <p:sp>
        <p:nvSpPr>
          <p:cNvPr id="5" name="TextBox 4"/>
          <p:cNvSpPr txBox="1"/>
          <p:nvPr/>
        </p:nvSpPr>
        <p:spPr>
          <a:xfrm>
            <a:off x="152400" y="2978800"/>
            <a:ext cx="8839200" cy="461665"/>
          </a:xfrm>
          <a:prstGeom prst="rect">
            <a:avLst/>
          </a:prstGeom>
          <a:noFill/>
          <a:ln w="28575">
            <a:solidFill>
              <a:srgbClr val="990000"/>
            </a:solidFill>
          </a:ln>
        </p:spPr>
        <p:txBody>
          <a:bodyPr wrap="square" rtlCol="0">
            <a:spAutoFit/>
          </a:bodyPr>
          <a:lstStyle/>
          <a:p>
            <a:pPr algn="ctr"/>
            <a:r>
              <a:rPr lang="en-US" sz="2400" dirty="0" smtClean="0"/>
              <a:t>Volume of Paste: 				</a:t>
            </a:r>
            <a:r>
              <a:rPr lang="en-US" sz="2400" u="sng" dirty="0" smtClean="0"/>
              <a:t>8.814 ft</a:t>
            </a:r>
            <a:r>
              <a:rPr lang="en-US" sz="2400" u="sng" baseline="30000" dirty="0" smtClean="0"/>
              <a:t>3</a:t>
            </a:r>
            <a:r>
              <a:rPr lang="en-US" sz="2400" baseline="30000" dirty="0" smtClean="0"/>
              <a:t>	</a:t>
            </a:r>
            <a:r>
              <a:rPr lang="en-US" sz="2400" dirty="0" smtClean="0"/>
              <a:t>(A)</a:t>
            </a:r>
            <a:r>
              <a:rPr lang="en-US" sz="2400" u="sng" dirty="0" smtClean="0"/>
              <a:t> </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41333344"/>
      </p:ext>
    </p:extLst>
  </p:cSld>
  <p:clrMapOvr>
    <a:masterClrMapping/>
  </p:clrMapOvr>
  <mc:AlternateContent xmlns:mc="http://schemas.openxmlformats.org/markup-compatibility/2006" xmlns:p14="http://schemas.microsoft.com/office/powerpoint/2010/main">
    <mc:Choice Requires="p14">
      <p:transition spd="slow" p14:dur="2000" advTm="17903"/>
    </mc:Choice>
    <mc:Fallback xmlns="">
      <p:transition spd="slow" advTm="17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b="1" dirty="0" smtClean="0">
                <a:solidFill>
                  <a:srgbClr val="990000"/>
                </a:solidFill>
              </a:rPr>
              <a:t>8.814</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57903133"/>
      </p:ext>
    </p:extLst>
  </p:cSld>
  <p:clrMapOvr>
    <a:masterClrMapping/>
  </p:clrMapOvr>
  <mc:AlternateContent xmlns:mc="http://schemas.openxmlformats.org/markup-compatibility/2006" xmlns:p14="http://schemas.microsoft.com/office/powerpoint/2010/main">
    <mc:Choice Requires="p14">
      <p:transition spd="slow" p14:dur="2000" advTm="26290"/>
    </mc:Choice>
    <mc:Fallback xmlns="">
      <p:transition spd="slow" advTm="26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800000"/>
                </a:solidFill>
              </a:rPr>
              <a:t>MIX PROPORTION DEVELOPMENT</a:t>
            </a:r>
            <a:endParaRPr lang="en-US" b="1" dirty="0">
              <a:solidFill>
                <a:srgbClr val="800000"/>
              </a:solidFill>
            </a:endParaRPr>
          </a:p>
        </p:txBody>
      </p:sp>
      <p:sp>
        <p:nvSpPr>
          <p:cNvPr id="5" name="Text Box 3"/>
          <p:cNvSpPr txBox="1">
            <a:spLocks noGrp="1" noChangeArrowheads="1"/>
          </p:cNvSpPr>
          <p:nvPr>
            <p:ph idx="1"/>
          </p:nvPr>
        </p:nvSpPr>
        <p:spPr bwMode="auto">
          <a:xfrm>
            <a:off x="457200" y="1752600"/>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indent="0">
              <a:spcBef>
                <a:spcPct val="50000"/>
              </a:spcBef>
              <a:buNone/>
            </a:pPr>
            <a:r>
              <a:rPr lang="en-US" sz="3200" dirty="0">
                <a:latin typeface="Tahoma" pitchFamily="34" charset="0"/>
                <a:cs typeface="Tahoma" pitchFamily="34" charset="0"/>
              </a:rPr>
              <a:t>The proportioning of a concrete mix design should result in an economical and practical combination of materials to produce concrete with the properties desired for its intended use, such as workability, strength, durability and appearance.</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02685676"/>
      </p:ext>
    </p:extLst>
  </p:cSld>
  <p:clrMapOvr>
    <a:masterClrMapping/>
  </p:clrMapOvr>
  <mc:AlternateContent xmlns:mc="http://schemas.openxmlformats.org/markup-compatibility/2006" xmlns:p14="http://schemas.microsoft.com/office/powerpoint/2010/main">
    <mc:Choice Requires="p14">
      <p:transition spd="slow" p14:dur="2000" advTm="21573"/>
    </mc:Choice>
    <mc:Fallback xmlns="">
      <p:transition spd="slow" advTm="2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152400"/>
            <a:ext cx="8839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b="1" dirty="0" smtClean="0">
              <a:solidFill>
                <a:srgbClr val="990000"/>
              </a:solidFill>
            </a:endParaRPr>
          </a:p>
          <a:p>
            <a:pPr marL="0" indent="0">
              <a:buFont typeface="Arial" panose="020B0604020202020204" pitchFamily="34" charset="0"/>
              <a:buNone/>
            </a:pPr>
            <a:r>
              <a:rPr lang="en-US" sz="2000" b="1" dirty="0" smtClean="0">
                <a:solidFill>
                  <a:srgbClr val="990000"/>
                </a:solidFill>
              </a:rPr>
              <a:t>STEP 11. </a:t>
            </a:r>
            <a:r>
              <a:rPr lang="en-US" sz="2000" dirty="0" smtClean="0"/>
              <a:t>Determine the volume of aggregate that will be required per cubic yard by subtracting the volume of paste from 27 ft</a:t>
            </a:r>
            <a:r>
              <a:rPr lang="en-US" sz="2000" baseline="30000" dirty="0" smtClean="0"/>
              <a:t>3</a:t>
            </a:r>
            <a:r>
              <a:rPr lang="en-US" sz="2000" dirty="0"/>
              <a:t>.</a:t>
            </a:r>
            <a:endParaRPr lang="en-US" sz="2000" b="1" baseline="30000" dirty="0" smtClean="0"/>
          </a:p>
          <a:p>
            <a:pPr marL="0" indent="0" algn="ctr">
              <a:buFont typeface="Arial" panose="020B0604020202020204" pitchFamily="34" charset="0"/>
              <a:buNone/>
            </a:pPr>
            <a:endParaRPr lang="en-US" sz="2000" dirty="0" smtClean="0">
              <a:solidFill>
                <a:schemeClr val="tx2"/>
              </a:solidFill>
            </a:endParaRPr>
          </a:p>
          <a:p>
            <a:pPr marL="0" indent="0" algn="ctr">
              <a:buFont typeface="Arial" panose="020B0604020202020204" pitchFamily="34" charset="0"/>
              <a:buNone/>
            </a:pPr>
            <a:r>
              <a:rPr lang="en-US" sz="2000" dirty="0" smtClean="0">
                <a:solidFill>
                  <a:schemeClr val="tx2"/>
                </a:solidFill>
              </a:rPr>
              <a:t>27.000 – 8.814 = </a:t>
            </a:r>
            <a:r>
              <a:rPr lang="en-US" sz="2000" u="sng" dirty="0" smtClean="0">
                <a:solidFill>
                  <a:schemeClr val="tx2"/>
                </a:solidFill>
              </a:rPr>
              <a:t>18.186 cubic feet</a:t>
            </a:r>
            <a:r>
              <a:rPr lang="en-US" sz="2000" dirty="0" smtClean="0">
                <a:solidFill>
                  <a:schemeClr val="tx2"/>
                </a:solidFill>
              </a:rPr>
              <a:t>		Maintain (3) decimal places!</a:t>
            </a:r>
            <a:endParaRPr lang="en-US" sz="2000" u="sng" dirty="0" smtClean="0">
              <a:solidFill>
                <a:schemeClr val="tx2"/>
              </a:solidFill>
            </a:endParaRPr>
          </a:p>
          <a:p>
            <a:pPr marL="0" indent="0">
              <a:buFont typeface="Arial" panose="020B0604020202020204" pitchFamily="34" charset="0"/>
              <a:buNone/>
            </a:pPr>
            <a:endParaRPr lang="en-US" sz="2000" b="1" dirty="0" smtClean="0"/>
          </a:p>
          <a:p>
            <a:pPr marL="0" indent="0">
              <a:buFont typeface="Arial" panose="020B0604020202020204" pitchFamily="34" charset="0"/>
              <a:buNone/>
            </a:pPr>
            <a:endParaRPr lang="en-US" sz="2000" b="1" dirty="0"/>
          </a:p>
        </p:txBody>
      </p:sp>
      <p:sp>
        <p:nvSpPr>
          <p:cNvPr id="5" name="TextBox 4"/>
          <p:cNvSpPr txBox="1"/>
          <p:nvPr/>
        </p:nvSpPr>
        <p:spPr>
          <a:xfrm>
            <a:off x="152400" y="2978800"/>
            <a:ext cx="8839200" cy="461665"/>
          </a:xfrm>
          <a:prstGeom prst="rect">
            <a:avLst/>
          </a:prstGeom>
          <a:noFill/>
          <a:ln w="28575">
            <a:solidFill>
              <a:srgbClr val="990000"/>
            </a:solidFill>
          </a:ln>
        </p:spPr>
        <p:txBody>
          <a:bodyPr wrap="square" rtlCol="0">
            <a:spAutoFit/>
          </a:bodyPr>
          <a:lstStyle/>
          <a:p>
            <a:pPr algn="ctr"/>
            <a:r>
              <a:rPr lang="en-US" sz="2400" dirty="0" smtClean="0"/>
              <a:t>Volume of Aggregate: 27 – (A) 			</a:t>
            </a:r>
            <a:r>
              <a:rPr lang="en-US" sz="2400" u="sng" dirty="0" smtClean="0"/>
              <a:t>18.186 ft</a:t>
            </a:r>
            <a:r>
              <a:rPr lang="en-US" sz="2400" u="sng" baseline="30000" dirty="0" smtClean="0"/>
              <a:t>3</a:t>
            </a:r>
            <a:r>
              <a:rPr lang="en-US" sz="2400" baseline="30000" dirty="0" smtClean="0"/>
              <a:t>	</a:t>
            </a:r>
            <a:r>
              <a:rPr lang="en-US" sz="2400" dirty="0" smtClean="0"/>
              <a:t>(B)</a:t>
            </a:r>
            <a:r>
              <a:rPr lang="en-US" sz="2400" u="sng" dirty="0" smtClean="0"/>
              <a:t> </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28143517"/>
      </p:ext>
    </p:extLst>
  </p:cSld>
  <p:clrMapOvr>
    <a:masterClrMapping/>
  </p:clrMapOvr>
  <mc:AlternateContent xmlns:mc="http://schemas.openxmlformats.org/markup-compatibility/2006" xmlns:p14="http://schemas.microsoft.com/office/powerpoint/2010/main">
    <mc:Choice Requires="p14">
      <p:transition spd="slow" p14:dur="2000" advTm="19804"/>
    </mc:Choice>
    <mc:Fallback xmlns="">
      <p:transition spd="slow" advTm="1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b="1" dirty="0" smtClean="0">
                <a:solidFill>
                  <a:srgbClr val="990000"/>
                </a:solidFill>
              </a:rPr>
              <a:t>18.186</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729966567"/>
      </p:ext>
    </p:extLst>
  </p:cSld>
  <p:clrMapOvr>
    <a:masterClrMapping/>
  </p:clrMapOvr>
  <mc:AlternateContent xmlns:mc="http://schemas.openxmlformats.org/markup-compatibility/2006" xmlns:p14="http://schemas.microsoft.com/office/powerpoint/2010/main">
    <mc:Choice Requires="p14">
      <p:transition spd="slow" p14:dur="2000" advTm="15081"/>
    </mc:Choice>
    <mc:Fallback xmlns="">
      <p:transition spd="slow" advTm="1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Oval 16"/>
          <p:cNvSpPr/>
          <p:nvPr/>
        </p:nvSpPr>
        <p:spPr>
          <a:xfrm>
            <a:off x="4762500" y="3766066"/>
            <a:ext cx="762000" cy="45720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7" idx="3"/>
          </p:cNvCxnSpPr>
          <p:nvPr/>
        </p:nvCxnSpPr>
        <p:spPr>
          <a:xfrm flipH="1">
            <a:off x="2362200" y="4156311"/>
            <a:ext cx="2511892" cy="949089"/>
          </a:xfrm>
          <a:prstGeom prst="straightConnector1">
            <a:avLst/>
          </a:prstGeom>
          <a:ln w="19050">
            <a:solidFill>
              <a:srgbClr val="99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3"/>
          </p:cNvCxnSpPr>
          <p:nvPr/>
        </p:nvCxnSpPr>
        <p:spPr>
          <a:xfrm flipH="1">
            <a:off x="2286000" y="4156311"/>
            <a:ext cx="2588092" cy="1558689"/>
          </a:xfrm>
          <a:prstGeom prst="straightConnector1">
            <a:avLst/>
          </a:prstGeom>
          <a:ln w="19050">
            <a:solidFill>
              <a:srgbClr val="990000"/>
            </a:solidFill>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31209991"/>
      </p:ext>
    </p:extLst>
  </p:cSld>
  <p:clrMapOvr>
    <a:masterClrMapping/>
  </p:clrMapOvr>
  <mc:AlternateContent xmlns:mc="http://schemas.openxmlformats.org/markup-compatibility/2006" xmlns:p14="http://schemas.microsoft.com/office/powerpoint/2010/main">
    <mc:Choice Requires="p14">
      <p:transition spd="slow" p14:dur="2000" advTm="3581"/>
    </mc:Choice>
    <mc:Fallback xmlns="">
      <p:transition spd="slow" advTm="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b="1" dirty="0" smtClean="0">
                <a:solidFill>
                  <a:srgbClr val="990000"/>
                </a:solidFill>
              </a:rPr>
              <a:t>18.186</a:t>
            </a:r>
            <a:endParaRPr lang="en-US" b="1" dirty="0">
              <a:solidFill>
                <a:srgbClr val="990000"/>
              </a:solidFill>
            </a:endParaRPr>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b="1" dirty="0" smtClean="0">
                <a:solidFill>
                  <a:srgbClr val="990000"/>
                </a:solidFill>
              </a:rPr>
              <a:t>18.186</a:t>
            </a:r>
            <a:endParaRPr lang="en-US" b="1" dirty="0">
              <a:solidFill>
                <a:srgbClr val="99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33806508"/>
      </p:ext>
    </p:extLst>
  </p:cSld>
  <p:clrMapOvr>
    <a:masterClrMapping/>
  </p:clrMapOvr>
  <mc:AlternateContent xmlns:mc="http://schemas.openxmlformats.org/markup-compatibility/2006" xmlns:p14="http://schemas.microsoft.com/office/powerpoint/2010/main">
    <mc:Choice Requires="p14">
      <p:transition spd="slow" p14:dur="2000" advTm="6713"/>
    </mc:Choice>
    <mc:Fallback xmlns="">
      <p:transition spd="slow" advTm="6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152400"/>
            <a:ext cx="8839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b="1" dirty="0" smtClean="0">
              <a:solidFill>
                <a:srgbClr val="990000"/>
              </a:solidFill>
            </a:endParaRPr>
          </a:p>
          <a:p>
            <a:pPr marL="0" indent="0">
              <a:buFont typeface="Arial" panose="020B0604020202020204" pitchFamily="34" charset="0"/>
              <a:buNone/>
            </a:pPr>
            <a:r>
              <a:rPr lang="en-US" sz="2000" b="1" dirty="0" smtClean="0">
                <a:solidFill>
                  <a:srgbClr val="990000"/>
                </a:solidFill>
              </a:rPr>
              <a:t>STEP 12. </a:t>
            </a:r>
            <a:r>
              <a:rPr lang="en-US" sz="2000" dirty="0" smtClean="0"/>
              <a:t>Determine the volume of Fine </a:t>
            </a:r>
            <a:r>
              <a:rPr lang="en-US" sz="2000" dirty="0" err="1" smtClean="0"/>
              <a:t>aggregrate</a:t>
            </a:r>
            <a:r>
              <a:rPr lang="en-US" sz="2000" dirty="0" smtClean="0"/>
              <a:t> that will be required per cubic yard by multiplying the appropriate percentage of fine aggregate by the total volume of aggregate (labeled (B))  For this example, the ratio of </a:t>
            </a:r>
            <a:r>
              <a:rPr lang="en-US" sz="2000" dirty="0" err="1" smtClean="0"/>
              <a:t>fine:coarse</a:t>
            </a:r>
            <a:r>
              <a:rPr lang="en-US" sz="2000" dirty="0" smtClean="0"/>
              <a:t> aggregate is given as </a:t>
            </a:r>
            <a:r>
              <a:rPr lang="en-US" sz="2000" b="1" dirty="0" smtClean="0"/>
              <a:t>34:36</a:t>
            </a:r>
            <a:r>
              <a:rPr lang="en-US" sz="2000" dirty="0" smtClean="0"/>
              <a:t> (based on the type of coarse aggregate) in the Structural Concrete Table.</a:t>
            </a:r>
            <a:endParaRPr lang="en-US" sz="2000" b="1" baseline="30000" dirty="0" smtClean="0"/>
          </a:p>
          <a:p>
            <a:pPr marL="0" indent="0" algn="ctr">
              <a:buFont typeface="Arial" panose="020B0604020202020204" pitchFamily="34" charset="0"/>
              <a:buNone/>
            </a:pPr>
            <a:endParaRPr lang="en-US" sz="2000" dirty="0" smtClean="0">
              <a:solidFill>
                <a:schemeClr val="tx2"/>
              </a:solidFill>
            </a:endParaRPr>
          </a:p>
          <a:p>
            <a:pPr marL="0" indent="0">
              <a:buFont typeface="Arial" panose="020B0604020202020204" pitchFamily="34" charset="0"/>
              <a:buNone/>
            </a:pPr>
            <a:endParaRPr lang="en-US" sz="2000" b="1" dirty="0" smtClean="0"/>
          </a:p>
          <a:p>
            <a:pPr marL="0" indent="0">
              <a:buFont typeface="Arial" panose="020B0604020202020204" pitchFamily="34" charset="0"/>
              <a:buNone/>
            </a:pPr>
            <a:endParaRPr lang="en-US" sz="2000" b="1"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3811075688"/>
              </p:ext>
            </p:extLst>
          </p:nvPr>
        </p:nvGraphicFramePr>
        <p:xfrm>
          <a:off x="228600" y="2514600"/>
          <a:ext cx="8686800" cy="227076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370840">
                <a:tc gridSpan="6">
                  <a:txBody>
                    <a:bodyPr/>
                    <a:lstStyle/>
                    <a:p>
                      <a:pPr algn="ctr"/>
                      <a:r>
                        <a:rPr lang="en-US" dirty="0" smtClean="0"/>
                        <a:t>STRUCTURAL</a:t>
                      </a:r>
                      <a:r>
                        <a:rPr lang="en-US" baseline="0" dirty="0" smtClean="0"/>
                        <a:t> CONCRETE TABLE</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dirty="0" smtClean="0"/>
                        <a:t>Aggregate</a:t>
                      </a:r>
                      <a:r>
                        <a:rPr lang="en-US" sz="1200" baseline="0" dirty="0" smtClean="0"/>
                        <a:t> Type</a:t>
                      </a:r>
                      <a:endParaRPr lang="en-US" sz="1200" dirty="0"/>
                    </a:p>
                  </a:txBody>
                  <a:tcPr/>
                </a:tc>
                <a:tc>
                  <a:txBody>
                    <a:bodyPr/>
                    <a:lstStyle/>
                    <a:p>
                      <a:r>
                        <a:rPr lang="en-US" sz="1200" dirty="0" smtClean="0"/>
                        <a:t>Minimum</a:t>
                      </a:r>
                      <a:r>
                        <a:rPr lang="en-US" sz="1200" baseline="0" dirty="0" smtClean="0"/>
                        <a:t> Cement Content (</a:t>
                      </a:r>
                      <a:r>
                        <a:rPr lang="en-US" sz="1200" baseline="0" dirty="0" err="1" smtClean="0"/>
                        <a:t>lbs</a:t>
                      </a:r>
                      <a:r>
                        <a:rPr lang="en-US" sz="1200" baseline="0" dirty="0" smtClean="0"/>
                        <a:t>/CY)</a:t>
                      </a:r>
                      <a:endParaRPr lang="en-US" sz="1200" dirty="0"/>
                    </a:p>
                  </a:txBody>
                  <a:tcPr/>
                </a:tc>
                <a:tc>
                  <a:txBody>
                    <a:bodyPr/>
                    <a:lstStyle/>
                    <a:p>
                      <a:r>
                        <a:rPr lang="en-US" sz="1200" dirty="0" smtClean="0"/>
                        <a:t>Other </a:t>
                      </a:r>
                      <a:r>
                        <a:rPr lang="en-US" sz="1200" dirty="0" err="1" smtClean="0"/>
                        <a:t>Cementitious</a:t>
                      </a:r>
                      <a:r>
                        <a:rPr lang="en-US" sz="1200" dirty="0" smtClean="0"/>
                        <a:t> Material (</a:t>
                      </a:r>
                      <a:r>
                        <a:rPr lang="en-US" sz="1200" dirty="0" err="1" smtClean="0"/>
                        <a:t>lbs</a:t>
                      </a:r>
                      <a:r>
                        <a:rPr lang="en-US" sz="1200" dirty="0" smtClean="0"/>
                        <a:t>/CY)</a:t>
                      </a:r>
                      <a:endParaRPr lang="en-US" sz="1200" dirty="0"/>
                    </a:p>
                  </a:txBody>
                  <a:tcPr/>
                </a:tc>
                <a:tc>
                  <a:txBody>
                    <a:bodyPr/>
                    <a:lstStyle/>
                    <a:p>
                      <a:r>
                        <a:rPr lang="en-US" sz="1200" dirty="0" smtClean="0"/>
                        <a:t>Min. 28 Day Mix Design (psi)</a:t>
                      </a:r>
                      <a:endParaRPr lang="en-US" sz="1200" dirty="0"/>
                    </a:p>
                  </a:txBody>
                  <a:tcPr/>
                </a:tc>
                <a:tc>
                  <a:txBody>
                    <a:bodyPr/>
                    <a:lstStyle/>
                    <a:p>
                      <a:r>
                        <a:rPr lang="en-US" sz="1200" dirty="0" smtClean="0"/>
                        <a:t>Percent</a:t>
                      </a:r>
                      <a:r>
                        <a:rPr lang="en-US" sz="1200" baseline="0" dirty="0" smtClean="0"/>
                        <a:t> Fine to Coarse Aggregate Ratio</a:t>
                      </a:r>
                      <a:endParaRPr lang="en-US" sz="1200" dirty="0"/>
                    </a:p>
                  </a:txBody>
                  <a:tcPr/>
                </a:tc>
                <a:tc>
                  <a:txBody>
                    <a:bodyPr/>
                    <a:lstStyle/>
                    <a:p>
                      <a:r>
                        <a:rPr lang="en-US" sz="1200" dirty="0" smtClean="0"/>
                        <a:t>Max. Water to Cement Ratio</a:t>
                      </a:r>
                      <a:endParaRPr lang="en-US" sz="1200" dirty="0"/>
                    </a:p>
                  </a:txBody>
                  <a:tcPr/>
                </a:tc>
                <a:extLst>
                  <a:ext uri="{0D108BD9-81ED-4DB2-BD59-A6C34878D82A}">
                    <a16:rowId xmlns:a16="http://schemas.microsoft.com/office/drawing/2014/main" val="10001"/>
                  </a:ext>
                </a:extLst>
              </a:tr>
              <a:tr h="370840">
                <a:tc gridSpan="6">
                  <a:txBody>
                    <a:bodyPr/>
                    <a:lstStyle/>
                    <a:p>
                      <a:pPr algn="ctr"/>
                      <a:r>
                        <a:rPr lang="en-US" sz="1400" u="sng" dirty="0" smtClean="0"/>
                        <a:t>Class 4000</a:t>
                      </a:r>
                      <a:r>
                        <a:rPr lang="en-US" sz="1400" u="sng" baseline="0" dirty="0" smtClean="0"/>
                        <a:t> </a:t>
                      </a:r>
                      <a:r>
                        <a:rPr lang="en-US" sz="1400" u="none" baseline="0" dirty="0" smtClean="0"/>
                        <a:t> </a:t>
                      </a:r>
                      <a:r>
                        <a:rPr lang="en-US" sz="1400" dirty="0" smtClean="0"/>
                        <a:t>(see note 4)</a:t>
                      </a:r>
                      <a:endParaRPr lang="en-US" sz="1400" dirty="0"/>
                    </a:p>
                  </a:txBody>
                  <a:tcPr/>
                </a:tc>
                <a:tc hMerge="1">
                  <a:txBody>
                    <a:bodyPr/>
                    <a:lstStyle/>
                    <a:p>
                      <a:endParaRPr lang="en-US" sz="1400"/>
                    </a:p>
                  </a:txBody>
                  <a:tcPr/>
                </a:tc>
                <a:tc hMerge="1">
                  <a:txBody>
                    <a:bodyPr/>
                    <a:lstStyle/>
                    <a:p>
                      <a:pPr algn="ctr"/>
                      <a:endParaRPr lang="en-US" sz="1400" u="sng" dirty="0"/>
                    </a:p>
                  </a:txBody>
                  <a:tcPr/>
                </a:tc>
                <a:tc hMerge="1">
                  <a:txBody>
                    <a:bodyPr/>
                    <a:lstStyle/>
                    <a:p>
                      <a:endParaRPr lang="en-US" dirty="0"/>
                    </a:p>
                  </a:txBody>
                  <a:tcP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2"/>
                  </a:ext>
                </a:extLst>
              </a:tr>
              <a:tr h="370840">
                <a:tc>
                  <a:txBody>
                    <a:bodyPr/>
                    <a:lstStyle/>
                    <a:p>
                      <a:r>
                        <a:rPr lang="en-US" sz="1400" b="1" dirty="0" smtClean="0"/>
                        <a:t>Crushed Stone</a:t>
                      </a:r>
                      <a:endParaRPr lang="en-US" sz="1400" b="1" dirty="0"/>
                    </a:p>
                  </a:txBody>
                  <a:tcPr/>
                </a:tc>
                <a:tc>
                  <a:txBody>
                    <a:bodyPr/>
                    <a:lstStyle/>
                    <a:p>
                      <a:pPr algn="ctr"/>
                      <a:r>
                        <a:rPr lang="en-US" sz="1400" b="1" dirty="0" smtClean="0"/>
                        <a:t>611</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4000</a:t>
                      </a:r>
                      <a:endParaRPr lang="en-US" sz="1400" b="1" dirty="0"/>
                    </a:p>
                  </a:txBody>
                  <a:tcPr/>
                </a:tc>
                <a:tc>
                  <a:txBody>
                    <a:bodyPr/>
                    <a:lstStyle/>
                    <a:p>
                      <a:pPr algn="ctr"/>
                      <a:r>
                        <a:rPr lang="en-US" sz="1400" b="1" dirty="0" smtClean="0"/>
                        <a:t>35:65</a:t>
                      </a:r>
                      <a:endParaRPr lang="en-US" sz="1400" b="1" dirty="0"/>
                    </a:p>
                  </a:txBody>
                  <a:tcPr/>
                </a:tc>
                <a:tc>
                  <a:txBody>
                    <a:bodyPr/>
                    <a:lstStyle/>
                    <a:p>
                      <a:pPr algn="ctr"/>
                      <a:r>
                        <a:rPr lang="en-US" sz="1400" b="1" dirty="0" smtClean="0"/>
                        <a:t>0.40</a:t>
                      </a:r>
                      <a:endParaRPr lang="en-US" sz="1400" b="1" dirty="0"/>
                    </a:p>
                  </a:txBody>
                  <a:tcPr/>
                </a:tc>
                <a:extLst>
                  <a:ext uri="{0D108BD9-81ED-4DB2-BD59-A6C34878D82A}">
                    <a16:rowId xmlns:a16="http://schemas.microsoft.com/office/drawing/2014/main" val="10003"/>
                  </a:ext>
                </a:extLst>
              </a:tr>
              <a:tr h="370840">
                <a:tc>
                  <a:txBody>
                    <a:bodyPr/>
                    <a:lstStyle/>
                    <a:p>
                      <a:r>
                        <a:rPr lang="en-US" sz="1400" b="1" dirty="0" smtClean="0"/>
                        <a:t>Gravel</a:t>
                      </a:r>
                      <a:endParaRPr lang="en-US" sz="1400" b="1" dirty="0"/>
                    </a:p>
                  </a:txBody>
                  <a:tcPr/>
                </a:tc>
                <a:tc>
                  <a:txBody>
                    <a:bodyPr/>
                    <a:lstStyle/>
                    <a:p>
                      <a:pPr algn="ctr"/>
                      <a:r>
                        <a:rPr lang="en-US" sz="1400" b="1" dirty="0" smtClean="0"/>
                        <a:t>611</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4000</a:t>
                      </a:r>
                      <a:endParaRPr lang="en-US" sz="1400" b="1" dirty="0"/>
                    </a:p>
                  </a:txBody>
                  <a:tcPr/>
                </a:tc>
                <a:tc>
                  <a:txBody>
                    <a:bodyPr/>
                    <a:lstStyle/>
                    <a:p>
                      <a:pPr algn="ctr"/>
                      <a:r>
                        <a:rPr lang="en-US" sz="1400" b="1" dirty="0" smtClean="0"/>
                        <a:t>34:66</a:t>
                      </a:r>
                      <a:endParaRPr lang="en-US" sz="1400" b="1" dirty="0"/>
                    </a:p>
                  </a:txBody>
                  <a:tcPr/>
                </a:tc>
                <a:tc>
                  <a:txBody>
                    <a:bodyPr/>
                    <a:lstStyle/>
                    <a:p>
                      <a:pPr algn="ctr"/>
                      <a:r>
                        <a:rPr lang="en-US" sz="1400" b="1" dirty="0" smtClean="0"/>
                        <a:t>0.40</a:t>
                      </a:r>
                      <a:endParaRPr lang="en-US" sz="1400" b="1" dirty="0"/>
                    </a:p>
                  </a:txBody>
                  <a:tcPr/>
                </a:tc>
                <a:extLst>
                  <a:ext uri="{0D108BD9-81ED-4DB2-BD59-A6C34878D82A}">
                    <a16:rowId xmlns:a16="http://schemas.microsoft.com/office/drawing/2014/main" val="10004"/>
                  </a:ext>
                </a:extLst>
              </a:tr>
            </a:tbl>
          </a:graphicData>
        </a:graphic>
      </p:graphicFrame>
      <p:sp>
        <p:nvSpPr>
          <p:cNvPr id="9" name="Oval 8"/>
          <p:cNvSpPr/>
          <p:nvPr/>
        </p:nvSpPr>
        <p:spPr>
          <a:xfrm>
            <a:off x="6161518" y="4343400"/>
            <a:ext cx="762000" cy="45720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97924716"/>
      </p:ext>
    </p:extLst>
  </p:cSld>
  <p:clrMapOvr>
    <a:masterClrMapping/>
  </p:clrMapOvr>
  <mc:AlternateContent xmlns:mc="http://schemas.openxmlformats.org/markup-compatibility/2006" xmlns:p14="http://schemas.microsoft.com/office/powerpoint/2010/main">
    <mc:Choice Requires="p14">
      <p:transition spd="slow" p14:dur="2000" advTm="15835"/>
    </mc:Choice>
    <mc:Fallback xmlns="">
      <p:transition spd="slow" advTm="15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fill="hold" grpId="0" nodeType="withEffect">
                                  <p:stCondLst>
                                    <p:cond delay="0"/>
                                  </p:stCondLst>
                                  <p:childTnLst>
                                    <p:animEffect transition="out" filter="fade">
                                      <p:cBhvr>
                                        <p:cTn id="8" dur="1250" tmFilter="0, 0; .2, .5; .8, .5; 1, 0"/>
                                        <p:tgtEl>
                                          <p:spTgt spid="9"/>
                                        </p:tgtEl>
                                      </p:cBhvr>
                                    </p:animEffect>
                                    <p:animScale>
                                      <p:cBhvr>
                                        <p:cTn id="9" dur="6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b="1" dirty="0" smtClean="0">
                <a:solidFill>
                  <a:srgbClr val="990000"/>
                </a:solidFill>
              </a:rPr>
              <a:t>0.34</a:t>
            </a:r>
            <a:endParaRPr lang="en-US" b="1" dirty="0">
              <a:solidFill>
                <a:srgbClr val="990000"/>
              </a:solidFill>
            </a:endParaRPr>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b="1" dirty="0" smtClean="0">
                <a:solidFill>
                  <a:srgbClr val="990000"/>
                </a:solidFill>
              </a:rPr>
              <a:t>0.66</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428133218"/>
      </p:ext>
    </p:extLst>
  </p:cSld>
  <p:clrMapOvr>
    <a:masterClrMapping/>
  </p:clrMapOvr>
  <mc:AlternateContent xmlns:mc="http://schemas.openxmlformats.org/markup-compatibility/2006" xmlns:p14="http://schemas.microsoft.com/office/powerpoint/2010/main">
    <mc:Choice Requires="p14">
      <p:transition spd="slow" p14:dur="2000" advTm="29123"/>
    </mc:Choice>
    <mc:Fallback xmlns="">
      <p:transition spd="slow" advTm="29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b="1" dirty="0" smtClean="0">
                <a:solidFill>
                  <a:srgbClr val="990000"/>
                </a:solidFill>
              </a:rPr>
              <a:t>6.183</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468725497"/>
      </p:ext>
    </p:extLst>
  </p:cSld>
  <p:clrMapOvr>
    <a:masterClrMapping/>
  </p:clrMapOvr>
  <mc:AlternateContent xmlns:mc="http://schemas.openxmlformats.org/markup-compatibility/2006" xmlns:p14="http://schemas.microsoft.com/office/powerpoint/2010/main">
    <mc:Choice Requires="p14">
      <p:transition spd="slow" p14:dur="2000" advTm="12491"/>
    </mc:Choice>
    <mc:Fallback xmlns="">
      <p:transition spd="slow" advTm="12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7696200" cy="4525963"/>
          </a:xfrm>
        </p:spPr>
        <p:txBody>
          <a:bodyPr>
            <a:normAutofit/>
          </a:bodyPr>
          <a:lstStyle/>
          <a:p>
            <a:pPr marL="0" indent="0">
              <a:buNone/>
            </a:pPr>
            <a:r>
              <a:rPr lang="en-US" sz="2000" dirty="0" smtClean="0"/>
              <a:t>Class 4000 Concrete.</a:t>
            </a:r>
          </a:p>
          <a:p>
            <a:pPr marL="0" indent="0">
              <a:buNone/>
            </a:pPr>
            <a:r>
              <a:rPr lang="en-US" sz="2000" dirty="0" smtClean="0"/>
              <a:t>Design the Mix such that 20% of the cement is replaced with fly Ash.</a:t>
            </a:r>
          </a:p>
          <a:p>
            <a:pPr marL="0" indent="0">
              <a:buNone/>
            </a:pPr>
            <a:endParaRPr lang="en-US" sz="2400" dirty="0" smtClean="0"/>
          </a:p>
          <a:p>
            <a:pPr marL="0" indent="0">
              <a:buNone/>
            </a:pPr>
            <a:endParaRPr lang="en-US" sz="2400" dirty="0" smtClean="0"/>
          </a:p>
          <a:p>
            <a:pPr marL="0" indent="0">
              <a:buNone/>
            </a:pPr>
            <a:endParaRPr lang="en-US" sz="2000" dirty="0" smtClean="0"/>
          </a:p>
          <a:p>
            <a:pPr marL="0" indent="0">
              <a:buNone/>
            </a:pPr>
            <a:r>
              <a:rPr lang="en-US" sz="2000" dirty="0" smtClean="0"/>
              <a:t>Determine the required weight of each component to batch a total of 6 cubic yards.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Develop the Mix Proportions for a Class 4000 PCC using SCDOT Guidelines.</a:t>
            </a:r>
            <a:endParaRPr lang="en-US" sz="2800" b="1" dirty="0">
              <a:solidFill>
                <a:srgbClr val="8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189063045"/>
              </p:ext>
            </p:extLst>
          </p:nvPr>
        </p:nvGraphicFramePr>
        <p:xfrm>
          <a:off x="457200" y="2514600"/>
          <a:ext cx="8305799" cy="741680"/>
        </p:xfrm>
        <a:graphic>
          <a:graphicData uri="http://schemas.openxmlformats.org/drawingml/2006/table">
            <a:tbl>
              <a:tblPr bandRow="1">
                <a:tableStyleId>{5C22544A-7EE6-4342-B048-85BDC9FD1C3A}</a:tableStyleId>
              </a:tblPr>
              <a:tblGrid>
                <a:gridCol w="1904999">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370840">
                <a:tc>
                  <a:txBody>
                    <a:bodyPr/>
                    <a:lstStyle/>
                    <a:p>
                      <a:r>
                        <a:rPr lang="en-US" b="0" dirty="0" smtClean="0"/>
                        <a:t>Coarse</a:t>
                      </a:r>
                      <a:r>
                        <a:rPr lang="en-US" b="0" baseline="0" dirty="0" smtClean="0"/>
                        <a:t> Aggregate</a:t>
                      </a:r>
                      <a:endParaRPr lang="en-US" b="0" dirty="0"/>
                    </a:p>
                  </a:txBody>
                  <a:tcPr/>
                </a:tc>
                <a:tc>
                  <a:txBody>
                    <a:bodyPr/>
                    <a:lstStyle/>
                    <a:p>
                      <a:r>
                        <a:rPr lang="en-US" b="0" dirty="0" smtClean="0"/>
                        <a:t>Gravel</a:t>
                      </a:r>
                      <a:endParaRPr lang="en-US" b="0" dirty="0"/>
                    </a:p>
                  </a:txBody>
                  <a:tcPr/>
                </a:tc>
                <a:tc>
                  <a:txBody>
                    <a:bodyPr/>
                    <a:lstStyle/>
                    <a:p>
                      <a:r>
                        <a:rPr lang="en-US" b="0" dirty="0" smtClean="0"/>
                        <a:t>Specific</a:t>
                      </a:r>
                      <a:r>
                        <a:rPr lang="en-US" b="0" baseline="0" dirty="0" smtClean="0"/>
                        <a:t> Gravity (SG) = 2.70</a:t>
                      </a:r>
                      <a:endParaRPr lang="en-US" b="0" dirty="0"/>
                    </a:p>
                  </a:txBody>
                  <a:tcPr/>
                </a:tc>
                <a:tc>
                  <a:txBody>
                    <a:bodyPr/>
                    <a:lstStyle/>
                    <a:p>
                      <a:r>
                        <a:rPr lang="en-US" b="0" dirty="0" smtClean="0"/>
                        <a:t>1% Moisture</a:t>
                      </a:r>
                      <a:r>
                        <a:rPr lang="en-US" b="0" baseline="0" dirty="0" smtClean="0"/>
                        <a:t> Content</a:t>
                      </a:r>
                      <a:endParaRPr lang="en-US" b="0" dirty="0"/>
                    </a:p>
                  </a:txBody>
                  <a:tcPr/>
                </a:tc>
                <a:extLst>
                  <a:ext uri="{0D108BD9-81ED-4DB2-BD59-A6C34878D82A}">
                    <a16:rowId xmlns:a16="http://schemas.microsoft.com/office/drawing/2014/main" val="10000"/>
                  </a:ext>
                </a:extLst>
              </a:tr>
              <a:tr h="370840">
                <a:tc>
                  <a:txBody>
                    <a:bodyPr/>
                    <a:lstStyle/>
                    <a:p>
                      <a:r>
                        <a:rPr lang="en-US" b="0" dirty="0" smtClean="0"/>
                        <a:t>Fine Aggregate</a:t>
                      </a:r>
                      <a:endParaRPr lang="en-US" b="0" dirty="0"/>
                    </a:p>
                  </a:txBody>
                  <a:tcPr/>
                </a:tc>
                <a:tc>
                  <a:txBody>
                    <a:bodyPr/>
                    <a:lstStyle/>
                    <a:p>
                      <a:r>
                        <a:rPr lang="en-US" b="0" dirty="0" smtClean="0"/>
                        <a:t>Sand</a:t>
                      </a:r>
                      <a:endParaRPr lang="en-US" b="0" dirty="0"/>
                    </a:p>
                  </a:txBody>
                  <a:tcPr/>
                </a:tc>
                <a:tc>
                  <a:txBody>
                    <a:bodyPr/>
                    <a:lstStyle/>
                    <a:p>
                      <a:r>
                        <a:rPr lang="en-US" b="0" dirty="0" smtClean="0"/>
                        <a:t>Specific Gravity (SG) =</a:t>
                      </a:r>
                      <a:r>
                        <a:rPr lang="en-US" b="0" baseline="0" dirty="0" smtClean="0"/>
                        <a:t> 2.68</a:t>
                      </a:r>
                      <a:endParaRPr lang="en-US" b="0" dirty="0"/>
                    </a:p>
                  </a:txBody>
                  <a:tcPr/>
                </a:tc>
                <a:tc>
                  <a:txBody>
                    <a:bodyPr/>
                    <a:lstStyle/>
                    <a:p>
                      <a:r>
                        <a:rPr lang="en-US" b="0" dirty="0" smtClean="0"/>
                        <a:t>4% Moisture Content</a:t>
                      </a:r>
                      <a:endParaRPr lang="en-US" b="0"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90571469"/>
              </p:ext>
            </p:extLst>
          </p:nvPr>
        </p:nvGraphicFramePr>
        <p:xfrm>
          <a:off x="1981200" y="4038600"/>
          <a:ext cx="4083368" cy="1828800"/>
        </p:xfrm>
        <a:graphic>
          <a:graphicData uri="http://schemas.openxmlformats.org/drawingml/2006/table">
            <a:tbl>
              <a:tblPr bandRow="1">
                <a:tableStyleId>{5C22544A-7EE6-4342-B048-85BDC9FD1C3A}</a:tableStyleId>
              </a:tblPr>
              <a:tblGrid>
                <a:gridCol w="1524000">
                  <a:extLst>
                    <a:ext uri="{9D8B030D-6E8A-4147-A177-3AD203B41FA5}">
                      <a16:colId xmlns:a16="http://schemas.microsoft.com/office/drawing/2014/main" val="20000"/>
                    </a:ext>
                  </a:extLst>
                </a:gridCol>
                <a:gridCol w="2559368">
                  <a:extLst>
                    <a:ext uri="{9D8B030D-6E8A-4147-A177-3AD203B41FA5}">
                      <a16:colId xmlns:a16="http://schemas.microsoft.com/office/drawing/2014/main" val="20001"/>
                    </a:ext>
                  </a:extLst>
                </a:gridCol>
              </a:tblGrid>
              <a:tr h="304800">
                <a:tc>
                  <a:txBody>
                    <a:bodyPr/>
                    <a:lstStyle/>
                    <a:p>
                      <a:r>
                        <a:rPr lang="en-US" sz="1400" dirty="0" smtClean="0"/>
                        <a:t>Cement</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0"/>
                  </a:ext>
                </a:extLst>
              </a:tr>
              <a:tr h="167640">
                <a:tc>
                  <a:txBody>
                    <a:bodyPr/>
                    <a:lstStyle/>
                    <a:p>
                      <a:r>
                        <a:rPr lang="en-US" sz="1400" dirty="0" smtClean="0"/>
                        <a:t>Fly Ash</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1"/>
                  </a:ext>
                </a:extLst>
              </a:tr>
              <a:tr h="213360">
                <a:tc>
                  <a:txBody>
                    <a:bodyPr/>
                    <a:lstStyle/>
                    <a:p>
                      <a:r>
                        <a:rPr lang="en-US" sz="1400" dirty="0" smtClean="0"/>
                        <a:t>Silica Fume</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2"/>
                  </a:ext>
                </a:extLst>
              </a:tr>
              <a:tr h="213360">
                <a:tc>
                  <a:txBody>
                    <a:bodyPr/>
                    <a:lstStyle/>
                    <a:p>
                      <a:r>
                        <a:rPr lang="en-US" sz="1400" dirty="0" smtClean="0"/>
                        <a:t>Added</a:t>
                      </a:r>
                      <a:r>
                        <a:rPr lang="en-US" sz="1400" baseline="0" dirty="0" smtClean="0"/>
                        <a:t> Water</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3"/>
                  </a:ext>
                </a:extLst>
              </a:tr>
              <a:tr h="213360">
                <a:tc>
                  <a:txBody>
                    <a:bodyPr/>
                    <a:lstStyle/>
                    <a:p>
                      <a:r>
                        <a:rPr lang="en-US" sz="1400" dirty="0" smtClean="0"/>
                        <a:t>Fine</a:t>
                      </a:r>
                      <a:r>
                        <a:rPr lang="en-US" sz="1400" baseline="0" dirty="0" smtClean="0"/>
                        <a:t> Aggregate</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4"/>
                  </a:ext>
                </a:extLst>
              </a:tr>
              <a:tr h="213360">
                <a:tc>
                  <a:txBody>
                    <a:bodyPr/>
                    <a:lstStyle/>
                    <a:p>
                      <a:r>
                        <a:rPr lang="en-US" sz="1400" dirty="0" smtClean="0"/>
                        <a:t>Coarse Aggregate</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5"/>
                  </a:ext>
                </a:extLst>
              </a:tr>
            </a:tbl>
          </a:graphicData>
        </a:graphic>
      </p:graphicFrame>
      <p:sp>
        <p:nvSpPr>
          <p:cNvPr id="7" name="Rectangle 6"/>
          <p:cNvSpPr/>
          <p:nvPr/>
        </p:nvSpPr>
        <p:spPr>
          <a:xfrm>
            <a:off x="457200" y="6129197"/>
            <a:ext cx="9144000" cy="369332"/>
          </a:xfrm>
          <a:prstGeom prst="rect">
            <a:avLst/>
          </a:prstGeom>
        </p:spPr>
        <p:txBody>
          <a:bodyPr wrap="square">
            <a:spAutoFit/>
          </a:bodyPr>
          <a:lstStyle/>
          <a:p>
            <a:r>
              <a:rPr lang="en-US" dirty="0" smtClean="0"/>
              <a:t>How many gallons of </a:t>
            </a:r>
            <a:r>
              <a:rPr lang="en-US" b="1" dirty="0" smtClean="0"/>
              <a:t>Added Water </a:t>
            </a:r>
            <a:r>
              <a:rPr lang="en-US" dirty="0" smtClean="0"/>
              <a:t>were required? ______________</a:t>
            </a:r>
            <a:endParaRPr lang="en-US" dirty="0"/>
          </a:p>
        </p:txBody>
      </p:sp>
      <p:sp>
        <p:nvSpPr>
          <p:cNvPr id="8" name="Oval 7"/>
          <p:cNvSpPr/>
          <p:nvPr/>
        </p:nvSpPr>
        <p:spPr>
          <a:xfrm rot="16200000">
            <a:off x="5097924" y="2527774"/>
            <a:ext cx="940751" cy="762002"/>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44431681"/>
      </p:ext>
    </p:extLst>
  </p:cSld>
  <p:clrMapOvr>
    <a:masterClrMapping/>
  </p:clrMapOvr>
  <mc:AlternateContent xmlns:mc="http://schemas.openxmlformats.org/markup-compatibility/2006" xmlns:p14="http://schemas.microsoft.com/office/powerpoint/2010/main">
    <mc:Choice Requires="p14">
      <p:transition spd="slow" p14:dur="2000" advTm="9504"/>
    </mc:Choice>
    <mc:Fallback xmlns="">
      <p:transition spd="slow" advTm="9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fill="hold" grpId="0" nodeType="withEffect">
                                  <p:stCondLst>
                                    <p:cond delay="0"/>
                                  </p:stCondLst>
                                  <p:childTnLst>
                                    <p:animEffect transition="out" filter="fade">
                                      <p:cBhvr>
                                        <p:cTn id="8" dur="1500" tmFilter="0, 0; .2, .5; .8, .5; 1, 0"/>
                                        <p:tgtEl>
                                          <p:spTgt spid="8"/>
                                        </p:tgtEl>
                                      </p:cBhvr>
                                    </p:animEffect>
                                    <p:animScale>
                                      <p:cBhvr>
                                        <p:cTn id="9" dur="7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94105"/>
            <a:ext cx="8839200" cy="5791200"/>
          </a:xfrm>
        </p:spPr>
        <p:txBody>
          <a:bodyPr>
            <a:normAutofit/>
          </a:bodyPr>
          <a:lstStyle/>
          <a:p>
            <a:pPr marL="0" indent="0">
              <a:buNone/>
            </a:pPr>
            <a:r>
              <a:rPr lang="en-US" sz="1800" b="1" dirty="0" smtClean="0">
                <a:solidFill>
                  <a:srgbClr val="990000"/>
                </a:solidFill>
              </a:rPr>
              <a:t>STEP 13. </a:t>
            </a:r>
            <a:r>
              <a:rPr lang="en-US" sz="1800" dirty="0" smtClean="0"/>
              <a:t>Review the problem statement to find the fine aggregate specific gravity.  Transfer this value to the correct space as shown.  (In this example, the fine aggregate SG was </a:t>
            </a:r>
            <a:r>
              <a:rPr lang="en-US" sz="1800" b="1" dirty="0" smtClean="0"/>
              <a:t>2.68</a:t>
            </a:r>
            <a:r>
              <a:rPr lang="en-US" sz="1800" dirty="0" smtClean="0"/>
              <a:t> and the coarse aggregate SG was </a:t>
            </a:r>
            <a:r>
              <a:rPr lang="en-US" sz="1800" b="1" dirty="0" smtClean="0"/>
              <a:t>2.70</a:t>
            </a:r>
            <a:r>
              <a:rPr lang="en-US" sz="1800" dirty="0" smtClean="0"/>
              <a:t>)</a:t>
            </a:r>
            <a:endParaRPr lang="en-US" sz="1800" b="1" dirty="0" smtClean="0">
              <a:solidFill>
                <a:srgbClr val="990000"/>
              </a:solidFill>
            </a:endParaRPr>
          </a:p>
          <a:p>
            <a:pPr marL="0" indent="0">
              <a:buNone/>
            </a:pPr>
            <a:endParaRPr lang="en-US" sz="1400" dirty="0" smtClean="0">
              <a:solidFill>
                <a:schemeClr val="tx2"/>
              </a:solidFill>
            </a:endParaRPr>
          </a:p>
          <a:p>
            <a:pPr marL="0" indent="0">
              <a:buNone/>
            </a:pPr>
            <a:endParaRPr lang="en-US" sz="1400" b="1" dirty="0">
              <a:solidFill>
                <a:srgbClr val="990000"/>
              </a:solidFill>
            </a:endParaRPr>
          </a:p>
          <a:p>
            <a:pPr marL="0" indent="0">
              <a:buNone/>
            </a:pPr>
            <a:r>
              <a:rPr lang="en-US" sz="1800" b="1" dirty="0" smtClean="0">
                <a:solidFill>
                  <a:srgbClr val="990000"/>
                </a:solidFill>
              </a:rPr>
              <a:t>STEP 14. </a:t>
            </a:r>
            <a:r>
              <a:rPr lang="en-US" sz="1800" dirty="0" smtClean="0"/>
              <a:t>Using the volume of fine aggregate, its specific gravity and the </a:t>
            </a:r>
            <a:r>
              <a:rPr lang="en-US" sz="1800" b="1" dirty="0" smtClean="0"/>
              <a:t>62.4 </a:t>
            </a:r>
            <a:r>
              <a:rPr lang="en-US" sz="1800" dirty="0" smtClean="0"/>
              <a:t>conversion factor, </a:t>
            </a:r>
            <a:r>
              <a:rPr lang="en-US" sz="1800" dirty="0" err="1" smtClean="0"/>
              <a:t>caculate</a:t>
            </a:r>
            <a:r>
              <a:rPr lang="en-US" sz="1800" dirty="0" smtClean="0"/>
              <a:t> the weight of fine aggregate per cubic yard.</a:t>
            </a:r>
            <a:endParaRPr lang="en-US" sz="1800" b="1" dirty="0" smtClean="0"/>
          </a:p>
          <a:p>
            <a:pPr marL="0" indent="0">
              <a:buNone/>
            </a:pPr>
            <a:endParaRPr lang="en-US" sz="1800" b="1" baseline="30000" dirty="0" smtClean="0"/>
          </a:p>
          <a:p>
            <a:pPr marL="0" indent="0" algn="ctr">
              <a:buNone/>
            </a:pPr>
            <a:r>
              <a:rPr lang="en-US" sz="1800" dirty="0" smtClean="0">
                <a:solidFill>
                  <a:schemeClr val="tx2"/>
                </a:solidFill>
              </a:rPr>
              <a:t>18.186 x 34% = 6.183 ft</a:t>
            </a:r>
            <a:r>
              <a:rPr lang="en-US" sz="1800" baseline="30000" dirty="0" smtClean="0">
                <a:solidFill>
                  <a:schemeClr val="tx2"/>
                </a:solidFill>
              </a:rPr>
              <a:t>3</a:t>
            </a:r>
            <a:r>
              <a:rPr lang="en-US" sz="1800" dirty="0" smtClean="0">
                <a:solidFill>
                  <a:schemeClr val="tx2"/>
                </a:solidFill>
              </a:rPr>
              <a:t>			   Round to three decimal places!</a:t>
            </a:r>
          </a:p>
          <a:p>
            <a:pPr marL="0" indent="0" algn="ctr">
              <a:buNone/>
            </a:pPr>
            <a:r>
              <a:rPr lang="en-US" sz="1800" dirty="0" smtClean="0">
                <a:solidFill>
                  <a:schemeClr val="tx2"/>
                </a:solidFill>
              </a:rPr>
              <a:t>6.183 x 2.68 x 62.4 = 1034 lbs			Round to the nearest pound!</a:t>
            </a:r>
            <a:endParaRPr lang="en-US" sz="1800" u="sng" dirty="0" smtClean="0">
              <a:solidFill>
                <a:schemeClr val="tx2"/>
              </a:solidFill>
            </a:endParaRPr>
          </a:p>
          <a:p>
            <a:pPr marL="0" indent="0">
              <a:buNone/>
            </a:pPr>
            <a:endParaRPr lang="en-US" sz="1800" b="1" dirty="0" smtClean="0"/>
          </a:p>
          <a:p>
            <a:pPr marL="0" indent="0">
              <a:buNone/>
            </a:pPr>
            <a:endParaRPr lang="en-US" sz="1800" b="1" dirty="0" smtClean="0"/>
          </a:p>
          <a:p>
            <a:pPr marL="0" indent="0">
              <a:buNone/>
            </a:pPr>
            <a:endParaRPr lang="en-US" sz="1800" b="1" dirty="0" smtClean="0"/>
          </a:p>
          <a:p>
            <a:pPr marL="0" indent="0" algn="ctr">
              <a:buNone/>
            </a:pPr>
            <a:r>
              <a:rPr lang="en-US" sz="1800" dirty="0" smtClean="0">
                <a:solidFill>
                  <a:schemeClr val="tx2"/>
                </a:solidFill>
              </a:rPr>
              <a:t>	</a:t>
            </a:r>
            <a:endParaRPr lang="en-US" sz="1800" b="1" dirty="0"/>
          </a:p>
          <a:p>
            <a:pPr marL="0" indent="0">
              <a:buNone/>
            </a:pPr>
            <a:endParaRPr lang="en-US" sz="18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76200" y="4191000"/>
                <a:ext cx="8839200" cy="683007"/>
              </a:xfrm>
              <a:prstGeom prst="rect">
                <a:avLst/>
              </a:prstGeom>
              <a:noFill/>
              <a:ln w="28575">
                <a:solidFill>
                  <a:srgbClr val="990000"/>
                </a:solidFill>
              </a:ln>
            </p:spPr>
            <p:txBody>
              <a:bodyPr wrap="square" rtlCol="0">
                <a:spAutoFit/>
              </a:bodyPr>
              <a:lstStyle/>
              <a:p>
                <a:pPr algn="ctr"/>
                <a:r>
                  <a:rPr lang="en-US" sz="2400" dirty="0" smtClean="0"/>
                  <a:t>Fine Aggregate: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a:rPr>
                          <m:t>18.186</m:t>
                        </m:r>
                      </m:num>
                      <m:den>
                        <m:r>
                          <a:rPr lang="en-US" sz="2400" b="0" i="1" smtClean="0">
                            <a:latin typeface="Cambria Math"/>
                          </a:rPr>
                          <m:t>(</m:t>
                        </m:r>
                        <m:r>
                          <m:rPr>
                            <m:sty m:val="p"/>
                          </m:rPr>
                          <a:rPr lang="en-US" sz="2400" b="0" i="0" smtClean="0">
                            <a:latin typeface="Cambria Math"/>
                          </a:rPr>
                          <m:t>B</m:t>
                        </m:r>
                        <m:r>
                          <a:rPr lang="en-US" sz="2400" b="0" i="0" smtClean="0">
                            <a:latin typeface="Cambria Math"/>
                          </a:rPr>
                          <m:t>)</m:t>
                        </m:r>
                      </m:den>
                    </m:f>
                    <m:r>
                      <a:rPr lang="en-US" sz="2400" smtClean="0">
                        <a:latin typeface="Cambria Math"/>
                        <a:ea typeface="Cambria Math"/>
                      </a:rPr>
                      <m:t>×</m:t>
                    </m:r>
                    <m:r>
                      <a:rPr lang="en-US" sz="2400" b="0" i="0" smtClean="0">
                        <a:latin typeface="Cambria Math"/>
                        <a:ea typeface="Cambria Math"/>
                      </a:rPr>
                      <m:t> </m:t>
                    </m:r>
                    <m:f>
                      <m:fPr>
                        <m:ctrlPr>
                          <a:rPr lang="en-US" sz="2400" b="0" i="1" smtClean="0">
                            <a:latin typeface="Cambria Math" panose="02040503050406030204" pitchFamily="18" charset="0"/>
                            <a:ea typeface="Cambria Math"/>
                          </a:rPr>
                        </m:ctrlPr>
                      </m:fPr>
                      <m:num>
                        <m:r>
                          <a:rPr lang="en-US" sz="2400" b="0" i="1" smtClean="0">
                            <a:latin typeface="Cambria Math"/>
                            <a:ea typeface="Cambria Math"/>
                          </a:rPr>
                          <m:t>34%</m:t>
                        </m:r>
                      </m:num>
                      <m:den>
                        <m:r>
                          <a:rPr lang="en-US" sz="2400" b="0" i="1" smtClean="0">
                            <a:latin typeface="Cambria Math"/>
                            <a:ea typeface="Cambria Math"/>
                          </a:rPr>
                          <m:t>%</m:t>
                        </m:r>
                        <m:r>
                          <m:rPr>
                            <m:sty m:val="p"/>
                          </m:rPr>
                          <a:rPr lang="en-US" sz="2400" b="0" i="0" smtClean="0">
                            <a:latin typeface="Cambria Math"/>
                            <a:ea typeface="Cambria Math"/>
                          </a:rPr>
                          <m:t>FA</m:t>
                        </m:r>
                      </m:den>
                    </m:f>
                    <m:r>
                      <a:rPr lang="en-US" sz="2400" i="0" smtClean="0">
                        <a:latin typeface="Cambria Math"/>
                      </a:rPr>
                      <m:t>=</m:t>
                    </m:r>
                    <m:r>
                      <a:rPr lang="en-US" sz="2400" b="0" i="0" smtClean="0">
                        <a:latin typeface="Cambria Math"/>
                      </a:rPr>
                      <m:t> </m:t>
                    </m:r>
                    <m:f>
                      <m:fPr>
                        <m:ctrlPr>
                          <a:rPr lang="en-US" sz="2400" b="0" i="1" smtClean="0">
                            <a:latin typeface="Cambria Math" panose="02040503050406030204" pitchFamily="18" charset="0"/>
                          </a:rPr>
                        </m:ctrlPr>
                      </m:fPr>
                      <m:num>
                        <m:r>
                          <a:rPr lang="en-US" sz="2400" b="0" i="1" smtClean="0">
                            <a:latin typeface="Cambria Math"/>
                          </a:rPr>
                          <m:t>6.183 </m:t>
                        </m:r>
                        <m:r>
                          <m:rPr>
                            <m:sty m:val="p"/>
                          </m:rPr>
                          <a:rPr lang="en-US" sz="2400" b="0" i="0" smtClean="0">
                            <a:latin typeface="Cambria Math"/>
                          </a:rPr>
                          <m:t>ft</m:t>
                        </m:r>
                        <m:r>
                          <a:rPr lang="en-US" sz="2400" b="0" i="1" baseline="30000" smtClean="0">
                            <a:latin typeface="Cambria Math"/>
                          </a:rPr>
                          <m:t>3</m:t>
                        </m:r>
                      </m:num>
                      <m:den>
                        <m:r>
                          <a:rPr lang="en-US" sz="2400" b="0" i="1" smtClean="0">
                            <a:latin typeface="Cambria Math"/>
                          </a:rPr>
                          <m:t>(</m:t>
                        </m:r>
                        <m:r>
                          <m:rPr>
                            <m:sty m:val="p"/>
                          </m:rPr>
                          <a:rPr lang="en-US" sz="2400" b="0" i="0" smtClean="0">
                            <a:latin typeface="Cambria Math"/>
                          </a:rPr>
                          <m:t>C</m:t>
                        </m:r>
                        <m:r>
                          <a:rPr lang="en-US" sz="2400" b="0" i="1" smtClean="0">
                            <a:latin typeface="Cambria Math"/>
                          </a:rPr>
                          <m:t>)</m:t>
                        </m:r>
                      </m:den>
                    </m:f>
                    <m:r>
                      <a:rPr lang="en-US" sz="2400" dirty="0">
                        <a:latin typeface="Cambria Math"/>
                        <a:ea typeface="Cambria Math"/>
                      </a:rPr>
                      <m:t>×</m:t>
                    </m:r>
                    <m:f>
                      <m:fPr>
                        <m:ctrlPr>
                          <a:rPr lang="en-US" sz="2400" i="1" dirty="0" smtClean="0">
                            <a:latin typeface="Cambria Math" panose="02040503050406030204" pitchFamily="18" charset="0"/>
                            <a:ea typeface="Cambria Math"/>
                          </a:rPr>
                        </m:ctrlPr>
                      </m:fPr>
                      <m:num>
                        <m:r>
                          <a:rPr lang="en-US" sz="2400" b="0" i="1" dirty="0" smtClean="0">
                            <a:latin typeface="Cambria Math"/>
                            <a:ea typeface="Cambria Math"/>
                          </a:rPr>
                          <m:t>2.68</m:t>
                        </m:r>
                      </m:num>
                      <m:den>
                        <m:r>
                          <m:rPr>
                            <m:sty m:val="p"/>
                          </m:rPr>
                          <a:rPr lang="en-US" sz="2400" b="0" i="0" dirty="0" smtClean="0">
                            <a:latin typeface="Cambria Math"/>
                            <a:ea typeface="Cambria Math"/>
                          </a:rPr>
                          <m:t>SG</m:t>
                        </m:r>
                      </m:den>
                    </m:f>
                    <m:r>
                      <a:rPr lang="en-US" sz="2400" i="1" dirty="0" smtClean="0">
                        <a:latin typeface="Cambria Math"/>
                        <a:ea typeface="Cambria Math"/>
                      </a:rPr>
                      <m:t>×</m:t>
                    </m:r>
                    <m:r>
                      <a:rPr lang="en-US" sz="2400" b="0" i="1" dirty="0" smtClean="0">
                        <a:latin typeface="Cambria Math"/>
                        <a:ea typeface="Cambria Math"/>
                      </a:rPr>
                      <m:t>6.24=1034 </m:t>
                    </m:r>
                    <m:r>
                      <m:rPr>
                        <m:sty m:val="p"/>
                      </m:rPr>
                      <a:rPr lang="en-US" sz="2400" b="0" i="0" dirty="0" smtClean="0">
                        <a:latin typeface="Cambria Math"/>
                        <a:ea typeface="Cambria Math"/>
                      </a:rPr>
                      <m:t>lbs</m:t>
                    </m:r>
                  </m:oMath>
                </a14:m>
                <a:endParaRPr lang="en-US" sz="2400" dirty="0" smtClean="0"/>
              </a:p>
            </p:txBody>
          </p:sp>
        </mc:Choice>
        <mc:Fallback xmlns="">
          <p:sp>
            <p:nvSpPr>
              <p:cNvPr id="7" name="TextBox 6"/>
              <p:cNvSpPr txBox="1">
                <a:spLocks noRot="1" noChangeAspect="1" noMove="1" noResize="1" noEditPoints="1" noAdjustHandles="1" noChangeArrowheads="1" noChangeShapeType="1" noTextEdit="1"/>
              </p:cNvSpPr>
              <p:nvPr/>
            </p:nvSpPr>
            <p:spPr>
              <a:xfrm>
                <a:off x="76200" y="4191000"/>
                <a:ext cx="8839200" cy="683007"/>
              </a:xfrm>
              <a:prstGeom prst="rect">
                <a:avLst/>
              </a:prstGeom>
              <a:blipFill rotWithShape="1">
                <a:blip r:embed="rId6"/>
                <a:stretch>
                  <a:fillRect l="-687"/>
                </a:stretch>
              </a:blipFill>
              <a:ln w="28575">
                <a:solidFill>
                  <a:srgbClr val="990000"/>
                </a:solidFill>
              </a:ln>
            </p:spPr>
            <p:txBody>
              <a:bodyPr/>
              <a:lstStyle/>
              <a:p>
                <a:r>
                  <a:rPr lang="en-US">
                    <a:noFill/>
                  </a:rPr>
                  <a:t> </a:t>
                </a:r>
              </a:p>
            </p:txBody>
          </p:sp>
        </mc:Fallback>
      </mc:AlternateContent>
      <p:cxnSp>
        <p:nvCxnSpPr>
          <p:cNvPr id="3" name="Straight Connector 2"/>
          <p:cNvCxnSpPr/>
          <p:nvPr/>
        </p:nvCxnSpPr>
        <p:spPr>
          <a:xfrm>
            <a:off x="7696200" y="41910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81362316"/>
      </p:ext>
    </p:extLst>
  </p:cSld>
  <p:clrMapOvr>
    <a:masterClrMapping/>
  </p:clrMapOvr>
  <mc:AlternateContent xmlns:mc="http://schemas.openxmlformats.org/markup-compatibility/2006" xmlns:p14="http://schemas.microsoft.com/office/powerpoint/2010/main">
    <mc:Choice Requires="p14">
      <p:transition spd="slow" p14:dur="2000" advTm="29270"/>
    </mc:Choice>
    <mc:Fallback xmlns="">
      <p:transition spd="slow" advTm="29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b="1" dirty="0" smtClean="0">
                <a:solidFill>
                  <a:srgbClr val="990000"/>
                </a:solidFill>
              </a:rPr>
              <a:t>2.68</a:t>
            </a:r>
            <a:endParaRPr lang="en-US" b="1" dirty="0">
              <a:solidFill>
                <a:srgbClr val="990000"/>
              </a:solidFill>
            </a:endParaRPr>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b="1" dirty="0" smtClean="0">
                <a:solidFill>
                  <a:srgbClr val="990000"/>
                </a:solidFill>
              </a:rPr>
              <a:t>1034</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26302268"/>
      </p:ext>
    </p:extLst>
  </p:cSld>
  <p:clrMapOvr>
    <a:masterClrMapping/>
  </p:clrMapOvr>
  <mc:AlternateContent xmlns:mc="http://schemas.openxmlformats.org/markup-compatibility/2006" xmlns:p14="http://schemas.microsoft.com/office/powerpoint/2010/main">
    <mc:Choice Requires="p14">
      <p:transition spd="slow" p14:dur="2000" advTm="8262"/>
    </mc:Choice>
    <mc:Fallback xmlns="">
      <p:transition spd="slow" advTm="8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solidFill>
                  <a:srgbClr val="800000"/>
                </a:solidFill>
              </a:rPr>
              <a:t>1955</a:t>
            </a:r>
            <a:endParaRPr lang="en-US" sz="6600" b="1" dirty="0">
              <a:solidFill>
                <a:srgbClr val="800000"/>
              </a:solidFill>
            </a:endParaRPr>
          </a:p>
        </p:txBody>
      </p:sp>
      <p:pic>
        <p:nvPicPr>
          <p:cNvPr id="5" name="Picture 2" descr="C:\Users\edeaver\Desktop\SCDOT Structural Table 1955.tif"/>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1600200"/>
            <a:ext cx="8501048" cy="36688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27554909"/>
      </p:ext>
    </p:extLst>
  </p:cSld>
  <p:clrMapOvr>
    <a:masterClrMapping/>
  </p:clrMapOvr>
  <mc:AlternateContent xmlns:mc="http://schemas.openxmlformats.org/markup-compatibility/2006" xmlns:p14="http://schemas.microsoft.com/office/powerpoint/2010/main">
    <mc:Choice Requires="p14">
      <p:transition spd="slow" p14:dur="2000" advTm="91438"/>
    </mc:Choice>
    <mc:Fallback xmlns="">
      <p:transition spd="slow" advTm="91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685800"/>
            <a:ext cx="8839200" cy="5791200"/>
          </a:xfrm>
        </p:spPr>
        <p:txBody>
          <a:bodyPr>
            <a:normAutofit/>
          </a:bodyPr>
          <a:lstStyle/>
          <a:p>
            <a:pPr marL="0" indent="0">
              <a:buNone/>
            </a:pPr>
            <a:r>
              <a:rPr lang="en-US" sz="2000" b="1" dirty="0" smtClean="0">
                <a:solidFill>
                  <a:srgbClr val="990000"/>
                </a:solidFill>
              </a:rPr>
              <a:t>STEP 15-17. </a:t>
            </a:r>
            <a:r>
              <a:rPr lang="en-US" sz="2000" dirty="0" smtClean="0"/>
              <a:t>Repeat steps 12-14 for the coarse aggregate using the correct coarse aggregate percentage and the appropriate SG value.</a:t>
            </a:r>
            <a:endParaRPr lang="en-US" sz="2000" b="1" dirty="0" smtClean="0">
              <a:solidFill>
                <a:srgbClr val="990000"/>
              </a:solidFill>
            </a:endParaRPr>
          </a:p>
          <a:p>
            <a:pPr marL="0" indent="0">
              <a:buNone/>
            </a:pPr>
            <a:endParaRPr lang="en-US" sz="1600" dirty="0" smtClean="0">
              <a:solidFill>
                <a:schemeClr val="tx2"/>
              </a:solidFill>
            </a:endParaRPr>
          </a:p>
          <a:p>
            <a:pPr marL="0" indent="0">
              <a:buNone/>
            </a:pPr>
            <a:endParaRPr lang="en-US" sz="1600" b="1" dirty="0">
              <a:solidFill>
                <a:srgbClr val="990000"/>
              </a:solidFill>
            </a:endParaRPr>
          </a:p>
          <a:p>
            <a:pPr marL="0" indent="0">
              <a:buNone/>
            </a:pPr>
            <a:endParaRPr lang="en-US" sz="2000" b="1" baseline="30000" dirty="0" smtClean="0"/>
          </a:p>
          <a:p>
            <a:pPr marL="0" indent="0" algn="ctr">
              <a:buNone/>
            </a:pPr>
            <a:r>
              <a:rPr lang="en-US" sz="2000" dirty="0" smtClean="0">
                <a:solidFill>
                  <a:schemeClr val="tx2"/>
                </a:solidFill>
              </a:rPr>
              <a:t>   18.186 x 66% = 12.003ft</a:t>
            </a:r>
            <a:r>
              <a:rPr lang="en-US" sz="2000" baseline="30000" dirty="0" smtClean="0">
                <a:solidFill>
                  <a:schemeClr val="tx2"/>
                </a:solidFill>
              </a:rPr>
              <a:t>3</a:t>
            </a:r>
            <a:r>
              <a:rPr lang="en-US" sz="2000" dirty="0" smtClean="0">
                <a:solidFill>
                  <a:schemeClr val="tx2"/>
                </a:solidFill>
              </a:rPr>
              <a:t>			   Round to three decimal places!</a:t>
            </a:r>
          </a:p>
          <a:p>
            <a:pPr marL="0" indent="0" algn="ctr">
              <a:buNone/>
            </a:pPr>
            <a:endParaRPr lang="en-US" sz="2000" dirty="0" smtClean="0">
              <a:solidFill>
                <a:schemeClr val="tx2"/>
              </a:solidFill>
            </a:endParaRPr>
          </a:p>
          <a:p>
            <a:pPr marL="0" indent="0" algn="ctr">
              <a:buNone/>
            </a:pPr>
            <a:r>
              <a:rPr lang="en-US" sz="2000" dirty="0" smtClean="0">
                <a:solidFill>
                  <a:schemeClr val="tx2"/>
                </a:solidFill>
              </a:rPr>
              <a:t>12.003 x 2.68 x 62.4 = 2022 lbs		Round to the nearest pound!</a:t>
            </a:r>
            <a:endParaRPr lang="en-US" sz="2000" u="sng" dirty="0" smtClean="0">
              <a:solidFill>
                <a:schemeClr val="tx2"/>
              </a:solidFill>
            </a:endParaRPr>
          </a:p>
          <a:p>
            <a:pPr marL="0" indent="0">
              <a:buNone/>
            </a:pPr>
            <a:endParaRPr lang="en-US" sz="2000" b="1" dirty="0" smtClean="0"/>
          </a:p>
          <a:p>
            <a:pPr marL="0" indent="0">
              <a:buNone/>
            </a:pPr>
            <a:endParaRPr lang="en-US" sz="2000" b="1" dirty="0" smtClean="0"/>
          </a:p>
          <a:p>
            <a:pPr marL="0" indent="0" algn="ctr">
              <a:buNone/>
            </a:pPr>
            <a:r>
              <a:rPr lang="en-US" sz="2000" dirty="0" smtClean="0">
                <a:solidFill>
                  <a:schemeClr val="tx2"/>
                </a:solidFill>
              </a:rPr>
              <a:t>	</a:t>
            </a:r>
            <a:endParaRPr lang="en-US" sz="2000" b="1" dirty="0"/>
          </a:p>
          <a:p>
            <a:pPr marL="0" indent="0">
              <a:buNone/>
            </a:pPr>
            <a:endParaRPr lang="en-US" sz="20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76200" y="4267200"/>
                <a:ext cx="8915400" cy="633763"/>
              </a:xfrm>
              <a:prstGeom prst="rect">
                <a:avLst/>
              </a:prstGeom>
              <a:noFill/>
              <a:ln w="28575">
                <a:solidFill>
                  <a:srgbClr val="990000"/>
                </a:solidFill>
              </a:ln>
            </p:spPr>
            <p:txBody>
              <a:bodyPr wrap="square" rtlCol="0">
                <a:spAutoFit/>
              </a:bodyPr>
              <a:lstStyle/>
              <a:p>
                <a:r>
                  <a:rPr lang="en-US" sz="2200" dirty="0" smtClean="0"/>
                  <a:t>Coarse Aggregate:        </a:t>
                </a:r>
                <a14:m>
                  <m:oMath xmlns:m="http://schemas.openxmlformats.org/officeDocument/2006/math">
                    <m:f>
                      <m:fPr>
                        <m:ctrlPr>
                          <a:rPr lang="en-US" sz="2200" i="1" smtClean="0">
                            <a:latin typeface="Cambria Math" panose="02040503050406030204" pitchFamily="18" charset="0"/>
                          </a:rPr>
                        </m:ctrlPr>
                      </m:fPr>
                      <m:num>
                        <m:r>
                          <a:rPr lang="en-US" sz="2200" b="0" i="1" smtClean="0">
                            <a:latin typeface="Cambria Math"/>
                          </a:rPr>
                          <m:t>18.186</m:t>
                        </m:r>
                      </m:num>
                      <m:den>
                        <m:r>
                          <a:rPr lang="en-US" sz="2200" b="0" i="1" smtClean="0">
                            <a:latin typeface="Cambria Math"/>
                          </a:rPr>
                          <m:t>(</m:t>
                        </m:r>
                        <m:r>
                          <m:rPr>
                            <m:sty m:val="p"/>
                          </m:rPr>
                          <a:rPr lang="en-US" sz="2200" b="0" i="0" smtClean="0">
                            <a:latin typeface="Cambria Math"/>
                          </a:rPr>
                          <m:t>B</m:t>
                        </m:r>
                        <m:r>
                          <a:rPr lang="en-US" sz="2200" b="0" i="0" smtClean="0">
                            <a:latin typeface="Cambria Math"/>
                          </a:rPr>
                          <m:t>)</m:t>
                        </m:r>
                      </m:den>
                    </m:f>
                    <m:r>
                      <a:rPr lang="en-US" sz="2200" smtClean="0">
                        <a:latin typeface="Cambria Math"/>
                        <a:ea typeface="Cambria Math"/>
                      </a:rPr>
                      <m:t>×</m:t>
                    </m:r>
                    <m:r>
                      <a:rPr lang="en-US" sz="2200" b="0" i="0" smtClean="0">
                        <a:latin typeface="Cambria Math"/>
                        <a:ea typeface="Cambria Math"/>
                      </a:rPr>
                      <m:t> </m:t>
                    </m:r>
                    <m:f>
                      <m:fPr>
                        <m:ctrlPr>
                          <a:rPr lang="en-US" sz="2200" b="0" i="1" smtClean="0">
                            <a:latin typeface="Cambria Math" panose="02040503050406030204" pitchFamily="18" charset="0"/>
                            <a:ea typeface="Cambria Math"/>
                          </a:rPr>
                        </m:ctrlPr>
                      </m:fPr>
                      <m:num>
                        <m:r>
                          <a:rPr lang="en-US" sz="2200" b="0" i="1" smtClean="0">
                            <a:latin typeface="Cambria Math"/>
                            <a:ea typeface="Cambria Math"/>
                          </a:rPr>
                          <m:t>66%</m:t>
                        </m:r>
                      </m:num>
                      <m:den>
                        <m:r>
                          <a:rPr lang="en-US" sz="2200" b="0" i="1" smtClean="0">
                            <a:latin typeface="Cambria Math"/>
                            <a:ea typeface="Cambria Math"/>
                          </a:rPr>
                          <m:t>%</m:t>
                        </m:r>
                        <m:r>
                          <m:rPr>
                            <m:sty m:val="p"/>
                          </m:rPr>
                          <a:rPr lang="en-US" sz="2200" b="0" i="0" smtClean="0">
                            <a:latin typeface="Cambria Math"/>
                            <a:ea typeface="Cambria Math"/>
                          </a:rPr>
                          <m:t>FA</m:t>
                        </m:r>
                      </m:den>
                    </m:f>
                    <m:r>
                      <a:rPr lang="en-US" sz="2200" i="0" smtClean="0">
                        <a:latin typeface="Cambria Math"/>
                      </a:rPr>
                      <m:t>=</m:t>
                    </m:r>
                    <m:r>
                      <a:rPr lang="en-US" sz="2200" b="0" i="0" smtClean="0">
                        <a:latin typeface="Cambria Math"/>
                      </a:rPr>
                      <m:t> </m:t>
                    </m:r>
                    <m:f>
                      <m:fPr>
                        <m:ctrlPr>
                          <a:rPr lang="en-US" sz="2200" b="0" i="1" smtClean="0">
                            <a:latin typeface="Cambria Math" panose="02040503050406030204" pitchFamily="18" charset="0"/>
                          </a:rPr>
                        </m:ctrlPr>
                      </m:fPr>
                      <m:num>
                        <m:r>
                          <a:rPr lang="en-US" sz="2200" b="0" i="1" smtClean="0">
                            <a:latin typeface="Cambria Math"/>
                          </a:rPr>
                          <m:t>12.003 </m:t>
                        </m:r>
                        <m:r>
                          <m:rPr>
                            <m:sty m:val="p"/>
                          </m:rPr>
                          <a:rPr lang="en-US" sz="2200" b="0" i="0" smtClean="0">
                            <a:latin typeface="Cambria Math"/>
                          </a:rPr>
                          <m:t>ft</m:t>
                        </m:r>
                        <m:r>
                          <a:rPr lang="en-US" sz="2200" b="0" i="1" baseline="30000" smtClean="0">
                            <a:latin typeface="Cambria Math"/>
                          </a:rPr>
                          <m:t>3</m:t>
                        </m:r>
                      </m:num>
                      <m:den>
                        <m:r>
                          <a:rPr lang="en-US" sz="2200" b="0" i="1" smtClean="0">
                            <a:latin typeface="Cambria Math"/>
                          </a:rPr>
                          <m:t>(</m:t>
                        </m:r>
                        <m:r>
                          <m:rPr>
                            <m:sty m:val="p"/>
                          </m:rPr>
                          <a:rPr lang="en-US" sz="2200" b="0" i="0" smtClean="0">
                            <a:latin typeface="Cambria Math"/>
                          </a:rPr>
                          <m:t>D</m:t>
                        </m:r>
                        <m:r>
                          <a:rPr lang="en-US" sz="2200" b="0" i="1" smtClean="0">
                            <a:latin typeface="Cambria Math"/>
                          </a:rPr>
                          <m:t>)</m:t>
                        </m:r>
                      </m:den>
                    </m:f>
                    <m:r>
                      <a:rPr lang="en-US" sz="2200" dirty="0">
                        <a:latin typeface="Cambria Math"/>
                        <a:ea typeface="Cambria Math"/>
                      </a:rPr>
                      <m:t>×</m:t>
                    </m:r>
                    <m:f>
                      <m:fPr>
                        <m:ctrlPr>
                          <a:rPr lang="en-US" sz="2200" i="1" dirty="0" smtClean="0">
                            <a:latin typeface="Cambria Math" panose="02040503050406030204" pitchFamily="18" charset="0"/>
                            <a:ea typeface="Cambria Math"/>
                          </a:rPr>
                        </m:ctrlPr>
                      </m:fPr>
                      <m:num>
                        <m:r>
                          <a:rPr lang="en-US" sz="2200" b="0" i="1" dirty="0" smtClean="0">
                            <a:latin typeface="Cambria Math"/>
                            <a:ea typeface="Cambria Math"/>
                          </a:rPr>
                          <m:t>2.70</m:t>
                        </m:r>
                      </m:num>
                      <m:den>
                        <m:r>
                          <m:rPr>
                            <m:sty m:val="p"/>
                          </m:rPr>
                          <a:rPr lang="en-US" sz="2200" b="0" i="0" dirty="0" smtClean="0">
                            <a:latin typeface="Cambria Math"/>
                            <a:ea typeface="Cambria Math"/>
                          </a:rPr>
                          <m:t>SG</m:t>
                        </m:r>
                      </m:den>
                    </m:f>
                    <m:r>
                      <a:rPr lang="en-US" sz="2200" i="1" dirty="0" smtClean="0">
                        <a:latin typeface="Cambria Math"/>
                        <a:ea typeface="Cambria Math"/>
                      </a:rPr>
                      <m:t>×</m:t>
                    </m:r>
                    <m:r>
                      <a:rPr lang="en-US" sz="2200" b="0" i="1" dirty="0" smtClean="0">
                        <a:latin typeface="Cambria Math"/>
                        <a:ea typeface="Cambria Math"/>
                      </a:rPr>
                      <m:t>6.24=2022 </m:t>
                    </m:r>
                    <m:r>
                      <m:rPr>
                        <m:sty m:val="p"/>
                      </m:rPr>
                      <a:rPr lang="en-US" sz="2200" b="0" i="0" dirty="0" smtClean="0">
                        <a:latin typeface="Cambria Math"/>
                        <a:ea typeface="Cambria Math"/>
                      </a:rPr>
                      <m:t>lbs</m:t>
                    </m:r>
                  </m:oMath>
                </a14:m>
                <a:endParaRPr lang="en-US" sz="2200" dirty="0" smtClean="0"/>
              </a:p>
            </p:txBody>
          </p:sp>
        </mc:Choice>
        <mc:Fallback xmlns="">
          <p:sp>
            <p:nvSpPr>
              <p:cNvPr id="7" name="TextBox 6"/>
              <p:cNvSpPr txBox="1">
                <a:spLocks noRot="1" noChangeAspect="1" noMove="1" noResize="1" noEditPoints="1" noAdjustHandles="1" noChangeArrowheads="1" noChangeShapeType="1" noTextEdit="1"/>
              </p:cNvSpPr>
              <p:nvPr/>
            </p:nvSpPr>
            <p:spPr>
              <a:xfrm>
                <a:off x="76200" y="4267200"/>
                <a:ext cx="8915400" cy="633763"/>
              </a:xfrm>
              <a:prstGeom prst="rect">
                <a:avLst/>
              </a:prstGeom>
              <a:blipFill rotWithShape="1">
                <a:blip r:embed="rId6"/>
                <a:stretch>
                  <a:fillRect l="-750"/>
                </a:stretch>
              </a:blipFill>
              <a:ln w="28575">
                <a:solidFill>
                  <a:srgbClr val="990000"/>
                </a:solidFill>
              </a:ln>
            </p:spPr>
            <p:txBody>
              <a:bodyPr/>
              <a:lstStyle/>
              <a:p>
                <a:r>
                  <a:rPr lang="en-US">
                    <a:noFill/>
                  </a:rPr>
                  <a:t> </a:t>
                </a:r>
              </a:p>
            </p:txBody>
          </p:sp>
        </mc:Fallback>
      </mc:AlternateContent>
      <p:cxnSp>
        <p:nvCxnSpPr>
          <p:cNvPr id="3" name="Straight Connector 2"/>
          <p:cNvCxnSpPr/>
          <p:nvPr/>
        </p:nvCxnSpPr>
        <p:spPr>
          <a:xfrm>
            <a:off x="7391400" y="4724400"/>
            <a:ext cx="114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53922400"/>
      </p:ext>
    </p:extLst>
  </p:cSld>
  <p:clrMapOvr>
    <a:masterClrMapping/>
  </p:clrMapOvr>
  <mc:AlternateContent xmlns:mc="http://schemas.openxmlformats.org/markup-compatibility/2006" xmlns:p14="http://schemas.microsoft.com/office/powerpoint/2010/main">
    <mc:Choice Requires="p14">
      <p:transition spd="slow" p14:dur="2000" advTm="54544"/>
    </mc:Choice>
    <mc:Fallback xmlns="">
      <p:transition spd="slow" advTm="5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dirty="0" smtClean="0"/>
              <a:t>2.68</a:t>
            </a:r>
            <a:endParaRPr lang="en-US" dirty="0"/>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dirty="0" smtClean="0"/>
              <a:t>1034</a:t>
            </a:r>
            <a:endParaRPr lang="en-US" dirty="0"/>
          </a:p>
        </p:txBody>
      </p:sp>
      <p:sp>
        <p:nvSpPr>
          <p:cNvPr id="24" name="TextBox 23"/>
          <p:cNvSpPr txBox="1"/>
          <p:nvPr/>
        </p:nvSpPr>
        <p:spPr>
          <a:xfrm>
            <a:off x="3653328" y="5486400"/>
            <a:ext cx="990600" cy="369332"/>
          </a:xfrm>
          <a:prstGeom prst="rect">
            <a:avLst/>
          </a:prstGeom>
          <a:noFill/>
        </p:spPr>
        <p:txBody>
          <a:bodyPr wrap="square" rtlCol="0">
            <a:spAutoFit/>
          </a:bodyPr>
          <a:lstStyle/>
          <a:p>
            <a:r>
              <a:rPr lang="en-US" b="1" dirty="0" smtClean="0">
                <a:solidFill>
                  <a:srgbClr val="990000"/>
                </a:solidFill>
              </a:rPr>
              <a:t>12.003</a:t>
            </a:r>
            <a:endParaRPr lang="en-US" b="1" dirty="0">
              <a:solidFill>
                <a:srgbClr val="990000"/>
              </a:solidFill>
            </a:endParaRPr>
          </a:p>
        </p:txBody>
      </p:sp>
      <p:sp>
        <p:nvSpPr>
          <p:cNvPr id="25" name="TextBox 24"/>
          <p:cNvSpPr txBox="1"/>
          <p:nvPr/>
        </p:nvSpPr>
        <p:spPr>
          <a:xfrm>
            <a:off x="4918105" y="5486400"/>
            <a:ext cx="990600" cy="369332"/>
          </a:xfrm>
          <a:prstGeom prst="rect">
            <a:avLst/>
          </a:prstGeom>
          <a:noFill/>
        </p:spPr>
        <p:txBody>
          <a:bodyPr wrap="square" rtlCol="0">
            <a:spAutoFit/>
          </a:bodyPr>
          <a:lstStyle/>
          <a:p>
            <a:r>
              <a:rPr lang="en-US" b="1" dirty="0" smtClean="0">
                <a:solidFill>
                  <a:srgbClr val="990000"/>
                </a:solidFill>
              </a:rPr>
              <a:t>2.70</a:t>
            </a:r>
            <a:endParaRPr lang="en-US" b="1" dirty="0">
              <a:solidFill>
                <a:srgbClr val="990000"/>
              </a:solidFill>
            </a:endParaRPr>
          </a:p>
        </p:txBody>
      </p:sp>
      <p:sp>
        <p:nvSpPr>
          <p:cNvPr id="26" name="TextBox 25"/>
          <p:cNvSpPr txBox="1"/>
          <p:nvPr/>
        </p:nvSpPr>
        <p:spPr>
          <a:xfrm>
            <a:off x="6172200" y="5473143"/>
            <a:ext cx="990600" cy="369332"/>
          </a:xfrm>
          <a:prstGeom prst="rect">
            <a:avLst/>
          </a:prstGeom>
          <a:noFill/>
        </p:spPr>
        <p:txBody>
          <a:bodyPr wrap="square" rtlCol="0">
            <a:spAutoFit/>
          </a:bodyPr>
          <a:lstStyle/>
          <a:p>
            <a:r>
              <a:rPr lang="en-US" b="1" dirty="0" smtClean="0">
                <a:solidFill>
                  <a:srgbClr val="990000"/>
                </a:solidFill>
              </a:rPr>
              <a:t>2022</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293833996"/>
      </p:ext>
    </p:extLst>
  </p:cSld>
  <p:clrMapOvr>
    <a:masterClrMapping/>
  </p:clrMapOvr>
  <mc:AlternateContent xmlns:mc="http://schemas.openxmlformats.org/markup-compatibility/2006" xmlns:p14="http://schemas.microsoft.com/office/powerpoint/2010/main">
    <mc:Choice Requires="p14">
      <p:transition spd="slow" p14:dur="2000" advTm="3192"/>
    </mc:Choice>
    <mc:Fallback xmlns="">
      <p:transition spd="slow" advTm="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4" grpId="0"/>
      <p:bldP spid="25"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27547" y="582499"/>
            <a:ext cx="8839200" cy="5791200"/>
          </a:xfrm>
        </p:spPr>
        <p:txBody>
          <a:bodyPr>
            <a:normAutofit/>
          </a:bodyPr>
          <a:lstStyle/>
          <a:p>
            <a:pPr marL="0" indent="0">
              <a:buNone/>
            </a:pPr>
            <a:r>
              <a:rPr lang="en-US" sz="2400" b="1" dirty="0" smtClean="0">
                <a:solidFill>
                  <a:srgbClr val="990000"/>
                </a:solidFill>
              </a:rPr>
              <a:t>STEP 18. </a:t>
            </a:r>
            <a:r>
              <a:rPr lang="en-US" sz="2400" dirty="0" smtClean="0"/>
              <a:t>Perform a volume check.  If the combined volumes of paste, fine aggregate and coarse aggregate do not equal 27 ft</a:t>
            </a:r>
            <a:r>
              <a:rPr lang="en-US" sz="2400" baseline="30000" dirty="0" smtClean="0"/>
              <a:t>3</a:t>
            </a:r>
            <a:r>
              <a:rPr lang="en-US" sz="2400" dirty="0" smtClean="0"/>
              <a:t>, then a mistake has been made.</a:t>
            </a:r>
            <a:endParaRPr lang="en-US" sz="2400" b="1" dirty="0" smtClean="0">
              <a:solidFill>
                <a:srgbClr val="990000"/>
              </a:solidFill>
            </a:endParaRPr>
          </a:p>
          <a:p>
            <a:pPr marL="0" indent="0">
              <a:buNone/>
            </a:pPr>
            <a:endParaRPr lang="en-US" sz="1800" dirty="0" smtClean="0">
              <a:solidFill>
                <a:schemeClr val="tx2"/>
              </a:solidFill>
            </a:endParaRPr>
          </a:p>
          <a:p>
            <a:pPr marL="0" indent="0">
              <a:buNone/>
            </a:pPr>
            <a:endParaRPr lang="en-US" sz="1800" b="1" dirty="0">
              <a:solidFill>
                <a:srgbClr val="990000"/>
              </a:solidFill>
            </a:endParaRPr>
          </a:p>
          <a:p>
            <a:pPr marL="0" indent="0">
              <a:buNone/>
            </a:pPr>
            <a:endParaRPr lang="en-US" sz="2400" b="1" baseline="30000" dirty="0" smtClean="0"/>
          </a:p>
          <a:p>
            <a:pPr marL="0" indent="0" algn="ctr">
              <a:buNone/>
            </a:pPr>
            <a:r>
              <a:rPr lang="en-US" sz="2800" dirty="0" smtClean="0">
                <a:solidFill>
                  <a:schemeClr val="tx2"/>
                </a:solidFill>
              </a:rPr>
              <a:t>A + C + D must = 27ft</a:t>
            </a:r>
            <a:r>
              <a:rPr lang="en-US" sz="2800" baseline="30000" dirty="0" smtClean="0">
                <a:solidFill>
                  <a:schemeClr val="tx2"/>
                </a:solidFill>
              </a:rPr>
              <a:t>3</a:t>
            </a:r>
            <a:endParaRPr lang="en-US" sz="2800" u="sng" baseline="30000" dirty="0" smtClean="0">
              <a:solidFill>
                <a:schemeClr val="tx2"/>
              </a:solidFill>
            </a:endParaRPr>
          </a:p>
          <a:p>
            <a:pPr marL="0" indent="0">
              <a:buNone/>
            </a:pPr>
            <a:endParaRPr lang="en-US" sz="2400" b="1" dirty="0" smtClean="0"/>
          </a:p>
          <a:p>
            <a:pPr marL="0" indent="0">
              <a:buNone/>
            </a:pPr>
            <a:endParaRPr lang="en-US" sz="2400" b="1" dirty="0" smtClean="0"/>
          </a:p>
          <a:p>
            <a:pPr marL="0" indent="0" algn="ctr">
              <a:buNone/>
            </a:pPr>
            <a:r>
              <a:rPr lang="en-US" sz="2400" dirty="0" smtClean="0">
                <a:solidFill>
                  <a:schemeClr val="tx2"/>
                </a:solidFill>
              </a:rPr>
              <a:t>	</a:t>
            </a:r>
            <a:endParaRPr lang="en-US" sz="2400" b="1" dirty="0"/>
          </a:p>
          <a:p>
            <a:pPr marL="0" indent="0">
              <a:buNone/>
            </a:pPr>
            <a:endParaRPr lang="en-US" sz="2400" b="1" dirty="0"/>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3961712"/>
            <a:ext cx="7620000" cy="656590"/>
          </a:xfrm>
          <a:prstGeom prst="rect">
            <a:avLst/>
          </a:prstGeom>
          <a:noFill/>
          <a:ln w="28575">
            <a:solidFill>
              <a:srgbClr val="990000"/>
            </a:solidFill>
          </a:ln>
        </p:spPr>
        <p:txBody>
          <a:bodyPr wrap="square" rtlCol="0">
            <a:spAutoFit/>
          </a:bodyPr>
          <a:lstStyle/>
          <a:p>
            <a:r>
              <a:rPr lang="en-US" sz="2200" dirty="0" smtClean="0"/>
              <a:t>Check Volume: 		(A) 8.814 + (B) 6.183 + (D) 12.003 = 27ft</a:t>
            </a:r>
            <a:r>
              <a:rPr lang="en-US" sz="2200" baseline="30000" dirty="0" smtClean="0"/>
              <a:t>3	</a:t>
            </a:r>
          </a:p>
        </p:txBody>
      </p:sp>
      <p:pic>
        <p:nvPicPr>
          <p:cNvPr id="4098" name="Picture 2" descr="C:\Users\kawamota\AppData\Local\Microsoft\Windows\Temporary Internet Files\Content.IE5\1CF5NSCW\checkmark[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0291" y="3733800"/>
            <a:ext cx="1022985" cy="98799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69734500"/>
      </p:ext>
    </p:extLst>
  </p:cSld>
  <p:clrMapOvr>
    <a:masterClrMapping/>
  </p:clrMapOvr>
  <mc:AlternateContent xmlns:mc="http://schemas.openxmlformats.org/markup-compatibility/2006" xmlns:p14="http://schemas.microsoft.com/office/powerpoint/2010/main">
    <mc:Choice Requires="p14">
      <p:transition spd="slow" p14:dur="2000" advTm="92543"/>
    </mc:Choice>
    <mc:Fallback xmlns="">
      <p:transition spd="slow" advTm="9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dirty="0" smtClean="0"/>
              <a:t>2.68</a:t>
            </a:r>
            <a:endParaRPr lang="en-US" dirty="0"/>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dirty="0" smtClean="0"/>
              <a:t>1034</a:t>
            </a:r>
            <a:endParaRPr lang="en-US" dirty="0"/>
          </a:p>
        </p:txBody>
      </p:sp>
      <p:sp>
        <p:nvSpPr>
          <p:cNvPr id="24" name="TextBox 23"/>
          <p:cNvSpPr txBox="1"/>
          <p:nvPr/>
        </p:nvSpPr>
        <p:spPr>
          <a:xfrm>
            <a:off x="3653328" y="5486400"/>
            <a:ext cx="990600" cy="369332"/>
          </a:xfrm>
          <a:prstGeom prst="rect">
            <a:avLst/>
          </a:prstGeom>
          <a:noFill/>
        </p:spPr>
        <p:txBody>
          <a:bodyPr wrap="square" rtlCol="0">
            <a:spAutoFit/>
          </a:bodyPr>
          <a:lstStyle/>
          <a:p>
            <a:r>
              <a:rPr lang="en-US" dirty="0" smtClean="0"/>
              <a:t>12.003</a:t>
            </a:r>
            <a:endParaRPr lang="en-US" dirty="0"/>
          </a:p>
        </p:txBody>
      </p:sp>
      <p:sp>
        <p:nvSpPr>
          <p:cNvPr id="25" name="TextBox 24"/>
          <p:cNvSpPr txBox="1"/>
          <p:nvPr/>
        </p:nvSpPr>
        <p:spPr>
          <a:xfrm>
            <a:off x="4918105" y="5486400"/>
            <a:ext cx="990600" cy="369332"/>
          </a:xfrm>
          <a:prstGeom prst="rect">
            <a:avLst/>
          </a:prstGeom>
          <a:noFill/>
        </p:spPr>
        <p:txBody>
          <a:bodyPr wrap="square" rtlCol="0">
            <a:spAutoFit/>
          </a:bodyPr>
          <a:lstStyle/>
          <a:p>
            <a:r>
              <a:rPr lang="en-US" dirty="0" smtClean="0"/>
              <a:t>2.70</a:t>
            </a:r>
            <a:endParaRPr lang="en-US" dirty="0"/>
          </a:p>
        </p:txBody>
      </p:sp>
      <p:sp>
        <p:nvSpPr>
          <p:cNvPr id="26" name="TextBox 25"/>
          <p:cNvSpPr txBox="1"/>
          <p:nvPr/>
        </p:nvSpPr>
        <p:spPr>
          <a:xfrm>
            <a:off x="6172200" y="5473143"/>
            <a:ext cx="990600" cy="369332"/>
          </a:xfrm>
          <a:prstGeom prst="rect">
            <a:avLst/>
          </a:prstGeom>
          <a:noFill/>
        </p:spPr>
        <p:txBody>
          <a:bodyPr wrap="square" rtlCol="0">
            <a:spAutoFit/>
          </a:bodyPr>
          <a:lstStyle/>
          <a:p>
            <a:r>
              <a:rPr lang="en-US" dirty="0" smtClean="0"/>
              <a:t>2022</a:t>
            </a:r>
            <a:endParaRPr lang="en-US" dirty="0"/>
          </a:p>
        </p:txBody>
      </p:sp>
      <p:sp>
        <p:nvSpPr>
          <p:cNvPr id="27" name="TextBox 26"/>
          <p:cNvSpPr txBox="1"/>
          <p:nvPr/>
        </p:nvSpPr>
        <p:spPr>
          <a:xfrm>
            <a:off x="5067300" y="6090303"/>
            <a:ext cx="990600" cy="369332"/>
          </a:xfrm>
          <a:prstGeom prst="rect">
            <a:avLst/>
          </a:prstGeom>
          <a:noFill/>
        </p:spPr>
        <p:txBody>
          <a:bodyPr wrap="square" rtlCol="0">
            <a:spAutoFit/>
          </a:bodyPr>
          <a:lstStyle/>
          <a:p>
            <a:r>
              <a:rPr lang="en-US" b="1" dirty="0" smtClean="0">
                <a:solidFill>
                  <a:srgbClr val="990000"/>
                </a:solidFill>
              </a:rPr>
              <a:t>27.00</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763949326"/>
      </p:ext>
    </p:extLst>
  </p:cSld>
  <p:clrMapOvr>
    <a:masterClrMapping/>
  </p:clrMapOvr>
  <mc:AlternateContent xmlns:mc="http://schemas.openxmlformats.org/markup-compatibility/2006" xmlns:p14="http://schemas.microsoft.com/office/powerpoint/2010/main">
    <mc:Choice Requires="p14">
      <p:transition spd="slow" p14:dur="2000" advTm="24704"/>
    </mc:Choice>
    <mc:Fallback xmlns="">
      <p:transition spd="slow" advTm="2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7696200" cy="4525963"/>
          </a:xfrm>
        </p:spPr>
        <p:txBody>
          <a:bodyPr>
            <a:normAutofit/>
          </a:bodyPr>
          <a:lstStyle/>
          <a:p>
            <a:pPr marL="0" indent="0">
              <a:buNone/>
            </a:pPr>
            <a:r>
              <a:rPr lang="en-US" sz="2000" dirty="0" smtClean="0"/>
              <a:t>Class 4000 Concrete.</a:t>
            </a:r>
          </a:p>
          <a:p>
            <a:pPr marL="0" indent="0">
              <a:buNone/>
            </a:pPr>
            <a:r>
              <a:rPr lang="en-US" sz="2000" dirty="0" smtClean="0"/>
              <a:t>Design the Mix such that 20% of the cement is replaced with fly Ash.</a:t>
            </a:r>
          </a:p>
          <a:p>
            <a:pPr marL="0" indent="0">
              <a:buNone/>
            </a:pPr>
            <a:endParaRPr lang="en-US" sz="2400" dirty="0" smtClean="0"/>
          </a:p>
          <a:p>
            <a:pPr marL="0" indent="0">
              <a:buNone/>
            </a:pPr>
            <a:endParaRPr lang="en-US" sz="2400" dirty="0" smtClean="0"/>
          </a:p>
          <a:p>
            <a:pPr marL="0" indent="0">
              <a:buNone/>
            </a:pPr>
            <a:endParaRPr lang="en-US" sz="2000" dirty="0" smtClean="0"/>
          </a:p>
          <a:p>
            <a:pPr marL="0" indent="0">
              <a:buNone/>
            </a:pPr>
            <a:r>
              <a:rPr lang="en-US" sz="2000" dirty="0" smtClean="0"/>
              <a:t>Determine the required weight of each component to batch a total of 6 cubic yards.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Develop the Mix Proportions for a Class 4000 PCC using SCDOT Guidelines.</a:t>
            </a:r>
            <a:endParaRPr lang="en-US" sz="2800" b="1" dirty="0">
              <a:solidFill>
                <a:srgbClr val="8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534578799"/>
              </p:ext>
            </p:extLst>
          </p:nvPr>
        </p:nvGraphicFramePr>
        <p:xfrm>
          <a:off x="457200" y="2514600"/>
          <a:ext cx="8305799" cy="741680"/>
        </p:xfrm>
        <a:graphic>
          <a:graphicData uri="http://schemas.openxmlformats.org/drawingml/2006/table">
            <a:tbl>
              <a:tblPr bandRow="1">
                <a:tableStyleId>{5C22544A-7EE6-4342-B048-85BDC9FD1C3A}</a:tableStyleId>
              </a:tblPr>
              <a:tblGrid>
                <a:gridCol w="1904999">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370840">
                <a:tc>
                  <a:txBody>
                    <a:bodyPr/>
                    <a:lstStyle/>
                    <a:p>
                      <a:r>
                        <a:rPr lang="en-US" b="0" dirty="0" smtClean="0"/>
                        <a:t>Coarse</a:t>
                      </a:r>
                      <a:r>
                        <a:rPr lang="en-US" b="0" baseline="0" dirty="0" smtClean="0"/>
                        <a:t> Aggregate</a:t>
                      </a:r>
                      <a:endParaRPr lang="en-US" b="0" dirty="0"/>
                    </a:p>
                  </a:txBody>
                  <a:tcPr/>
                </a:tc>
                <a:tc>
                  <a:txBody>
                    <a:bodyPr/>
                    <a:lstStyle/>
                    <a:p>
                      <a:r>
                        <a:rPr lang="en-US" b="0" dirty="0" smtClean="0"/>
                        <a:t>Gravel</a:t>
                      </a:r>
                      <a:endParaRPr lang="en-US" b="0" dirty="0"/>
                    </a:p>
                  </a:txBody>
                  <a:tcPr/>
                </a:tc>
                <a:tc>
                  <a:txBody>
                    <a:bodyPr/>
                    <a:lstStyle/>
                    <a:p>
                      <a:r>
                        <a:rPr lang="en-US" b="0" dirty="0" smtClean="0"/>
                        <a:t>Specific</a:t>
                      </a:r>
                      <a:r>
                        <a:rPr lang="en-US" b="0" baseline="0" dirty="0" smtClean="0"/>
                        <a:t> Gravity (SG) = 2.70</a:t>
                      </a:r>
                      <a:endParaRPr lang="en-US" b="0" dirty="0"/>
                    </a:p>
                  </a:txBody>
                  <a:tcPr/>
                </a:tc>
                <a:tc>
                  <a:txBody>
                    <a:bodyPr/>
                    <a:lstStyle/>
                    <a:p>
                      <a:r>
                        <a:rPr lang="en-US" b="0" dirty="0" smtClean="0"/>
                        <a:t>1% Moisture</a:t>
                      </a:r>
                      <a:r>
                        <a:rPr lang="en-US" b="0" baseline="0" dirty="0" smtClean="0"/>
                        <a:t> Content</a:t>
                      </a:r>
                      <a:endParaRPr lang="en-US" b="0" dirty="0"/>
                    </a:p>
                  </a:txBody>
                  <a:tcPr/>
                </a:tc>
                <a:extLst>
                  <a:ext uri="{0D108BD9-81ED-4DB2-BD59-A6C34878D82A}">
                    <a16:rowId xmlns:a16="http://schemas.microsoft.com/office/drawing/2014/main" val="10000"/>
                  </a:ext>
                </a:extLst>
              </a:tr>
              <a:tr h="370840">
                <a:tc>
                  <a:txBody>
                    <a:bodyPr/>
                    <a:lstStyle/>
                    <a:p>
                      <a:r>
                        <a:rPr lang="en-US" b="0" dirty="0" smtClean="0"/>
                        <a:t>Fine Aggregate</a:t>
                      </a:r>
                      <a:endParaRPr lang="en-US" b="0" dirty="0"/>
                    </a:p>
                  </a:txBody>
                  <a:tcPr/>
                </a:tc>
                <a:tc>
                  <a:txBody>
                    <a:bodyPr/>
                    <a:lstStyle/>
                    <a:p>
                      <a:r>
                        <a:rPr lang="en-US" b="0" dirty="0" smtClean="0"/>
                        <a:t>Sand</a:t>
                      </a:r>
                      <a:endParaRPr lang="en-US" b="0" dirty="0"/>
                    </a:p>
                  </a:txBody>
                  <a:tcPr/>
                </a:tc>
                <a:tc>
                  <a:txBody>
                    <a:bodyPr/>
                    <a:lstStyle/>
                    <a:p>
                      <a:r>
                        <a:rPr lang="en-US" b="0" dirty="0" smtClean="0"/>
                        <a:t>Specific Gravity (SG) =</a:t>
                      </a:r>
                      <a:r>
                        <a:rPr lang="en-US" b="0" baseline="0" dirty="0" smtClean="0"/>
                        <a:t> 2.68</a:t>
                      </a:r>
                      <a:endParaRPr lang="en-US" b="0" dirty="0"/>
                    </a:p>
                  </a:txBody>
                  <a:tcPr/>
                </a:tc>
                <a:tc>
                  <a:txBody>
                    <a:bodyPr/>
                    <a:lstStyle/>
                    <a:p>
                      <a:r>
                        <a:rPr lang="en-US" b="0" dirty="0" smtClean="0"/>
                        <a:t>4% Moisture Content</a:t>
                      </a:r>
                      <a:endParaRPr lang="en-US" b="0"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37608347"/>
              </p:ext>
            </p:extLst>
          </p:nvPr>
        </p:nvGraphicFramePr>
        <p:xfrm>
          <a:off x="1981200" y="4038600"/>
          <a:ext cx="4083368" cy="1828800"/>
        </p:xfrm>
        <a:graphic>
          <a:graphicData uri="http://schemas.openxmlformats.org/drawingml/2006/table">
            <a:tbl>
              <a:tblPr bandRow="1">
                <a:tableStyleId>{5C22544A-7EE6-4342-B048-85BDC9FD1C3A}</a:tableStyleId>
              </a:tblPr>
              <a:tblGrid>
                <a:gridCol w="1524000">
                  <a:extLst>
                    <a:ext uri="{9D8B030D-6E8A-4147-A177-3AD203B41FA5}">
                      <a16:colId xmlns:a16="http://schemas.microsoft.com/office/drawing/2014/main" val="20000"/>
                    </a:ext>
                  </a:extLst>
                </a:gridCol>
                <a:gridCol w="2559368">
                  <a:extLst>
                    <a:ext uri="{9D8B030D-6E8A-4147-A177-3AD203B41FA5}">
                      <a16:colId xmlns:a16="http://schemas.microsoft.com/office/drawing/2014/main" val="20001"/>
                    </a:ext>
                  </a:extLst>
                </a:gridCol>
              </a:tblGrid>
              <a:tr h="304800">
                <a:tc>
                  <a:txBody>
                    <a:bodyPr/>
                    <a:lstStyle/>
                    <a:p>
                      <a:r>
                        <a:rPr lang="en-US" sz="1400" dirty="0" smtClean="0"/>
                        <a:t>Cement</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0"/>
                  </a:ext>
                </a:extLst>
              </a:tr>
              <a:tr h="167640">
                <a:tc>
                  <a:txBody>
                    <a:bodyPr/>
                    <a:lstStyle/>
                    <a:p>
                      <a:r>
                        <a:rPr lang="en-US" sz="1400" dirty="0" smtClean="0"/>
                        <a:t>Fly Ash</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1"/>
                  </a:ext>
                </a:extLst>
              </a:tr>
              <a:tr h="213360">
                <a:tc>
                  <a:txBody>
                    <a:bodyPr/>
                    <a:lstStyle/>
                    <a:p>
                      <a:r>
                        <a:rPr lang="en-US" sz="1400" dirty="0" smtClean="0"/>
                        <a:t>Silica Fume</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2"/>
                  </a:ext>
                </a:extLst>
              </a:tr>
              <a:tr h="213360">
                <a:tc>
                  <a:txBody>
                    <a:bodyPr/>
                    <a:lstStyle/>
                    <a:p>
                      <a:r>
                        <a:rPr lang="en-US" sz="1400" dirty="0" smtClean="0"/>
                        <a:t>Added</a:t>
                      </a:r>
                      <a:r>
                        <a:rPr lang="en-US" sz="1400" baseline="0" dirty="0" smtClean="0"/>
                        <a:t> Water</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3"/>
                  </a:ext>
                </a:extLst>
              </a:tr>
              <a:tr h="213360">
                <a:tc>
                  <a:txBody>
                    <a:bodyPr/>
                    <a:lstStyle/>
                    <a:p>
                      <a:r>
                        <a:rPr lang="en-US" sz="1400" dirty="0" smtClean="0"/>
                        <a:t>Fine</a:t>
                      </a:r>
                      <a:r>
                        <a:rPr lang="en-US" sz="1400" baseline="0" dirty="0" smtClean="0"/>
                        <a:t> Aggregate</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4"/>
                  </a:ext>
                </a:extLst>
              </a:tr>
              <a:tr h="213360">
                <a:tc>
                  <a:txBody>
                    <a:bodyPr/>
                    <a:lstStyle/>
                    <a:p>
                      <a:r>
                        <a:rPr lang="en-US" sz="1400" dirty="0" smtClean="0"/>
                        <a:t>Coarse Aggregate</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5"/>
                  </a:ext>
                </a:extLst>
              </a:tr>
            </a:tbl>
          </a:graphicData>
        </a:graphic>
      </p:graphicFrame>
      <p:sp>
        <p:nvSpPr>
          <p:cNvPr id="7" name="Rectangle 6"/>
          <p:cNvSpPr/>
          <p:nvPr/>
        </p:nvSpPr>
        <p:spPr>
          <a:xfrm>
            <a:off x="457200" y="6129197"/>
            <a:ext cx="9144000" cy="369332"/>
          </a:xfrm>
          <a:prstGeom prst="rect">
            <a:avLst/>
          </a:prstGeom>
        </p:spPr>
        <p:txBody>
          <a:bodyPr wrap="square">
            <a:spAutoFit/>
          </a:bodyPr>
          <a:lstStyle/>
          <a:p>
            <a:r>
              <a:rPr lang="en-US" dirty="0" smtClean="0"/>
              <a:t>How many gallons of </a:t>
            </a:r>
            <a:r>
              <a:rPr lang="en-US" b="1" dirty="0" smtClean="0"/>
              <a:t>Added Water </a:t>
            </a:r>
            <a:r>
              <a:rPr lang="en-US" dirty="0" smtClean="0"/>
              <a:t>were required? ______________</a:t>
            </a:r>
            <a:endParaRPr lang="en-US" dirty="0"/>
          </a:p>
        </p:txBody>
      </p:sp>
      <p:sp>
        <p:nvSpPr>
          <p:cNvPr id="8" name="Oval 7"/>
          <p:cNvSpPr/>
          <p:nvPr/>
        </p:nvSpPr>
        <p:spPr>
          <a:xfrm rot="16200000">
            <a:off x="1219200" y="1752602"/>
            <a:ext cx="381000" cy="190500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6200000">
            <a:off x="7162800" y="1524002"/>
            <a:ext cx="381000" cy="236220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7200" y="2895600"/>
            <a:ext cx="1905001" cy="304800"/>
          </a:xfrm>
          <a:prstGeom prst="rect">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48400" y="2895602"/>
            <a:ext cx="2286000" cy="304800"/>
          </a:xfrm>
          <a:prstGeom prst="rect">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44989135"/>
      </p:ext>
    </p:extLst>
  </p:cSld>
  <p:clrMapOvr>
    <a:masterClrMapping/>
  </p:clrMapOvr>
  <mc:AlternateContent xmlns:mc="http://schemas.openxmlformats.org/markup-compatibility/2006" xmlns:p14="http://schemas.microsoft.com/office/powerpoint/2010/main">
    <mc:Choice Requires="p14">
      <p:transition spd="slow" p14:dur="2000" advTm="15305"/>
    </mc:Choice>
    <mc:Fallback xmlns="">
      <p:transition spd="slow" advTm="15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94105"/>
            <a:ext cx="8839200" cy="5791200"/>
          </a:xfrm>
        </p:spPr>
        <p:txBody>
          <a:bodyPr>
            <a:normAutofit/>
          </a:bodyPr>
          <a:lstStyle/>
          <a:p>
            <a:pPr marL="0" indent="0">
              <a:buNone/>
            </a:pPr>
            <a:r>
              <a:rPr lang="en-US" sz="2000" b="1" dirty="0" smtClean="0">
                <a:solidFill>
                  <a:srgbClr val="990000"/>
                </a:solidFill>
              </a:rPr>
              <a:t>STEP 19. </a:t>
            </a:r>
            <a:r>
              <a:rPr lang="en-US" sz="2000" dirty="0" smtClean="0"/>
              <a:t>Although now the form is now complete, the process of designing the mix is not.  The aggregates each contain moisture, and this water must be accounted for in the mix preparation.  The problem statement says that the fine aggregate has a moisture percentage of 4% and the coarse aggregate has 1% moisture beyond SSD conditions.  To determine what the weight of aggregate moisture is – multiply the individual aggregate weights by their respective moisture contents as shown.</a:t>
            </a:r>
          </a:p>
          <a:p>
            <a:pPr marL="0" indent="0">
              <a:buNone/>
            </a:pPr>
            <a:endParaRPr lang="en-US" sz="2000" b="1" dirty="0">
              <a:solidFill>
                <a:srgbClr val="990000"/>
              </a:solidFill>
            </a:endParaRPr>
          </a:p>
          <a:p>
            <a:pPr marL="0" indent="0">
              <a:buNone/>
            </a:pPr>
            <a:r>
              <a:rPr lang="en-US" sz="2000" dirty="0" smtClean="0"/>
              <a:t>Fine Aggregate weight: </a:t>
            </a:r>
            <a:r>
              <a:rPr lang="en-US" sz="2000" b="1" dirty="0" smtClean="0"/>
              <a:t>1034 </a:t>
            </a:r>
            <a:r>
              <a:rPr lang="en-US" sz="2000" b="1" dirty="0" err="1" smtClean="0"/>
              <a:t>lbs</a:t>
            </a:r>
            <a:endParaRPr lang="en-US" sz="2000" b="1" dirty="0" smtClean="0">
              <a:solidFill>
                <a:srgbClr val="990000"/>
              </a:solidFill>
            </a:endParaRPr>
          </a:p>
          <a:p>
            <a:pPr marL="0" indent="0">
              <a:buNone/>
            </a:pPr>
            <a:endParaRPr lang="en-US" sz="1600" dirty="0" smtClean="0">
              <a:solidFill>
                <a:schemeClr val="tx2"/>
              </a:solidFill>
            </a:endParaRPr>
          </a:p>
          <a:p>
            <a:pPr marL="0" indent="0" algn="ctr">
              <a:buNone/>
            </a:pPr>
            <a:r>
              <a:rPr lang="en-US" sz="2000" dirty="0" smtClean="0">
                <a:solidFill>
                  <a:schemeClr val="tx2"/>
                </a:solidFill>
              </a:rPr>
              <a:t>1034 x 4% = 41 </a:t>
            </a:r>
            <a:r>
              <a:rPr lang="en-US" sz="2000" dirty="0" err="1" smtClean="0">
                <a:solidFill>
                  <a:schemeClr val="tx2"/>
                </a:solidFill>
              </a:rPr>
              <a:t>lbs</a:t>
            </a:r>
            <a:r>
              <a:rPr lang="en-US" sz="2000" dirty="0" smtClean="0">
                <a:solidFill>
                  <a:schemeClr val="tx2"/>
                </a:solidFill>
              </a:rPr>
              <a:t>			   Round to the nearest pound!</a:t>
            </a:r>
          </a:p>
          <a:p>
            <a:pPr marL="0" indent="0">
              <a:buNone/>
            </a:pPr>
            <a:endParaRPr lang="en-US" sz="2000" b="1" dirty="0" smtClean="0"/>
          </a:p>
          <a:p>
            <a:pPr marL="0" indent="0">
              <a:buNone/>
            </a:pPr>
            <a:r>
              <a:rPr lang="en-US" sz="2000" dirty="0" smtClean="0"/>
              <a:t>Coarse Aggregate weight: </a:t>
            </a:r>
            <a:r>
              <a:rPr lang="en-US" sz="2000" b="1" dirty="0" smtClean="0"/>
              <a:t>2022 </a:t>
            </a:r>
            <a:r>
              <a:rPr lang="en-US" sz="2000" b="1" dirty="0" err="1" smtClean="0"/>
              <a:t>lbs</a:t>
            </a:r>
            <a:endParaRPr lang="en-US" sz="2000" b="1" dirty="0" smtClean="0">
              <a:solidFill>
                <a:srgbClr val="990000"/>
              </a:solidFill>
            </a:endParaRPr>
          </a:p>
          <a:p>
            <a:pPr marL="0" indent="0">
              <a:buNone/>
            </a:pPr>
            <a:endParaRPr lang="en-US" sz="2000" b="1" dirty="0" smtClean="0"/>
          </a:p>
          <a:p>
            <a:pPr marL="0" indent="0" algn="ctr">
              <a:buNone/>
            </a:pPr>
            <a:r>
              <a:rPr lang="en-US" sz="2000" dirty="0" smtClean="0">
                <a:solidFill>
                  <a:schemeClr val="tx2"/>
                </a:solidFill>
              </a:rPr>
              <a:t>2022 x 1% = 20 </a:t>
            </a:r>
            <a:r>
              <a:rPr lang="en-US" sz="2000" dirty="0" err="1" smtClean="0">
                <a:solidFill>
                  <a:schemeClr val="tx2"/>
                </a:solidFill>
              </a:rPr>
              <a:t>lbs</a:t>
            </a:r>
            <a:r>
              <a:rPr lang="en-US" sz="2000" dirty="0" smtClean="0">
                <a:solidFill>
                  <a:schemeClr val="tx2"/>
                </a:solidFill>
              </a:rPr>
              <a:t>			   Round to the nearest pound!</a:t>
            </a:r>
          </a:p>
          <a:p>
            <a:pPr marL="0" indent="0">
              <a:buNone/>
            </a:pPr>
            <a:endParaRPr lang="en-US" sz="2000" b="1" dirty="0" smtClean="0"/>
          </a:p>
          <a:p>
            <a:pPr marL="0" indent="0" algn="ctr">
              <a:buNone/>
            </a:pPr>
            <a:r>
              <a:rPr lang="en-US" sz="2000" dirty="0" smtClean="0">
                <a:solidFill>
                  <a:schemeClr val="tx2"/>
                </a:solidFill>
              </a:rPr>
              <a:t>	</a:t>
            </a:r>
            <a:endParaRPr lang="en-US" sz="2000" b="1" dirty="0"/>
          </a:p>
          <a:p>
            <a:pPr marL="0" indent="0">
              <a:buNone/>
            </a:pPr>
            <a:endParaRPr lang="en-US" sz="20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05236668"/>
      </p:ext>
    </p:extLst>
  </p:cSld>
  <p:clrMapOvr>
    <a:masterClrMapping/>
  </p:clrMapOvr>
  <mc:AlternateContent xmlns:mc="http://schemas.openxmlformats.org/markup-compatibility/2006" xmlns:p14="http://schemas.microsoft.com/office/powerpoint/2010/main">
    <mc:Choice Requires="p14">
      <p:transition spd="slow" p14:dur="2000" advTm="39208"/>
    </mc:Choice>
    <mc:Fallback xmlns="">
      <p:transition spd="slow" advTm="3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68067" y="228600"/>
            <a:ext cx="8839200" cy="3163495"/>
          </a:xfrm>
        </p:spPr>
        <p:txBody>
          <a:bodyPr>
            <a:noAutofit/>
          </a:bodyPr>
          <a:lstStyle/>
          <a:p>
            <a:pPr marL="0" indent="0">
              <a:buNone/>
            </a:pPr>
            <a:r>
              <a:rPr lang="en-US" sz="1800" b="1" dirty="0" smtClean="0">
                <a:solidFill>
                  <a:srgbClr val="990000"/>
                </a:solidFill>
              </a:rPr>
              <a:t>STEP 20-21. </a:t>
            </a:r>
            <a:r>
              <a:rPr lang="en-US" sz="1800" dirty="0" smtClean="0"/>
              <a:t>The weights of 41 </a:t>
            </a:r>
            <a:r>
              <a:rPr lang="en-US" sz="1800" dirty="0" err="1" smtClean="0"/>
              <a:t>lbs</a:t>
            </a:r>
            <a:r>
              <a:rPr lang="en-US" sz="1800" dirty="0" smtClean="0"/>
              <a:t> and 20 </a:t>
            </a:r>
            <a:r>
              <a:rPr lang="en-US" sz="1800" dirty="0" err="1" smtClean="0"/>
              <a:t>lbs</a:t>
            </a:r>
            <a:r>
              <a:rPr lang="en-US" sz="1800" dirty="0" smtClean="0"/>
              <a:t> represent the weight of water that would enter the mix via the aggregates.  The inclusion of this water also means that the weight of fine aggregate entering the mix is actually less than the 1034 measured.  The same reasoning applies to the coarse aggregate.  To compensate, 41 </a:t>
            </a:r>
            <a:r>
              <a:rPr lang="en-US" sz="1800" dirty="0" err="1" smtClean="0"/>
              <a:t>lbs</a:t>
            </a:r>
            <a:r>
              <a:rPr lang="en-US" sz="1800" dirty="0" smtClean="0"/>
              <a:t> of fine aggregate must be added to the mix design value of 1034 lbs.  Also, 20 </a:t>
            </a:r>
            <a:r>
              <a:rPr lang="en-US" sz="1800" dirty="0" err="1" smtClean="0"/>
              <a:t>lbs</a:t>
            </a:r>
            <a:r>
              <a:rPr lang="en-US" sz="1800" dirty="0" smtClean="0"/>
              <a:t> of coarse aggregate must be added to the design weight of 2022 lbs.</a:t>
            </a:r>
          </a:p>
          <a:p>
            <a:pPr marL="0" indent="0">
              <a:buNone/>
            </a:pPr>
            <a:endParaRPr lang="en-US" sz="1800" dirty="0"/>
          </a:p>
          <a:p>
            <a:pPr marL="0" indent="0">
              <a:buNone/>
            </a:pPr>
            <a:r>
              <a:rPr lang="en-US" sz="1800" dirty="0" smtClean="0"/>
              <a:t>Adjusted Fine Aggregate weight: 1034 + 41 = 1075 </a:t>
            </a:r>
            <a:r>
              <a:rPr lang="en-US" sz="1800" dirty="0" err="1" smtClean="0"/>
              <a:t>lbs</a:t>
            </a:r>
            <a:endParaRPr lang="en-US" sz="1800" dirty="0" smtClean="0"/>
          </a:p>
          <a:p>
            <a:pPr marL="0" indent="0">
              <a:buNone/>
            </a:pPr>
            <a:endParaRPr lang="en-US" sz="1800" dirty="0"/>
          </a:p>
          <a:p>
            <a:pPr marL="0" indent="0">
              <a:buNone/>
            </a:pPr>
            <a:r>
              <a:rPr lang="en-US" sz="1800" dirty="0" smtClean="0"/>
              <a:t>Adjusted Coarse Aggregate weight: 2022 + 20 + 2042 </a:t>
            </a:r>
            <a:r>
              <a:rPr lang="en-US" sz="1800" dirty="0" err="1" smtClean="0"/>
              <a:t>lbs</a:t>
            </a:r>
            <a:endParaRPr lang="en-US" sz="1800" dirty="0" smtClean="0"/>
          </a:p>
          <a:p>
            <a:pPr marL="0" indent="0">
              <a:buNone/>
            </a:pPr>
            <a:endParaRPr lang="en-US" sz="1800" b="1" dirty="0">
              <a:solidFill>
                <a:srgbClr val="990000"/>
              </a:solidFill>
            </a:endParaRPr>
          </a:p>
          <a:p>
            <a:pPr marL="0" indent="0">
              <a:buNone/>
            </a:pPr>
            <a:endParaRPr lang="en-US" sz="1800" b="1" dirty="0" smtClean="0"/>
          </a:p>
          <a:p>
            <a:pPr marL="0" indent="0" algn="ctr">
              <a:buNone/>
            </a:pPr>
            <a:r>
              <a:rPr lang="en-US" sz="1800" dirty="0" smtClean="0">
                <a:solidFill>
                  <a:schemeClr val="tx2"/>
                </a:solidFill>
              </a:rPr>
              <a:t>	</a:t>
            </a:r>
            <a:endParaRPr lang="en-US" sz="1800" b="1" dirty="0"/>
          </a:p>
          <a:p>
            <a:pPr marL="0" indent="0">
              <a:buNone/>
            </a:pPr>
            <a:endParaRPr lang="en-US" sz="18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149551" y="3429000"/>
                <a:ext cx="8839200" cy="584584"/>
              </a:xfrm>
              <a:prstGeom prst="rect">
                <a:avLst/>
              </a:prstGeom>
              <a:noFill/>
              <a:ln w="28575">
                <a:noFill/>
              </a:ln>
            </p:spPr>
            <p:txBody>
              <a:bodyPr wrap="square" rtlCol="0">
                <a:spAutoFit/>
              </a:bodyPr>
              <a:lstStyle/>
              <a:p>
                <a:r>
                  <a:rPr lang="en-US" sz="2000" b="1" dirty="0" smtClean="0">
                    <a:solidFill>
                      <a:schemeClr val="tx2"/>
                    </a:solidFill>
                  </a:rPr>
                  <a:t>Fine Aggregate:       </a:t>
                </a:r>
                <a:r>
                  <a:rPr lang="en-US" sz="2000" dirty="0" smtClean="0">
                    <a:solidFill>
                      <a:schemeClr val="tx2"/>
                    </a:solidFill>
                  </a:rPr>
                  <a:t>	 </a:t>
                </a:r>
                <a14:m>
                  <m:oMath xmlns:m="http://schemas.openxmlformats.org/officeDocument/2006/math">
                    <m:f>
                      <m:fPr>
                        <m:ctrlPr>
                          <a:rPr lang="en-US" sz="2000" i="1" smtClean="0">
                            <a:solidFill>
                              <a:schemeClr val="tx2"/>
                            </a:solidFill>
                            <a:latin typeface="Cambria Math" panose="02040503050406030204" pitchFamily="18" charset="0"/>
                          </a:rPr>
                        </m:ctrlPr>
                      </m:fPr>
                      <m:num>
                        <m:r>
                          <a:rPr lang="en-US" sz="2000" b="0" i="1" smtClean="0">
                            <a:solidFill>
                              <a:schemeClr val="tx2"/>
                            </a:solidFill>
                            <a:latin typeface="Cambria Math"/>
                          </a:rPr>
                          <m:t>18.186</m:t>
                        </m:r>
                      </m:num>
                      <m:den>
                        <m:r>
                          <a:rPr lang="en-US" sz="2000" b="0" i="1" smtClean="0">
                            <a:solidFill>
                              <a:schemeClr val="tx2"/>
                            </a:solidFill>
                            <a:latin typeface="Cambria Math"/>
                          </a:rPr>
                          <m:t>(</m:t>
                        </m:r>
                        <m:r>
                          <m:rPr>
                            <m:sty m:val="p"/>
                          </m:rPr>
                          <a:rPr lang="en-US" sz="2000" b="0" i="0" smtClean="0">
                            <a:solidFill>
                              <a:schemeClr val="tx2"/>
                            </a:solidFill>
                            <a:latin typeface="Cambria Math"/>
                          </a:rPr>
                          <m:t>B</m:t>
                        </m:r>
                        <m:r>
                          <a:rPr lang="en-US" sz="2000" b="0" i="0" smtClean="0">
                            <a:solidFill>
                              <a:schemeClr val="tx2"/>
                            </a:solidFill>
                            <a:latin typeface="Cambria Math"/>
                          </a:rPr>
                          <m:t>)</m:t>
                        </m:r>
                      </m:den>
                    </m:f>
                    <m:r>
                      <a:rPr lang="en-US" sz="2000" smtClean="0">
                        <a:solidFill>
                          <a:schemeClr val="tx2"/>
                        </a:solidFill>
                        <a:latin typeface="Cambria Math"/>
                        <a:ea typeface="Cambria Math"/>
                      </a:rPr>
                      <m:t>×</m:t>
                    </m:r>
                    <m:r>
                      <a:rPr lang="en-US" sz="2000" b="0" i="0" smtClean="0">
                        <a:solidFill>
                          <a:schemeClr val="tx2"/>
                        </a:solidFill>
                        <a:latin typeface="Cambria Math"/>
                        <a:ea typeface="Cambria Math"/>
                      </a:rPr>
                      <m:t> </m:t>
                    </m:r>
                    <m:f>
                      <m:fPr>
                        <m:ctrlPr>
                          <a:rPr lang="en-US" sz="2000" b="0" i="1" smtClean="0">
                            <a:solidFill>
                              <a:schemeClr val="tx2"/>
                            </a:solidFill>
                            <a:latin typeface="Cambria Math" panose="02040503050406030204" pitchFamily="18" charset="0"/>
                            <a:ea typeface="Cambria Math"/>
                          </a:rPr>
                        </m:ctrlPr>
                      </m:fPr>
                      <m:num>
                        <m:r>
                          <a:rPr lang="en-US" sz="2000" b="0" i="1" smtClean="0">
                            <a:solidFill>
                              <a:schemeClr val="tx2"/>
                            </a:solidFill>
                            <a:latin typeface="Cambria Math"/>
                            <a:ea typeface="Cambria Math"/>
                          </a:rPr>
                          <m:t>34%</m:t>
                        </m:r>
                      </m:num>
                      <m:den>
                        <m:r>
                          <a:rPr lang="en-US" sz="2000" b="0" i="1" smtClean="0">
                            <a:solidFill>
                              <a:schemeClr val="tx2"/>
                            </a:solidFill>
                            <a:latin typeface="Cambria Math"/>
                            <a:ea typeface="Cambria Math"/>
                          </a:rPr>
                          <m:t>%</m:t>
                        </m:r>
                        <m:r>
                          <m:rPr>
                            <m:sty m:val="p"/>
                          </m:rPr>
                          <a:rPr lang="en-US" sz="2000" b="0" i="0" smtClean="0">
                            <a:solidFill>
                              <a:schemeClr val="tx2"/>
                            </a:solidFill>
                            <a:latin typeface="Cambria Math"/>
                            <a:ea typeface="Cambria Math"/>
                          </a:rPr>
                          <m:t>FA</m:t>
                        </m:r>
                      </m:den>
                    </m:f>
                    <m:r>
                      <a:rPr lang="en-US" sz="2000" i="0" smtClean="0">
                        <a:solidFill>
                          <a:schemeClr val="tx2"/>
                        </a:solidFill>
                        <a:latin typeface="Cambria Math"/>
                      </a:rPr>
                      <m:t>=</m:t>
                    </m:r>
                    <m:r>
                      <a:rPr lang="en-US" sz="2000" b="0" i="0" smtClean="0">
                        <a:solidFill>
                          <a:schemeClr val="tx2"/>
                        </a:solidFill>
                        <a:latin typeface="Cambria Math"/>
                      </a:rPr>
                      <m:t> </m:t>
                    </m:r>
                    <m:f>
                      <m:fPr>
                        <m:ctrlPr>
                          <a:rPr lang="en-US" sz="2000" b="0" i="1" smtClean="0">
                            <a:solidFill>
                              <a:schemeClr val="tx2"/>
                            </a:solidFill>
                            <a:latin typeface="Cambria Math" panose="02040503050406030204" pitchFamily="18" charset="0"/>
                          </a:rPr>
                        </m:ctrlPr>
                      </m:fPr>
                      <m:num>
                        <m:r>
                          <a:rPr lang="en-US" sz="2000" b="0" i="1" smtClean="0">
                            <a:solidFill>
                              <a:schemeClr val="tx2"/>
                            </a:solidFill>
                            <a:latin typeface="Cambria Math"/>
                          </a:rPr>
                          <m:t>6.183 </m:t>
                        </m:r>
                        <m:r>
                          <m:rPr>
                            <m:sty m:val="p"/>
                          </m:rPr>
                          <a:rPr lang="en-US" sz="2000" b="0" i="0" smtClean="0">
                            <a:solidFill>
                              <a:schemeClr val="tx2"/>
                            </a:solidFill>
                            <a:latin typeface="Cambria Math"/>
                          </a:rPr>
                          <m:t>ft</m:t>
                        </m:r>
                        <m:r>
                          <a:rPr lang="en-US" sz="2000" b="0" i="1" baseline="30000" smtClean="0">
                            <a:solidFill>
                              <a:schemeClr val="tx2"/>
                            </a:solidFill>
                            <a:latin typeface="Cambria Math"/>
                          </a:rPr>
                          <m:t>3</m:t>
                        </m:r>
                      </m:num>
                      <m:den>
                        <m:r>
                          <a:rPr lang="en-US" sz="2000" b="0" i="1" smtClean="0">
                            <a:solidFill>
                              <a:schemeClr val="tx2"/>
                            </a:solidFill>
                            <a:latin typeface="Cambria Math"/>
                          </a:rPr>
                          <m:t>(</m:t>
                        </m:r>
                        <m:r>
                          <m:rPr>
                            <m:sty m:val="p"/>
                          </m:rPr>
                          <a:rPr lang="en-US" sz="2000" b="0" i="0" smtClean="0">
                            <a:solidFill>
                              <a:schemeClr val="tx2"/>
                            </a:solidFill>
                            <a:latin typeface="Cambria Math"/>
                          </a:rPr>
                          <m:t>C</m:t>
                        </m:r>
                        <m:r>
                          <a:rPr lang="en-US" sz="2000" b="0" i="1" smtClean="0">
                            <a:solidFill>
                              <a:schemeClr val="tx2"/>
                            </a:solidFill>
                            <a:latin typeface="Cambria Math"/>
                          </a:rPr>
                          <m:t>)</m:t>
                        </m:r>
                      </m:den>
                    </m:f>
                    <m:r>
                      <a:rPr lang="en-US" sz="2000" dirty="0">
                        <a:solidFill>
                          <a:schemeClr val="tx2"/>
                        </a:solidFill>
                        <a:latin typeface="Cambria Math"/>
                        <a:ea typeface="Cambria Math"/>
                      </a:rPr>
                      <m:t>×</m:t>
                    </m:r>
                    <m:f>
                      <m:fPr>
                        <m:ctrlPr>
                          <a:rPr lang="en-US" sz="2000" i="1" dirty="0" smtClean="0">
                            <a:solidFill>
                              <a:schemeClr val="tx2"/>
                            </a:solidFill>
                            <a:latin typeface="Cambria Math" panose="02040503050406030204" pitchFamily="18" charset="0"/>
                            <a:ea typeface="Cambria Math"/>
                          </a:rPr>
                        </m:ctrlPr>
                      </m:fPr>
                      <m:num>
                        <m:r>
                          <a:rPr lang="en-US" sz="2000" b="0" i="1" dirty="0" smtClean="0">
                            <a:solidFill>
                              <a:schemeClr val="tx2"/>
                            </a:solidFill>
                            <a:latin typeface="Cambria Math"/>
                            <a:ea typeface="Cambria Math"/>
                          </a:rPr>
                          <m:t>2.68</m:t>
                        </m:r>
                      </m:num>
                      <m:den>
                        <m:r>
                          <m:rPr>
                            <m:sty m:val="p"/>
                          </m:rPr>
                          <a:rPr lang="en-US" sz="2000" b="0" i="0" dirty="0" smtClean="0">
                            <a:solidFill>
                              <a:schemeClr val="tx2"/>
                            </a:solidFill>
                            <a:latin typeface="Cambria Math"/>
                            <a:ea typeface="Cambria Math"/>
                          </a:rPr>
                          <m:t>SG</m:t>
                        </m:r>
                      </m:den>
                    </m:f>
                    <m:r>
                      <a:rPr lang="en-US" sz="2000" i="1" dirty="0" smtClean="0">
                        <a:solidFill>
                          <a:schemeClr val="tx2"/>
                        </a:solidFill>
                        <a:latin typeface="Cambria Math"/>
                        <a:ea typeface="Cambria Math"/>
                      </a:rPr>
                      <m:t>×</m:t>
                    </m:r>
                    <m:r>
                      <a:rPr lang="en-US" sz="2000" b="0" i="1" dirty="0" smtClean="0">
                        <a:solidFill>
                          <a:schemeClr val="tx2"/>
                        </a:solidFill>
                        <a:latin typeface="Cambria Math"/>
                        <a:ea typeface="Cambria Math"/>
                      </a:rPr>
                      <m:t>6.24=1034 </m:t>
                    </m:r>
                    <m:r>
                      <m:rPr>
                        <m:sty m:val="p"/>
                      </m:rPr>
                      <a:rPr lang="en-US" sz="2000" b="0" i="0" dirty="0" smtClean="0">
                        <a:solidFill>
                          <a:schemeClr val="tx2"/>
                        </a:solidFill>
                        <a:latin typeface="Cambria Math"/>
                        <a:ea typeface="Cambria Math"/>
                      </a:rPr>
                      <m:t>lbs</m:t>
                    </m:r>
                  </m:oMath>
                </a14:m>
                <a:endParaRPr lang="en-US" sz="2000" dirty="0" smtClean="0">
                  <a:solidFill>
                    <a:schemeClr val="tx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49551" y="3429000"/>
                <a:ext cx="8839200" cy="584584"/>
              </a:xfrm>
              <a:prstGeom prst="rect">
                <a:avLst/>
              </a:prstGeom>
              <a:blipFill rotWithShape="1">
                <a:blip r:embed="rId6"/>
                <a:stretch>
                  <a:fillRect l="-759"/>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52400" y="4800600"/>
                <a:ext cx="8915400" cy="584584"/>
              </a:xfrm>
              <a:prstGeom prst="rect">
                <a:avLst/>
              </a:prstGeom>
              <a:noFill/>
              <a:ln w="28575">
                <a:noFill/>
              </a:ln>
            </p:spPr>
            <p:txBody>
              <a:bodyPr wrap="square" rtlCol="0">
                <a:spAutoFit/>
              </a:bodyPr>
              <a:lstStyle/>
              <a:p>
                <a:r>
                  <a:rPr lang="en-US" sz="2000" b="1" dirty="0" smtClean="0">
                    <a:solidFill>
                      <a:schemeClr val="tx2"/>
                    </a:solidFill>
                  </a:rPr>
                  <a:t>Coarse Aggregate:       </a:t>
                </a:r>
                <a:r>
                  <a:rPr lang="en-US" sz="2000" dirty="0" smtClean="0">
                    <a:solidFill>
                      <a:schemeClr val="tx2"/>
                    </a:solidFill>
                  </a:rPr>
                  <a:t>	 </a:t>
                </a:r>
                <a14:m>
                  <m:oMath xmlns:m="http://schemas.openxmlformats.org/officeDocument/2006/math">
                    <m:f>
                      <m:fPr>
                        <m:ctrlPr>
                          <a:rPr lang="en-US" sz="2000" i="1" smtClean="0">
                            <a:solidFill>
                              <a:schemeClr val="tx2"/>
                            </a:solidFill>
                            <a:latin typeface="Cambria Math" panose="02040503050406030204" pitchFamily="18" charset="0"/>
                          </a:rPr>
                        </m:ctrlPr>
                      </m:fPr>
                      <m:num>
                        <m:r>
                          <a:rPr lang="en-US" sz="2000" b="0" i="1" smtClean="0">
                            <a:solidFill>
                              <a:schemeClr val="tx2"/>
                            </a:solidFill>
                            <a:latin typeface="Cambria Math"/>
                          </a:rPr>
                          <m:t>18.186</m:t>
                        </m:r>
                      </m:num>
                      <m:den>
                        <m:r>
                          <a:rPr lang="en-US" sz="2000" b="0" i="1" smtClean="0">
                            <a:solidFill>
                              <a:schemeClr val="tx2"/>
                            </a:solidFill>
                            <a:latin typeface="Cambria Math"/>
                          </a:rPr>
                          <m:t>(</m:t>
                        </m:r>
                        <m:r>
                          <m:rPr>
                            <m:sty m:val="p"/>
                          </m:rPr>
                          <a:rPr lang="en-US" sz="2000" b="0" i="0" smtClean="0">
                            <a:solidFill>
                              <a:schemeClr val="tx2"/>
                            </a:solidFill>
                            <a:latin typeface="Cambria Math"/>
                          </a:rPr>
                          <m:t>B</m:t>
                        </m:r>
                        <m:r>
                          <a:rPr lang="en-US" sz="2000" b="0" i="0" smtClean="0">
                            <a:solidFill>
                              <a:schemeClr val="tx2"/>
                            </a:solidFill>
                            <a:latin typeface="Cambria Math"/>
                          </a:rPr>
                          <m:t>)</m:t>
                        </m:r>
                      </m:den>
                    </m:f>
                    <m:r>
                      <a:rPr lang="en-US" sz="2000" smtClean="0">
                        <a:solidFill>
                          <a:schemeClr val="tx2"/>
                        </a:solidFill>
                        <a:latin typeface="Cambria Math"/>
                        <a:ea typeface="Cambria Math"/>
                      </a:rPr>
                      <m:t>×</m:t>
                    </m:r>
                    <m:r>
                      <a:rPr lang="en-US" sz="2000" b="0" i="0" smtClean="0">
                        <a:solidFill>
                          <a:schemeClr val="tx2"/>
                        </a:solidFill>
                        <a:latin typeface="Cambria Math"/>
                        <a:ea typeface="Cambria Math"/>
                      </a:rPr>
                      <m:t> </m:t>
                    </m:r>
                    <m:f>
                      <m:fPr>
                        <m:ctrlPr>
                          <a:rPr lang="en-US" sz="2000" b="0" i="1" smtClean="0">
                            <a:solidFill>
                              <a:schemeClr val="tx2"/>
                            </a:solidFill>
                            <a:latin typeface="Cambria Math" panose="02040503050406030204" pitchFamily="18" charset="0"/>
                            <a:ea typeface="Cambria Math"/>
                          </a:rPr>
                        </m:ctrlPr>
                      </m:fPr>
                      <m:num>
                        <m:r>
                          <a:rPr lang="en-US" sz="2000" b="0" i="1" smtClean="0">
                            <a:solidFill>
                              <a:schemeClr val="tx2"/>
                            </a:solidFill>
                            <a:latin typeface="Cambria Math"/>
                            <a:ea typeface="Cambria Math"/>
                          </a:rPr>
                          <m:t>66%</m:t>
                        </m:r>
                      </m:num>
                      <m:den>
                        <m:r>
                          <a:rPr lang="en-US" sz="2000" b="0" i="1" smtClean="0">
                            <a:solidFill>
                              <a:schemeClr val="tx2"/>
                            </a:solidFill>
                            <a:latin typeface="Cambria Math"/>
                            <a:ea typeface="Cambria Math"/>
                          </a:rPr>
                          <m:t>%</m:t>
                        </m:r>
                        <m:r>
                          <m:rPr>
                            <m:sty m:val="p"/>
                          </m:rPr>
                          <a:rPr lang="en-US" sz="2000" b="0" i="0" smtClean="0">
                            <a:solidFill>
                              <a:schemeClr val="tx2"/>
                            </a:solidFill>
                            <a:latin typeface="Cambria Math"/>
                            <a:ea typeface="Cambria Math"/>
                          </a:rPr>
                          <m:t>FA</m:t>
                        </m:r>
                      </m:den>
                    </m:f>
                    <m:r>
                      <a:rPr lang="en-US" sz="2000" i="0" smtClean="0">
                        <a:solidFill>
                          <a:schemeClr val="tx2"/>
                        </a:solidFill>
                        <a:latin typeface="Cambria Math"/>
                      </a:rPr>
                      <m:t>=</m:t>
                    </m:r>
                    <m:r>
                      <a:rPr lang="en-US" sz="2000" b="0" i="0" smtClean="0">
                        <a:solidFill>
                          <a:schemeClr val="tx2"/>
                        </a:solidFill>
                        <a:latin typeface="Cambria Math"/>
                      </a:rPr>
                      <m:t> </m:t>
                    </m:r>
                    <m:f>
                      <m:fPr>
                        <m:ctrlPr>
                          <a:rPr lang="en-US" sz="2000" b="0" i="1" smtClean="0">
                            <a:solidFill>
                              <a:schemeClr val="tx2"/>
                            </a:solidFill>
                            <a:latin typeface="Cambria Math" panose="02040503050406030204" pitchFamily="18" charset="0"/>
                          </a:rPr>
                        </m:ctrlPr>
                      </m:fPr>
                      <m:num>
                        <m:r>
                          <a:rPr lang="en-US" sz="2000" b="0" i="1" smtClean="0">
                            <a:solidFill>
                              <a:schemeClr val="tx2"/>
                            </a:solidFill>
                            <a:latin typeface="Cambria Math"/>
                          </a:rPr>
                          <m:t>12.003 </m:t>
                        </m:r>
                        <m:r>
                          <m:rPr>
                            <m:sty m:val="p"/>
                          </m:rPr>
                          <a:rPr lang="en-US" sz="2000" b="0" i="0" smtClean="0">
                            <a:solidFill>
                              <a:schemeClr val="tx2"/>
                            </a:solidFill>
                            <a:latin typeface="Cambria Math"/>
                          </a:rPr>
                          <m:t>ft</m:t>
                        </m:r>
                        <m:r>
                          <a:rPr lang="en-US" sz="2000" b="0" i="1" baseline="30000" smtClean="0">
                            <a:solidFill>
                              <a:schemeClr val="tx2"/>
                            </a:solidFill>
                            <a:latin typeface="Cambria Math"/>
                          </a:rPr>
                          <m:t>3</m:t>
                        </m:r>
                      </m:num>
                      <m:den>
                        <m:r>
                          <a:rPr lang="en-US" sz="2000" b="0" i="1" smtClean="0">
                            <a:solidFill>
                              <a:schemeClr val="tx2"/>
                            </a:solidFill>
                            <a:latin typeface="Cambria Math"/>
                          </a:rPr>
                          <m:t>(</m:t>
                        </m:r>
                        <m:r>
                          <m:rPr>
                            <m:sty m:val="p"/>
                          </m:rPr>
                          <a:rPr lang="en-US" sz="2000" b="0" i="0" smtClean="0">
                            <a:solidFill>
                              <a:schemeClr val="tx2"/>
                            </a:solidFill>
                            <a:latin typeface="Cambria Math"/>
                          </a:rPr>
                          <m:t>D</m:t>
                        </m:r>
                        <m:r>
                          <a:rPr lang="en-US" sz="2000" b="0" i="1" smtClean="0">
                            <a:solidFill>
                              <a:schemeClr val="tx2"/>
                            </a:solidFill>
                            <a:latin typeface="Cambria Math"/>
                          </a:rPr>
                          <m:t>)</m:t>
                        </m:r>
                      </m:den>
                    </m:f>
                    <m:r>
                      <a:rPr lang="en-US" sz="2000" dirty="0">
                        <a:solidFill>
                          <a:schemeClr val="tx2"/>
                        </a:solidFill>
                        <a:latin typeface="Cambria Math"/>
                        <a:ea typeface="Cambria Math"/>
                      </a:rPr>
                      <m:t>×</m:t>
                    </m:r>
                    <m:f>
                      <m:fPr>
                        <m:ctrlPr>
                          <a:rPr lang="en-US" sz="2000" i="1" dirty="0" smtClean="0">
                            <a:solidFill>
                              <a:schemeClr val="tx2"/>
                            </a:solidFill>
                            <a:latin typeface="Cambria Math" panose="02040503050406030204" pitchFamily="18" charset="0"/>
                            <a:ea typeface="Cambria Math"/>
                          </a:rPr>
                        </m:ctrlPr>
                      </m:fPr>
                      <m:num>
                        <m:r>
                          <a:rPr lang="en-US" sz="2000" b="0" i="1" dirty="0" smtClean="0">
                            <a:solidFill>
                              <a:schemeClr val="tx2"/>
                            </a:solidFill>
                            <a:latin typeface="Cambria Math"/>
                            <a:ea typeface="Cambria Math"/>
                          </a:rPr>
                          <m:t>2.70</m:t>
                        </m:r>
                      </m:num>
                      <m:den>
                        <m:r>
                          <m:rPr>
                            <m:sty m:val="p"/>
                          </m:rPr>
                          <a:rPr lang="en-US" sz="2000" b="0" i="0" dirty="0" smtClean="0">
                            <a:solidFill>
                              <a:schemeClr val="tx2"/>
                            </a:solidFill>
                            <a:latin typeface="Cambria Math"/>
                            <a:ea typeface="Cambria Math"/>
                          </a:rPr>
                          <m:t>SG</m:t>
                        </m:r>
                      </m:den>
                    </m:f>
                    <m:r>
                      <a:rPr lang="en-US" sz="2000" i="1" dirty="0" smtClean="0">
                        <a:solidFill>
                          <a:schemeClr val="tx2"/>
                        </a:solidFill>
                        <a:latin typeface="Cambria Math"/>
                        <a:ea typeface="Cambria Math"/>
                      </a:rPr>
                      <m:t>×</m:t>
                    </m:r>
                    <m:r>
                      <a:rPr lang="en-US" sz="2000" b="0" i="1" dirty="0" smtClean="0">
                        <a:solidFill>
                          <a:schemeClr val="tx2"/>
                        </a:solidFill>
                        <a:latin typeface="Cambria Math"/>
                        <a:ea typeface="Cambria Math"/>
                      </a:rPr>
                      <m:t>6.24=2022 </m:t>
                    </m:r>
                    <m:r>
                      <m:rPr>
                        <m:sty m:val="p"/>
                      </m:rPr>
                      <a:rPr lang="en-US" sz="2000" b="0" i="0" dirty="0" smtClean="0">
                        <a:solidFill>
                          <a:schemeClr val="tx2"/>
                        </a:solidFill>
                        <a:latin typeface="Cambria Math"/>
                        <a:ea typeface="Cambria Math"/>
                      </a:rPr>
                      <m:t>lbs</m:t>
                    </m:r>
                  </m:oMath>
                </a14:m>
                <a:endParaRPr lang="en-US" sz="2000" dirty="0" smtClean="0">
                  <a:solidFill>
                    <a:schemeClr val="tx2"/>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52400" y="4800600"/>
                <a:ext cx="8915400" cy="584584"/>
              </a:xfrm>
              <a:prstGeom prst="rect">
                <a:avLst/>
              </a:prstGeom>
              <a:blipFill rotWithShape="1">
                <a:blip r:embed="rId7"/>
                <a:stretch>
                  <a:fillRect l="-684"/>
                </a:stretch>
              </a:blipFill>
              <a:ln w="28575">
                <a:noFill/>
              </a:ln>
            </p:spPr>
            <p:txBody>
              <a:bodyPr/>
              <a:lstStyle/>
              <a:p>
                <a:r>
                  <a:rPr lang="en-US">
                    <a:noFill/>
                  </a:rPr>
                  <a:t> </a:t>
                </a:r>
              </a:p>
            </p:txBody>
          </p:sp>
        </mc:Fallback>
      </mc:AlternateContent>
      <p:cxnSp>
        <p:nvCxnSpPr>
          <p:cNvPr id="3" name="Straight Connector 2"/>
          <p:cNvCxnSpPr/>
          <p:nvPr/>
        </p:nvCxnSpPr>
        <p:spPr>
          <a:xfrm>
            <a:off x="7162800" y="3721292"/>
            <a:ext cx="990600"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239000" y="5092892"/>
            <a:ext cx="990600"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76800" y="4013584"/>
            <a:ext cx="3458198" cy="400110"/>
          </a:xfrm>
          <a:prstGeom prst="rect">
            <a:avLst/>
          </a:prstGeom>
          <a:noFill/>
          <a:ln w="28575">
            <a:solidFill>
              <a:srgbClr val="990000"/>
            </a:solidFill>
          </a:ln>
        </p:spPr>
        <p:txBody>
          <a:bodyPr wrap="square" rtlCol="0">
            <a:spAutoFit/>
          </a:bodyPr>
          <a:lstStyle/>
          <a:p>
            <a:pPr algn="r"/>
            <a:r>
              <a:rPr lang="en-US" sz="2000" dirty="0" smtClean="0"/>
              <a:t>Adj. Wt. = 1034 + 41 = </a:t>
            </a:r>
            <a:r>
              <a:rPr lang="en-US" sz="2000" b="1" dirty="0" smtClean="0">
                <a:solidFill>
                  <a:schemeClr val="tx2"/>
                </a:solidFill>
              </a:rPr>
              <a:t>1075 </a:t>
            </a:r>
            <a:r>
              <a:rPr lang="en-US" sz="2000" b="1" dirty="0" err="1" smtClean="0">
                <a:solidFill>
                  <a:schemeClr val="tx2"/>
                </a:solidFill>
              </a:rPr>
              <a:t>lbs</a:t>
            </a:r>
            <a:endParaRPr lang="en-US" sz="2000" b="1" dirty="0">
              <a:solidFill>
                <a:schemeClr val="tx2"/>
              </a:solidFill>
            </a:endParaRPr>
          </a:p>
        </p:txBody>
      </p:sp>
      <p:sp>
        <p:nvSpPr>
          <p:cNvPr id="11" name="TextBox 10"/>
          <p:cNvSpPr txBox="1"/>
          <p:nvPr/>
        </p:nvSpPr>
        <p:spPr>
          <a:xfrm>
            <a:off x="4847602" y="5385184"/>
            <a:ext cx="3458198" cy="400110"/>
          </a:xfrm>
          <a:prstGeom prst="rect">
            <a:avLst/>
          </a:prstGeom>
          <a:noFill/>
          <a:ln w="28575">
            <a:solidFill>
              <a:srgbClr val="990000"/>
            </a:solidFill>
          </a:ln>
        </p:spPr>
        <p:txBody>
          <a:bodyPr wrap="square" rtlCol="0">
            <a:spAutoFit/>
          </a:bodyPr>
          <a:lstStyle/>
          <a:p>
            <a:pPr algn="r"/>
            <a:r>
              <a:rPr lang="en-US" sz="2000" dirty="0" smtClean="0"/>
              <a:t>Adj. Wt. = 2022 + 20 = </a:t>
            </a:r>
            <a:r>
              <a:rPr lang="en-US" sz="2000" b="1" dirty="0" smtClean="0">
                <a:solidFill>
                  <a:schemeClr val="tx2"/>
                </a:solidFill>
              </a:rPr>
              <a:t>2042 </a:t>
            </a:r>
            <a:r>
              <a:rPr lang="en-US" sz="2000" b="1" dirty="0" err="1" smtClean="0">
                <a:solidFill>
                  <a:schemeClr val="tx2"/>
                </a:solidFill>
              </a:rPr>
              <a:t>lbs</a:t>
            </a:r>
            <a:endParaRPr lang="en-US" sz="2000" b="1" dirty="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85590266"/>
      </p:ext>
    </p:extLst>
  </p:cSld>
  <p:clrMapOvr>
    <a:masterClrMapping/>
  </p:clrMapOvr>
  <mc:AlternateContent xmlns:mc="http://schemas.openxmlformats.org/markup-compatibility/2006" xmlns:p14="http://schemas.microsoft.com/office/powerpoint/2010/main">
    <mc:Choice Requires="p14">
      <p:transition spd="slow" p14:dur="2000" advTm="80215"/>
    </mc:Choice>
    <mc:Fallback xmlns="">
      <p:transition spd="slow" advTm="80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dirty="0" smtClean="0"/>
              <a:t>2.68</a:t>
            </a:r>
            <a:endParaRPr lang="en-US" dirty="0"/>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strike="sngStrike" dirty="0" smtClean="0"/>
              <a:t>1034</a:t>
            </a:r>
            <a:endParaRPr lang="en-US" strike="sngStrike" dirty="0"/>
          </a:p>
        </p:txBody>
      </p:sp>
      <p:sp>
        <p:nvSpPr>
          <p:cNvPr id="24" name="TextBox 23"/>
          <p:cNvSpPr txBox="1"/>
          <p:nvPr/>
        </p:nvSpPr>
        <p:spPr>
          <a:xfrm>
            <a:off x="3653328" y="5486400"/>
            <a:ext cx="990600" cy="369332"/>
          </a:xfrm>
          <a:prstGeom prst="rect">
            <a:avLst/>
          </a:prstGeom>
          <a:noFill/>
        </p:spPr>
        <p:txBody>
          <a:bodyPr wrap="square" rtlCol="0">
            <a:spAutoFit/>
          </a:bodyPr>
          <a:lstStyle/>
          <a:p>
            <a:r>
              <a:rPr lang="en-US" dirty="0" smtClean="0"/>
              <a:t>12.003</a:t>
            </a:r>
            <a:endParaRPr lang="en-US" dirty="0"/>
          </a:p>
        </p:txBody>
      </p:sp>
      <p:sp>
        <p:nvSpPr>
          <p:cNvPr id="25" name="TextBox 24"/>
          <p:cNvSpPr txBox="1"/>
          <p:nvPr/>
        </p:nvSpPr>
        <p:spPr>
          <a:xfrm>
            <a:off x="4918105" y="5486400"/>
            <a:ext cx="990600" cy="369332"/>
          </a:xfrm>
          <a:prstGeom prst="rect">
            <a:avLst/>
          </a:prstGeom>
          <a:noFill/>
        </p:spPr>
        <p:txBody>
          <a:bodyPr wrap="square" rtlCol="0">
            <a:spAutoFit/>
          </a:bodyPr>
          <a:lstStyle/>
          <a:p>
            <a:r>
              <a:rPr lang="en-US" dirty="0" smtClean="0"/>
              <a:t>2.70</a:t>
            </a:r>
            <a:endParaRPr lang="en-US" dirty="0"/>
          </a:p>
        </p:txBody>
      </p:sp>
      <p:sp>
        <p:nvSpPr>
          <p:cNvPr id="26" name="TextBox 25"/>
          <p:cNvSpPr txBox="1"/>
          <p:nvPr/>
        </p:nvSpPr>
        <p:spPr>
          <a:xfrm>
            <a:off x="6172200" y="5473143"/>
            <a:ext cx="990600" cy="369332"/>
          </a:xfrm>
          <a:prstGeom prst="rect">
            <a:avLst/>
          </a:prstGeom>
          <a:noFill/>
        </p:spPr>
        <p:txBody>
          <a:bodyPr wrap="square" rtlCol="0">
            <a:spAutoFit/>
          </a:bodyPr>
          <a:lstStyle/>
          <a:p>
            <a:r>
              <a:rPr lang="en-US" strike="sngStrike" dirty="0" smtClean="0"/>
              <a:t>2022</a:t>
            </a:r>
            <a:endParaRPr lang="en-US" strike="sngStrike" dirty="0"/>
          </a:p>
        </p:txBody>
      </p:sp>
      <p:sp>
        <p:nvSpPr>
          <p:cNvPr id="27" name="TextBox 26"/>
          <p:cNvSpPr txBox="1"/>
          <p:nvPr/>
        </p:nvSpPr>
        <p:spPr>
          <a:xfrm>
            <a:off x="4918105" y="6090303"/>
            <a:ext cx="990600" cy="369332"/>
          </a:xfrm>
          <a:prstGeom prst="rect">
            <a:avLst/>
          </a:prstGeom>
          <a:noFill/>
        </p:spPr>
        <p:txBody>
          <a:bodyPr wrap="square" rtlCol="0">
            <a:spAutoFit/>
          </a:bodyPr>
          <a:lstStyle/>
          <a:p>
            <a:r>
              <a:rPr lang="en-US" dirty="0" smtClean="0"/>
              <a:t>27.00</a:t>
            </a:r>
            <a:endParaRPr lang="en-US" dirty="0"/>
          </a:p>
        </p:txBody>
      </p:sp>
      <p:sp>
        <p:nvSpPr>
          <p:cNvPr id="28" name="TextBox 27"/>
          <p:cNvSpPr txBox="1"/>
          <p:nvPr/>
        </p:nvSpPr>
        <p:spPr>
          <a:xfrm>
            <a:off x="4267200" y="5235122"/>
            <a:ext cx="3048000" cy="369332"/>
          </a:xfrm>
          <a:prstGeom prst="rect">
            <a:avLst/>
          </a:prstGeom>
          <a:noFill/>
        </p:spPr>
        <p:txBody>
          <a:bodyPr wrap="square" rtlCol="0">
            <a:spAutoFit/>
          </a:bodyPr>
          <a:lstStyle/>
          <a:p>
            <a:r>
              <a:rPr lang="en-US" dirty="0" smtClean="0">
                <a:solidFill>
                  <a:srgbClr val="990000"/>
                </a:solidFill>
              </a:rPr>
              <a:t>Adj. Wt. 1034+ 41 = </a:t>
            </a:r>
            <a:r>
              <a:rPr lang="en-US" b="1" dirty="0" smtClean="0">
                <a:solidFill>
                  <a:srgbClr val="990000"/>
                </a:solidFill>
              </a:rPr>
              <a:t>1075</a:t>
            </a:r>
            <a:endParaRPr lang="en-US" b="1" dirty="0">
              <a:solidFill>
                <a:srgbClr val="990000"/>
              </a:solidFill>
            </a:endParaRPr>
          </a:p>
        </p:txBody>
      </p:sp>
      <p:sp>
        <p:nvSpPr>
          <p:cNvPr id="29" name="TextBox 28"/>
          <p:cNvSpPr txBox="1"/>
          <p:nvPr/>
        </p:nvSpPr>
        <p:spPr>
          <a:xfrm>
            <a:off x="3836706" y="5855732"/>
            <a:ext cx="3048000" cy="369332"/>
          </a:xfrm>
          <a:prstGeom prst="rect">
            <a:avLst/>
          </a:prstGeom>
          <a:noFill/>
        </p:spPr>
        <p:txBody>
          <a:bodyPr wrap="square" rtlCol="0">
            <a:spAutoFit/>
          </a:bodyPr>
          <a:lstStyle/>
          <a:p>
            <a:pPr algn="r"/>
            <a:r>
              <a:rPr lang="en-US" dirty="0" smtClean="0">
                <a:solidFill>
                  <a:srgbClr val="990000"/>
                </a:solidFill>
              </a:rPr>
              <a:t>2022 + 20 = </a:t>
            </a:r>
            <a:r>
              <a:rPr lang="en-US" b="1" dirty="0" smtClean="0">
                <a:solidFill>
                  <a:srgbClr val="990000"/>
                </a:solidFill>
              </a:rPr>
              <a:t>2042</a:t>
            </a:r>
            <a:endParaRPr lang="en-US" b="1" dirty="0">
              <a:solidFill>
                <a:srgbClr val="990000"/>
              </a:solidFill>
            </a:endParaRPr>
          </a:p>
        </p:txBody>
      </p:sp>
      <p:pic>
        <p:nvPicPr>
          <p:cNvPr id="31" name="Audio 3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36413595"/>
      </p:ext>
    </p:extLst>
  </p:cSld>
  <p:clrMapOvr>
    <a:masterClrMapping/>
  </p:clrMapOvr>
  <mc:AlternateContent xmlns:mc="http://schemas.openxmlformats.org/markup-compatibility/2006" xmlns:p14="http://schemas.microsoft.com/office/powerpoint/2010/main">
    <mc:Choice Requires="p14">
      <p:transition spd="slow" p14:dur="2000" advTm="25208"/>
    </mc:Choice>
    <mc:Fallback xmlns="">
      <p:transition spd="slow" advTm="25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1"/>
                </p:tgtEl>
              </p:cMediaNode>
            </p:audio>
          </p:childTnLst>
        </p:cTn>
      </p:par>
    </p:tnLst>
    <p:bldLst>
      <p:bldP spid="28"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57200"/>
            <a:ext cx="8839200" cy="3124200"/>
          </a:xfrm>
        </p:spPr>
        <p:txBody>
          <a:bodyPr>
            <a:noAutofit/>
          </a:bodyPr>
          <a:lstStyle/>
          <a:p>
            <a:pPr marL="0" indent="0">
              <a:buNone/>
            </a:pPr>
            <a:r>
              <a:rPr lang="en-US" sz="2000" b="1" dirty="0" smtClean="0">
                <a:solidFill>
                  <a:srgbClr val="990000"/>
                </a:solidFill>
              </a:rPr>
              <a:t>STEP 22. </a:t>
            </a:r>
            <a:r>
              <a:rPr lang="en-US" sz="2000" dirty="0" smtClean="0"/>
              <a:t>The weights of 41 </a:t>
            </a:r>
            <a:r>
              <a:rPr lang="en-US" sz="2000" dirty="0" err="1" smtClean="0"/>
              <a:t>lbs</a:t>
            </a:r>
            <a:r>
              <a:rPr lang="en-US" sz="2000" dirty="0" smtClean="0"/>
              <a:t> and 20 </a:t>
            </a:r>
            <a:r>
              <a:rPr lang="en-US" sz="2000" dirty="0" err="1" smtClean="0"/>
              <a:t>lbs</a:t>
            </a:r>
            <a:r>
              <a:rPr lang="en-US" sz="2000" dirty="0" smtClean="0"/>
              <a:t> that represent the weight of water entering the mix via the aggregates, must be subtracted from the quantity of added water.  To compensate, 41 </a:t>
            </a:r>
            <a:r>
              <a:rPr lang="en-US" sz="2000" dirty="0" err="1" smtClean="0"/>
              <a:t>lbs</a:t>
            </a:r>
            <a:r>
              <a:rPr lang="en-US" sz="2000" dirty="0" smtClean="0"/>
              <a:t> of water must be subtracted because of the fine aggregate moisture and 20 </a:t>
            </a:r>
            <a:r>
              <a:rPr lang="en-US" sz="2000" dirty="0" err="1" smtClean="0"/>
              <a:t>lbs</a:t>
            </a:r>
            <a:r>
              <a:rPr lang="en-US" sz="2000" dirty="0" smtClean="0"/>
              <a:t> of water must be subtracted because of the coarse aggregate moisture.</a:t>
            </a:r>
          </a:p>
          <a:p>
            <a:pPr marL="0" indent="0">
              <a:buNone/>
            </a:pPr>
            <a:endParaRPr lang="en-US" sz="2000" b="1" dirty="0" smtClean="0">
              <a:solidFill>
                <a:srgbClr val="990000"/>
              </a:solidFill>
            </a:endParaRPr>
          </a:p>
          <a:p>
            <a:pPr marL="0" indent="0" algn="ctr">
              <a:buNone/>
            </a:pPr>
            <a:r>
              <a:rPr lang="en-US" sz="1800" dirty="0" smtClean="0">
                <a:solidFill>
                  <a:schemeClr val="tx2"/>
                </a:solidFill>
              </a:rPr>
              <a:t>Added Water – Fine </a:t>
            </a:r>
            <a:r>
              <a:rPr lang="en-US" sz="1800" dirty="0" err="1" smtClean="0">
                <a:solidFill>
                  <a:schemeClr val="tx2"/>
                </a:solidFill>
              </a:rPr>
              <a:t>Agg</a:t>
            </a:r>
            <a:r>
              <a:rPr lang="en-US" sz="1800" dirty="0" smtClean="0">
                <a:solidFill>
                  <a:schemeClr val="tx2"/>
                </a:solidFill>
              </a:rPr>
              <a:t>. Moisture – Coarse </a:t>
            </a:r>
            <a:r>
              <a:rPr lang="en-US" sz="1800" dirty="0" err="1" smtClean="0">
                <a:solidFill>
                  <a:schemeClr val="tx2"/>
                </a:solidFill>
              </a:rPr>
              <a:t>Agg</a:t>
            </a:r>
            <a:r>
              <a:rPr lang="en-US" sz="1800" dirty="0" smtClean="0">
                <a:solidFill>
                  <a:schemeClr val="tx2"/>
                </a:solidFill>
              </a:rPr>
              <a:t>. Moisture = Adj. Added Water Weight</a:t>
            </a:r>
          </a:p>
          <a:p>
            <a:pPr marL="0" indent="0">
              <a:buNone/>
            </a:pPr>
            <a:endParaRPr lang="en-US" sz="2000" b="1" dirty="0" smtClean="0">
              <a:solidFill>
                <a:schemeClr val="tx2"/>
              </a:solidFill>
            </a:endParaRPr>
          </a:p>
          <a:p>
            <a:pPr marL="0" indent="0">
              <a:buNone/>
            </a:pPr>
            <a:r>
              <a:rPr lang="en-US" sz="2000" b="1" dirty="0" smtClean="0">
                <a:solidFill>
                  <a:schemeClr val="tx2"/>
                </a:solidFill>
              </a:rPr>
              <a:t>Recall: </a:t>
            </a:r>
          </a:p>
          <a:p>
            <a:pPr marL="0" indent="0">
              <a:buNone/>
            </a:pPr>
            <a:endParaRPr lang="en-US" sz="1600" b="1" dirty="0">
              <a:solidFill>
                <a:srgbClr val="990000"/>
              </a:solidFill>
            </a:endParaRPr>
          </a:p>
          <a:p>
            <a:pPr marL="0" indent="0">
              <a:buNone/>
            </a:pPr>
            <a:endParaRPr lang="en-US" sz="2000" b="1" dirty="0" smtClean="0"/>
          </a:p>
          <a:p>
            <a:pPr marL="0" indent="0">
              <a:buNone/>
            </a:pPr>
            <a:endParaRPr lang="en-US" sz="2000" b="1" dirty="0" smtClean="0"/>
          </a:p>
          <a:p>
            <a:pPr marL="0" indent="0" algn="ctr">
              <a:buNone/>
            </a:pPr>
            <a:r>
              <a:rPr lang="en-US" sz="2000" dirty="0" smtClean="0">
                <a:solidFill>
                  <a:schemeClr val="tx2"/>
                </a:solidFill>
              </a:rPr>
              <a:t>	</a:t>
            </a:r>
            <a:endParaRPr lang="en-US" sz="2000" b="1" dirty="0"/>
          </a:p>
          <a:p>
            <a:pPr marL="0" indent="0">
              <a:buNone/>
            </a:pPr>
            <a:endParaRPr lang="en-US" sz="20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231968" y="3581400"/>
                <a:ext cx="8458200" cy="400110"/>
              </a:xfrm>
              <a:prstGeom prst="rect">
                <a:avLst/>
              </a:prstGeom>
              <a:noFill/>
              <a:ln w="28575">
                <a:noFill/>
              </a:ln>
            </p:spPr>
            <p:txBody>
              <a:bodyPr wrap="square" rtlCol="0">
                <a:spAutoFit/>
              </a:bodyPr>
              <a:lstStyle/>
              <a:p>
                <a:r>
                  <a:rPr lang="en-US" sz="2000" dirty="0" smtClean="0"/>
                  <a:t>Added Water:  	   	  = 254 </a:t>
                </a:r>
                <a14:m>
                  <m:oMath xmlns:m="http://schemas.openxmlformats.org/officeDocument/2006/math">
                    <m:r>
                      <m:rPr>
                        <m:sty m:val="p"/>
                      </m:rPr>
                      <a:rPr lang="en-US" sz="2000" b="0" i="0" smtClean="0">
                        <a:latin typeface="Cambria Math"/>
                      </a:rPr>
                      <m:t>lbs</m:t>
                    </m:r>
                  </m:oMath>
                </a14:m>
                <a:endParaRPr lang="en-US" sz="2000" u="sng" dirty="0" smtClean="0"/>
              </a:p>
            </p:txBody>
          </p:sp>
        </mc:Choice>
        <mc:Fallback xmlns="">
          <p:sp>
            <p:nvSpPr>
              <p:cNvPr id="7" name="TextBox 6"/>
              <p:cNvSpPr txBox="1">
                <a:spLocks noRot="1" noChangeAspect="1" noMove="1" noResize="1" noEditPoints="1" noAdjustHandles="1" noChangeArrowheads="1" noChangeShapeType="1" noTextEdit="1"/>
              </p:cNvSpPr>
              <p:nvPr/>
            </p:nvSpPr>
            <p:spPr>
              <a:xfrm>
                <a:off x="231968" y="3581400"/>
                <a:ext cx="8458200" cy="400110"/>
              </a:xfrm>
              <a:prstGeom prst="rect">
                <a:avLst/>
              </a:prstGeom>
              <a:blipFill rotWithShape="1">
                <a:blip r:embed="rId6"/>
                <a:stretch>
                  <a:fillRect l="-720" t="-7692" b="-26154"/>
                </a:stretch>
              </a:blipFill>
              <a:ln w="28575">
                <a:noFill/>
              </a:ln>
            </p:spPr>
            <p:txBody>
              <a:bodyPr/>
              <a:lstStyle/>
              <a:p>
                <a:r>
                  <a:rPr lang="en-US">
                    <a:noFill/>
                  </a:rPr>
                  <a:t> </a:t>
                </a:r>
              </a:p>
            </p:txBody>
          </p:sp>
        </mc:Fallback>
      </mc:AlternateContent>
      <p:sp>
        <p:nvSpPr>
          <p:cNvPr id="8" name="Rectangle 7"/>
          <p:cNvSpPr/>
          <p:nvPr/>
        </p:nvSpPr>
        <p:spPr>
          <a:xfrm>
            <a:off x="231968" y="4724400"/>
            <a:ext cx="8607232" cy="461665"/>
          </a:xfrm>
          <a:prstGeom prst="rect">
            <a:avLst/>
          </a:prstGeom>
          <a:ln w="28575">
            <a:solidFill>
              <a:srgbClr val="990000"/>
            </a:solidFill>
          </a:ln>
        </p:spPr>
        <p:txBody>
          <a:bodyPr wrap="square">
            <a:spAutoFit/>
          </a:bodyPr>
          <a:lstStyle/>
          <a:p>
            <a:r>
              <a:rPr lang="en-US" sz="2400" dirty="0" smtClean="0"/>
              <a:t>Adjusted Added Water weight: 	254 – 41 – 20 =  	</a:t>
            </a:r>
            <a:r>
              <a:rPr lang="en-US" sz="2400" b="1" dirty="0" smtClean="0"/>
              <a:t>193 </a:t>
            </a:r>
            <a:r>
              <a:rPr lang="en-US" sz="2400" b="1" dirty="0" err="1" smtClean="0"/>
              <a:t>lbs</a:t>
            </a:r>
            <a:endParaRPr lang="en-US" sz="2400" b="1" dirty="0" smtClean="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11799570"/>
      </p:ext>
    </p:extLst>
  </p:cSld>
  <p:clrMapOvr>
    <a:masterClrMapping/>
  </p:clrMapOvr>
  <mc:AlternateContent xmlns:mc="http://schemas.openxmlformats.org/markup-compatibility/2006" xmlns:p14="http://schemas.microsoft.com/office/powerpoint/2010/main">
    <mc:Choice Requires="p14">
      <p:transition spd="slow" p14:dur="2000" advTm="41185"/>
    </mc:Choice>
    <mc:Fallback xmlns="">
      <p:transition spd="slow" advTm="41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t>489</a:t>
            </a:r>
            <a:endParaRPr lang="en-US" dirty="0"/>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t>146</a:t>
            </a:r>
            <a:endParaRPr lang="en-US" dirty="0"/>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dirty="0" smtClean="0"/>
              <a:t>254</a:t>
            </a:r>
            <a:endParaRPr lang="en-US"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dirty="0" smtClean="0"/>
              <a:t>2.68</a:t>
            </a:r>
            <a:endParaRPr lang="en-US" dirty="0"/>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strike="sngStrike" dirty="0" smtClean="0"/>
              <a:t>1034</a:t>
            </a:r>
            <a:endParaRPr lang="en-US" strike="sngStrike" dirty="0"/>
          </a:p>
        </p:txBody>
      </p:sp>
      <p:sp>
        <p:nvSpPr>
          <p:cNvPr id="24" name="TextBox 23"/>
          <p:cNvSpPr txBox="1"/>
          <p:nvPr/>
        </p:nvSpPr>
        <p:spPr>
          <a:xfrm>
            <a:off x="3653328" y="5486400"/>
            <a:ext cx="990600" cy="369332"/>
          </a:xfrm>
          <a:prstGeom prst="rect">
            <a:avLst/>
          </a:prstGeom>
          <a:noFill/>
        </p:spPr>
        <p:txBody>
          <a:bodyPr wrap="square" rtlCol="0">
            <a:spAutoFit/>
          </a:bodyPr>
          <a:lstStyle/>
          <a:p>
            <a:r>
              <a:rPr lang="en-US" dirty="0" smtClean="0"/>
              <a:t>12.003</a:t>
            </a:r>
            <a:endParaRPr lang="en-US" dirty="0"/>
          </a:p>
        </p:txBody>
      </p:sp>
      <p:sp>
        <p:nvSpPr>
          <p:cNvPr id="25" name="TextBox 24"/>
          <p:cNvSpPr txBox="1"/>
          <p:nvPr/>
        </p:nvSpPr>
        <p:spPr>
          <a:xfrm>
            <a:off x="4918105" y="5486400"/>
            <a:ext cx="990600" cy="369332"/>
          </a:xfrm>
          <a:prstGeom prst="rect">
            <a:avLst/>
          </a:prstGeom>
          <a:noFill/>
        </p:spPr>
        <p:txBody>
          <a:bodyPr wrap="square" rtlCol="0">
            <a:spAutoFit/>
          </a:bodyPr>
          <a:lstStyle/>
          <a:p>
            <a:r>
              <a:rPr lang="en-US" dirty="0" smtClean="0"/>
              <a:t>2.70</a:t>
            </a:r>
            <a:endParaRPr lang="en-US" dirty="0"/>
          </a:p>
        </p:txBody>
      </p:sp>
      <p:sp>
        <p:nvSpPr>
          <p:cNvPr id="26" name="TextBox 25"/>
          <p:cNvSpPr txBox="1"/>
          <p:nvPr/>
        </p:nvSpPr>
        <p:spPr>
          <a:xfrm>
            <a:off x="6172200" y="5473143"/>
            <a:ext cx="990600" cy="369332"/>
          </a:xfrm>
          <a:prstGeom prst="rect">
            <a:avLst/>
          </a:prstGeom>
          <a:noFill/>
        </p:spPr>
        <p:txBody>
          <a:bodyPr wrap="square" rtlCol="0">
            <a:spAutoFit/>
          </a:bodyPr>
          <a:lstStyle/>
          <a:p>
            <a:r>
              <a:rPr lang="en-US" strike="sngStrike" dirty="0" smtClean="0"/>
              <a:t>2022</a:t>
            </a:r>
            <a:endParaRPr lang="en-US" strike="sngStrike" dirty="0"/>
          </a:p>
        </p:txBody>
      </p:sp>
      <p:sp>
        <p:nvSpPr>
          <p:cNvPr id="27" name="TextBox 26"/>
          <p:cNvSpPr txBox="1"/>
          <p:nvPr/>
        </p:nvSpPr>
        <p:spPr>
          <a:xfrm>
            <a:off x="4918105" y="6090303"/>
            <a:ext cx="990600" cy="369332"/>
          </a:xfrm>
          <a:prstGeom prst="rect">
            <a:avLst/>
          </a:prstGeom>
          <a:noFill/>
        </p:spPr>
        <p:txBody>
          <a:bodyPr wrap="square" rtlCol="0">
            <a:spAutoFit/>
          </a:bodyPr>
          <a:lstStyle/>
          <a:p>
            <a:r>
              <a:rPr lang="en-US" dirty="0" smtClean="0"/>
              <a:t>27.00</a:t>
            </a:r>
            <a:endParaRPr lang="en-US" dirty="0"/>
          </a:p>
        </p:txBody>
      </p:sp>
      <p:sp>
        <p:nvSpPr>
          <p:cNvPr id="28" name="TextBox 27"/>
          <p:cNvSpPr txBox="1"/>
          <p:nvPr/>
        </p:nvSpPr>
        <p:spPr>
          <a:xfrm>
            <a:off x="4267200" y="5235122"/>
            <a:ext cx="3048000" cy="369332"/>
          </a:xfrm>
          <a:prstGeom prst="rect">
            <a:avLst/>
          </a:prstGeom>
          <a:noFill/>
        </p:spPr>
        <p:txBody>
          <a:bodyPr wrap="square" rtlCol="0">
            <a:spAutoFit/>
          </a:bodyPr>
          <a:lstStyle/>
          <a:p>
            <a:r>
              <a:rPr lang="en-US" dirty="0" smtClean="0"/>
              <a:t>Adj. Wt. 1034+ 41 = 1075</a:t>
            </a:r>
            <a:endParaRPr lang="en-US" dirty="0"/>
          </a:p>
        </p:txBody>
      </p:sp>
      <p:sp>
        <p:nvSpPr>
          <p:cNvPr id="29" name="TextBox 28"/>
          <p:cNvSpPr txBox="1"/>
          <p:nvPr/>
        </p:nvSpPr>
        <p:spPr>
          <a:xfrm>
            <a:off x="3836706" y="5855732"/>
            <a:ext cx="3048000" cy="369332"/>
          </a:xfrm>
          <a:prstGeom prst="rect">
            <a:avLst/>
          </a:prstGeom>
          <a:noFill/>
        </p:spPr>
        <p:txBody>
          <a:bodyPr wrap="square" rtlCol="0">
            <a:spAutoFit/>
          </a:bodyPr>
          <a:lstStyle/>
          <a:p>
            <a:pPr algn="r"/>
            <a:r>
              <a:rPr lang="en-US" dirty="0" smtClean="0"/>
              <a:t>2022 + 20 = 2042</a:t>
            </a:r>
            <a:endParaRPr lang="en-US" dirty="0"/>
          </a:p>
        </p:txBody>
      </p:sp>
      <p:sp>
        <p:nvSpPr>
          <p:cNvPr id="31" name="TextBox 30"/>
          <p:cNvSpPr txBox="1"/>
          <p:nvPr/>
        </p:nvSpPr>
        <p:spPr>
          <a:xfrm>
            <a:off x="6172200" y="2883385"/>
            <a:ext cx="990600" cy="923330"/>
          </a:xfrm>
          <a:prstGeom prst="rect">
            <a:avLst/>
          </a:prstGeom>
          <a:noFill/>
        </p:spPr>
        <p:txBody>
          <a:bodyPr wrap="square" rtlCol="0">
            <a:spAutoFit/>
          </a:bodyPr>
          <a:lstStyle/>
          <a:p>
            <a:r>
              <a:rPr lang="en-US" dirty="0" smtClean="0">
                <a:solidFill>
                  <a:srgbClr val="990000"/>
                </a:solidFill>
              </a:rPr>
              <a:t>- 41</a:t>
            </a:r>
          </a:p>
          <a:p>
            <a:r>
              <a:rPr lang="en-US" dirty="0" smtClean="0">
                <a:solidFill>
                  <a:srgbClr val="990000"/>
                </a:solidFill>
              </a:rPr>
              <a:t>- 20</a:t>
            </a:r>
          </a:p>
          <a:p>
            <a:r>
              <a:rPr lang="en-US" b="1" dirty="0" smtClean="0">
                <a:solidFill>
                  <a:srgbClr val="990000"/>
                </a:solidFill>
              </a:rPr>
              <a:t>193 </a:t>
            </a:r>
            <a:r>
              <a:rPr lang="en-US" b="1" dirty="0" err="1" smtClean="0">
                <a:solidFill>
                  <a:srgbClr val="990000"/>
                </a:solidFill>
              </a:rPr>
              <a:t>lbs</a:t>
            </a:r>
            <a:endParaRPr lang="en-US" b="1" dirty="0">
              <a:solidFill>
                <a:srgbClr val="990000"/>
              </a:solidFill>
            </a:endParaRPr>
          </a:p>
        </p:txBody>
      </p:sp>
      <p:cxnSp>
        <p:nvCxnSpPr>
          <p:cNvPr id="33" name="Straight Connector 32"/>
          <p:cNvCxnSpPr/>
          <p:nvPr/>
        </p:nvCxnSpPr>
        <p:spPr>
          <a:xfrm>
            <a:off x="6172200" y="3505200"/>
            <a:ext cx="83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2" idx="1"/>
          </p:cNvCxnSpPr>
          <p:nvPr/>
        </p:nvCxnSpPr>
        <p:spPr>
          <a:xfrm>
            <a:off x="6172200" y="2699266"/>
            <a:ext cx="533400"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682712381"/>
      </p:ext>
    </p:extLst>
  </p:cSld>
  <p:clrMapOvr>
    <a:masterClrMapping/>
  </p:clrMapOvr>
  <mc:AlternateContent xmlns:mc="http://schemas.openxmlformats.org/markup-compatibility/2006" xmlns:p14="http://schemas.microsoft.com/office/powerpoint/2010/main">
    <mc:Choice Requires="p14">
      <p:transition spd="slow" p14:dur="2000" advTm="9700"/>
    </mc:Choice>
    <mc:Fallback xmlns="">
      <p:transition spd="slow" advTm="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solidFill>
                  <a:srgbClr val="800000"/>
                </a:solidFill>
              </a:rPr>
              <a:t>2007</a:t>
            </a:r>
            <a:endParaRPr lang="en-US" sz="6600" b="1" dirty="0">
              <a:solidFill>
                <a:srgbClr val="800000"/>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1482017"/>
            <a:ext cx="6019800" cy="43201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0902260"/>
      </p:ext>
    </p:extLst>
  </p:cSld>
  <p:clrMapOvr>
    <a:masterClrMapping/>
  </p:clrMapOvr>
  <mc:AlternateContent xmlns:mc="http://schemas.openxmlformats.org/markup-compatibility/2006" xmlns:p14="http://schemas.microsoft.com/office/powerpoint/2010/main">
    <mc:Choice Requires="p14">
      <p:transition spd="slow" p14:dur="2000" advTm="49402"/>
    </mc:Choice>
    <mc:Fallback xmlns="">
      <p:transition spd="slow" advTm="4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94105"/>
            <a:ext cx="8839200" cy="5791200"/>
          </a:xfrm>
        </p:spPr>
        <p:txBody>
          <a:bodyPr>
            <a:normAutofit/>
          </a:bodyPr>
          <a:lstStyle/>
          <a:p>
            <a:pPr marL="0" indent="0">
              <a:buNone/>
            </a:pPr>
            <a:r>
              <a:rPr lang="en-US" sz="2800" b="1" dirty="0" smtClean="0">
                <a:solidFill>
                  <a:srgbClr val="990000"/>
                </a:solidFill>
              </a:rPr>
              <a:t>STEP 23-24. </a:t>
            </a:r>
            <a:r>
              <a:rPr lang="en-US" sz="2800" dirty="0" smtClean="0"/>
              <a:t>Total the weights of the components to obtain the total weight per cubic yard for this mix.</a:t>
            </a:r>
            <a:endParaRPr lang="en-US" sz="2800" b="1" dirty="0" smtClean="0">
              <a:solidFill>
                <a:srgbClr val="990000"/>
              </a:solidFill>
            </a:endParaRPr>
          </a:p>
          <a:p>
            <a:pPr marL="0" indent="0">
              <a:buNone/>
            </a:pPr>
            <a:endParaRPr lang="en-US" sz="2000" dirty="0" smtClean="0">
              <a:solidFill>
                <a:schemeClr val="tx2"/>
              </a:solidFill>
            </a:endParaRPr>
          </a:p>
          <a:p>
            <a:pPr marL="0" indent="0">
              <a:buNone/>
            </a:pPr>
            <a:endParaRPr lang="en-US" sz="2800" b="1" dirty="0" smtClean="0"/>
          </a:p>
          <a:p>
            <a:pPr marL="0" indent="0">
              <a:buNone/>
            </a:pPr>
            <a:endParaRPr lang="en-US" sz="2800" b="1" dirty="0" smtClean="0"/>
          </a:p>
          <a:p>
            <a:pPr marL="0" indent="0">
              <a:buNone/>
            </a:pPr>
            <a:endParaRPr lang="en-US" sz="2800" b="1" dirty="0" smtClean="0"/>
          </a:p>
          <a:p>
            <a:pPr marL="0" indent="0" algn="ctr">
              <a:buNone/>
            </a:pPr>
            <a:r>
              <a:rPr lang="en-US" sz="2800" dirty="0" smtClean="0">
                <a:solidFill>
                  <a:schemeClr val="tx2"/>
                </a:solidFill>
              </a:rPr>
              <a:t>	</a:t>
            </a:r>
            <a:endParaRPr lang="en-US" sz="2800" b="1" dirty="0"/>
          </a:p>
          <a:p>
            <a:pPr marL="0" indent="0">
              <a:buNone/>
            </a:pPr>
            <a:endParaRPr lang="en-US" sz="28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2023599969"/>
              </p:ext>
            </p:extLst>
          </p:nvPr>
        </p:nvGraphicFramePr>
        <p:xfrm>
          <a:off x="2286000" y="1905000"/>
          <a:ext cx="4724400" cy="3200400"/>
        </p:xfrm>
        <a:graphic>
          <a:graphicData uri="http://schemas.openxmlformats.org/drawingml/2006/table">
            <a:tbl>
              <a:tblPr bandRow="1">
                <a:tableStyleId>{5C22544A-7EE6-4342-B048-85BDC9FD1C3A}</a:tableStyleId>
              </a:tblPr>
              <a:tblGrid>
                <a:gridCol w="3118104">
                  <a:extLst>
                    <a:ext uri="{9D8B030D-6E8A-4147-A177-3AD203B41FA5}">
                      <a16:colId xmlns:a16="http://schemas.microsoft.com/office/drawing/2014/main" val="20000"/>
                    </a:ext>
                  </a:extLst>
                </a:gridCol>
                <a:gridCol w="1606296">
                  <a:extLst>
                    <a:ext uri="{9D8B030D-6E8A-4147-A177-3AD203B41FA5}">
                      <a16:colId xmlns:a16="http://schemas.microsoft.com/office/drawing/2014/main" val="20001"/>
                    </a:ext>
                  </a:extLst>
                </a:gridCol>
              </a:tblGrid>
              <a:tr h="370840">
                <a:tc>
                  <a:txBody>
                    <a:bodyPr/>
                    <a:lstStyle/>
                    <a:p>
                      <a:r>
                        <a:rPr lang="en-US" sz="2400" dirty="0" smtClean="0"/>
                        <a:t>Cement</a:t>
                      </a:r>
                      <a:endParaRPr lang="en-US" sz="2400" dirty="0"/>
                    </a:p>
                  </a:txBody>
                  <a:tcPr/>
                </a:tc>
                <a:tc>
                  <a:txBody>
                    <a:bodyPr/>
                    <a:lstStyle/>
                    <a:p>
                      <a:pPr algn="r"/>
                      <a:r>
                        <a:rPr lang="en-US" sz="2400" dirty="0" smtClean="0"/>
                        <a:t>489</a:t>
                      </a:r>
                      <a:endParaRPr lang="en-US" sz="2400" dirty="0"/>
                    </a:p>
                  </a:txBody>
                  <a:tcPr/>
                </a:tc>
                <a:extLst>
                  <a:ext uri="{0D108BD9-81ED-4DB2-BD59-A6C34878D82A}">
                    <a16:rowId xmlns:a16="http://schemas.microsoft.com/office/drawing/2014/main" val="10000"/>
                  </a:ext>
                </a:extLst>
              </a:tr>
              <a:tr h="370840">
                <a:tc>
                  <a:txBody>
                    <a:bodyPr/>
                    <a:lstStyle/>
                    <a:p>
                      <a:r>
                        <a:rPr lang="en-US" sz="2400" dirty="0" smtClean="0"/>
                        <a:t>Fly Ash</a:t>
                      </a:r>
                      <a:endParaRPr lang="en-US" sz="2400" dirty="0"/>
                    </a:p>
                  </a:txBody>
                  <a:tcPr/>
                </a:tc>
                <a:tc>
                  <a:txBody>
                    <a:bodyPr/>
                    <a:lstStyle/>
                    <a:p>
                      <a:pPr algn="r"/>
                      <a:r>
                        <a:rPr lang="en-US" sz="2400" dirty="0" smtClean="0"/>
                        <a:t>146</a:t>
                      </a:r>
                      <a:endParaRPr lang="en-US" sz="2400" dirty="0"/>
                    </a:p>
                  </a:txBody>
                  <a:tcPr/>
                </a:tc>
                <a:extLst>
                  <a:ext uri="{0D108BD9-81ED-4DB2-BD59-A6C34878D82A}">
                    <a16:rowId xmlns:a16="http://schemas.microsoft.com/office/drawing/2014/main" val="10001"/>
                  </a:ext>
                </a:extLst>
              </a:tr>
              <a:tr h="370840">
                <a:tc>
                  <a:txBody>
                    <a:bodyPr/>
                    <a:lstStyle/>
                    <a:p>
                      <a:r>
                        <a:rPr lang="en-US" sz="2400" dirty="0" smtClean="0"/>
                        <a:t>Silica Fume</a:t>
                      </a:r>
                      <a:endParaRPr lang="en-US" sz="2400" dirty="0"/>
                    </a:p>
                  </a:txBody>
                  <a:tcPr/>
                </a:tc>
                <a:tc>
                  <a:txBody>
                    <a:bodyPr/>
                    <a:lstStyle/>
                    <a:p>
                      <a:pPr algn="r"/>
                      <a:r>
                        <a:rPr lang="en-US" sz="2400" dirty="0" smtClean="0"/>
                        <a:t>0</a:t>
                      </a:r>
                      <a:endParaRPr lang="en-US" sz="2400" dirty="0"/>
                    </a:p>
                  </a:txBody>
                  <a:tcPr/>
                </a:tc>
                <a:extLst>
                  <a:ext uri="{0D108BD9-81ED-4DB2-BD59-A6C34878D82A}">
                    <a16:rowId xmlns:a16="http://schemas.microsoft.com/office/drawing/2014/main" val="10002"/>
                  </a:ext>
                </a:extLst>
              </a:tr>
              <a:tr h="370840">
                <a:tc>
                  <a:txBody>
                    <a:bodyPr/>
                    <a:lstStyle/>
                    <a:p>
                      <a:r>
                        <a:rPr lang="en-US" sz="2400" dirty="0" smtClean="0"/>
                        <a:t>Added Water</a:t>
                      </a:r>
                      <a:endParaRPr lang="en-US" sz="2400" dirty="0"/>
                    </a:p>
                  </a:txBody>
                  <a:tcPr/>
                </a:tc>
                <a:tc>
                  <a:txBody>
                    <a:bodyPr/>
                    <a:lstStyle/>
                    <a:p>
                      <a:pPr algn="r"/>
                      <a:r>
                        <a:rPr lang="en-US" sz="2400" dirty="0" smtClean="0"/>
                        <a:t>193</a:t>
                      </a:r>
                      <a:endParaRPr lang="en-US" sz="2400" dirty="0"/>
                    </a:p>
                  </a:txBody>
                  <a:tcPr/>
                </a:tc>
                <a:extLst>
                  <a:ext uri="{0D108BD9-81ED-4DB2-BD59-A6C34878D82A}">
                    <a16:rowId xmlns:a16="http://schemas.microsoft.com/office/drawing/2014/main" val="10003"/>
                  </a:ext>
                </a:extLst>
              </a:tr>
              <a:tr h="370840">
                <a:tc>
                  <a:txBody>
                    <a:bodyPr/>
                    <a:lstStyle/>
                    <a:p>
                      <a:r>
                        <a:rPr lang="en-US" sz="2400" dirty="0" smtClean="0"/>
                        <a:t>Fine Aggregate</a:t>
                      </a:r>
                      <a:endParaRPr lang="en-US" sz="2400" dirty="0"/>
                    </a:p>
                  </a:txBody>
                  <a:tcPr/>
                </a:tc>
                <a:tc>
                  <a:txBody>
                    <a:bodyPr/>
                    <a:lstStyle/>
                    <a:p>
                      <a:pPr algn="r"/>
                      <a:r>
                        <a:rPr lang="en-US" sz="2400" dirty="0" smtClean="0"/>
                        <a:t>1075</a:t>
                      </a:r>
                      <a:endParaRPr lang="en-US" sz="2400" dirty="0"/>
                    </a:p>
                  </a:txBody>
                  <a:tcPr/>
                </a:tc>
                <a:extLst>
                  <a:ext uri="{0D108BD9-81ED-4DB2-BD59-A6C34878D82A}">
                    <a16:rowId xmlns:a16="http://schemas.microsoft.com/office/drawing/2014/main" val="10004"/>
                  </a:ext>
                </a:extLst>
              </a:tr>
              <a:tr h="370840">
                <a:tc>
                  <a:txBody>
                    <a:bodyPr/>
                    <a:lstStyle/>
                    <a:p>
                      <a:r>
                        <a:rPr lang="en-US" sz="2400" dirty="0" smtClean="0"/>
                        <a:t>Coarse Aggregate</a:t>
                      </a:r>
                      <a:endParaRPr lang="en-US" sz="2400" dirty="0"/>
                    </a:p>
                  </a:txBody>
                  <a:tcPr/>
                </a:tc>
                <a:tc>
                  <a:txBody>
                    <a:bodyPr/>
                    <a:lstStyle/>
                    <a:p>
                      <a:pPr algn="r"/>
                      <a:r>
                        <a:rPr lang="en-US" sz="2400" dirty="0" smtClean="0"/>
                        <a:t>2042</a:t>
                      </a:r>
                      <a:endParaRPr lang="en-US" sz="2400" dirty="0"/>
                    </a:p>
                  </a:txBody>
                  <a:tcPr/>
                </a:tc>
                <a:extLst>
                  <a:ext uri="{0D108BD9-81ED-4DB2-BD59-A6C34878D82A}">
                    <a16:rowId xmlns:a16="http://schemas.microsoft.com/office/drawing/2014/main" val="10005"/>
                  </a:ext>
                </a:extLst>
              </a:tr>
              <a:tr h="370840">
                <a:tc>
                  <a:txBody>
                    <a:bodyPr/>
                    <a:lstStyle/>
                    <a:p>
                      <a:r>
                        <a:rPr lang="en-US" sz="2400" b="1" dirty="0" smtClean="0"/>
                        <a:t>Mix Wt./</a:t>
                      </a:r>
                      <a:r>
                        <a:rPr lang="en-US" sz="2400" b="1" baseline="0" dirty="0" smtClean="0"/>
                        <a:t> cubic yard</a:t>
                      </a:r>
                      <a:endParaRPr lang="en-US" sz="2400" b="1" dirty="0"/>
                    </a:p>
                  </a:txBody>
                  <a:tcPr/>
                </a:tc>
                <a:tc>
                  <a:txBody>
                    <a:bodyPr/>
                    <a:lstStyle/>
                    <a:p>
                      <a:pPr algn="r"/>
                      <a:r>
                        <a:rPr lang="en-US" sz="2400" b="1" dirty="0" smtClean="0"/>
                        <a:t>3945 </a:t>
                      </a:r>
                      <a:r>
                        <a:rPr lang="en-US" sz="2400" b="1" dirty="0" err="1" smtClean="0"/>
                        <a:t>lbs</a:t>
                      </a:r>
                      <a:endParaRPr lang="en-US" sz="2400" b="1" dirty="0"/>
                    </a:p>
                  </a:txBody>
                  <a:tcPr/>
                </a:tc>
                <a:extLst>
                  <a:ext uri="{0D108BD9-81ED-4DB2-BD59-A6C34878D82A}">
                    <a16:rowId xmlns:a16="http://schemas.microsoft.com/office/drawing/2014/main" val="10006"/>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67049307"/>
      </p:ext>
    </p:extLst>
  </p:cSld>
  <p:clrMapOvr>
    <a:masterClrMapping/>
  </p:clrMapOvr>
  <mc:AlternateContent xmlns:mc="http://schemas.openxmlformats.org/markup-compatibility/2006" xmlns:p14="http://schemas.microsoft.com/office/powerpoint/2010/main">
    <mc:Choice Requires="p14">
      <p:transition spd="slow" p14:dur="2000" advTm="33151"/>
    </mc:Choice>
    <mc:Fallback xmlns="">
      <p:transition spd="slow" advTm="33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9322" y="762000"/>
            <a:ext cx="762000" cy="369332"/>
          </a:xfrm>
          <a:prstGeom prst="rect">
            <a:avLst/>
          </a:prstGeom>
          <a:noFill/>
        </p:spPr>
        <p:txBody>
          <a:bodyPr wrap="square" rtlCol="0">
            <a:spAutoFit/>
          </a:bodyPr>
          <a:lstStyle/>
          <a:p>
            <a:r>
              <a:rPr lang="en-US" b="1" dirty="0" smtClean="0">
                <a:solidFill>
                  <a:srgbClr val="C00000"/>
                </a:solidFill>
              </a:rPr>
              <a:t>489</a:t>
            </a:r>
            <a:endParaRPr lang="en-US" b="1" dirty="0">
              <a:solidFill>
                <a:srgbClr val="C00000"/>
              </a:solidFill>
            </a:endParaRPr>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9322" y="1175924"/>
            <a:ext cx="762000" cy="369332"/>
          </a:xfrm>
          <a:prstGeom prst="rect">
            <a:avLst/>
          </a:prstGeom>
          <a:noFill/>
        </p:spPr>
        <p:txBody>
          <a:bodyPr wrap="square" rtlCol="0">
            <a:spAutoFit/>
          </a:bodyPr>
          <a:lstStyle/>
          <a:p>
            <a:r>
              <a:rPr lang="en-US" b="1" dirty="0" smtClean="0">
                <a:solidFill>
                  <a:srgbClr val="C00000"/>
                </a:solidFill>
              </a:rPr>
              <a:t>146</a:t>
            </a:r>
            <a:endParaRPr lang="en-US" b="1" dirty="0">
              <a:solidFill>
                <a:srgbClr val="C00000"/>
              </a:solidFill>
            </a:endParaRPr>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strike="sngStrike" dirty="0" smtClean="0"/>
              <a:t>254</a:t>
            </a:r>
            <a:endParaRPr lang="en-US" strike="sngStrike"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dirty="0" smtClean="0"/>
              <a:t>2.68</a:t>
            </a:r>
            <a:endParaRPr lang="en-US" dirty="0"/>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strike="sngStrike" dirty="0" smtClean="0"/>
              <a:t>1034</a:t>
            </a:r>
            <a:endParaRPr lang="en-US" strike="sngStrike" dirty="0"/>
          </a:p>
        </p:txBody>
      </p:sp>
      <p:sp>
        <p:nvSpPr>
          <p:cNvPr id="24" name="TextBox 23"/>
          <p:cNvSpPr txBox="1"/>
          <p:nvPr/>
        </p:nvSpPr>
        <p:spPr>
          <a:xfrm>
            <a:off x="3653328" y="5486400"/>
            <a:ext cx="990600" cy="369332"/>
          </a:xfrm>
          <a:prstGeom prst="rect">
            <a:avLst/>
          </a:prstGeom>
          <a:noFill/>
        </p:spPr>
        <p:txBody>
          <a:bodyPr wrap="square" rtlCol="0">
            <a:spAutoFit/>
          </a:bodyPr>
          <a:lstStyle/>
          <a:p>
            <a:r>
              <a:rPr lang="en-US" dirty="0" smtClean="0"/>
              <a:t>12.003</a:t>
            </a:r>
            <a:endParaRPr lang="en-US" dirty="0"/>
          </a:p>
        </p:txBody>
      </p:sp>
      <p:sp>
        <p:nvSpPr>
          <p:cNvPr id="25" name="TextBox 24"/>
          <p:cNvSpPr txBox="1"/>
          <p:nvPr/>
        </p:nvSpPr>
        <p:spPr>
          <a:xfrm>
            <a:off x="4918105" y="5486400"/>
            <a:ext cx="990600" cy="369332"/>
          </a:xfrm>
          <a:prstGeom prst="rect">
            <a:avLst/>
          </a:prstGeom>
          <a:noFill/>
        </p:spPr>
        <p:txBody>
          <a:bodyPr wrap="square" rtlCol="0">
            <a:spAutoFit/>
          </a:bodyPr>
          <a:lstStyle/>
          <a:p>
            <a:r>
              <a:rPr lang="en-US" dirty="0" smtClean="0"/>
              <a:t>2.70</a:t>
            </a:r>
            <a:endParaRPr lang="en-US" dirty="0"/>
          </a:p>
        </p:txBody>
      </p:sp>
      <p:sp>
        <p:nvSpPr>
          <p:cNvPr id="26" name="TextBox 25"/>
          <p:cNvSpPr txBox="1"/>
          <p:nvPr/>
        </p:nvSpPr>
        <p:spPr>
          <a:xfrm>
            <a:off x="6247781" y="5486582"/>
            <a:ext cx="990600" cy="369332"/>
          </a:xfrm>
          <a:prstGeom prst="rect">
            <a:avLst/>
          </a:prstGeom>
          <a:noFill/>
        </p:spPr>
        <p:txBody>
          <a:bodyPr wrap="square" rtlCol="0">
            <a:spAutoFit/>
          </a:bodyPr>
          <a:lstStyle/>
          <a:p>
            <a:r>
              <a:rPr lang="en-US" strike="sngStrike" dirty="0" smtClean="0"/>
              <a:t>2022</a:t>
            </a:r>
            <a:endParaRPr lang="en-US" strike="sngStrike" dirty="0"/>
          </a:p>
        </p:txBody>
      </p:sp>
      <p:sp>
        <p:nvSpPr>
          <p:cNvPr id="27" name="TextBox 26"/>
          <p:cNvSpPr txBox="1"/>
          <p:nvPr/>
        </p:nvSpPr>
        <p:spPr>
          <a:xfrm>
            <a:off x="4918105" y="6090303"/>
            <a:ext cx="990600" cy="369332"/>
          </a:xfrm>
          <a:prstGeom prst="rect">
            <a:avLst/>
          </a:prstGeom>
          <a:noFill/>
        </p:spPr>
        <p:txBody>
          <a:bodyPr wrap="square" rtlCol="0">
            <a:spAutoFit/>
          </a:bodyPr>
          <a:lstStyle/>
          <a:p>
            <a:r>
              <a:rPr lang="en-US" dirty="0" smtClean="0"/>
              <a:t>27.00</a:t>
            </a:r>
            <a:endParaRPr lang="en-US" dirty="0"/>
          </a:p>
        </p:txBody>
      </p:sp>
      <p:sp>
        <p:nvSpPr>
          <p:cNvPr id="28" name="TextBox 27"/>
          <p:cNvSpPr txBox="1"/>
          <p:nvPr/>
        </p:nvSpPr>
        <p:spPr>
          <a:xfrm>
            <a:off x="4267200" y="5235122"/>
            <a:ext cx="3048000" cy="369332"/>
          </a:xfrm>
          <a:prstGeom prst="rect">
            <a:avLst/>
          </a:prstGeom>
          <a:noFill/>
        </p:spPr>
        <p:txBody>
          <a:bodyPr wrap="square" rtlCol="0">
            <a:spAutoFit/>
          </a:bodyPr>
          <a:lstStyle/>
          <a:p>
            <a:r>
              <a:rPr lang="en-US" dirty="0" smtClean="0"/>
              <a:t>Adj. Wt. 1034+ 41 = </a:t>
            </a:r>
            <a:r>
              <a:rPr lang="en-US" b="1" dirty="0" smtClean="0">
                <a:solidFill>
                  <a:srgbClr val="C00000"/>
                </a:solidFill>
              </a:rPr>
              <a:t>1075</a:t>
            </a:r>
            <a:endParaRPr lang="en-US" b="1" dirty="0">
              <a:solidFill>
                <a:srgbClr val="C00000"/>
              </a:solidFill>
            </a:endParaRPr>
          </a:p>
        </p:txBody>
      </p:sp>
      <p:sp>
        <p:nvSpPr>
          <p:cNvPr id="29" name="TextBox 28"/>
          <p:cNvSpPr txBox="1"/>
          <p:nvPr/>
        </p:nvSpPr>
        <p:spPr>
          <a:xfrm>
            <a:off x="3836706" y="5855732"/>
            <a:ext cx="3048000" cy="369332"/>
          </a:xfrm>
          <a:prstGeom prst="rect">
            <a:avLst/>
          </a:prstGeom>
          <a:noFill/>
        </p:spPr>
        <p:txBody>
          <a:bodyPr wrap="square" rtlCol="0">
            <a:spAutoFit/>
          </a:bodyPr>
          <a:lstStyle/>
          <a:p>
            <a:pPr algn="r"/>
            <a:r>
              <a:rPr lang="en-US" dirty="0" smtClean="0"/>
              <a:t>2022 + 20 = </a:t>
            </a:r>
            <a:r>
              <a:rPr lang="en-US" b="1" dirty="0" smtClean="0">
                <a:solidFill>
                  <a:srgbClr val="C00000"/>
                </a:solidFill>
              </a:rPr>
              <a:t>2042</a:t>
            </a:r>
            <a:endParaRPr lang="en-US" b="1" dirty="0">
              <a:solidFill>
                <a:srgbClr val="C00000"/>
              </a:solidFill>
            </a:endParaRPr>
          </a:p>
        </p:txBody>
      </p:sp>
      <p:sp>
        <p:nvSpPr>
          <p:cNvPr id="31" name="TextBox 30"/>
          <p:cNvSpPr txBox="1"/>
          <p:nvPr/>
        </p:nvSpPr>
        <p:spPr>
          <a:xfrm>
            <a:off x="6179322" y="2883385"/>
            <a:ext cx="990600" cy="923330"/>
          </a:xfrm>
          <a:prstGeom prst="rect">
            <a:avLst/>
          </a:prstGeom>
          <a:noFill/>
        </p:spPr>
        <p:txBody>
          <a:bodyPr wrap="square" rtlCol="0">
            <a:spAutoFit/>
          </a:bodyPr>
          <a:lstStyle/>
          <a:p>
            <a:r>
              <a:rPr lang="en-US" dirty="0" smtClean="0"/>
              <a:t>- 41</a:t>
            </a:r>
          </a:p>
          <a:p>
            <a:r>
              <a:rPr lang="en-US" dirty="0" smtClean="0"/>
              <a:t>- 20</a:t>
            </a:r>
          </a:p>
          <a:p>
            <a:r>
              <a:rPr lang="en-US" b="1" dirty="0" smtClean="0">
                <a:solidFill>
                  <a:srgbClr val="C00000"/>
                </a:solidFill>
              </a:rPr>
              <a:t>193 </a:t>
            </a:r>
            <a:r>
              <a:rPr lang="en-US" b="1" dirty="0" err="1" smtClean="0">
                <a:solidFill>
                  <a:srgbClr val="C00000"/>
                </a:solidFill>
              </a:rPr>
              <a:t>lbs</a:t>
            </a:r>
            <a:endParaRPr lang="en-US" b="1" dirty="0">
              <a:solidFill>
                <a:srgbClr val="C00000"/>
              </a:solidFill>
            </a:endParaRPr>
          </a:p>
        </p:txBody>
      </p:sp>
      <p:cxnSp>
        <p:nvCxnSpPr>
          <p:cNvPr id="33" name="Straight Connector 32"/>
          <p:cNvCxnSpPr/>
          <p:nvPr/>
        </p:nvCxnSpPr>
        <p:spPr>
          <a:xfrm>
            <a:off x="6172200" y="3505200"/>
            <a:ext cx="83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197482" y="3429000"/>
            <a:ext cx="896240" cy="384726"/>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102410" y="5848035"/>
            <a:ext cx="896240" cy="384726"/>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102410" y="5202309"/>
            <a:ext cx="896240" cy="384726"/>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014460" y="1204712"/>
            <a:ext cx="896240" cy="384726"/>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045082" y="746606"/>
            <a:ext cx="896240" cy="384726"/>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048825068"/>
      </p:ext>
    </p:extLst>
  </p:cSld>
  <p:clrMapOvr>
    <a:masterClrMapping/>
  </p:clrMapOvr>
  <mc:AlternateContent xmlns:mc="http://schemas.openxmlformats.org/markup-compatibility/2006" xmlns:p14="http://schemas.microsoft.com/office/powerpoint/2010/main">
    <mc:Choice Requires="p14">
      <p:transition spd="slow" p14:dur="2000" advTm="10236"/>
    </mc:Choice>
    <mc:Fallback xmlns="">
      <p:transition spd="slow" advTm="1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34" grpId="0" animBg="1"/>
      <p:bldP spid="32" grpId="0" animBg="1"/>
      <p:bldP spid="35" grpId="0" animBg="1"/>
      <p:bldP spid="37" grpId="0" animBg="1"/>
      <p:bldP spid="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94105"/>
            <a:ext cx="8839200" cy="5791200"/>
          </a:xfrm>
        </p:spPr>
        <p:txBody>
          <a:bodyPr>
            <a:normAutofit/>
          </a:bodyPr>
          <a:lstStyle/>
          <a:p>
            <a:pPr marL="0" indent="0">
              <a:buNone/>
            </a:pPr>
            <a:r>
              <a:rPr lang="en-US" sz="2800" b="1" dirty="0" smtClean="0">
                <a:solidFill>
                  <a:srgbClr val="990000"/>
                </a:solidFill>
              </a:rPr>
              <a:t>STEP 23-24. </a:t>
            </a:r>
            <a:r>
              <a:rPr lang="en-US" sz="2800" dirty="0" smtClean="0"/>
              <a:t>Total the weights of the components to obtain the total weight per cubic yard for this mix.</a:t>
            </a:r>
            <a:endParaRPr lang="en-US" sz="2800" b="1" dirty="0" smtClean="0">
              <a:solidFill>
                <a:srgbClr val="990000"/>
              </a:solidFill>
            </a:endParaRPr>
          </a:p>
          <a:p>
            <a:pPr marL="0" indent="0">
              <a:buNone/>
            </a:pPr>
            <a:endParaRPr lang="en-US" sz="2000" dirty="0" smtClean="0">
              <a:solidFill>
                <a:schemeClr val="tx2"/>
              </a:solidFill>
            </a:endParaRPr>
          </a:p>
          <a:p>
            <a:pPr marL="0" indent="0">
              <a:buNone/>
            </a:pPr>
            <a:endParaRPr lang="en-US" sz="2800" b="1" dirty="0" smtClean="0"/>
          </a:p>
          <a:p>
            <a:pPr marL="0" indent="0">
              <a:buNone/>
            </a:pPr>
            <a:endParaRPr lang="en-US" sz="2800" b="1" dirty="0" smtClean="0"/>
          </a:p>
          <a:p>
            <a:pPr marL="0" indent="0">
              <a:buNone/>
            </a:pPr>
            <a:endParaRPr lang="en-US" sz="2800" b="1" dirty="0" smtClean="0"/>
          </a:p>
          <a:p>
            <a:pPr marL="0" indent="0" algn="ctr">
              <a:buNone/>
            </a:pPr>
            <a:r>
              <a:rPr lang="en-US" sz="2800" dirty="0" smtClean="0">
                <a:solidFill>
                  <a:schemeClr val="tx2"/>
                </a:solidFill>
              </a:rPr>
              <a:t>	</a:t>
            </a:r>
            <a:endParaRPr lang="en-US" sz="2800" b="1" dirty="0"/>
          </a:p>
          <a:p>
            <a:pPr marL="0" indent="0">
              <a:buNone/>
            </a:pPr>
            <a:endParaRPr lang="en-US" sz="28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777508536"/>
              </p:ext>
            </p:extLst>
          </p:nvPr>
        </p:nvGraphicFramePr>
        <p:xfrm>
          <a:off x="2286000" y="1905000"/>
          <a:ext cx="4724400" cy="3200400"/>
        </p:xfrm>
        <a:graphic>
          <a:graphicData uri="http://schemas.openxmlformats.org/drawingml/2006/table">
            <a:tbl>
              <a:tblPr bandRow="1">
                <a:tableStyleId>{5C22544A-7EE6-4342-B048-85BDC9FD1C3A}</a:tableStyleId>
              </a:tblPr>
              <a:tblGrid>
                <a:gridCol w="3118104">
                  <a:extLst>
                    <a:ext uri="{9D8B030D-6E8A-4147-A177-3AD203B41FA5}">
                      <a16:colId xmlns:a16="http://schemas.microsoft.com/office/drawing/2014/main" val="20000"/>
                    </a:ext>
                  </a:extLst>
                </a:gridCol>
                <a:gridCol w="1606296">
                  <a:extLst>
                    <a:ext uri="{9D8B030D-6E8A-4147-A177-3AD203B41FA5}">
                      <a16:colId xmlns:a16="http://schemas.microsoft.com/office/drawing/2014/main" val="20001"/>
                    </a:ext>
                  </a:extLst>
                </a:gridCol>
              </a:tblGrid>
              <a:tr h="370840">
                <a:tc>
                  <a:txBody>
                    <a:bodyPr/>
                    <a:lstStyle/>
                    <a:p>
                      <a:r>
                        <a:rPr lang="en-US" sz="2400" dirty="0" smtClean="0"/>
                        <a:t>Cement</a:t>
                      </a:r>
                      <a:endParaRPr lang="en-US" sz="2400" dirty="0"/>
                    </a:p>
                  </a:txBody>
                  <a:tcPr/>
                </a:tc>
                <a:tc>
                  <a:txBody>
                    <a:bodyPr/>
                    <a:lstStyle/>
                    <a:p>
                      <a:pPr algn="r"/>
                      <a:r>
                        <a:rPr lang="en-US" sz="2400" dirty="0" smtClean="0"/>
                        <a:t>489</a:t>
                      </a:r>
                      <a:endParaRPr lang="en-US" sz="2400" dirty="0"/>
                    </a:p>
                  </a:txBody>
                  <a:tcPr/>
                </a:tc>
                <a:extLst>
                  <a:ext uri="{0D108BD9-81ED-4DB2-BD59-A6C34878D82A}">
                    <a16:rowId xmlns:a16="http://schemas.microsoft.com/office/drawing/2014/main" val="10000"/>
                  </a:ext>
                </a:extLst>
              </a:tr>
              <a:tr h="370840">
                <a:tc>
                  <a:txBody>
                    <a:bodyPr/>
                    <a:lstStyle/>
                    <a:p>
                      <a:r>
                        <a:rPr lang="en-US" sz="2400" dirty="0" smtClean="0"/>
                        <a:t>Fly Ash</a:t>
                      </a:r>
                      <a:endParaRPr lang="en-US" sz="2400" dirty="0"/>
                    </a:p>
                  </a:txBody>
                  <a:tcPr/>
                </a:tc>
                <a:tc>
                  <a:txBody>
                    <a:bodyPr/>
                    <a:lstStyle/>
                    <a:p>
                      <a:pPr algn="r"/>
                      <a:r>
                        <a:rPr lang="en-US" sz="2400" dirty="0" smtClean="0"/>
                        <a:t>146</a:t>
                      </a:r>
                      <a:endParaRPr lang="en-US" sz="2400" dirty="0"/>
                    </a:p>
                  </a:txBody>
                  <a:tcPr/>
                </a:tc>
                <a:extLst>
                  <a:ext uri="{0D108BD9-81ED-4DB2-BD59-A6C34878D82A}">
                    <a16:rowId xmlns:a16="http://schemas.microsoft.com/office/drawing/2014/main" val="10001"/>
                  </a:ext>
                </a:extLst>
              </a:tr>
              <a:tr h="370840">
                <a:tc>
                  <a:txBody>
                    <a:bodyPr/>
                    <a:lstStyle/>
                    <a:p>
                      <a:r>
                        <a:rPr lang="en-US" sz="2400" dirty="0" smtClean="0"/>
                        <a:t>Silica Fume</a:t>
                      </a:r>
                      <a:endParaRPr lang="en-US" sz="2400" dirty="0"/>
                    </a:p>
                  </a:txBody>
                  <a:tcPr/>
                </a:tc>
                <a:tc>
                  <a:txBody>
                    <a:bodyPr/>
                    <a:lstStyle/>
                    <a:p>
                      <a:pPr algn="r"/>
                      <a:r>
                        <a:rPr lang="en-US" sz="2400" dirty="0" smtClean="0"/>
                        <a:t>0</a:t>
                      </a:r>
                      <a:endParaRPr lang="en-US" sz="2400" dirty="0"/>
                    </a:p>
                  </a:txBody>
                  <a:tcPr/>
                </a:tc>
                <a:extLst>
                  <a:ext uri="{0D108BD9-81ED-4DB2-BD59-A6C34878D82A}">
                    <a16:rowId xmlns:a16="http://schemas.microsoft.com/office/drawing/2014/main" val="10002"/>
                  </a:ext>
                </a:extLst>
              </a:tr>
              <a:tr h="370840">
                <a:tc>
                  <a:txBody>
                    <a:bodyPr/>
                    <a:lstStyle/>
                    <a:p>
                      <a:r>
                        <a:rPr lang="en-US" sz="2400" dirty="0" smtClean="0"/>
                        <a:t>Added Water</a:t>
                      </a:r>
                      <a:endParaRPr lang="en-US" sz="2400" dirty="0"/>
                    </a:p>
                  </a:txBody>
                  <a:tcPr/>
                </a:tc>
                <a:tc>
                  <a:txBody>
                    <a:bodyPr/>
                    <a:lstStyle/>
                    <a:p>
                      <a:pPr algn="r"/>
                      <a:r>
                        <a:rPr lang="en-US" sz="2400" dirty="0" smtClean="0"/>
                        <a:t>193</a:t>
                      </a:r>
                      <a:endParaRPr lang="en-US" sz="2400" dirty="0"/>
                    </a:p>
                  </a:txBody>
                  <a:tcPr/>
                </a:tc>
                <a:extLst>
                  <a:ext uri="{0D108BD9-81ED-4DB2-BD59-A6C34878D82A}">
                    <a16:rowId xmlns:a16="http://schemas.microsoft.com/office/drawing/2014/main" val="10003"/>
                  </a:ext>
                </a:extLst>
              </a:tr>
              <a:tr h="370840">
                <a:tc>
                  <a:txBody>
                    <a:bodyPr/>
                    <a:lstStyle/>
                    <a:p>
                      <a:r>
                        <a:rPr lang="en-US" sz="2400" dirty="0" smtClean="0"/>
                        <a:t>Fine Aggregate</a:t>
                      </a:r>
                      <a:endParaRPr lang="en-US" sz="2400" dirty="0"/>
                    </a:p>
                  </a:txBody>
                  <a:tcPr/>
                </a:tc>
                <a:tc>
                  <a:txBody>
                    <a:bodyPr/>
                    <a:lstStyle/>
                    <a:p>
                      <a:pPr algn="r"/>
                      <a:r>
                        <a:rPr lang="en-US" sz="2400" dirty="0" smtClean="0"/>
                        <a:t>1075</a:t>
                      </a:r>
                      <a:endParaRPr lang="en-US" sz="2400" dirty="0"/>
                    </a:p>
                  </a:txBody>
                  <a:tcPr/>
                </a:tc>
                <a:extLst>
                  <a:ext uri="{0D108BD9-81ED-4DB2-BD59-A6C34878D82A}">
                    <a16:rowId xmlns:a16="http://schemas.microsoft.com/office/drawing/2014/main" val="10004"/>
                  </a:ext>
                </a:extLst>
              </a:tr>
              <a:tr h="370840">
                <a:tc>
                  <a:txBody>
                    <a:bodyPr/>
                    <a:lstStyle/>
                    <a:p>
                      <a:r>
                        <a:rPr lang="en-US" sz="2400" dirty="0" smtClean="0"/>
                        <a:t>Coarse Aggregate</a:t>
                      </a:r>
                      <a:endParaRPr lang="en-US" sz="2400" dirty="0"/>
                    </a:p>
                  </a:txBody>
                  <a:tcPr/>
                </a:tc>
                <a:tc>
                  <a:txBody>
                    <a:bodyPr/>
                    <a:lstStyle/>
                    <a:p>
                      <a:pPr algn="r"/>
                      <a:r>
                        <a:rPr lang="en-US" sz="2400" dirty="0" smtClean="0"/>
                        <a:t>2042</a:t>
                      </a:r>
                      <a:endParaRPr lang="en-US" sz="2400" dirty="0"/>
                    </a:p>
                  </a:txBody>
                  <a:tcPr/>
                </a:tc>
                <a:extLst>
                  <a:ext uri="{0D108BD9-81ED-4DB2-BD59-A6C34878D82A}">
                    <a16:rowId xmlns:a16="http://schemas.microsoft.com/office/drawing/2014/main" val="10005"/>
                  </a:ext>
                </a:extLst>
              </a:tr>
              <a:tr h="370840">
                <a:tc>
                  <a:txBody>
                    <a:bodyPr/>
                    <a:lstStyle/>
                    <a:p>
                      <a:r>
                        <a:rPr lang="en-US" sz="2400" b="1" dirty="0" smtClean="0"/>
                        <a:t>Mix Wt./</a:t>
                      </a:r>
                      <a:r>
                        <a:rPr lang="en-US" sz="2400" b="1" baseline="0" dirty="0" smtClean="0"/>
                        <a:t> cubic yard</a:t>
                      </a:r>
                      <a:endParaRPr lang="en-US" sz="2400" b="1" dirty="0"/>
                    </a:p>
                  </a:txBody>
                  <a:tcPr/>
                </a:tc>
                <a:tc>
                  <a:txBody>
                    <a:bodyPr/>
                    <a:lstStyle/>
                    <a:p>
                      <a:pPr algn="r"/>
                      <a:r>
                        <a:rPr lang="en-US" sz="2400" b="1" dirty="0" smtClean="0"/>
                        <a:t>3945 </a:t>
                      </a:r>
                      <a:r>
                        <a:rPr lang="en-US" sz="2400" b="1" dirty="0" err="1" smtClean="0"/>
                        <a:t>lbs</a:t>
                      </a:r>
                      <a:endParaRPr lang="en-US" sz="2400" b="1" dirty="0"/>
                    </a:p>
                  </a:txBody>
                  <a:tcPr/>
                </a:tc>
                <a:extLst>
                  <a:ext uri="{0D108BD9-81ED-4DB2-BD59-A6C34878D82A}">
                    <a16:rowId xmlns:a16="http://schemas.microsoft.com/office/drawing/2014/main" val="10006"/>
                  </a:ext>
                </a:extLst>
              </a:tr>
            </a:tbl>
          </a:graphicData>
        </a:graphic>
      </p:graphicFrame>
      <p:cxnSp>
        <p:nvCxnSpPr>
          <p:cNvPr id="7" name="Straight Connector 6"/>
          <p:cNvCxnSpPr/>
          <p:nvPr/>
        </p:nvCxnSpPr>
        <p:spPr>
          <a:xfrm>
            <a:off x="2286000" y="4648200"/>
            <a:ext cx="472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34433660"/>
      </p:ext>
    </p:extLst>
  </p:cSld>
  <p:clrMapOvr>
    <a:masterClrMapping/>
  </p:clrMapOvr>
  <mc:AlternateContent xmlns:mc="http://schemas.openxmlformats.org/markup-compatibility/2006" xmlns:p14="http://schemas.microsoft.com/office/powerpoint/2010/main">
    <mc:Choice Requires="p14">
      <p:transition spd="slow" p14:dur="2000" advTm="10204"/>
    </mc:Choice>
    <mc:Fallback xmlns="">
      <p:transition spd="slow" advTm="10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269479" y="762000"/>
            <a:ext cx="762000" cy="369332"/>
          </a:xfrm>
          <a:prstGeom prst="rect">
            <a:avLst/>
          </a:prstGeom>
          <a:noFill/>
        </p:spPr>
        <p:txBody>
          <a:bodyPr wrap="square" rtlCol="0">
            <a:spAutoFit/>
          </a:bodyPr>
          <a:lstStyle/>
          <a:p>
            <a:r>
              <a:rPr lang="en-US" dirty="0" smtClean="0"/>
              <a:t>489</a:t>
            </a:r>
            <a:endParaRPr lang="en-US" dirty="0"/>
          </a:p>
        </p:txBody>
      </p:sp>
      <p:sp>
        <p:nvSpPr>
          <p:cNvPr id="5" name="TextBox 4"/>
          <p:cNvSpPr txBox="1"/>
          <p:nvPr/>
        </p:nvSpPr>
        <p:spPr>
          <a:xfrm>
            <a:off x="6172200" y="762000"/>
            <a:ext cx="762000" cy="369332"/>
          </a:xfrm>
          <a:prstGeom prst="rect">
            <a:avLst/>
          </a:prstGeom>
          <a:noFill/>
        </p:spPr>
        <p:txBody>
          <a:bodyPr wrap="square" rtlCol="0">
            <a:spAutoFit/>
          </a:bodyPr>
          <a:lstStyle/>
          <a:p>
            <a:r>
              <a:rPr lang="en-US" dirty="0" smtClean="0">
                <a:solidFill>
                  <a:srgbClr val="990000"/>
                </a:solidFill>
              </a:rPr>
              <a:t>489</a:t>
            </a:r>
            <a:endParaRPr lang="en-US" dirty="0">
              <a:solidFill>
                <a:srgbClr val="990000"/>
              </a:solidFill>
            </a:endParaRPr>
          </a:p>
        </p:txBody>
      </p:sp>
      <p:sp>
        <p:nvSpPr>
          <p:cNvPr id="6" name="TextBox 5"/>
          <p:cNvSpPr txBox="1"/>
          <p:nvPr/>
        </p:nvSpPr>
        <p:spPr>
          <a:xfrm>
            <a:off x="4800600" y="762000"/>
            <a:ext cx="762000" cy="369332"/>
          </a:xfrm>
          <a:prstGeom prst="rect">
            <a:avLst/>
          </a:prstGeom>
          <a:noFill/>
        </p:spPr>
        <p:txBody>
          <a:bodyPr wrap="square" rtlCol="0">
            <a:spAutoFit/>
          </a:bodyPr>
          <a:lstStyle/>
          <a:p>
            <a:r>
              <a:rPr lang="en-US" dirty="0" smtClean="0"/>
              <a:t>2.488</a:t>
            </a:r>
            <a:endParaRPr lang="en-US" dirty="0"/>
          </a:p>
        </p:txBody>
      </p:sp>
      <p:sp>
        <p:nvSpPr>
          <p:cNvPr id="7" name="TextBox 6"/>
          <p:cNvSpPr txBox="1"/>
          <p:nvPr/>
        </p:nvSpPr>
        <p:spPr>
          <a:xfrm>
            <a:off x="3269479" y="1175924"/>
            <a:ext cx="762000" cy="369332"/>
          </a:xfrm>
          <a:prstGeom prst="rect">
            <a:avLst/>
          </a:prstGeom>
          <a:noFill/>
        </p:spPr>
        <p:txBody>
          <a:bodyPr wrap="square" rtlCol="0">
            <a:spAutoFit/>
          </a:bodyPr>
          <a:lstStyle/>
          <a:p>
            <a:r>
              <a:rPr lang="en-US" dirty="0" smtClean="0"/>
              <a:t>146</a:t>
            </a:r>
            <a:endParaRPr lang="en-US" dirty="0"/>
          </a:p>
        </p:txBody>
      </p:sp>
      <p:sp>
        <p:nvSpPr>
          <p:cNvPr id="8" name="TextBox 7"/>
          <p:cNvSpPr txBox="1"/>
          <p:nvPr/>
        </p:nvSpPr>
        <p:spPr>
          <a:xfrm>
            <a:off x="4800600" y="1175924"/>
            <a:ext cx="762000" cy="369332"/>
          </a:xfrm>
          <a:prstGeom prst="rect">
            <a:avLst/>
          </a:prstGeom>
          <a:noFill/>
        </p:spPr>
        <p:txBody>
          <a:bodyPr wrap="square" rtlCol="0">
            <a:spAutoFit/>
          </a:bodyPr>
          <a:lstStyle/>
          <a:p>
            <a:r>
              <a:rPr lang="en-US" dirty="0" smtClean="0"/>
              <a:t>1.040</a:t>
            </a:r>
            <a:endParaRPr lang="en-US" dirty="0"/>
          </a:p>
        </p:txBody>
      </p:sp>
      <p:sp>
        <p:nvSpPr>
          <p:cNvPr id="9" name="TextBox 8"/>
          <p:cNvSpPr txBox="1"/>
          <p:nvPr/>
        </p:nvSpPr>
        <p:spPr>
          <a:xfrm>
            <a:off x="6172200" y="1175924"/>
            <a:ext cx="762000" cy="369332"/>
          </a:xfrm>
          <a:prstGeom prst="rect">
            <a:avLst/>
          </a:prstGeom>
          <a:noFill/>
        </p:spPr>
        <p:txBody>
          <a:bodyPr wrap="square" rtlCol="0">
            <a:spAutoFit/>
          </a:bodyPr>
          <a:lstStyle/>
          <a:p>
            <a:r>
              <a:rPr lang="en-US" dirty="0" smtClean="0">
                <a:solidFill>
                  <a:srgbClr val="990000"/>
                </a:solidFill>
              </a:rPr>
              <a:t>146</a:t>
            </a:r>
            <a:endParaRPr lang="en-US" dirty="0">
              <a:solidFill>
                <a:srgbClr val="990000"/>
              </a:solidFill>
            </a:endParaRPr>
          </a:p>
        </p:txBody>
      </p:sp>
      <p:sp>
        <p:nvSpPr>
          <p:cNvPr id="10" name="TextBox 9"/>
          <p:cNvSpPr txBox="1"/>
          <p:nvPr/>
        </p:nvSpPr>
        <p:spPr>
          <a:xfrm>
            <a:off x="3269479" y="2514600"/>
            <a:ext cx="762000" cy="369332"/>
          </a:xfrm>
          <a:prstGeom prst="rect">
            <a:avLst/>
          </a:prstGeom>
          <a:noFill/>
        </p:spPr>
        <p:txBody>
          <a:bodyPr wrap="square" rtlCol="0">
            <a:spAutoFit/>
          </a:bodyPr>
          <a:lstStyle/>
          <a:p>
            <a:r>
              <a:rPr lang="en-US" dirty="0" smtClean="0"/>
              <a:t>254</a:t>
            </a:r>
            <a:endParaRPr lang="en-US" dirty="0"/>
          </a:p>
        </p:txBody>
      </p:sp>
      <p:sp>
        <p:nvSpPr>
          <p:cNvPr id="11" name="TextBox 10"/>
          <p:cNvSpPr txBox="1"/>
          <p:nvPr/>
        </p:nvSpPr>
        <p:spPr>
          <a:xfrm>
            <a:off x="4800600" y="2527145"/>
            <a:ext cx="762000" cy="369332"/>
          </a:xfrm>
          <a:prstGeom prst="rect">
            <a:avLst/>
          </a:prstGeom>
          <a:noFill/>
        </p:spPr>
        <p:txBody>
          <a:bodyPr wrap="square" rtlCol="0">
            <a:spAutoFit/>
          </a:bodyPr>
          <a:lstStyle/>
          <a:p>
            <a:r>
              <a:rPr lang="en-US" dirty="0" smtClean="0"/>
              <a:t>4.071</a:t>
            </a:r>
            <a:endParaRPr lang="en-US" dirty="0"/>
          </a:p>
        </p:txBody>
      </p:sp>
      <p:sp>
        <p:nvSpPr>
          <p:cNvPr id="12" name="TextBox 11"/>
          <p:cNvSpPr txBox="1"/>
          <p:nvPr/>
        </p:nvSpPr>
        <p:spPr>
          <a:xfrm>
            <a:off x="6172200" y="2514600"/>
            <a:ext cx="762000" cy="369332"/>
          </a:xfrm>
          <a:prstGeom prst="rect">
            <a:avLst/>
          </a:prstGeom>
          <a:noFill/>
        </p:spPr>
        <p:txBody>
          <a:bodyPr wrap="square" rtlCol="0">
            <a:spAutoFit/>
          </a:bodyPr>
          <a:lstStyle/>
          <a:p>
            <a:r>
              <a:rPr lang="en-US" strike="sngStrike" dirty="0" smtClean="0"/>
              <a:t>254</a:t>
            </a:r>
            <a:endParaRPr lang="en-US" strike="sngStrike" dirty="0"/>
          </a:p>
        </p:txBody>
      </p:sp>
      <p:sp>
        <p:nvSpPr>
          <p:cNvPr id="13" name="TextBox 12"/>
          <p:cNvSpPr txBox="1"/>
          <p:nvPr/>
        </p:nvSpPr>
        <p:spPr>
          <a:xfrm>
            <a:off x="3653328" y="2907268"/>
            <a:ext cx="762000" cy="369332"/>
          </a:xfrm>
          <a:prstGeom prst="rect">
            <a:avLst/>
          </a:prstGeom>
          <a:noFill/>
        </p:spPr>
        <p:txBody>
          <a:bodyPr wrap="square" rtlCol="0">
            <a:spAutoFit/>
          </a:bodyPr>
          <a:lstStyle/>
          <a:p>
            <a:r>
              <a:rPr lang="en-US" dirty="0" smtClean="0"/>
              <a:t>4.5</a:t>
            </a:r>
            <a:endParaRPr lang="en-US" dirty="0"/>
          </a:p>
        </p:txBody>
      </p:sp>
      <p:sp>
        <p:nvSpPr>
          <p:cNvPr id="14" name="TextBox 13"/>
          <p:cNvSpPr txBox="1"/>
          <p:nvPr/>
        </p:nvSpPr>
        <p:spPr>
          <a:xfrm>
            <a:off x="4800600" y="2907268"/>
            <a:ext cx="762000" cy="369332"/>
          </a:xfrm>
          <a:prstGeom prst="rect">
            <a:avLst/>
          </a:prstGeom>
          <a:noFill/>
        </p:spPr>
        <p:txBody>
          <a:bodyPr wrap="square" rtlCol="0">
            <a:spAutoFit/>
          </a:bodyPr>
          <a:lstStyle/>
          <a:p>
            <a:r>
              <a:rPr lang="en-US" dirty="0" smtClean="0"/>
              <a:t>1.215</a:t>
            </a:r>
            <a:endParaRPr lang="en-US" dirty="0"/>
          </a:p>
        </p:txBody>
      </p:sp>
      <p:sp>
        <p:nvSpPr>
          <p:cNvPr id="15" name="TextBox 14"/>
          <p:cNvSpPr txBox="1"/>
          <p:nvPr/>
        </p:nvSpPr>
        <p:spPr>
          <a:xfrm>
            <a:off x="4800600" y="3352800"/>
            <a:ext cx="762000" cy="369332"/>
          </a:xfrm>
          <a:prstGeom prst="rect">
            <a:avLst/>
          </a:prstGeom>
          <a:noFill/>
        </p:spPr>
        <p:txBody>
          <a:bodyPr wrap="square" rtlCol="0">
            <a:spAutoFit/>
          </a:bodyPr>
          <a:lstStyle/>
          <a:p>
            <a:r>
              <a:rPr lang="en-US" dirty="0" smtClean="0"/>
              <a:t>8.814</a:t>
            </a:r>
            <a:endParaRPr lang="en-US" dirty="0"/>
          </a:p>
        </p:txBody>
      </p:sp>
      <p:sp>
        <p:nvSpPr>
          <p:cNvPr id="16" name="TextBox 15"/>
          <p:cNvSpPr txBox="1"/>
          <p:nvPr/>
        </p:nvSpPr>
        <p:spPr>
          <a:xfrm>
            <a:off x="4724400" y="3810000"/>
            <a:ext cx="838200" cy="369332"/>
          </a:xfrm>
          <a:prstGeom prst="rect">
            <a:avLst/>
          </a:prstGeom>
          <a:noFill/>
        </p:spPr>
        <p:txBody>
          <a:bodyPr wrap="square" rtlCol="0">
            <a:spAutoFit/>
          </a:bodyPr>
          <a:lstStyle/>
          <a:p>
            <a:r>
              <a:rPr lang="en-US" dirty="0" smtClean="0"/>
              <a:t>18.186</a:t>
            </a:r>
            <a:endParaRPr lang="en-US" dirty="0"/>
          </a:p>
        </p:txBody>
      </p:sp>
      <p:sp>
        <p:nvSpPr>
          <p:cNvPr id="17" name="TextBox 16"/>
          <p:cNvSpPr txBox="1"/>
          <p:nvPr/>
        </p:nvSpPr>
        <p:spPr>
          <a:xfrm>
            <a:off x="1828800" y="5486400"/>
            <a:ext cx="838200" cy="369332"/>
          </a:xfrm>
          <a:prstGeom prst="rect">
            <a:avLst/>
          </a:prstGeom>
          <a:noFill/>
        </p:spPr>
        <p:txBody>
          <a:bodyPr wrap="square" rtlCol="0">
            <a:spAutoFit/>
          </a:bodyPr>
          <a:lstStyle/>
          <a:p>
            <a:r>
              <a:rPr lang="en-US" dirty="0" smtClean="0"/>
              <a:t>18.186</a:t>
            </a:r>
            <a:endParaRPr lang="en-US" dirty="0"/>
          </a:p>
        </p:txBody>
      </p:sp>
      <p:sp>
        <p:nvSpPr>
          <p:cNvPr id="18" name="TextBox 17"/>
          <p:cNvSpPr txBox="1"/>
          <p:nvPr/>
        </p:nvSpPr>
        <p:spPr>
          <a:xfrm>
            <a:off x="1828800" y="4892906"/>
            <a:ext cx="838200" cy="369332"/>
          </a:xfrm>
          <a:prstGeom prst="rect">
            <a:avLst/>
          </a:prstGeom>
          <a:noFill/>
        </p:spPr>
        <p:txBody>
          <a:bodyPr wrap="square" rtlCol="0">
            <a:spAutoFit/>
          </a:bodyPr>
          <a:lstStyle/>
          <a:p>
            <a:r>
              <a:rPr lang="en-US" dirty="0" smtClean="0"/>
              <a:t>18.186</a:t>
            </a:r>
            <a:endParaRPr lang="en-US" dirty="0"/>
          </a:p>
        </p:txBody>
      </p:sp>
      <p:sp>
        <p:nvSpPr>
          <p:cNvPr id="19" name="TextBox 18"/>
          <p:cNvSpPr txBox="1"/>
          <p:nvPr/>
        </p:nvSpPr>
        <p:spPr>
          <a:xfrm>
            <a:off x="2888479" y="4892906"/>
            <a:ext cx="762000" cy="369332"/>
          </a:xfrm>
          <a:prstGeom prst="rect">
            <a:avLst/>
          </a:prstGeom>
          <a:noFill/>
        </p:spPr>
        <p:txBody>
          <a:bodyPr wrap="square" rtlCol="0">
            <a:spAutoFit/>
          </a:bodyPr>
          <a:lstStyle/>
          <a:p>
            <a:r>
              <a:rPr lang="en-US" dirty="0" smtClean="0"/>
              <a:t>0.34</a:t>
            </a:r>
            <a:endParaRPr lang="en-US" dirty="0"/>
          </a:p>
        </p:txBody>
      </p:sp>
      <p:sp>
        <p:nvSpPr>
          <p:cNvPr id="20" name="TextBox 19"/>
          <p:cNvSpPr txBox="1"/>
          <p:nvPr/>
        </p:nvSpPr>
        <p:spPr>
          <a:xfrm>
            <a:off x="2891328" y="5486400"/>
            <a:ext cx="762000" cy="369332"/>
          </a:xfrm>
          <a:prstGeom prst="rect">
            <a:avLst/>
          </a:prstGeom>
          <a:noFill/>
        </p:spPr>
        <p:txBody>
          <a:bodyPr wrap="square" rtlCol="0">
            <a:spAutoFit/>
          </a:bodyPr>
          <a:lstStyle/>
          <a:p>
            <a:r>
              <a:rPr lang="en-US" dirty="0" smtClean="0"/>
              <a:t>0.66</a:t>
            </a:r>
            <a:endParaRPr lang="en-US" dirty="0"/>
          </a:p>
        </p:txBody>
      </p:sp>
      <p:sp>
        <p:nvSpPr>
          <p:cNvPr id="21" name="TextBox 20"/>
          <p:cNvSpPr txBox="1"/>
          <p:nvPr/>
        </p:nvSpPr>
        <p:spPr>
          <a:xfrm>
            <a:off x="3733800" y="4865790"/>
            <a:ext cx="762000" cy="369332"/>
          </a:xfrm>
          <a:prstGeom prst="rect">
            <a:avLst/>
          </a:prstGeom>
          <a:noFill/>
        </p:spPr>
        <p:txBody>
          <a:bodyPr wrap="square" rtlCol="0">
            <a:spAutoFit/>
          </a:bodyPr>
          <a:lstStyle/>
          <a:p>
            <a:r>
              <a:rPr lang="en-US" dirty="0" smtClean="0"/>
              <a:t>6.183</a:t>
            </a:r>
            <a:endParaRPr lang="en-US" dirty="0"/>
          </a:p>
        </p:txBody>
      </p:sp>
      <p:sp>
        <p:nvSpPr>
          <p:cNvPr id="22" name="TextBox 21"/>
          <p:cNvSpPr txBox="1"/>
          <p:nvPr/>
        </p:nvSpPr>
        <p:spPr>
          <a:xfrm>
            <a:off x="4876800" y="4865790"/>
            <a:ext cx="762000" cy="369332"/>
          </a:xfrm>
          <a:prstGeom prst="rect">
            <a:avLst/>
          </a:prstGeom>
          <a:noFill/>
        </p:spPr>
        <p:txBody>
          <a:bodyPr wrap="square" rtlCol="0">
            <a:spAutoFit/>
          </a:bodyPr>
          <a:lstStyle/>
          <a:p>
            <a:r>
              <a:rPr lang="en-US" dirty="0" smtClean="0"/>
              <a:t>2.68</a:t>
            </a:r>
            <a:endParaRPr lang="en-US" dirty="0"/>
          </a:p>
        </p:txBody>
      </p:sp>
      <p:sp>
        <p:nvSpPr>
          <p:cNvPr id="23" name="TextBox 22"/>
          <p:cNvSpPr txBox="1"/>
          <p:nvPr/>
        </p:nvSpPr>
        <p:spPr>
          <a:xfrm>
            <a:off x="6172200" y="4833524"/>
            <a:ext cx="762000" cy="369332"/>
          </a:xfrm>
          <a:prstGeom prst="rect">
            <a:avLst/>
          </a:prstGeom>
          <a:noFill/>
        </p:spPr>
        <p:txBody>
          <a:bodyPr wrap="square" rtlCol="0">
            <a:spAutoFit/>
          </a:bodyPr>
          <a:lstStyle/>
          <a:p>
            <a:r>
              <a:rPr lang="en-US" strike="sngStrike" dirty="0" smtClean="0"/>
              <a:t>1034</a:t>
            </a:r>
            <a:endParaRPr lang="en-US" strike="sngStrike" dirty="0"/>
          </a:p>
        </p:txBody>
      </p:sp>
      <p:sp>
        <p:nvSpPr>
          <p:cNvPr id="24" name="TextBox 23"/>
          <p:cNvSpPr txBox="1"/>
          <p:nvPr/>
        </p:nvSpPr>
        <p:spPr>
          <a:xfrm>
            <a:off x="3653328" y="5486400"/>
            <a:ext cx="990600" cy="369332"/>
          </a:xfrm>
          <a:prstGeom prst="rect">
            <a:avLst/>
          </a:prstGeom>
          <a:noFill/>
        </p:spPr>
        <p:txBody>
          <a:bodyPr wrap="square" rtlCol="0">
            <a:spAutoFit/>
          </a:bodyPr>
          <a:lstStyle/>
          <a:p>
            <a:r>
              <a:rPr lang="en-US" dirty="0" smtClean="0"/>
              <a:t>12.003</a:t>
            </a:r>
            <a:endParaRPr lang="en-US" dirty="0"/>
          </a:p>
        </p:txBody>
      </p:sp>
      <p:sp>
        <p:nvSpPr>
          <p:cNvPr id="25" name="TextBox 24"/>
          <p:cNvSpPr txBox="1"/>
          <p:nvPr/>
        </p:nvSpPr>
        <p:spPr>
          <a:xfrm>
            <a:off x="4918105" y="5486400"/>
            <a:ext cx="990600" cy="369332"/>
          </a:xfrm>
          <a:prstGeom prst="rect">
            <a:avLst/>
          </a:prstGeom>
          <a:noFill/>
        </p:spPr>
        <p:txBody>
          <a:bodyPr wrap="square" rtlCol="0">
            <a:spAutoFit/>
          </a:bodyPr>
          <a:lstStyle/>
          <a:p>
            <a:r>
              <a:rPr lang="en-US" dirty="0" smtClean="0"/>
              <a:t>2.70</a:t>
            </a:r>
            <a:endParaRPr lang="en-US" dirty="0"/>
          </a:p>
        </p:txBody>
      </p:sp>
      <p:sp>
        <p:nvSpPr>
          <p:cNvPr id="26" name="TextBox 25"/>
          <p:cNvSpPr txBox="1"/>
          <p:nvPr/>
        </p:nvSpPr>
        <p:spPr>
          <a:xfrm>
            <a:off x="6172200" y="5473143"/>
            <a:ext cx="990600" cy="369332"/>
          </a:xfrm>
          <a:prstGeom prst="rect">
            <a:avLst/>
          </a:prstGeom>
          <a:noFill/>
        </p:spPr>
        <p:txBody>
          <a:bodyPr wrap="square" rtlCol="0">
            <a:spAutoFit/>
          </a:bodyPr>
          <a:lstStyle/>
          <a:p>
            <a:r>
              <a:rPr lang="en-US" strike="sngStrike" dirty="0" smtClean="0"/>
              <a:t>2022</a:t>
            </a:r>
            <a:endParaRPr lang="en-US" strike="sngStrike" dirty="0"/>
          </a:p>
        </p:txBody>
      </p:sp>
      <p:sp>
        <p:nvSpPr>
          <p:cNvPr id="27" name="TextBox 26"/>
          <p:cNvSpPr txBox="1"/>
          <p:nvPr/>
        </p:nvSpPr>
        <p:spPr>
          <a:xfrm>
            <a:off x="4918105" y="6090303"/>
            <a:ext cx="990600" cy="369332"/>
          </a:xfrm>
          <a:prstGeom prst="rect">
            <a:avLst/>
          </a:prstGeom>
          <a:noFill/>
        </p:spPr>
        <p:txBody>
          <a:bodyPr wrap="square" rtlCol="0">
            <a:spAutoFit/>
          </a:bodyPr>
          <a:lstStyle/>
          <a:p>
            <a:r>
              <a:rPr lang="en-US" dirty="0" smtClean="0"/>
              <a:t>27.00</a:t>
            </a:r>
            <a:endParaRPr lang="en-US" dirty="0"/>
          </a:p>
        </p:txBody>
      </p:sp>
      <p:sp>
        <p:nvSpPr>
          <p:cNvPr id="28" name="TextBox 27"/>
          <p:cNvSpPr txBox="1"/>
          <p:nvPr/>
        </p:nvSpPr>
        <p:spPr>
          <a:xfrm>
            <a:off x="4267200" y="5235122"/>
            <a:ext cx="3048000" cy="369332"/>
          </a:xfrm>
          <a:prstGeom prst="rect">
            <a:avLst/>
          </a:prstGeom>
          <a:noFill/>
        </p:spPr>
        <p:txBody>
          <a:bodyPr wrap="square" rtlCol="0">
            <a:spAutoFit/>
          </a:bodyPr>
          <a:lstStyle/>
          <a:p>
            <a:r>
              <a:rPr lang="en-US" dirty="0" smtClean="0"/>
              <a:t>Adj. Wt. 1034+ 41 = </a:t>
            </a:r>
            <a:r>
              <a:rPr lang="en-US" dirty="0" smtClean="0">
                <a:solidFill>
                  <a:srgbClr val="990000"/>
                </a:solidFill>
              </a:rPr>
              <a:t>1075</a:t>
            </a:r>
            <a:endParaRPr lang="en-US" dirty="0">
              <a:solidFill>
                <a:srgbClr val="990000"/>
              </a:solidFill>
            </a:endParaRPr>
          </a:p>
        </p:txBody>
      </p:sp>
      <p:sp>
        <p:nvSpPr>
          <p:cNvPr id="29" name="TextBox 28"/>
          <p:cNvSpPr txBox="1"/>
          <p:nvPr/>
        </p:nvSpPr>
        <p:spPr>
          <a:xfrm>
            <a:off x="3836706" y="5855732"/>
            <a:ext cx="3048000" cy="369332"/>
          </a:xfrm>
          <a:prstGeom prst="rect">
            <a:avLst/>
          </a:prstGeom>
          <a:noFill/>
        </p:spPr>
        <p:txBody>
          <a:bodyPr wrap="square" rtlCol="0">
            <a:spAutoFit/>
          </a:bodyPr>
          <a:lstStyle/>
          <a:p>
            <a:pPr algn="r"/>
            <a:r>
              <a:rPr lang="en-US" dirty="0" smtClean="0"/>
              <a:t>2022 + 20 = </a:t>
            </a:r>
            <a:r>
              <a:rPr lang="en-US" dirty="0" smtClean="0">
                <a:solidFill>
                  <a:srgbClr val="990000"/>
                </a:solidFill>
              </a:rPr>
              <a:t>2042</a:t>
            </a:r>
            <a:endParaRPr lang="en-US" dirty="0">
              <a:solidFill>
                <a:srgbClr val="990000"/>
              </a:solidFill>
            </a:endParaRPr>
          </a:p>
        </p:txBody>
      </p:sp>
      <p:sp>
        <p:nvSpPr>
          <p:cNvPr id="31" name="TextBox 30"/>
          <p:cNvSpPr txBox="1"/>
          <p:nvPr/>
        </p:nvSpPr>
        <p:spPr>
          <a:xfrm>
            <a:off x="6172200" y="2883385"/>
            <a:ext cx="990600" cy="923330"/>
          </a:xfrm>
          <a:prstGeom prst="rect">
            <a:avLst/>
          </a:prstGeom>
          <a:noFill/>
        </p:spPr>
        <p:txBody>
          <a:bodyPr wrap="square" rtlCol="0">
            <a:spAutoFit/>
          </a:bodyPr>
          <a:lstStyle/>
          <a:p>
            <a:r>
              <a:rPr lang="en-US" dirty="0" smtClean="0"/>
              <a:t>- 41</a:t>
            </a:r>
          </a:p>
          <a:p>
            <a:r>
              <a:rPr lang="en-US" dirty="0" smtClean="0"/>
              <a:t>- 20</a:t>
            </a:r>
          </a:p>
          <a:p>
            <a:r>
              <a:rPr lang="en-US" dirty="0" smtClean="0">
                <a:solidFill>
                  <a:srgbClr val="990000"/>
                </a:solidFill>
              </a:rPr>
              <a:t>193 </a:t>
            </a:r>
            <a:r>
              <a:rPr lang="en-US" dirty="0" err="1" smtClean="0">
                <a:solidFill>
                  <a:srgbClr val="990000"/>
                </a:solidFill>
              </a:rPr>
              <a:t>lbs</a:t>
            </a:r>
            <a:endParaRPr lang="en-US" dirty="0">
              <a:solidFill>
                <a:srgbClr val="990000"/>
              </a:solidFill>
            </a:endParaRPr>
          </a:p>
        </p:txBody>
      </p:sp>
      <p:cxnSp>
        <p:nvCxnSpPr>
          <p:cNvPr id="33" name="Straight Connector 32"/>
          <p:cNvCxnSpPr/>
          <p:nvPr/>
        </p:nvCxnSpPr>
        <p:spPr>
          <a:xfrm>
            <a:off x="6172200" y="3505200"/>
            <a:ext cx="83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097922" y="6483301"/>
            <a:ext cx="990600" cy="369332"/>
          </a:xfrm>
          <a:prstGeom prst="rect">
            <a:avLst/>
          </a:prstGeom>
          <a:noFill/>
        </p:spPr>
        <p:txBody>
          <a:bodyPr wrap="square" rtlCol="0">
            <a:spAutoFit/>
          </a:bodyPr>
          <a:lstStyle/>
          <a:p>
            <a:r>
              <a:rPr lang="en-US" b="1" dirty="0" smtClean="0">
                <a:solidFill>
                  <a:srgbClr val="990000"/>
                </a:solidFill>
              </a:rPr>
              <a:t>3945</a:t>
            </a:r>
            <a:endParaRPr lang="en-US" b="1" dirty="0">
              <a:solidFill>
                <a:srgbClr val="99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40087196"/>
      </p:ext>
    </p:extLst>
  </p:cSld>
  <p:clrMapOvr>
    <a:masterClrMapping/>
  </p:clrMapOvr>
  <mc:AlternateContent xmlns:mc="http://schemas.openxmlformats.org/markup-compatibility/2006" xmlns:p14="http://schemas.microsoft.com/office/powerpoint/2010/main">
    <mc:Choice Requires="p14">
      <p:transition spd="slow" p14:dur="2000" advTm="16950"/>
    </mc:Choice>
    <mc:Fallback xmlns="">
      <p:transition spd="slow" advTm="1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0-#ppt_w/2"/>
                                          </p:val>
                                        </p:tav>
                                        <p:tav tm="100000">
                                          <p:val>
                                            <p:strVal val="#ppt_x"/>
                                          </p:val>
                                        </p:tav>
                                      </p:tavLst>
                                    </p:anim>
                                    <p:anim calcmode="lin" valueType="num">
                                      <p:cBhvr additive="base">
                                        <p:cTn id="1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3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7696200" cy="4525963"/>
          </a:xfrm>
        </p:spPr>
        <p:txBody>
          <a:bodyPr>
            <a:normAutofit/>
          </a:bodyPr>
          <a:lstStyle/>
          <a:p>
            <a:pPr marL="0" indent="0">
              <a:buNone/>
            </a:pPr>
            <a:endParaRPr lang="en-US" sz="2400" dirty="0" smtClean="0"/>
          </a:p>
          <a:p>
            <a:pPr marL="0" indent="0">
              <a:buNone/>
            </a:pPr>
            <a:r>
              <a:rPr lang="en-US" sz="2000" dirty="0" smtClean="0"/>
              <a:t>Determine the required weight of each component to batch a total of 6 cubic yards.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Develop the Mix Proportions for a Class 4000 PCC using SCDOT Guidelines.</a:t>
            </a:r>
            <a:endParaRPr lang="en-US" sz="2800" b="1" dirty="0">
              <a:solidFill>
                <a:srgbClr val="8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691561061"/>
              </p:ext>
            </p:extLst>
          </p:nvPr>
        </p:nvGraphicFramePr>
        <p:xfrm>
          <a:off x="2209800" y="2819400"/>
          <a:ext cx="4876800" cy="2194560"/>
        </p:xfrm>
        <a:graphic>
          <a:graphicData uri="http://schemas.openxmlformats.org/drawingml/2006/table">
            <a:tbl>
              <a:tblPr bandRow="1">
                <a:tableStyleId>{5C22544A-7EE6-4342-B048-85BDC9FD1C3A}</a:tableStyleId>
              </a:tblPr>
              <a:tblGrid>
                <a:gridCol w="1820126">
                  <a:extLst>
                    <a:ext uri="{9D8B030D-6E8A-4147-A177-3AD203B41FA5}">
                      <a16:colId xmlns:a16="http://schemas.microsoft.com/office/drawing/2014/main" val="20000"/>
                    </a:ext>
                  </a:extLst>
                </a:gridCol>
                <a:gridCol w="3056674">
                  <a:extLst>
                    <a:ext uri="{9D8B030D-6E8A-4147-A177-3AD203B41FA5}">
                      <a16:colId xmlns:a16="http://schemas.microsoft.com/office/drawing/2014/main" val="20001"/>
                    </a:ext>
                  </a:extLst>
                </a:gridCol>
              </a:tblGrid>
              <a:tr h="304800">
                <a:tc>
                  <a:txBody>
                    <a:bodyPr/>
                    <a:lstStyle/>
                    <a:p>
                      <a:r>
                        <a:rPr lang="en-US" sz="1800" dirty="0" smtClean="0"/>
                        <a:t>Cement</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0"/>
                  </a:ext>
                </a:extLst>
              </a:tr>
              <a:tr h="167640">
                <a:tc>
                  <a:txBody>
                    <a:bodyPr/>
                    <a:lstStyle/>
                    <a:p>
                      <a:r>
                        <a:rPr lang="en-US" sz="1800" dirty="0" smtClean="0"/>
                        <a:t>Fly Ash</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1"/>
                  </a:ext>
                </a:extLst>
              </a:tr>
              <a:tr h="213360">
                <a:tc>
                  <a:txBody>
                    <a:bodyPr/>
                    <a:lstStyle/>
                    <a:p>
                      <a:r>
                        <a:rPr lang="en-US" sz="1800" dirty="0" smtClean="0"/>
                        <a:t>Silica Fume</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2"/>
                  </a:ext>
                </a:extLst>
              </a:tr>
              <a:tr h="213360">
                <a:tc>
                  <a:txBody>
                    <a:bodyPr/>
                    <a:lstStyle/>
                    <a:p>
                      <a:r>
                        <a:rPr lang="en-US" sz="1800" dirty="0" smtClean="0"/>
                        <a:t>Added</a:t>
                      </a:r>
                      <a:r>
                        <a:rPr lang="en-US" sz="1800" baseline="0" dirty="0" smtClean="0"/>
                        <a:t> Water</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3"/>
                  </a:ext>
                </a:extLst>
              </a:tr>
              <a:tr h="213360">
                <a:tc>
                  <a:txBody>
                    <a:bodyPr/>
                    <a:lstStyle/>
                    <a:p>
                      <a:r>
                        <a:rPr lang="en-US" sz="1800" dirty="0" smtClean="0"/>
                        <a:t>Fine</a:t>
                      </a:r>
                      <a:r>
                        <a:rPr lang="en-US" sz="1800" baseline="0" dirty="0" smtClean="0"/>
                        <a:t> Aggregate</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4"/>
                  </a:ext>
                </a:extLst>
              </a:tr>
              <a:tr h="213360">
                <a:tc>
                  <a:txBody>
                    <a:bodyPr/>
                    <a:lstStyle/>
                    <a:p>
                      <a:r>
                        <a:rPr lang="en-US" sz="1800" dirty="0" smtClean="0"/>
                        <a:t>Coarse Aggregate</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5"/>
                  </a:ext>
                </a:extLst>
              </a:tr>
            </a:tbl>
          </a:graphicData>
        </a:graphic>
      </p:graphicFrame>
      <p:sp>
        <p:nvSpPr>
          <p:cNvPr id="7" name="Rectangle 6"/>
          <p:cNvSpPr/>
          <p:nvPr/>
        </p:nvSpPr>
        <p:spPr>
          <a:xfrm>
            <a:off x="457200" y="5562600"/>
            <a:ext cx="9144000" cy="369332"/>
          </a:xfrm>
          <a:prstGeom prst="rect">
            <a:avLst/>
          </a:prstGeom>
        </p:spPr>
        <p:txBody>
          <a:bodyPr wrap="square">
            <a:spAutoFit/>
          </a:bodyPr>
          <a:lstStyle/>
          <a:p>
            <a:r>
              <a:rPr lang="en-US" dirty="0" smtClean="0"/>
              <a:t>How many gallons of </a:t>
            </a:r>
            <a:r>
              <a:rPr lang="en-US" b="1" dirty="0" smtClean="0"/>
              <a:t>Added Water </a:t>
            </a:r>
            <a:r>
              <a:rPr lang="en-US" dirty="0" smtClean="0"/>
              <a:t>were required? ______________</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48773822"/>
      </p:ext>
    </p:extLst>
  </p:cSld>
  <p:clrMapOvr>
    <a:masterClrMapping/>
  </p:clrMapOvr>
  <mc:AlternateContent xmlns:mc="http://schemas.openxmlformats.org/markup-compatibility/2006" xmlns:p14="http://schemas.microsoft.com/office/powerpoint/2010/main">
    <mc:Choice Requires="p14">
      <p:transition spd="slow" p14:dur="2000" advTm="19224"/>
    </mc:Choice>
    <mc:Fallback xmlns="">
      <p:transition spd="slow" advTm="19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94105"/>
            <a:ext cx="8839200" cy="5791200"/>
          </a:xfrm>
        </p:spPr>
        <p:txBody>
          <a:bodyPr>
            <a:normAutofit/>
          </a:bodyPr>
          <a:lstStyle/>
          <a:p>
            <a:pPr marL="0" indent="0">
              <a:buNone/>
            </a:pPr>
            <a:r>
              <a:rPr lang="en-US" sz="2400" b="1" dirty="0" smtClean="0">
                <a:solidFill>
                  <a:srgbClr val="990000"/>
                </a:solidFill>
              </a:rPr>
              <a:t>STEP 25. </a:t>
            </a:r>
            <a:r>
              <a:rPr lang="en-US" sz="2400" dirty="0" smtClean="0"/>
              <a:t>Multiply the single yard weights by the appropriate number of yards to determine the total weight of each mix component called for in the problem statement.</a:t>
            </a:r>
            <a:endParaRPr lang="en-US" sz="2400" b="1" dirty="0" smtClean="0">
              <a:solidFill>
                <a:srgbClr val="990000"/>
              </a:solidFill>
            </a:endParaRPr>
          </a:p>
          <a:p>
            <a:pPr marL="0" indent="0">
              <a:buNone/>
            </a:pPr>
            <a:endParaRPr lang="en-US" sz="1800" dirty="0" smtClean="0">
              <a:solidFill>
                <a:schemeClr val="tx2"/>
              </a:solidFill>
            </a:endParaRPr>
          </a:p>
          <a:p>
            <a:pPr marL="0" indent="0">
              <a:buNone/>
            </a:pPr>
            <a:endParaRPr lang="en-US" sz="2400" b="1" dirty="0" smtClean="0"/>
          </a:p>
          <a:p>
            <a:pPr marL="0" indent="0">
              <a:buNone/>
            </a:pPr>
            <a:endParaRPr lang="en-US" sz="2400" b="1" dirty="0" smtClean="0"/>
          </a:p>
          <a:p>
            <a:pPr marL="0" indent="0">
              <a:buNone/>
            </a:pPr>
            <a:endParaRPr lang="en-US" sz="2400" b="1" dirty="0" smtClean="0"/>
          </a:p>
          <a:p>
            <a:pPr marL="0" indent="0" algn="ctr">
              <a:buNone/>
            </a:pPr>
            <a:r>
              <a:rPr lang="en-US" sz="2400" dirty="0" smtClean="0">
                <a:solidFill>
                  <a:schemeClr val="tx2"/>
                </a:solidFill>
              </a:rPr>
              <a:t>	</a:t>
            </a:r>
            <a:endParaRPr lang="en-US" sz="2400" b="1" dirty="0"/>
          </a:p>
          <a:p>
            <a:pPr marL="0" indent="0">
              <a:buNone/>
            </a:pPr>
            <a:endParaRPr lang="en-US" sz="24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618112630"/>
              </p:ext>
            </p:extLst>
          </p:nvPr>
        </p:nvGraphicFramePr>
        <p:xfrm>
          <a:off x="838200" y="2057400"/>
          <a:ext cx="7315200" cy="3169920"/>
        </p:xfrm>
        <a:graphic>
          <a:graphicData uri="http://schemas.openxmlformats.org/drawingml/2006/table">
            <a:tbl>
              <a:tblPr firstRow="1" bandRow="1">
                <a:tableStyleId>{5C22544A-7EE6-4342-B048-85BDC9FD1C3A}</a:tableStyleId>
              </a:tblPr>
              <a:tblGrid>
                <a:gridCol w="2285999">
                  <a:extLst>
                    <a:ext uri="{9D8B030D-6E8A-4147-A177-3AD203B41FA5}">
                      <a16:colId xmlns:a16="http://schemas.microsoft.com/office/drawing/2014/main" val="20000"/>
                    </a:ext>
                  </a:extLst>
                </a:gridCol>
                <a:gridCol w="2133601">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370840">
                <a:tc>
                  <a:txBody>
                    <a:bodyPr/>
                    <a:lstStyle/>
                    <a:p>
                      <a:endParaRPr lang="en-US" sz="2000" dirty="0"/>
                    </a:p>
                  </a:txBody>
                  <a:tcPr/>
                </a:tc>
                <a:tc>
                  <a:txBody>
                    <a:bodyPr/>
                    <a:lstStyle/>
                    <a:p>
                      <a:pPr algn="r"/>
                      <a:r>
                        <a:rPr lang="en-US" sz="2000" dirty="0" smtClean="0"/>
                        <a:t>Weight</a:t>
                      </a:r>
                      <a:r>
                        <a:rPr lang="en-US" sz="2000" baseline="0" dirty="0" smtClean="0"/>
                        <a:t> per Yd</a:t>
                      </a:r>
                      <a:r>
                        <a:rPr lang="en-US" sz="2000" baseline="30000" dirty="0" smtClean="0"/>
                        <a:t>3</a:t>
                      </a:r>
                      <a:endParaRPr lang="en-US" sz="2000" baseline="30000" dirty="0"/>
                    </a:p>
                  </a:txBody>
                  <a:tcPr/>
                </a:tc>
                <a:tc>
                  <a:txBody>
                    <a:bodyPr/>
                    <a:lstStyle/>
                    <a:p>
                      <a:pPr algn="r"/>
                      <a:r>
                        <a:rPr lang="en-US" sz="2000" dirty="0" smtClean="0"/>
                        <a:t>Totals for 6</a:t>
                      </a:r>
                      <a:r>
                        <a:rPr lang="en-US" sz="2000" baseline="0" dirty="0" smtClean="0"/>
                        <a:t> Cubic Yards</a:t>
                      </a:r>
                      <a:endParaRPr lang="en-US" sz="2000" dirty="0"/>
                    </a:p>
                  </a:txBody>
                  <a:tcPr/>
                </a:tc>
                <a:extLst>
                  <a:ext uri="{0D108BD9-81ED-4DB2-BD59-A6C34878D82A}">
                    <a16:rowId xmlns:a16="http://schemas.microsoft.com/office/drawing/2014/main" val="10000"/>
                  </a:ext>
                </a:extLst>
              </a:tr>
              <a:tr h="370840">
                <a:tc>
                  <a:txBody>
                    <a:bodyPr/>
                    <a:lstStyle/>
                    <a:p>
                      <a:r>
                        <a:rPr lang="en-US" sz="2000" dirty="0" smtClean="0"/>
                        <a:t>Cement</a:t>
                      </a:r>
                      <a:endParaRPr lang="en-US" sz="2000" dirty="0"/>
                    </a:p>
                  </a:txBody>
                  <a:tcPr/>
                </a:tc>
                <a:tc>
                  <a:txBody>
                    <a:bodyPr/>
                    <a:lstStyle/>
                    <a:p>
                      <a:pPr algn="r"/>
                      <a:r>
                        <a:rPr lang="en-US" sz="2000" dirty="0" smtClean="0"/>
                        <a:t>489</a:t>
                      </a:r>
                      <a:endParaRPr lang="en-US" sz="2000" dirty="0"/>
                    </a:p>
                  </a:txBody>
                  <a:tcPr/>
                </a:tc>
                <a:tc>
                  <a:txBody>
                    <a:bodyPr/>
                    <a:lstStyle/>
                    <a:p>
                      <a:pPr algn="r"/>
                      <a:r>
                        <a:rPr lang="en-US" sz="2000" dirty="0" smtClean="0"/>
                        <a:t>2934 </a:t>
                      </a:r>
                      <a:r>
                        <a:rPr lang="en-US" sz="2000" dirty="0" err="1" smtClean="0"/>
                        <a:t>lbs</a:t>
                      </a:r>
                      <a:endParaRPr lang="en-US" sz="2000" dirty="0"/>
                    </a:p>
                  </a:txBody>
                  <a:tcPr/>
                </a:tc>
                <a:extLst>
                  <a:ext uri="{0D108BD9-81ED-4DB2-BD59-A6C34878D82A}">
                    <a16:rowId xmlns:a16="http://schemas.microsoft.com/office/drawing/2014/main" val="10001"/>
                  </a:ext>
                </a:extLst>
              </a:tr>
              <a:tr h="370840">
                <a:tc>
                  <a:txBody>
                    <a:bodyPr/>
                    <a:lstStyle/>
                    <a:p>
                      <a:r>
                        <a:rPr lang="en-US" sz="2000" dirty="0" smtClean="0"/>
                        <a:t>Fly Ash</a:t>
                      </a:r>
                      <a:endParaRPr lang="en-US" sz="2000" dirty="0"/>
                    </a:p>
                  </a:txBody>
                  <a:tcPr/>
                </a:tc>
                <a:tc>
                  <a:txBody>
                    <a:bodyPr/>
                    <a:lstStyle/>
                    <a:p>
                      <a:pPr algn="r"/>
                      <a:r>
                        <a:rPr lang="en-US" sz="2000" dirty="0" smtClean="0"/>
                        <a:t>146</a:t>
                      </a:r>
                      <a:endParaRPr lang="en-US" sz="2000" dirty="0"/>
                    </a:p>
                  </a:txBody>
                  <a:tcPr/>
                </a:tc>
                <a:tc>
                  <a:txBody>
                    <a:bodyPr/>
                    <a:lstStyle/>
                    <a:p>
                      <a:pPr algn="r"/>
                      <a:r>
                        <a:rPr lang="en-US" sz="2000" dirty="0" smtClean="0"/>
                        <a:t>876 </a:t>
                      </a:r>
                      <a:r>
                        <a:rPr lang="en-US" sz="2000" dirty="0" err="1" smtClean="0"/>
                        <a:t>lbs</a:t>
                      </a:r>
                      <a:endParaRPr lang="en-US" sz="2000" dirty="0"/>
                    </a:p>
                  </a:txBody>
                  <a:tcPr/>
                </a:tc>
                <a:extLst>
                  <a:ext uri="{0D108BD9-81ED-4DB2-BD59-A6C34878D82A}">
                    <a16:rowId xmlns:a16="http://schemas.microsoft.com/office/drawing/2014/main" val="10002"/>
                  </a:ext>
                </a:extLst>
              </a:tr>
              <a:tr h="370840">
                <a:tc>
                  <a:txBody>
                    <a:bodyPr/>
                    <a:lstStyle/>
                    <a:p>
                      <a:r>
                        <a:rPr lang="en-US" sz="2000" dirty="0" smtClean="0"/>
                        <a:t>Silica Fume</a:t>
                      </a:r>
                      <a:endParaRPr lang="en-US" sz="2000" dirty="0"/>
                    </a:p>
                  </a:txBody>
                  <a:tcPr/>
                </a:tc>
                <a:tc>
                  <a:txBody>
                    <a:bodyPr/>
                    <a:lstStyle/>
                    <a:p>
                      <a:pPr algn="r"/>
                      <a:r>
                        <a:rPr lang="en-US" sz="2000" dirty="0" smtClean="0"/>
                        <a:t>0</a:t>
                      </a:r>
                      <a:endParaRPr lang="en-US" sz="2000" dirty="0"/>
                    </a:p>
                  </a:txBody>
                  <a:tcPr/>
                </a:tc>
                <a:tc>
                  <a:txBody>
                    <a:bodyPr/>
                    <a:lstStyle/>
                    <a:p>
                      <a:pPr algn="r"/>
                      <a:r>
                        <a:rPr lang="en-US" sz="2000" dirty="0" smtClean="0"/>
                        <a:t>0</a:t>
                      </a:r>
                      <a:endParaRPr lang="en-US" sz="2000" dirty="0"/>
                    </a:p>
                  </a:txBody>
                  <a:tcPr/>
                </a:tc>
                <a:extLst>
                  <a:ext uri="{0D108BD9-81ED-4DB2-BD59-A6C34878D82A}">
                    <a16:rowId xmlns:a16="http://schemas.microsoft.com/office/drawing/2014/main" val="10003"/>
                  </a:ext>
                </a:extLst>
              </a:tr>
              <a:tr h="370840">
                <a:tc>
                  <a:txBody>
                    <a:bodyPr/>
                    <a:lstStyle/>
                    <a:p>
                      <a:r>
                        <a:rPr lang="en-US" sz="2000" dirty="0" smtClean="0"/>
                        <a:t>Added Water</a:t>
                      </a:r>
                      <a:endParaRPr lang="en-US" sz="2000" dirty="0"/>
                    </a:p>
                  </a:txBody>
                  <a:tcPr/>
                </a:tc>
                <a:tc>
                  <a:txBody>
                    <a:bodyPr/>
                    <a:lstStyle/>
                    <a:p>
                      <a:pPr algn="r"/>
                      <a:r>
                        <a:rPr lang="en-US" sz="2000" dirty="0" smtClean="0"/>
                        <a:t>193</a:t>
                      </a:r>
                      <a:endParaRPr lang="en-US" sz="2000" dirty="0"/>
                    </a:p>
                  </a:txBody>
                  <a:tcPr/>
                </a:tc>
                <a:tc>
                  <a:txBody>
                    <a:bodyPr/>
                    <a:lstStyle/>
                    <a:p>
                      <a:pPr algn="r"/>
                      <a:r>
                        <a:rPr lang="en-US" sz="2000" dirty="0" smtClean="0"/>
                        <a:t>1158 </a:t>
                      </a:r>
                      <a:r>
                        <a:rPr lang="en-US" sz="2000" dirty="0" err="1" smtClean="0"/>
                        <a:t>lbs</a:t>
                      </a:r>
                      <a:endParaRPr lang="en-US" sz="2000" dirty="0"/>
                    </a:p>
                  </a:txBody>
                  <a:tcPr/>
                </a:tc>
                <a:extLst>
                  <a:ext uri="{0D108BD9-81ED-4DB2-BD59-A6C34878D82A}">
                    <a16:rowId xmlns:a16="http://schemas.microsoft.com/office/drawing/2014/main" val="10004"/>
                  </a:ext>
                </a:extLst>
              </a:tr>
              <a:tr h="370840">
                <a:tc>
                  <a:txBody>
                    <a:bodyPr/>
                    <a:lstStyle/>
                    <a:p>
                      <a:r>
                        <a:rPr lang="en-US" sz="2000" dirty="0" smtClean="0"/>
                        <a:t>Fine Aggregate</a:t>
                      </a:r>
                      <a:endParaRPr lang="en-US" sz="2000" dirty="0"/>
                    </a:p>
                  </a:txBody>
                  <a:tcPr/>
                </a:tc>
                <a:tc>
                  <a:txBody>
                    <a:bodyPr/>
                    <a:lstStyle/>
                    <a:p>
                      <a:pPr algn="r"/>
                      <a:r>
                        <a:rPr lang="en-US" sz="2000" dirty="0" smtClean="0"/>
                        <a:t>1075</a:t>
                      </a:r>
                      <a:endParaRPr lang="en-US" sz="2000" dirty="0"/>
                    </a:p>
                  </a:txBody>
                  <a:tcPr/>
                </a:tc>
                <a:tc>
                  <a:txBody>
                    <a:bodyPr/>
                    <a:lstStyle/>
                    <a:p>
                      <a:pPr algn="r"/>
                      <a:r>
                        <a:rPr lang="en-US" sz="2000" dirty="0" smtClean="0"/>
                        <a:t>6450 </a:t>
                      </a:r>
                      <a:r>
                        <a:rPr lang="en-US" sz="2000" dirty="0" err="1" smtClean="0"/>
                        <a:t>lbs</a:t>
                      </a:r>
                      <a:endParaRPr lang="en-US" sz="2000" dirty="0"/>
                    </a:p>
                  </a:txBody>
                  <a:tcPr/>
                </a:tc>
                <a:extLst>
                  <a:ext uri="{0D108BD9-81ED-4DB2-BD59-A6C34878D82A}">
                    <a16:rowId xmlns:a16="http://schemas.microsoft.com/office/drawing/2014/main" val="10005"/>
                  </a:ext>
                </a:extLst>
              </a:tr>
              <a:tr h="370840">
                <a:tc>
                  <a:txBody>
                    <a:bodyPr/>
                    <a:lstStyle/>
                    <a:p>
                      <a:r>
                        <a:rPr lang="en-US" sz="2000" dirty="0" smtClean="0"/>
                        <a:t>Coarse Aggregate</a:t>
                      </a:r>
                      <a:endParaRPr lang="en-US" sz="2000" dirty="0"/>
                    </a:p>
                  </a:txBody>
                  <a:tcPr/>
                </a:tc>
                <a:tc>
                  <a:txBody>
                    <a:bodyPr/>
                    <a:lstStyle/>
                    <a:p>
                      <a:pPr algn="r"/>
                      <a:r>
                        <a:rPr lang="en-US" sz="2000" dirty="0" smtClean="0"/>
                        <a:t>2042</a:t>
                      </a:r>
                      <a:endParaRPr lang="en-US" sz="2000" dirty="0"/>
                    </a:p>
                  </a:txBody>
                  <a:tcPr/>
                </a:tc>
                <a:tc>
                  <a:txBody>
                    <a:bodyPr/>
                    <a:lstStyle/>
                    <a:p>
                      <a:pPr algn="r"/>
                      <a:r>
                        <a:rPr lang="en-US" sz="2000" dirty="0" smtClean="0"/>
                        <a:t>12252 </a:t>
                      </a:r>
                      <a:r>
                        <a:rPr lang="en-US" sz="2000" dirty="0" err="1" smtClean="0"/>
                        <a:t>lbs</a:t>
                      </a:r>
                      <a:endParaRPr lang="en-US" sz="2000" dirty="0"/>
                    </a:p>
                  </a:txBody>
                  <a:tcPr/>
                </a:tc>
                <a:extLst>
                  <a:ext uri="{0D108BD9-81ED-4DB2-BD59-A6C34878D82A}">
                    <a16:rowId xmlns:a16="http://schemas.microsoft.com/office/drawing/2014/main" val="10006"/>
                  </a:ext>
                </a:extLst>
              </a:tr>
              <a:tr h="370840">
                <a:tc>
                  <a:txBody>
                    <a:bodyPr/>
                    <a:lstStyle/>
                    <a:p>
                      <a:r>
                        <a:rPr lang="en-US" sz="2000" b="1" dirty="0" smtClean="0"/>
                        <a:t>Mix Wt./</a:t>
                      </a:r>
                      <a:r>
                        <a:rPr lang="en-US" sz="2000" b="1" baseline="0" dirty="0" smtClean="0"/>
                        <a:t> cubic yard</a:t>
                      </a:r>
                      <a:endParaRPr lang="en-US" sz="2000" b="1" dirty="0"/>
                    </a:p>
                  </a:txBody>
                  <a:tcPr/>
                </a:tc>
                <a:tc>
                  <a:txBody>
                    <a:bodyPr/>
                    <a:lstStyle/>
                    <a:p>
                      <a:pPr algn="r"/>
                      <a:r>
                        <a:rPr lang="en-US" sz="2000" b="1" dirty="0" smtClean="0"/>
                        <a:t>3945 </a:t>
                      </a:r>
                      <a:r>
                        <a:rPr lang="en-US" sz="2000" b="1" dirty="0" err="1" smtClean="0"/>
                        <a:t>lbs</a:t>
                      </a:r>
                      <a:endParaRPr lang="en-US" sz="2000" b="1" dirty="0"/>
                    </a:p>
                  </a:txBody>
                  <a:tcPr/>
                </a:tc>
                <a:tc>
                  <a:txBody>
                    <a:bodyPr/>
                    <a:lstStyle/>
                    <a:p>
                      <a:pPr algn="r"/>
                      <a:r>
                        <a:rPr lang="en-US" sz="2000" b="1" dirty="0" smtClean="0"/>
                        <a:t>23670 </a:t>
                      </a:r>
                      <a:r>
                        <a:rPr lang="en-US" sz="2000" b="1" dirty="0" err="1" smtClean="0"/>
                        <a:t>lbs</a:t>
                      </a:r>
                      <a:endParaRPr lang="en-US" sz="2000" b="1" dirty="0"/>
                    </a:p>
                  </a:txBody>
                  <a:tcPr/>
                </a:tc>
                <a:extLst>
                  <a:ext uri="{0D108BD9-81ED-4DB2-BD59-A6C34878D82A}">
                    <a16:rowId xmlns:a16="http://schemas.microsoft.com/office/drawing/2014/main" val="10007"/>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50831520"/>
      </p:ext>
    </p:extLst>
  </p:cSld>
  <p:clrMapOvr>
    <a:masterClrMapping/>
  </p:clrMapOvr>
  <mc:AlternateContent xmlns:mc="http://schemas.openxmlformats.org/markup-compatibility/2006" xmlns:p14="http://schemas.microsoft.com/office/powerpoint/2010/main">
    <mc:Choice Requires="p14">
      <p:transition spd="slow" p14:dur="2000" advTm="32468"/>
    </mc:Choice>
    <mc:Fallback xmlns="">
      <p:transition spd="slow" advTm="3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7696200" cy="4525963"/>
          </a:xfrm>
        </p:spPr>
        <p:txBody>
          <a:bodyPr>
            <a:normAutofit/>
          </a:bodyPr>
          <a:lstStyle/>
          <a:p>
            <a:pPr marL="0" indent="0">
              <a:buNone/>
            </a:pPr>
            <a:endParaRPr lang="en-US" sz="2400" dirty="0" smtClean="0"/>
          </a:p>
          <a:p>
            <a:pPr marL="0" indent="0">
              <a:buNone/>
            </a:pPr>
            <a:r>
              <a:rPr lang="en-US" sz="2000" dirty="0" smtClean="0"/>
              <a:t>Determine the required weight of each component to batch a total of 6 cubic yards.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Develop the Mix Proportions for a Class 4000 PCC using SCDOT Guidelines.</a:t>
            </a:r>
            <a:endParaRPr lang="en-US" sz="2800" b="1" dirty="0">
              <a:solidFill>
                <a:srgbClr val="800000"/>
              </a:solidFill>
            </a:endParaRPr>
          </a:p>
        </p:txBody>
      </p:sp>
      <p:sp>
        <p:nvSpPr>
          <p:cNvPr id="7" name="Rectangle 6"/>
          <p:cNvSpPr/>
          <p:nvPr/>
        </p:nvSpPr>
        <p:spPr>
          <a:xfrm>
            <a:off x="457200" y="5562600"/>
            <a:ext cx="9144000" cy="369332"/>
          </a:xfrm>
          <a:prstGeom prst="rect">
            <a:avLst/>
          </a:prstGeom>
        </p:spPr>
        <p:txBody>
          <a:bodyPr wrap="square">
            <a:spAutoFit/>
          </a:bodyPr>
          <a:lstStyle/>
          <a:p>
            <a:r>
              <a:rPr lang="en-US" dirty="0" smtClean="0"/>
              <a:t>How many gallons of </a:t>
            </a:r>
            <a:r>
              <a:rPr lang="en-US" b="1" dirty="0" smtClean="0"/>
              <a:t>Added Water </a:t>
            </a:r>
            <a:r>
              <a:rPr lang="en-US" dirty="0" smtClean="0"/>
              <a:t>were required? ______________</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906049827"/>
              </p:ext>
            </p:extLst>
          </p:nvPr>
        </p:nvGraphicFramePr>
        <p:xfrm>
          <a:off x="2209800" y="2971800"/>
          <a:ext cx="4876800" cy="2194560"/>
        </p:xfrm>
        <a:graphic>
          <a:graphicData uri="http://schemas.openxmlformats.org/drawingml/2006/table">
            <a:tbl>
              <a:tblPr bandRow="1">
                <a:tableStyleId>{5C22544A-7EE6-4342-B048-85BDC9FD1C3A}</a:tableStyleId>
              </a:tblPr>
              <a:tblGrid>
                <a:gridCol w="1820126">
                  <a:extLst>
                    <a:ext uri="{9D8B030D-6E8A-4147-A177-3AD203B41FA5}">
                      <a16:colId xmlns:a16="http://schemas.microsoft.com/office/drawing/2014/main" val="20000"/>
                    </a:ext>
                  </a:extLst>
                </a:gridCol>
                <a:gridCol w="3056674">
                  <a:extLst>
                    <a:ext uri="{9D8B030D-6E8A-4147-A177-3AD203B41FA5}">
                      <a16:colId xmlns:a16="http://schemas.microsoft.com/office/drawing/2014/main" val="20001"/>
                    </a:ext>
                  </a:extLst>
                </a:gridCol>
              </a:tblGrid>
              <a:tr h="304800">
                <a:tc>
                  <a:txBody>
                    <a:bodyPr/>
                    <a:lstStyle/>
                    <a:p>
                      <a:r>
                        <a:rPr lang="en-US" sz="1800" dirty="0" smtClean="0"/>
                        <a:t>Cement</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0"/>
                  </a:ext>
                </a:extLst>
              </a:tr>
              <a:tr h="167640">
                <a:tc>
                  <a:txBody>
                    <a:bodyPr/>
                    <a:lstStyle/>
                    <a:p>
                      <a:r>
                        <a:rPr lang="en-US" sz="1800" dirty="0" smtClean="0"/>
                        <a:t>Fly Ash</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1"/>
                  </a:ext>
                </a:extLst>
              </a:tr>
              <a:tr h="213360">
                <a:tc>
                  <a:txBody>
                    <a:bodyPr/>
                    <a:lstStyle/>
                    <a:p>
                      <a:r>
                        <a:rPr lang="en-US" sz="1800" dirty="0" smtClean="0"/>
                        <a:t>Silica Fume</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2"/>
                  </a:ext>
                </a:extLst>
              </a:tr>
              <a:tr h="213360">
                <a:tc>
                  <a:txBody>
                    <a:bodyPr/>
                    <a:lstStyle/>
                    <a:p>
                      <a:r>
                        <a:rPr lang="en-US" sz="1800" dirty="0" smtClean="0"/>
                        <a:t>Added</a:t>
                      </a:r>
                      <a:r>
                        <a:rPr lang="en-US" sz="1800" baseline="0" dirty="0" smtClean="0"/>
                        <a:t> Water</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3"/>
                  </a:ext>
                </a:extLst>
              </a:tr>
              <a:tr h="213360">
                <a:tc>
                  <a:txBody>
                    <a:bodyPr/>
                    <a:lstStyle/>
                    <a:p>
                      <a:r>
                        <a:rPr lang="en-US" sz="1800" dirty="0" smtClean="0"/>
                        <a:t>Fine</a:t>
                      </a:r>
                      <a:r>
                        <a:rPr lang="en-US" sz="1800" baseline="0" dirty="0" smtClean="0"/>
                        <a:t> Aggregate</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4"/>
                  </a:ext>
                </a:extLst>
              </a:tr>
              <a:tr h="213360">
                <a:tc>
                  <a:txBody>
                    <a:bodyPr/>
                    <a:lstStyle/>
                    <a:p>
                      <a:r>
                        <a:rPr lang="en-US" sz="1800" dirty="0" smtClean="0"/>
                        <a:t>Coarse Aggregate</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5"/>
                  </a:ext>
                </a:extLst>
              </a:tr>
            </a:tbl>
          </a:graphicData>
        </a:graphic>
      </p:graphicFrame>
      <p:sp>
        <p:nvSpPr>
          <p:cNvPr id="12" name="TextBox 11"/>
          <p:cNvSpPr txBox="1"/>
          <p:nvPr/>
        </p:nvSpPr>
        <p:spPr>
          <a:xfrm>
            <a:off x="4495800" y="2946602"/>
            <a:ext cx="914400" cy="369332"/>
          </a:xfrm>
          <a:prstGeom prst="rect">
            <a:avLst/>
          </a:prstGeom>
          <a:noFill/>
        </p:spPr>
        <p:txBody>
          <a:bodyPr wrap="square" rtlCol="0">
            <a:spAutoFit/>
          </a:bodyPr>
          <a:lstStyle/>
          <a:p>
            <a:r>
              <a:rPr lang="en-US" b="1" dirty="0" smtClean="0">
                <a:solidFill>
                  <a:srgbClr val="990000"/>
                </a:solidFill>
              </a:rPr>
              <a:t>2,934</a:t>
            </a:r>
            <a:endParaRPr lang="en-US" b="1" dirty="0">
              <a:solidFill>
                <a:srgbClr val="990000"/>
              </a:solidFill>
            </a:endParaRPr>
          </a:p>
        </p:txBody>
      </p:sp>
      <p:sp>
        <p:nvSpPr>
          <p:cNvPr id="13" name="TextBox 12"/>
          <p:cNvSpPr txBox="1"/>
          <p:nvPr/>
        </p:nvSpPr>
        <p:spPr>
          <a:xfrm>
            <a:off x="4495800" y="3315934"/>
            <a:ext cx="914400" cy="369332"/>
          </a:xfrm>
          <a:prstGeom prst="rect">
            <a:avLst/>
          </a:prstGeom>
          <a:noFill/>
        </p:spPr>
        <p:txBody>
          <a:bodyPr wrap="square" rtlCol="0">
            <a:spAutoFit/>
          </a:bodyPr>
          <a:lstStyle/>
          <a:p>
            <a:r>
              <a:rPr lang="en-US" b="1" dirty="0" smtClean="0">
                <a:solidFill>
                  <a:srgbClr val="990000"/>
                </a:solidFill>
              </a:rPr>
              <a:t>876</a:t>
            </a:r>
            <a:endParaRPr lang="en-US" b="1" dirty="0">
              <a:solidFill>
                <a:srgbClr val="990000"/>
              </a:solidFill>
            </a:endParaRPr>
          </a:p>
        </p:txBody>
      </p:sp>
      <p:sp>
        <p:nvSpPr>
          <p:cNvPr id="14" name="TextBox 13"/>
          <p:cNvSpPr txBox="1"/>
          <p:nvPr/>
        </p:nvSpPr>
        <p:spPr>
          <a:xfrm>
            <a:off x="4495800" y="3669268"/>
            <a:ext cx="914400" cy="369332"/>
          </a:xfrm>
          <a:prstGeom prst="rect">
            <a:avLst/>
          </a:prstGeom>
          <a:noFill/>
        </p:spPr>
        <p:txBody>
          <a:bodyPr wrap="square" rtlCol="0">
            <a:spAutoFit/>
          </a:bodyPr>
          <a:lstStyle/>
          <a:p>
            <a:r>
              <a:rPr lang="en-US" b="1" dirty="0" smtClean="0">
                <a:solidFill>
                  <a:srgbClr val="990000"/>
                </a:solidFill>
              </a:rPr>
              <a:t>0</a:t>
            </a:r>
            <a:endParaRPr lang="en-US" b="1" dirty="0">
              <a:solidFill>
                <a:srgbClr val="990000"/>
              </a:solidFill>
            </a:endParaRPr>
          </a:p>
        </p:txBody>
      </p:sp>
      <p:sp>
        <p:nvSpPr>
          <p:cNvPr id="15" name="TextBox 14"/>
          <p:cNvSpPr txBox="1"/>
          <p:nvPr/>
        </p:nvSpPr>
        <p:spPr>
          <a:xfrm>
            <a:off x="4495800" y="4038600"/>
            <a:ext cx="914400" cy="369332"/>
          </a:xfrm>
          <a:prstGeom prst="rect">
            <a:avLst/>
          </a:prstGeom>
          <a:noFill/>
        </p:spPr>
        <p:txBody>
          <a:bodyPr wrap="square" rtlCol="0">
            <a:spAutoFit/>
          </a:bodyPr>
          <a:lstStyle/>
          <a:p>
            <a:r>
              <a:rPr lang="en-US" b="1" dirty="0" smtClean="0">
                <a:solidFill>
                  <a:srgbClr val="990000"/>
                </a:solidFill>
              </a:rPr>
              <a:t>1,158</a:t>
            </a:r>
            <a:endParaRPr lang="en-US" b="1" dirty="0">
              <a:solidFill>
                <a:srgbClr val="990000"/>
              </a:solidFill>
            </a:endParaRPr>
          </a:p>
        </p:txBody>
      </p:sp>
      <p:sp>
        <p:nvSpPr>
          <p:cNvPr id="16" name="TextBox 15"/>
          <p:cNvSpPr txBox="1"/>
          <p:nvPr/>
        </p:nvSpPr>
        <p:spPr>
          <a:xfrm>
            <a:off x="4495800" y="4398620"/>
            <a:ext cx="914400" cy="369332"/>
          </a:xfrm>
          <a:prstGeom prst="rect">
            <a:avLst/>
          </a:prstGeom>
          <a:noFill/>
        </p:spPr>
        <p:txBody>
          <a:bodyPr wrap="square" rtlCol="0">
            <a:spAutoFit/>
          </a:bodyPr>
          <a:lstStyle/>
          <a:p>
            <a:r>
              <a:rPr lang="en-US" b="1" dirty="0" smtClean="0">
                <a:solidFill>
                  <a:srgbClr val="990000"/>
                </a:solidFill>
              </a:rPr>
              <a:t>6,450</a:t>
            </a:r>
            <a:endParaRPr lang="en-US" b="1" dirty="0">
              <a:solidFill>
                <a:srgbClr val="990000"/>
              </a:solidFill>
            </a:endParaRPr>
          </a:p>
        </p:txBody>
      </p:sp>
      <p:sp>
        <p:nvSpPr>
          <p:cNvPr id="17" name="TextBox 16"/>
          <p:cNvSpPr txBox="1"/>
          <p:nvPr/>
        </p:nvSpPr>
        <p:spPr>
          <a:xfrm>
            <a:off x="4495800" y="4767952"/>
            <a:ext cx="914400" cy="369332"/>
          </a:xfrm>
          <a:prstGeom prst="rect">
            <a:avLst/>
          </a:prstGeom>
          <a:noFill/>
        </p:spPr>
        <p:txBody>
          <a:bodyPr wrap="square" rtlCol="0">
            <a:spAutoFit/>
          </a:bodyPr>
          <a:lstStyle/>
          <a:p>
            <a:r>
              <a:rPr lang="en-US" b="1" dirty="0" smtClean="0">
                <a:solidFill>
                  <a:srgbClr val="990000"/>
                </a:solidFill>
              </a:rPr>
              <a:t>12,252</a:t>
            </a:r>
            <a:endParaRPr lang="en-US" b="1" dirty="0">
              <a:solidFill>
                <a:srgbClr val="99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25686800"/>
      </p:ext>
    </p:extLst>
  </p:cSld>
  <p:clrMapOvr>
    <a:masterClrMapping/>
  </p:clrMapOvr>
  <mc:AlternateContent xmlns:mc="http://schemas.openxmlformats.org/markup-compatibility/2006" xmlns:p14="http://schemas.microsoft.com/office/powerpoint/2010/main">
    <mc:Choice Requires="p14">
      <p:transition spd="slow" p14:dur="2000" advTm="26600"/>
    </mc:Choice>
    <mc:Fallback xmlns="">
      <p:transition spd="slow" advTm="26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2" grpId="0"/>
      <p:bldP spid="13" grpId="0"/>
      <p:bldP spid="14" grpId="0"/>
      <p:bldP spid="15" grpId="0"/>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765488"/>
            <a:ext cx="8839200" cy="5791200"/>
          </a:xfrm>
        </p:spPr>
        <p:txBody>
          <a:bodyPr>
            <a:normAutofit/>
          </a:bodyPr>
          <a:lstStyle/>
          <a:p>
            <a:pPr marL="0" indent="0">
              <a:buNone/>
            </a:pPr>
            <a:r>
              <a:rPr lang="en-US" sz="2400" b="1" dirty="0" smtClean="0">
                <a:solidFill>
                  <a:srgbClr val="990000"/>
                </a:solidFill>
              </a:rPr>
              <a:t>STEP 26. </a:t>
            </a:r>
            <a:r>
              <a:rPr lang="en-US" sz="2400" dirty="0" smtClean="0"/>
              <a:t>Determine the total volume of </a:t>
            </a:r>
            <a:r>
              <a:rPr lang="en-US" sz="2400" b="1" dirty="0" smtClean="0"/>
              <a:t>Added Water </a:t>
            </a:r>
            <a:r>
              <a:rPr lang="en-US" sz="2400" dirty="0" smtClean="0"/>
              <a:t>required by dividing the total weight of water in pounds by </a:t>
            </a:r>
            <a:r>
              <a:rPr lang="en-US" sz="2400" b="1" dirty="0" smtClean="0"/>
              <a:t>8.33</a:t>
            </a:r>
            <a:r>
              <a:rPr lang="en-US" sz="2400" dirty="0" smtClean="0"/>
              <a:t>, to obtain the total volume of water in gallons.</a:t>
            </a:r>
            <a:endParaRPr lang="en-US" sz="2400" b="1" dirty="0" smtClean="0">
              <a:solidFill>
                <a:srgbClr val="990000"/>
              </a:solidFill>
            </a:endParaRPr>
          </a:p>
          <a:p>
            <a:pPr marL="0" indent="0">
              <a:buNone/>
            </a:pPr>
            <a:endParaRPr lang="en-US" sz="1800" dirty="0" smtClean="0">
              <a:solidFill>
                <a:schemeClr val="tx2"/>
              </a:solidFill>
            </a:endParaRPr>
          </a:p>
          <a:p>
            <a:pPr marL="0" indent="0">
              <a:buNone/>
            </a:pPr>
            <a:endParaRPr lang="en-US" sz="2400" b="1" dirty="0" smtClean="0"/>
          </a:p>
          <a:p>
            <a:pPr marL="0" indent="0">
              <a:buNone/>
            </a:pPr>
            <a:endParaRPr lang="en-US" sz="2400" b="1" dirty="0" smtClean="0"/>
          </a:p>
          <a:p>
            <a:pPr marL="0" indent="0">
              <a:buNone/>
            </a:pPr>
            <a:endParaRPr lang="en-US" sz="2400" b="1" dirty="0" smtClean="0"/>
          </a:p>
          <a:p>
            <a:pPr marL="0" indent="0" algn="ctr">
              <a:buNone/>
            </a:pPr>
            <a:r>
              <a:rPr lang="en-US" sz="2400" dirty="0" smtClean="0">
                <a:solidFill>
                  <a:schemeClr val="tx2"/>
                </a:solidFill>
              </a:rPr>
              <a:t>	</a:t>
            </a:r>
            <a:endParaRPr lang="en-US" sz="2400" b="1" dirty="0"/>
          </a:p>
          <a:p>
            <a:pPr marL="0" indent="0">
              <a:buNone/>
            </a:pPr>
            <a:endParaRPr lang="en-US" sz="2400" b="1"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2904351"/>
            <a:ext cx="8686800" cy="461665"/>
          </a:xfrm>
          <a:prstGeom prst="rect">
            <a:avLst/>
          </a:prstGeom>
        </p:spPr>
        <p:txBody>
          <a:bodyPr wrap="square">
            <a:spAutoFit/>
          </a:bodyPr>
          <a:lstStyle/>
          <a:p>
            <a:pPr algn="ctr"/>
            <a:r>
              <a:rPr lang="en-US" sz="2400" dirty="0" smtClean="0">
                <a:solidFill>
                  <a:schemeClr val="tx2"/>
                </a:solidFill>
              </a:rPr>
              <a:t>1158 </a:t>
            </a:r>
            <a:r>
              <a:rPr lang="en-US" sz="2400" dirty="0" err="1" smtClean="0">
                <a:solidFill>
                  <a:schemeClr val="tx2"/>
                </a:solidFill>
              </a:rPr>
              <a:t>lbs</a:t>
            </a:r>
            <a:r>
              <a:rPr lang="en-US" sz="2400" dirty="0" smtClean="0">
                <a:solidFill>
                  <a:schemeClr val="tx2"/>
                </a:solidFill>
              </a:rPr>
              <a:t> / 8.33 = </a:t>
            </a:r>
            <a:r>
              <a:rPr lang="en-US" sz="2400" b="1" dirty="0" smtClean="0">
                <a:solidFill>
                  <a:schemeClr val="tx2"/>
                </a:solidFill>
              </a:rPr>
              <a:t>139 Gal</a:t>
            </a:r>
            <a:r>
              <a:rPr lang="en-US" sz="2400" dirty="0" smtClean="0">
                <a:solidFill>
                  <a:schemeClr val="tx2"/>
                </a:solidFill>
              </a:rPr>
              <a:t>	   Round down to the previous gallon!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0931535"/>
      </p:ext>
    </p:extLst>
  </p:cSld>
  <p:clrMapOvr>
    <a:masterClrMapping/>
  </p:clrMapOvr>
  <mc:AlternateContent xmlns:mc="http://schemas.openxmlformats.org/markup-compatibility/2006" xmlns:p14="http://schemas.microsoft.com/office/powerpoint/2010/main">
    <mc:Choice Requires="p14">
      <p:transition spd="slow" p14:dur="2000" advTm="26276"/>
    </mc:Choice>
    <mc:Fallback xmlns="">
      <p:transition spd="slow" advTm="2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7696200" cy="4525963"/>
          </a:xfrm>
        </p:spPr>
        <p:txBody>
          <a:bodyPr>
            <a:normAutofit/>
          </a:bodyPr>
          <a:lstStyle/>
          <a:p>
            <a:pPr marL="0" indent="0">
              <a:buNone/>
            </a:pPr>
            <a:endParaRPr lang="en-US" sz="2400" dirty="0" smtClean="0"/>
          </a:p>
          <a:p>
            <a:pPr marL="0" indent="0">
              <a:buNone/>
            </a:pPr>
            <a:r>
              <a:rPr lang="en-US" sz="2000" dirty="0" smtClean="0"/>
              <a:t>Determine the required weight of each component to batch a total of 6 cubic yards.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Develop the Mix Proportions for a Class 4000 PCC using SCDOT Guidelines.</a:t>
            </a:r>
            <a:endParaRPr lang="en-US" sz="2800" b="1" dirty="0">
              <a:solidFill>
                <a:srgbClr val="800000"/>
              </a:solidFill>
            </a:endParaRPr>
          </a:p>
        </p:txBody>
      </p:sp>
      <p:sp>
        <p:nvSpPr>
          <p:cNvPr id="7" name="Rectangle 6"/>
          <p:cNvSpPr/>
          <p:nvPr/>
        </p:nvSpPr>
        <p:spPr>
          <a:xfrm>
            <a:off x="457200" y="5562600"/>
            <a:ext cx="9144000" cy="369332"/>
          </a:xfrm>
          <a:prstGeom prst="rect">
            <a:avLst/>
          </a:prstGeom>
        </p:spPr>
        <p:txBody>
          <a:bodyPr wrap="square">
            <a:spAutoFit/>
          </a:bodyPr>
          <a:lstStyle/>
          <a:p>
            <a:r>
              <a:rPr lang="en-US" dirty="0" smtClean="0"/>
              <a:t>How many gallons of </a:t>
            </a:r>
            <a:r>
              <a:rPr lang="en-US" b="1" dirty="0" smtClean="0"/>
              <a:t>Added Water </a:t>
            </a:r>
            <a:r>
              <a:rPr lang="en-US" dirty="0" smtClean="0"/>
              <a:t>were required? ______________</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2386981731"/>
              </p:ext>
            </p:extLst>
          </p:nvPr>
        </p:nvGraphicFramePr>
        <p:xfrm>
          <a:off x="2209800" y="2971800"/>
          <a:ext cx="4876800" cy="2194560"/>
        </p:xfrm>
        <a:graphic>
          <a:graphicData uri="http://schemas.openxmlformats.org/drawingml/2006/table">
            <a:tbl>
              <a:tblPr bandRow="1">
                <a:tableStyleId>{5C22544A-7EE6-4342-B048-85BDC9FD1C3A}</a:tableStyleId>
              </a:tblPr>
              <a:tblGrid>
                <a:gridCol w="1820126">
                  <a:extLst>
                    <a:ext uri="{9D8B030D-6E8A-4147-A177-3AD203B41FA5}">
                      <a16:colId xmlns:a16="http://schemas.microsoft.com/office/drawing/2014/main" val="20000"/>
                    </a:ext>
                  </a:extLst>
                </a:gridCol>
                <a:gridCol w="3056674">
                  <a:extLst>
                    <a:ext uri="{9D8B030D-6E8A-4147-A177-3AD203B41FA5}">
                      <a16:colId xmlns:a16="http://schemas.microsoft.com/office/drawing/2014/main" val="20001"/>
                    </a:ext>
                  </a:extLst>
                </a:gridCol>
              </a:tblGrid>
              <a:tr h="304800">
                <a:tc>
                  <a:txBody>
                    <a:bodyPr/>
                    <a:lstStyle/>
                    <a:p>
                      <a:r>
                        <a:rPr lang="en-US" sz="1800" dirty="0" smtClean="0"/>
                        <a:t>Cement</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0"/>
                  </a:ext>
                </a:extLst>
              </a:tr>
              <a:tr h="167640">
                <a:tc>
                  <a:txBody>
                    <a:bodyPr/>
                    <a:lstStyle/>
                    <a:p>
                      <a:r>
                        <a:rPr lang="en-US" sz="1800" dirty="0" smtClean="0"/>
                        <a:t>Fly Ash</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1"/>
                  </a:ext>
                </a:extLst>
              </a:tr>
              <a:tr h="213360">
                <a:tc>
                  <a:txBody>
                    <a:bodyPr/>
                    <a:lstStyle/>
                    <a:p>
                      <a:r>
                        <a:rPr lang="en-US" sz="1800" dirty="0" smtClean="0"/>
                        <a:t>Silica Fume</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2"/>
                  </a:ext>
                </a:extLst>
              </a:tr>
              <a:tr h="213360">
                <a:tc>
                  <a:txBody>
                    <a:bodyPr/>
                    <a:lstStyle/>
                    <a:p>
                      <a:r>
                        <a:rPr lang="en-US" sz="1800" dirty="0" smtClean="0"/>
                        <a:t>Added</a:t>
                      </a:r>
                      <a:r>
                        <a:rPr lang="en-US" sz="1800" baseline="0" dirty="0" smtClean="0"/>
                        <a:t> Water</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3"/>
                  </a:ext>
                </a:extLst>
              </a:tr>
              <a:tr h="213360">
                <a:tc>
                  <a:txBody>
                    <a:bodyPr/>
                    <a:lstStyle/>
                    <a:p>
                      <a:r>
                        <a:rPr lang="en-US" sz="1800" dirty="0" smtClean="0"/>
                        <a:t>Fine</a:t>
                      </a:r>
                      <a:r>
                        <a:rPr lang="en-US" sz="1800" baseline="0" dirty="0" smtClean="0"/>
                        <a:t> Aggregate</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4"/>
                  </a:ext>
                </a:extLst>
              </a:tr>
              <a:tr h="213360">
                <a:tc>
                  <a:txBody>
                    <a:bodyPr/>
                    <a:lstStyle/>
                    <a:p>
                      <a:r>
                        <a:rPr lang="en-US" sz="1800" dirty="0" smtClean="0"/>
                        <a:t>Coarse Aggregate</a:t>
                      </a:r>
                      <a:endParaRPr lang="en-US" sz="1800" dirty="0"/>
                    </a:p>
                  </a:txBody>
                  <a:tcPr>
                    <a:noFill/>
                  </a:tcPr>
                </a:tc>
                <a:tc>
                  <a:txBody>
                    <a:bodyPr/>
                    <a:lstStyle/>
                    <a:p>
                      <a:r>
                        <a:rPr lang="en-US" sz="1800" dirty="0" smtClean="0"/>
                        <a:t>________________</a:t>
                      </a:r>
                      <a:endParaRPr lang="en-US" sz="1800" dirty="0"/>
                    </a:p>
                  </a:txBody>
                  <a:tcPr>
                    <a:noFill/>
                  </a:tcPr>
                </a:tc>
                <a:extLst>
                  <a:ext uri="{0D108BD9-81ED-4DB2-BD59-A6C34878D82A}">
                    <a16:rowId xmlns:a16="http://schemas.microsoft.com/office/drawing/2014/main" val="10005"/>
                  </a:ext>
                </a:extLst>
              </a:tr>
            </a:tbl>
          </a:graphicData>
        </a:graphic>
      </p:graphicFrame>
      <p:sp>
        <p:nvSpPr>
          <p:cNvPr id="12" name="TextBox 11"/>
          <p:cNvSpPr txBox="1"/>
          <p:nvPr/>
        </p:nvSpPr>
        <p:spPr>
          <a:xfrm>
            <a:off x="4495800" y="2946602"/>
            <a:ext cx="914400" cy="369332"/>
          </a:xfrm>
          <a:prstGeom prst="rect">
            <a:avLst/>
          </a:prstGeom>
          <a:noFill/>
        </p:spPr>
        <p:txBody>
          <a:bodyPr wrap="square" rtlCol="0">
            <a:spAutoFit/>
          </a:bodyPr>
          <a:lstStyle/>
          <a:p>
            <a:r>
              <a:rPr lang="en-US" b="1" dirty="0" smtClean="0"/>
              <a:t>2,934</a:t>
            </a:r>
            <a:endParaRPr lang="en-US" b="1" dirty="0"/>
          </a:p>
        </p:txBody>
      </p:sp>
      <p:sp>
        <p:nvSpPr>
          <p:cNvPr id="13" name="TextBox 12"/>
          <p:cNvSpPr txBox="1"/>
          <p:nvPr/>
        </p:nvSpPr>
        <p:spPr>
          <a:xfrm>
            <a:off x="4495800" y="3315934"/>
            <a:ext cx="914400" cy="369332"/>
          </a:xfrm>
          <a:prstGeom prst="rect">
            <a:avLst/>
          </a:prstGeom>
          <a:noFill/>
        </p:spPr>
        <p:txBody>
          <a:bodyPr wrap="square" rtlCol="0">
            <a:spAutoFit/>
          </a:bodyPr>
          <a:lstStyle/>
          <a:p>
            <a:r>
              <a:rPr lang="en-US" b="1" dirty="0" smtClean="0"/>
              <a:t>876</a:t>
            </a:r>
            <a:endParaRPr lang="en-US" b="1" dirty="0"/>
          </a:p>
        </p:txBody>
      </p:sp>
      <p:sp>
        <p:nvSpPr>
          <p:cNvPr id="14" name="TextBox 13"/>
          <p:cNvSpPr txBox="1"/>
          <p:nvPr/>
        </p:nvSpPr>
        <p:spPr>
          <a:xfrm>
            <a:off x="4495800" y="3669268"/>
            <a:ext cx="914400" cy="369332"/>
          </a:xfrm>
          <a:prstGeom prst="rect">
            <a:avLst/>
          </a:prstGeom>
          <a:noFill/>
        </p:spPr>
        <p:txBody>
          <a:bodyPr wrap="square" rtlCol="0">
            <a:spAutoFit/>
          </a:bodyPr>
          <a:lstStyle/>
          <a:p>
            <a:r>
              <a:rPr lang="en-US" b="1" dirty="0" smtClean="0"/>
              <a:t>0</a:t>
            </a:r>
            <a:endParaRPr lang="en-US" b="1" dirty="0"/>
          </a:p>
        </p:txBody>
      </p:sp>
      <p:sp>
        <p:nvSpPr>
          <p:cNvPr id="15" name="TextBox 14"/>
          <p:cNvSpPr txBox="1"/>
          <p:nvPr/>
        </p:nvSpPr>
        <p:spPr>
          <a:xfrm>
            <a:off x="4495800" y="4038600"/>
            <a:ext cx="914400" cy="369332"/>
          </a:xfrm>
          <a:prstGeom prst="rect">
            <a:avLst/>
          </a:prstGeom>
          <a:noFill/>
        </p:spPr>
        <p:txBody>
          <a:bodyPr wrap="square" rtlCol="0">
            <a:spAutoFit/>
          </a:bodyPr>
          <a:lstStyle/>
          <a:p>
            <a:r>
              <a:rPr lang="en-US" b="1" dirty="0" smtClean="0"/>
              <a:t>1,158</a:t>
            </a:r>
            <a:endParaRPr lang="en-US" b="1" dirty="0"/>
          </a:p>
        </p:txBody>
      </p:sp>
      <p:sp>
        <p:nvSpPr>
          <p:cNvPr id="16" name="TextBox 15"/>
          <p:cNvSpPr txBox="1"/>
          <p:nvPr/>
        </p:nvSpPr>
        <p:spPr>
          <a:xfrm>
            <a:off x="4495800" y="4398620"/>
            <a:ext cx="914400" cy="369332"/>
          </a:xfrm>
          <a:prstGeom prst="rect">
            <a:avLst/>
          </a:prstGeom>
          <a:noFill/>
        </p:spPr>
        <p:txBody>
          <a:bodyPr wrap="square" rtlCol="0">
            <a:spAutoFit/>
          </a:bodyPr>
          <a:lstStyle/>
          <a:p>
            <a:r>
              <a:rPr lang="en-US" b="1" dirty="0" smtClean="0"/>
              <a:t>6,450</a:t>
            </a:r>
            <a:endParaRPr lang="en-US" b="1" dirty="0"/>
          </a:p>
        </p:txBody>
      </p:sp>
      <p:sp>
        <p:nvSpPr>
          <p:cNvPr id="17" name="TextBox 16"/>
          <p:cNvSpPr txBox="1"/>
          <p:nvPr/>
        </p:nvSpPr>
        <p:spPr>
          <a:xfrm>
            <a:off x="4495800" y="4767952"/>
            <a:ext cx="914400" cy="369332"/>
          </a:xfrm>
          <a:prstGeom prst="rect">
            <a:avLst/>
          </a:prstGeom>
          <a:noFill/>
        </p:spPr>
        <p:txBody>
          <a:bodyPr wrap="square" rtlCol="0">
            <a:spAutoFit/>
          </a:bodyPr>
          <a:lstStyle/>
          <a:p>
            <a:r>
              <a:rPr lang="en-US" b="1" dirty="0" smtClean="0"/>
              <a:t>12,252</a:t>
            </a:r>
            <a:endParaRPr lang="en-US" b="1" dirty="0"/>
          </a:p>
        </p:txBody>
      </p:sp>
      <p:sp>
        <p:nvSpPr>
          <p:cNvPr id="18" name="TextBox 17"/>
          <p:cNvSpPr txBox="1"/>
          <p:nvPr/>
        </p:nvSpPr>
        <p:spPr>
          <a:xfrm>
            <a:off x="5715000" y="5410200"/>
            <a:ext cx="914400" cy="461665"/>
          </a:xfrm>
          <a:prstGeom prst="rect">
            <a:avLst/>
          </a:prstGeom>
          <a:noFill/>
        </p:spPr>
        <p:txBody>
          <a:bodyPr wrap="square" rtlCol="0">
            <a:spAutoFit/>
          </a:bodyPr>
          <a:lstStyle/>
          <a:p>
            <a:r>
              <a:rPr lang="en-US" sz="2400" b="1" dirty="0" smtClean="0">
                <a:solidFill>
                  <a:srgbClr val="990000"/>
                </a:solidFill>
              </a:rPr>
              <a:t>139</a:t>
            </a:r>
            <a:endParaRPr lang="en-US" sz="2400" b="1" dirty="0">
              <a:solidFill>
                <a:srgbClr val="99000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93255901"/>
      </p:ext>
    </p:extLst>
  </p:cSld>
  <p:clrMapOvr>
    <a:masterClrMapping/>
  </p:clrMapOvr>
  <mc:AlternateContent xmlns:mc="http://schemas.openxmlformats.org/markup-compatibility/2006" xmlns:p14="http://schemas.microsoft.com/office/powerpoint/2010/main">
    <mc:Choice Requires="p14">
      <p:transition spd="slow" p14:dur="2000" advTm="28924"/>
    </mc:Choice>
    <mc:Fallback xmlns="">
      <p:transition spd="slow" advTm="2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7696200" cy="4525963"/>
          </a:xfrm>
        </p:spPr>
        <p:txBody>
          <a:bodyPr>
            <a:normAutofit/>
          </a:bodyPr>
          <a:lstStyle/>
          <a:p>
            <a:pPr marL="0" indent="0">
              <a:buNone/>
            </a:pPr>
            <a:r>
              <a:rPr lang="en-US" sz="2000" dirty="0" smtClean="0"/>
              <a:t>Class 4000 Concrete.</a:t>
            </a:r>
          </a:p>
          <a:p>
            <a:pPr marL="0" indent="0">
              <a:buNone/>
            </a:pPr>
            <a:r>
              <a:rPr lang="en-US" sz="2000" dirty="0" smtClean="0"/>
              <a:t>Design the Mix such that 20% of the cement is replaced with fly Ash.</a:t>
            </a:r>
          </a:p>
          <a:p>
            <a:pPr marL="0" indent="0">
              <a:buNone/>
            </a:pPr>
            <a:endParaRPr lang="en-US" sz="2400" dirty="0" smtClean="0"/>
          </a:p>
          <a:p>
            <a:pPr marL="0" indent="0">
              <a:buNone/>
            </a:pPr>
            <a:endParaRPr lang="en-US" sz="2400" dirty="0" smtClean="0"/>
          </a:p>
          <a:p>
            <a:pPr marL="0" indent="0">
              <a:buNone/>
            </a:pPr>
            <a:endParaRPr lang="en-US" sz="2000" dirty="0" smtClean="0"/>
          </a:p>
          <a:p>
            <a:pPr marL="0" indent="0">
              <a:buNone/>
            </a:pPr>
            <a:r>
              <a:rPr lang="en-US" sz="2000" dirty="0" smtClean="0"/>
              <a:t>Determine the required weight of each component to batch a total of 6 cubic yards.</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Develop the Mix Proportions for a Class 4000 PCC using SCDOT Guidelines.</a:t>
            </a:r>
            <a:endParaRPr lang="en-US" sz="2800" b="1" dirty="0">
              <a:solidFill>
                <a:srgbClr val="8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923131183"/>
              </p:ext>
            </p:extLst>
          </p:nvPr>
        </p:nvGraphicFramePr>
        <p:xfrm>
          <a:off x="457200" y="2514600"/>
          <a:ext cx="8305799" cy="741680"/>
        </p:xfrm>
        <a:graphic>
          <a:graphicData uri="http://schemas.openxmlformats.org/drawingml/2006/table">
            <a:tbl>
              <a:tblPr bandRow="1">
                <a:tableStyleId>{5C22544A-7EE6-4342-B048-85BDC9FD1C3A}</a:tableStyleId>
              </a:tblPr>
              <a:tblGrid>
                <a:gridCol w="1904999">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370840">
                <a:tc>
                  <a:txBody>
                    <a:bodyPr/>
                    <a:lstStyle/>
                    <a:p>
                      <a:r>
                        <a:rPr lang="en-US" b="0" dirty="0" smtClean="0"/>
                        <a:t>Coarse</a:t>
                      </a:r>
                      <a:r>
                        <a:rPr lang="en-US" b="0" baseline="0" dirty="0" smtClean="0"/>
                        <a:t> Aggregate</a:t>
                      </a:r>
                      <a:endParaRPr lang="en-US" b="0" dirty="0"/>
                    </a:p>
                  </a:txBody>
                  <a:tcPr/>
                </a:tc>
                <a:tc>
                  <a:txBody>
                    <a:bodyPr/>
                    <a:lstStyle/>
                    <a:p>
                      <a:r>
                        <a:rPr lang="en-US" b="0" dirty="0" smtClean="0"/>
                        <a:t>Gravel</a:t>
                      </a:r>
                      <a:endParaRPr lang="en-US" b="0" dirty="0"/>
                    </a:p>
                  </a:txBody>
                  <a:tcPr/>
                </a:tc>
                <a:tc>
                  <a:txBody>
                    <a:bodyPr/>
                    <a:lstStyle/>
                    <a:p>
                      <a:r>
                        <a:rPr lang="en-US" b="0" dirty="0" smtClean="0"/>
                        <a:t>Specific</a:t>
                      </a:r>
                      <a:r>
                        <a:rPr lang="en-US" b="0" baseline="0" dirty="0" smtClean="0"/>
                        <a:t> Gravity (SG) = 2.70</a:t>
                      </a:r>
                      <a:endParaRPr lang="en-US" b="0" dirty="0"/>
                    </a:p>
                  </a:txBody>
                  <a:tcPr/>
                </a:tc>
                <a:tc>
                  <a:txBody>
                    <a:bodyPr/>
                    <a:lstStyle/>
                    <a:p>
                      <a:r>
                        <a:rPr lang="en-US" b="0" dirty="0" smtClean="0"/>
                        <a:t>1% Moisture</a:t>
                      </a:r>
                      <a:r>
                        <a:rPr lang="en-US" b="0" baseline="0" dirty="0" smtClean="0"/>
                        <a:t> Content</a:t>
                      </a:r>
                      <a:endParaRPr lang="en-US" b="0" dirty="0"/>
                    </a:p>
                  </a:txBody>
                  <a:tcPr/>
                </a:tc>
                <a:extLst>
                  <a:ext uri="{0D108BD9-81ED-4DB2-BD59-A6C34878D82A}">
                    <a16:rowId xmlns:a16="http://schemas.microsoft.com/office/drawing/2014/main" val="10000"/>
                  </a:ext>
                </a:extLst>
              </a:tr>
              <a:tr h="370840">
                <a:tc>
                  <a:txBody>
                    <a:bodyPr/>
                    <a:lstStyle/>
                    <a:p>
                      <a:r>
                        <a:rPr lang="en-US" b="0" dirty="0" smtClean="0"/>
                        <a:t>Fine Aggregate</a:t>
                      </a:r>
                      <a:endParaRPr lang="en-US" b="0" dirty="0"/>
                    </a:p>
                  </a:txBody>
                  <a:tcPr/>
                </a:tc>
                <a:tc>
                  <a:txBody>
                    <a:bodyPr/>
                    <a:lstStyle/>
                    <a:p>
                      <a:r>
                        <a:rPr lang="en-US" b="0" dirty="0" smtClean="0"/>
                        <a:t>Sand</a:t>
                      </a:r>
                      <a:endParaRPr lang="en-US" b="0" dirty="0"/>
                    </a:p>
                  </a:txBody>
                  <a:tcPr/>
                </a:tc>
                <a:tc>
                  <a:txBody>
                    <a:bodyPr/>
                    <a:lstStyle/>
                    <a:p>
                      <a:r>
                        <a:rPr lang="en-US" b="0" dirty="0" smtClean="0"/>
                        <a:t>Specific Gravity (SG) =</a:t>
                      </a:r>
                      <a:r>
                        <a:rPr lang="en-US" b="0" baseline="0" dirty="0" smtClean="0"/>
                        <a:t> 2.68</a:t>
                      </a:r>
                      <a:endParaRPr lang="en-US" b="0" dirty="0"/>
                    </a:p>
                  </a:txBody>
                  <a:tcPr/>
                </a:tc>
                <a:tc>
                  <a:txBody>
                    <a:bodyPr/>
                    <a:lstStyle/>
                    <a:p>
                      <a:r>
                        <a:rPr lang="en-US" b="0" dirty="0" smtClean="0"/>
                        <a:t>4% Moisture Content</a:t>
                      </a:r>
                      <a:endParaRPr lang="en-US" b="0"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253327050"/>
              </p:ext>
            </p:extLst>
          </p:nvPr>
        </p:nvGraphicFramePr>
        <p:xfrm>
          <a:off x="1981200" y="4038600"/>
          <a:ext cx="4083368" cy="1828800"/>
        </p:xfrm>
        <a:graphic>
          <a:graphicData uri="http://schemas.openxmlformats.org/drawingml/2006/table">
            <a:tbl>
              <a:tblPr bandRow="1">
                <a:tableStyleId>{5C22544A-7EE6-4342-B048-85BDC9FD1C3A}</a:tableStyleId>
              </a:tblPr>
              <a:tblGrid>
                <a:gridCol w="1524000">
                  <a:extLst>
                    <a:ext uri="{9D8B030D-6E8A-4147-A177-3AD203B41FA5}">
                      <a16:colId xmlns:a16="http://schemas.microsoft.com/office/drawing/2014/main" val="20000"/>
                    </a:ext>
                  </a:extLst>
                </a:gridCol>
                <a:gridCol w="2559368">
                  <a:extLst>
                    <a:ext uri="{9D8B030D-6E8A-4147-A177-3AD203B41FA5}">
                      <a16:colId xmlns:a16="http://schemas.microsoft.com/office/drawing/2014/main" val="20001"/>
                    </a:ext>
                  </a:extLst>
                </a:gridCol>
              </a:tblGrid>
              <a:tr h="304800">
                <a:tc>
                  <a:txBody>
                    <a:bodyPr/>
                    <a:lstStyle/>
                    <a:p>
                      <a:r>
                        <a:rPr lang="en-US" sz="1400" dirty="0" smtClean="0"/>
                        <a:t>Cement</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0"/>
                  </a:ext>
                </a:extLst>
              </a:tr>
              <a:tr h="167640">
                <a:tc>
                  <a:txBody>
                    <a:bodyPr/>
                    <a:lstStyle/>
                    <a:p>
                      <a:r>
                        <a:rPr lang="en-US" sz="1400" dirty="0" smtClean="0"/>
                        <a:t>Fly Ash</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1"/>
                  </a:ext>
                </a:extLst>
              </a:tr>
              <a:tr h="213360">
                <a:tc>
                  <a:txBody>
                    <a:bodyPr/>
                    <a:lstStyle/>
                    <a:p>
                      <a:r>
                        <a:rPr lang="en-US" sz="1400" dirty="0" smtClean="0"/>
                        <a:t>Silica Fume</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2"/>
                  </a:ext>
                </a:extLst>
              </a:tr>
              <a:tr h="213360">
                <a:tc>
                  <a:txBody>
                    <a:bodyPr/>
                    <a:lstStyle/>
                    <a:p>
                      <a:r>
                        <a:rPr lang="en-US" sz="1400" dirty="0" smtClean="0"/>
                        <a:t>Added</a:t>
                      </a:r>
                      <a:r>
                        <a:rPr lang="en-US" sz="1400" baseline="0" dirty="0" smtClean="0"/>
                        <a:t> Water</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3"/>
                  </a:ext>
                </a:extLst>
              </a:tr>
              <a:tr h="213360">
                <a:tc>
                  <a:txBody>
                    <a:bodyPr/>
                    <a:lstStyle/>
                    <a:p>
                      <a:r>
                        <a:rPr lang="en-US" sz="1400" dirty="0" smtClean="0"/>
                        <a:t>Fine</a:t>
                      </a:r>
                      <a:r>
                        <a:rPr lang="en-US" sz="1400" baseline="0" dirty="0" smtClean="0"/>
                        <a:t> Aggregate</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4"/>
                  </a:ext>
                </a:extLst>
              </a:tr>
              <a:tr h="213360">
                <a:tc>
                  <a:txBody>
                    <a:bodyPr/>
                    <a:lstStyle/>
                    <a:p>
                      <a:r>
                        <a:rPr lang="en-US" sz="1400" dirty="0" smtClean="0"/>
                        <a:t>Coarse Aggregate</a:t>
                      </a:r>
                      <a:endParaRPr lang="en-US" sz="1400" dirty="0"/>
                    </a:p>
                  </a:txBody>
                  <a:tcPr>
                    <a:noFill/>
                  </a:tcPr>
                </a:tc>
                <a:tc>
                  <a:txBody>
                    <a:bodyPr/>
                    <a:lstStyle/>
                    <a:p>
                      <a:r>
                        <a:rPr lang="en-US" sz="1400" dirty="0" smtClean="0"/>
                        <a:t>________________</a:t>
                      </a:r>
                      <a:endParaRPr lang="en-US" sz="1400" dirty="0"/>
                    </a:p>
                  </a:txBody>
                  <a:tcPr>
                    <a:noFill/>
                  </a:tcPr>
                </a:tc>
                <a:extLst>
                  <a:ext uri="{0D108BD9-81ED-4DB2-BD59-A6C34878D82A}">
                    <a16:rowId xmlns:a16="http://schemas.microsoft.com/office/drawing/2014/main" val="10005"/>
                  </a:ext>
                </a:extLst>
              </a:tr>
            </a:tbl>
          </a:graphicData>
        </a:graphic>
      </p:graphicFrame>
      <p:sp>
        <p:nvSpPr>
          <p:cNvPr id="7" name="Rectangle 6"/>
          <p:cNvSpPr/>
          <p:nvPr/>
        </p:nvSpPr>
        <p:spPr>
          <a:xfrm>
            <a:off x="457200" y="6129197"/>
            <a:ext cx="9144000" cy="369332"/>
          </a:xfrm>
          <a:prstGeom prst="rect">
            <a:avLst/>
          </a:prstGeom>
        </p:spPr>
        <p:txBody>
          <a:bodyPr wrap="square">
            <a:spAutoFit/>
          </a:bodyPr>
          <a:lstStyle/>
          <a:p>
            <a:r>
              <a:rPr lang="en-US" dirty="0" smtClean="0"/>
              <a:t>How many gallons of </a:t>
            </a:r>
            <a:r>
              <a:rPr lang="en-US" b="1" dirty="0" smtClean="0"/>
              <a:t>Added Water </a:t>
            </a:r>
            <a:r>
              <a:rPr lang="en-US" dirty="0" smtClean="0"/>
              <a:t>were required? ______________</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04429928"/>
      </p:ext>
    </p:extLst>
  </p:cSld>
  <p:clrMapOvr>
    <a:masterClrMapping/>
  </p:clrMapOvr>
  <mc:AlternateContent xmlns:mc="http://schemas.openxmlformats.org/markup-compatibility/2006" xmlns:p14="http://schemas.microsoft.com/office/powerpoint/2010/main">
    <mc:Choice Requires="p14">
      <p:transition spd="slow" p14:dur="2000" advTm="58630"/>
    </mc:Choice>
    <mc:Fallback xmlns="">
      <p:transition spd="slow" advTm="58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915400" cy="5410200"/>
          </a:xfrm>
        </p:spPr>
        <p:txBody>
          <a:bodyPr>
            <a:normAutofit lnSpcReduction="10000"/>
          </a:bodyPr>
          <a:lstStyle/>
          <a:p>
            <a:r>
              <a:rPr lang="en-US" dirty="0" smtClean="0"/>
              <a:t>Density = </a:t>
            </a:r>
            <a:r>
              <a:rPr lang="en-US" u="sng" dirty="0" smtClean="0"/>
              <a:t> . Mass .     </a:t>
            </a:r>
          </a:p>
          <a:p>
            <a:pPr marL="0" indent="0">
              <a:buNone/>
            </a:pPr>
            <a:r>
              <a:rPr lang="en-US" dirty="0"/>
              <a:t> </a:t>
            </a:r>
            <a:r>
              <a:rPr lang="en-US" dirty="0" smtClean="0"/>
              <a:t>                     Volume</a:t>
            </a:r>
          </a:p>
          <a:p>
            <a:pPr marL="0" indent="0">
              <a:buNone/>
            </a:pPr>
            <a:endParaRPr lang="en-US" sz="2500" dirty="0" smtClean="0"/>
          </a:p>
          <a:p>
            <a:pPr marL="0" indent="0">
              <a:buNone/>
            </a:pPr>
            <a:r>
              <a:rPr lang="en-US" sz="2500" dirty="0" smtClean="0"/>
              <a:t>Where Density = Specific Gravity * Unit Weight of Water</a:t>
            </a:r>
          </a:p>
          <a:p>
            <a:pPr marL="0" indent="0">
              <a:buNone/>
            </a:pPr>
            <a:r>
              <a:rPr lang="en-US" sz="2500" dirty="0" smtClean="0"/>
              <a:t>or in our case Density = Specific Gravity * 62.4 lb/ft</a:t>
            </a:r>
            <a:r>
              <a:rPr lang="en-US" sz="2500" baseline="30000" dirty="0" smtClean="0"/>
              <a:t>3</a:t>
            </a:r>
          </a:p>
          <a:p>
            <a:pPr marL="0" indent="0">
              <a:buNone/>
            </a:pPr>
            <a:endParaRPr lang="en-US" sz="2500" baseline="30000" dirty="0"/>
          </a:p>
          <a:p>
            <a:pPr marL="0" indent="0">
              <a:buNone/>
            </a:pPr>
            <a:r>
              <a:rPr lang="en-US" sz="2500" dirty="0" smtClean="0"/>
              <a:t>If we rewrite it to determine volume</a:t>
            </a:r>
          </a:p>
          <a:p>
            <a:pPr marL="0" indent="0">
              <a:buNone/>
            </a:pPr>
            <a:r>
              <a:rPr lang="en-US" sz="2500" dirty="0" smtClean="0"/>
              <a:t>Volume </a:t>
            </a:r>
            <a:r>
              <a:rPr lang="en-US" sz="2800" dirty="0"/>
              <a:t>= </a:t>
            </a:r>
            <a:r>
              <a:rPr lang="en-US" sz="2800" u="sng" dirty="0"/>
              <a:t> . Mass . </a:t>
            </a:r>
            <a:r>
              <a:rPr lang="en-US" sz="2500" dirty="0" smtClean="0"/>
              <a:t> </a:t>
            </a:r>
          </a:p>
          <a:p>
            <a:pPr marL="0" indent="0">
              <a:buNone/>
            </a:pPr>
            <a:r>
              <a:rPr lang="en-US" sz="2500" baseline="30000" dirty="0" smtClean="0"/>
              <a:t>                              </a:t>
            </a:r>
            <a:r>
              <a:rPr lang="en-US" sz="2500" dirty="0" smtClean="0"/>
              <a:t>Density</a:t>
            </a:r>
          </a:p>
          <a:p>
            <a:pPr marL="0" indent="0">
              <a:buNone/>
            </a:pPr>
            <a:endParaRPr lang="en-US" sz="2500" dirty="0" smtClean="0"/>
          </a:p>
          <a:p>
            <a:pPr marL="0" indent="0">
              <a:buNone/>
            </a:pPr>
            <a:r>
              <a:rPr lang="en-US" sz="2500" dirty="0" smtClean="0"/>
              <a:t>or if we rewrite to determine mass</a:t>
            </a:r>
          </a:p>
          <a:p>
            <a:pPr marL="0" indent="0">
              <a:buNone/>
            </a:pPr>
            <a:r>
              <a:rPr lang="en-US" sz="2500" dirty="0" smtClean="0"/>
              <a:t>Mass =  Volume * Density = Volume * Specific Gravity *</a:t>
            </a:r>
            <a:r>
              <a:rPr lang="en-US" sz="2500" dirty="0"/>
              <a:t> 62.4 lb/ft</a:t>
            </a:r>
            <a:r>
              <a:rPr lang="en-US" sz="2500" baseline="30000" dirty="0"/>
              <a:t>3</a:t>
            </a:r>
            <a:endParaRPr lang="en-US" sz="2500" dirty="0"/>
          </a:p>
          <a:p>
            <a:pPr marL="0" indent="0">
              <a:buNone/>
            </a:pPr>
            <a:endParaRPr lang="en-US" sz="25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38763624"/>
      </p:ext>
    </p:extLst>
  </p:cSld>
  <p:clrMapOvr>
    <a:masterClrMapping/>
  </p:clrMapOvr>
  <mc:AlternateContent xmlns:mc="http://schemas.openxmlformats.org/markup-compatibility/2006" xmlns:p14="http://schemas.microsoft.com/office/powerpoint/2010/main">
    <mc:Choice Requires="p14">
      <p:transition spd="slow" p14:dur="2000" advTm="80871"/>
    </mc:Choice>
    <mc:Fallback xmlns="">
      <p:transition spd="slow" advTm="80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5"/>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1905000" y="0"/>
            <a:ext cx="5356225" cy="68580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31747967"/>
      </p:ext>
    </p:extLst>
  </p:cSld>
  <p:clrMapOvr>
    <a:masterClrMapping/>
  </p:clrMapOvr>
  <mc:AlternateContent xmlns:mc="http://schemas.openxmlformats.org/markup-compatibility/2006" xmlns:p14="http://schemas.microsoft.com/office/powerpoint/2010/main">
    <mc:Choice Requires="p14">
      <p:transition spd="slow" p14:dur="2000" advTm="34893"/>
    </mc:Choice>
    <mc:Fallback xmlns="">
      <p:transition spd="slow" advTm="3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Standard Specifications 701.20.C</a:t>
            </a:r>
            <a:endParaRPr lang="en-US" sz="2800" b="1" dirty="0">
              <a:solidFill>
                <a:srgbClr val="80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848581431"/>
              </p:ext>
            </p:extLst>
          </p:nvPr>
        </p:nvGraphicFramePr>
        <p:xfrm>
          <a:off x="228600" y="1828800"/>
          <a:ext cx="8686800" cy="227076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370840">
                <a:tc gridSpan="6">
                  <a:txBody>
                    <a:bodyPr/>
                    <a:lstStyle/>
                    <a:p>
                      <a:pPr algn="ctr"/>
                      <a:r>
                        <a:rPr lang="en-US" dirty="0" smtClean="0"/>
                        <a:t>STRUCTURAL</a:t>
                      </a:r>
                      <a:r>
                        <a:rPr lang="en-US" baseline="0" dirty="0" smtClean="0"/>
                        <a:t> CONCRETE TABLE</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dirty="0" smtClean="0"/>
                        <a:t>Aggregate</a:t>
                      </a:r>
                      <a:r>
                        <a:rPr lang="en-US" sz="1200" baseline="0" dirty="0" smtClean="0"/>
                        <a:t> Type</a:t>
                      </a:r>
                      <a:endParaRPr lang="en-US" sz="1200" dirty="0"/>
                    </a:p>
                  </a:txBody>
                  <a:tcPr/>
                </a:tc>
                <a:tc>
                  <a:txBody>
                    <a:bodyPr/>
                    <a:lstStyle/>
                    <a:p>
                      <a:r>
                        <a:rPr lang="en-US" sz="1200" dirty="0" smtClean="0"/>
                        <a:t>Minimum</a:t>
                      </a:r>
                      <a:r>
                        <a:rPr lang="en-US" sz="1200" baseline="0" dirty="0" smtClean="0"/>
                        <a:t> Cement Content (</a:t>
                      </a:r>
                      <a:r>
                        <a:rPr lang="en-US" sz="1200" baseline="0" dirty="0" err="1" smtClean="0"/>
                        <a:t>lbs</a:t>
                      </a:r>
                      <a:r>
                        <a:rPr lang="en-US" sz="1200" baseline="0" dirty="0" smtClean="0"/>
                        <a:t>/CY)</a:t>
                      </a:r>
                      <a:endParaRPr lang="en-US" sz="1200" dirty="0"/>
                    </a:p>
                  </a:txBody>
                  <a:tcPr/>
                </a:tc>
                <a:tc>
                  <a:txBody>
                    <a:bodyPr/>
                    <a:lstStyle/>
                    <a:p>
                      <a:r>
                        <a:rPr lang="en-US" sz="1200" dirty="0" smtClean="0"/>
                        <a:t>Other </a:t>
                      </a:r>
                      <a:r>
                        <a:rPr lang="en-US" sz="1200" dirty="0" err="1" smtClean="0"/>
                        <a:t>Cementitious</a:t>
                      </a:r>
                      <a:r>
                        <a:rPr lang="en-US" sz="1200" dirty="0" smtClean="0"/>
                        <a:t> Material (</a:t>
                      </a:r>
                      <a:r>
                        <a:rPr lang="en-US" sz="1200" dirty="0" err="1" smtClean="0"/>
                        <a:t>lbs</a:t>
                      </a:r>
                      <a:r>
                        <a:rPr lang="en-US" sz="1200" dirty="0" smtClean="0"/>
                        <a:t>/CY)</a:t>
                      </a:r>
                      <a:endParaRPr lang="en-US" sz="1200" dirty="0"/>
                    </a:p>
                  </a:txBody>
                  <a:tcPr/>
                </a:tc>
                <a:tc>
                  <a:txBody>
                    <a:bodyPr/>
                    <a:lstStyle/>
                    <a:p>
                      <a:r>
                        <a:rPr lang="en-US" sz="1200" dirty="0" smtClean="0"/>
                        <a:t>Min. 28 Day Mix Design (psi)</a:t>
                      </a:r>
                      <a:endParaRPr lang="en-US" sz="1200" dirty="0"/>
                    </a:p>
                  </a:txBody>
                  <a:tcPr/>
                </a:tc>
                <a:tc>
                  <a:txBody>
                    <a:bodyPr/>
                    <a:lstStyle/>
                    <a:p>
                      <a:r>
                        <a:rPr lang="en-US" sz="1200" dirty="0" smtClean="0"/>
                        <a:t>Percent</a:t>
                      </a:r>
                      <a:r>
                        <a:rPr lang="en-US" sz="1200" baseline="0" dirty="0" smtClean="0"/>
                        <a:t> Fine to Coarse Aggregate Ratio</a:t>
                      </a:r>
                      <a:endParaRPr lang="en-US" sz="1200" dirty="0"/>
                    </a:p>
                  </a:txBody>
                  <a:tcPr/>
                </a:tc>
                <a:tc>
                  <a:txBody>
                    <a:bodyPr/>
                    <a:lstStyle/>
                    <a:p>
                      <a:r>
                        <a:rPr lang="en-US" sz="1200" dirty="0" smtClean="0"/>
                        <a:t>Max. Water to Cement Ratio</a:t>
                      </a:r>
                      <a:endParaRPr lang="en-US" sz="1200" dirty="0"/>
                    </a:p>
                  </a:txBody>
                  <a:tcPr/>
                </a:tc>
                <a:extLst>
                  <a:ext uri="{0D108BD9-81ED-4DB2-BD59-A6C34878D82A}">
                    <a16:rowId xmlns:a16="http://schemas.microsoft.com/office/drawing/2014/main" val="10001"/>
                  </a:ext>
                </a:extLst>
              </a:tr>
              <a:tr h="370840">
                <a:tc gridSpan="6">
                  <a:txBody>
                    <a:bodyPr/>
                    <a:lstStyle/>
                    <a:p>
                      <a:pPr algn="ctr"/>
                      <a:r>
                        <a:rPr lang="en-US" sz="1400" u="sng" dirty="0" smtClean="0"/>
                        <a:t>Class 4000</a:t>
                      </a:r>
                      <a:r>
                        <a:rPr lang="en-US" sz="1400" u="sng" baseline="0" dirty="0" smtClean="0"/>
                        <a:t> </a:t>
                      </a:r>
                      <a:r>
                        <a:rPr lang="en-US" sz="1400" u="none" baseline="0" dirty="0" smtClean="0"/>
                        <a:t> </a:t>
                      </a:r>
                      <a:r>
                        <a:rPr lang="en-US" sz="1400" dirty="0" smtClean="0"/>
                        <a:t>(see note 4)</a:t>
                      </a:r>
                      <a:endParaRPr lang="en-US" sz="1400" dirty="0"/>
                    </a:p>
                  </a:txBody>
                  <a:tcPr/>
                </a:tc>
                <a:tc hMerge="1">
                  <a:txBody>
                    <a:bodyPr/>
                    <a:lstStyle/>
                    <a:p>
                      <a:endParaRPr lang="en-US" sz="1400"/>
                    </a:p>
                  </a:txBody>
                  <a:tcPr/>
                </a:tc>
                <a:tc hMerge="1">
                  <a:txBody>
                    <a:bodyPr/>
                    <a:lstStyle/>
                    <a:p>
                      <a:pPr algn="ctr"/>
                      <a:endParaRPr lang="en-US" sz="1400" u="sng" dirty="0"/>
                    </a:p>
                  </a:txBody>
                  <a:tcPr/>
                </a:tc>
                <a:tc hMerge="1">
                  <a:txBody>
                    <a:bodyPr/>
                    <a:lstStyle/>
                    <a:p>
                      <a:endParaRPr lang="en-US" dirty="0"/>
                    </a:p>
                  </a:txBody>
                  <a:tcP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2"/>
                  </a:ext>
                </a:extLst>
              </a:tr>
              <a:tr h="370840">
                <a:tc>
                  <a:txBody>
                    <a:bodyPr/>
                    <a:lstStyle/>
                    <a:p>
                      <a:r>
                        <a:rPr lang="en-US" sz="1400" b="1" dirty="0" smtClean="0"/>
                        <a:t>Crushed Stone</a:t>
                      </a:r>
                      <a:endParaRPr lang="en-US" sz="1400" b="1" dirty="0"/>
                    </a:p>
                  </a:txBody>
                  <a:tcPr/>
                </a:tc>
                <a:tc>
                  <a:txBody>
                    <a:bodyPr/>
                    <a:lstStyle/>
                    <a:p>
                      <a:pPr algn="ctr"/>
                      <a:r>
                        <a:rPr lang="en-US" sz="1400" b="1" dirty="0" smtClean="0"/>
                        <a:t>611</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4000</a:t>
                      </a:r>
                      <a:endParaRPr lang="en-US" sz="1400" b="1" dirty="0"/>
                    </a:p>
                  </a:txBody>
                  <a:tcPr/>
                </a:tc>
                <a:tc>
                  <a:txBody>
                    <a:bodyPr/>
                    <a:lstStyle/>
                    <a:p>
                      <a:pPr algn="ctr"/>
                      <a:r>
                        <a:rPr lang="en-US" sz="1400" b="1" dirty="0" smtClean="0"/>
                        <a:t>35:65</a:t>
                      </a:r>
                      <a:endParaRPr lang="en-US" sz="1400" b="1" dirty="0"/>
                    </a:p>
                  </a:txBody>
                  <a:tcPr/>
                </a:tc>
                <a:tc>
                  <a:txBody>
                    <a:bodyPr/>
                    <a:lstStyle/>
                    <a:p>
                      <a:pPr algn="ctr"/>
                      <a:r>
                        <a:rPr lang="en-US" sz="1400" b="1" dirty="0" smtClean="0"/>
                        <a:t>0.40</a:t>
                      </a:r>
                      <a:endParaRPr lang="en-US" sz="1400" b="1" dirty="0"/>
                    </a:p>
                  </a:txBody>
                  <a:tcPr/>
                </a:tc>
                <a:extLst>
                  <a:ext uri="{0D108BD9-81ED-4DB2-BD59-A6C34878D82A}">
                    <a16:rowId xmlns:a16="http://schemas.microsoft.com/office/drawing/2014/main" val="10003"/>
                  </a:ext>
                </a:extLst>
              </a:tr>
              <a:tr h="370840">
                <a:tc>
                  <a:txBody>
                    <a:bodyPr/>
                    <a:lstStyle/>
                    <a:p>
                      <a:r>
                        <a:rPr lang="en-US" sz="1400" b="1" dirty="0" smtClean="0"/>
                        <a:t>Gravel</a:t>
                      </a:r>
                      <a:endParaRPr lang="en-US" sz="1400" b="1" dirty="0"/>
                    </a:p>
                  </a:txBody>
                  <a:tcPr/>
                </a:tc>
                <a:tc>
                  <a:txBody>
                    <a:bodyPr/>
                    <a:lstStyle/>
                    <a:p>
                      <a:pPr algn="ctr"/>
                      <a:r>
                        <a:rPr lang="en-US" sz="1400" b="1" dirty="0" smtClean="0"/>
                        <a:t>611</a:t>
                      </a:r>
                      <a:endParaRPr lang="en-US" sz="1400" b="1" dirty="0"/>
                    </a:p>
                  </a:txBody>
                  <a:tcPr/>
                </a:tc>
                <a:tc>
                  <a:txBody>
                    <a:bodyPr/>
                    <a:lstStyle/>
                    <a:p>
                      <a:pPr algn="ctr"/>
                      <a:r>
                        <a:rPr lang="en-US" sz="1400" b="1" dirty="0" smtClean="0"/>
                        <a:t>--</a:t>
                      </a:r>
                      <a:endParaRPr lang="en-US" sz="1400" b="1" dirty="0"/>
                    </a:p>
                  </a:txBody>
                  <a:tcPr/>
                </a:tc>
                <a:tc>
                  <a:txBody>
                    <a:bodyPr/>
                    <a:lstStyle/>
                    <a:p>
                      <a:pPr algn="ctr"/>
                      <a:r>
                        <a:rPr lang="en-US" sz="1400" b="1" dirty="0" smtClean="0"/>
                        <a:t>4000</a:t>
                      </a:r>
                      <a:endParaRPr lang="en-US" sz="1400" b="1" dirty="0"/>
                    </a:p>
                  </a:txBody>
                  <a:tcPr/>
                </a:tc>
                <a:tc>
                  <a:txBody>
                    <a:bodyPr/>
                    <a:lstStyle/>
                    <a:p>
                      <a:pPr algn="ctr"/>
                      <a:r>
                        <a:rPr lang="en-US" sz="1400" b="1" dirty="0" smtClean="0"/>
                        <a:t>34:66</a:t>
                      </a:r>
                      <a:endParaRPr lang="en-US" sz="1400" b="1" dirty="0"/>
                    </a:p>
                  </a:txBody>
                  <a:tcPr/>
                </a:tc>
                <a:tc>
                  <a:txBody>
                    <a:bodyPr/>
                    <a:lstStyle/>
                    <a:p>
                      <a:pPr algn="ctr"/>
                      <a:r>
                        <a:rPr lang="en-US" sz="1400" b="1" dirty="0" smtClean="0"/>
                        <a:t>0.40</a:t>
                      </a:r>
                      <a:endParaRPr lang="en-US" sz="1400" b="1" dirty="0"/>
                    </a:p>
                  </a:txBody>
                  <a:tcPr/>
                </a:tc>
                <a:extLst>
                  <a:ext uri="{0D108BD9-81ED-4DB2-BD59-A6C34878D82A}">
                    <a16:rowId xmlns:a16="http://schemas.microsoft.com/office/drawing/2014/main" val="10004"/>
                  </a:ext>
                </a:extLst>
              </a:tr>
            </a:tbl>
          </a:graphicData>
        </a:graphic>
      </p:graphicFrame>
      <p:sp>
        <p:nvSpPr>
          <p:cNvPr id="8" name="Oval 7"/>
          <p:cNvSpPr/>
          <p:nvPr/>
        </p:nvSpPr>
        <p:spPr>
          <a:xfrm>
            <a:off x="1447800" y="3657600"/>
            <a:ext cx="762000" cy="457200"/>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File:SCDOT.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4121779"/>
      </p:ext>
    </p:extLst>
  </p:cSld>
  <p:clrMapOvr>
    <a:masterClrMapping/>
  </p:clrMapOvr>
  <mc:AlternateContent xmlns:mc="http://schemas.openxmlformats.org/markup-compatibility/2006" xmlns:p14="http://schemas.microsoft.com/office/powerpoint/2010/main">
    <mc:Choice Requires="p14">
      <p:transition spd="slow" p14:dur="2000" advTm="57263"/>
    </mc:Choice>
    <mc:Fallback xmlns="">
      <p:transition spd="slow" advTm="57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fill="hold" grpId="0" nodeType="withEffect">
                                  <p:stCondLst>
                                    <p:cond delay="250"/>
                                  </p:stCondLst>
                                  <p:childTnLst>
                                    <p:animEffect transition="out" filter="fade">
                                      <p:cBhvr>
                                        <p:cTn id="8" dur="1250" tmFilter="0, 0; .2, .5; .8, .5; 1, 0"/>
                                        <p:tgtEl>
                                          <p:spTgt spid="8"/>
                                        </p:tgtEl>
                                      </p:cBhvr>
                                    </p:animEffect>
                                    <p:animScale>
                                      <p:cBhvr>
                                        <p:cTn id="9" dur="625"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229600" cy="4525963"/>
          </a:xfrm>
        </p:spPr>
        <p:txBody>
          <a:bodyPr>
            <a:normAutofit fontScale="62500" lnSpcReduction="20000"/>
          </a:bodyPr>
          <a:lstStyle/>
          <a:p>
            <a:pPr marL="0" indent="0">
              <a:buNone/>
            </a:pPr>
            <a:r>
              <a:rPr lang="en-US" b="1" dirty="0" smtClean="0">
                <a:solidFill>
                  <a:srgbClr val="990000"/>
                </a:solidFill>
              </a:rPr>
              <a:t>STEP 1-3. </a:t>
            </a:r>
            <a:r>
              <a:rPr lang="en-US" dirty="0" smtClean="0"/>
              <a:t>Read the instructions carefully and refer to the step by step guide.</a:t>
            </a:r>
            <a:endParaRPr lang="en-US" b="1" dirty="0" smtClean="0">
              <a:solidFill>
                <a:srgbClr val="990000"/>
              </a:solidFill>
            </a:endParaRPr>
          </a:p>
          <a:p>
            <a:pPr marL="0" indent="0">
              <a:buNone/>
            </a:pPr>
            <a:endParaRPr lang="en-US" b="1" dirty="0">
              <a:solidFill>
                <a:srgbClr val="990000"/>
              </a:solidFill>
            </a:endParaRPr>
          </a:p>
          <a:p>
            <a:pPr marL="0" indent="0">
              <a:buNone/>
            </a:pPr>
            <a:r>
              <a:rPr lang="en-US" b="1" dirty="0" smtClean="0">
                <a:solidFill>
                  <a:srgbClr val="990000"/>
                </a:solidFill>
              </a:rPr>
              <a:t>STEP 4A. </a:t>
            </a:r>
            <a:r>
              <a:rPr lang="en-US" dirty="0" smtClean="0"/>
              <a:t>Per the Structural Concrete Table located in the SCDOT Construction Manual, Section 701.20, a Class 4000 PCC made with gravel requires a minimum cement content of 611 lbs. per cubic yard.  Since this mix calls for a 20% fly ash replacement, the necessary weight of cement will be 20% less than 611 lbs.</a:t>
            </a:r>
          </a:p>
          <a:p>
            <a:pPr marL="0" indent="0">
              <a:buNone/>
            </a:pPr>
            <a:endParaRPr lang="en-US" dirty="0"/>
          </a:p>
          <a:p>
            <a:pPr marL="0" indent="0" algn="ctr">
              <a:buNone/>
            </a:pPr>
            <a:r>
              <a:rPr lang="en-US" dirty="0" smtClean="0">
                <a:solidFill>
                  <a:schemeClr val="tx2"/>
                </a:solidFill>
              </a:rPr>
              <a:t>611 – (611 x 20%) = 488.8 = </a:t>
            </a:r>
            <a:r>
              <a:rPr lang="en-US" u="sng" dirty="0" smtClean="0">
                <a:solidFill>
                  <a:schemeClr val="tx2"/>
                </a:solidFill>
              </a:rPr>
              <a:t>489 </a:t>
            </a:r>
            <a:r>
              <a:rPr lang="en-US" u="sng" dirty="0" err="1">
                <a:solidFill>
                  <a:schemeClr val="tx2"/>
                </a:solidFill>
              </a:rPr>
              <a:t>l</a:t>
            </a:r>
            <a:r>
              <a:rPr lang="en-US" u="sng" dirty="0" err="1" smtClean="0">
                <a:solidFill>
                  <a:schemeClr val="tx2"/>
                </a:solidFill>
              </a:rPr>
              <a:t>bs</a:t>
            </a:r>
            <a:endParaRPr lang="en-US" u="sng" dirty="0" smtClean="0">
              <a:solidFill>
                <a:schemeClr val="tx2"/>
              </a:solidFill>
            </a:endParaRPr>
          </a:p>
          <a:p>
            <a:pPr marL="0" indent="0">
              <a:buNone/>
            </a:pPr>
            <a:endParaRPr lang="en-US" b="1" dirty="0"/>
          </a:p>
          <a:p>
            <a:pPr marL="0" indent="0">
              <a:buNone/>
            </a:pPr>
            <a:r>
              <a:rPr lang="en-US" b="1" dirty="0" smtClean="0">
                <a:solidFill>
                  <a:srgbClr val="990000"/>
                </a:solidFill>
              </a:rPr>
              <a:t>STEP 4B. </a:t>
            </a:r>
            <a:r>
              <a:rPr lang="en-US" dirty="0" smtClean="0"/>
              <a:t>Convert 489 </a:t>
            </a:r>
            <a:r>
              <a:rPr lang="en-US" dirty="0" err="1" smtClean="0"/>
              <a:t>lbs</a:t>
            </a:r>
            <a:r>
              <a:rPr lang="en-US" dirty="0" smtClean="0"/>
              <a:t> to a volume expressed in cubic feet by dividing the weight by the product of 3.15 x 62.4.  Carry the answer for three decimal places.</a:t>
            </a:r>
          </a:p>
          <a:p>
            <a:pPr marL="0" indent="0">
              <a:buNone/>
            </a:pPr>
            <a:endParaRPr lang="en-US" b="1" dirty="0"/>
          </a:p>
          <a:p>
            <a:pPr marL="0" indent="0" algn="ctr">
              <a:buNone/>
            </a:pPr>
            <a:r>
              <a:rPr lang="en-US" dirty="0" smtClean="0">
                <a:solidFill>
                  <a:schemeClr val="tx2"/>
                </a:solidFill>
              </a:rPr>
              <a:t>489/ (3.15 x 62.4) = </a:t>
            </a:r>
            <a:r>
              <a:rPr lang="en-US" u="sng" dirty="0" smtClean="0">
                <a:solidFill>
                  <a:schemeClr val="tx2"/>
                </a:solidFill>
              </a:rPr>
              <a:t>2.488 ft</a:t>
            </a:r>
            <a:r>
              <a:rPr lang="en-US" u="sng" baseline="30000" dirty="0" smtClean="0">
                <a:solidFill>
                  <a:schemeClr val="tx2"/>
                </a:solidFill>
              </a:rPr>
              <a:t>3</a:t>
            </a:r>
            <a:r>
              <a:rPr lang="en-US" u="sng" dirty="0" smtClean="0">
                <a:solidFill>
                  <a:schemeClr val="tx2"/>
                </a:solidFill>
              </a:rPr>
              <a:t> </a:t>
            </a:r>
            <a:r>
              <a:rPr lang="en-US" dirty="0" smtClean="0">
                <a:solidFill>
                  <a:schemeClr val="tx2"/>
                </a:solidFill>
              </a:rPr>
              <a:t>		*round to three decimal places</a:t>
            </a:r>
            <a:endParaRPr lang="en-US" baseline="30000" dirty="0" smtClean="0">
              <a:solidFill>
                <a:schemeClr val="tx2"/>
              </a:solidFill>
            </a:endParaRPr>
          </a:p>
          <a:p>
            <a:pPr marL="0" indent="0">
              <a:buNone/>
            </a:pPr>
            <a:endParaRPr lang="en-US" b="1" dirty="0"/>
          </a:p>
        </p:txBody>
      </p:sp>
      <mc:AlternateContent xmlns:mc="http://schemas.openxmlformats.org/markup-compatibility/2006" xmlns:a14="http://schemas.microsoft.com/office/drawing/2010/main">
        <mc:Choice Requires="a14">
          <p:sp>
            <p:nvSpPr>
              <p:cNvPr id="4" name="TextBox 3"/>
              <p:cNvSpPr txBox="1"/>
              <p:nvPr/>
            </p:nvSpPr>
            <p:spPr>
              <a:xfrm>
                <a:off x="152400" y="4876799"/>
                <a:ext cx="8839200" cy="616964"/>
              </a:xfrm>
              <a:prstGeom prst="rect">
                <a:avLst/>
              </a:prstGeom>
              <a:noFill/>
              <a:ln w="28575">
                <a:solidFill>
                  <a:srgbClr val="990000"/>
                </a:solidFill>
              </a:ln>
            </p:spPr>
            <p:txBody>
              <a:bodyPr wrap="square" rtlCol="0">
                <a:spAutoFit/>
              </a:bodyPr>
              <a:lstStyle/>
              <a:p>
                <a:pPr algn="ctr"/>
                <a:r>
                  <a:rPr lang="en-US" sz="2400" dirty="0" smtClean="0"/>
                  <a:t>Cement: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a:rPr>
                          <m:t>489</m:t>
                        </m:r>
                      </m:num>
                      <m:den>
                        <m:r>
                          <a:rPr lang="en-US" sz="2400" b="0" i="1" smtClean="0">
                            <a:latin typeface="Cambria Math"/>
                          </a:rPr>
                          <m:t>3.15∗62.4</m:t>
                        </m:r>
                      </m:den>
                    </m:f>
                  </m:oMath>
                </a14:m>
                <a:r>
                  <a:rPr lang="en-US" sz="2400" dirty="0" smtClean="0"/>
                  <a:t> </a:t>
                </a:r>
                <a:r>
                  <a:rPr lang="en-US" sz="2400" dirty="0" err="1" smtClean="0"/>
                  <a:t>lbs</a:t>
                </a:r>
                <a:r>
                  <a:rPr lang="en-US" sz="2400" dirty="0" smtClean="0"/>
                  <a:t> = </a:t>
                </a:r>
                <a:r>
                  <a:rPr lang="en-US" sz="2400" u="sng" dirty="0" smtClean="0"/>
                  <a:t>2.488 ft</a:t>
                </a:r>
                <a:r>
                  <a:rPr lang="en-US" sz="2400" u="sng" baseline="30000" dirty="0" smtClean="0"/>
                  <a:t>3  </a:t>
                </a:r>
                <a:r>
                  <a:rPr lang="en-US" sz="2400" dirty="0" smtClean="0"/>
                  <a:t>cu.       </a:t>
                </a:r>
                <a:r>
                  <a:rPr lang="en-US" sz="2400" dirty="0" err="1" smtClean="0"/>
                  <a:t>Yd</a:t>
                </a:r>
                <a:r>
                  <a:rPr lang="en-US" sz="2400" dirty="0" smtClean="0"/>
                  <a:t> batch Weight </a:t>
                </a:r>
                <a:r>
                  <a:rPr lang="en-US" sz="2400" u="sng" dirty="0" smtClean="0"/>
                  <a:t>489</a:t>
                </a:r>
                <a:endParaRPr lang="en-US" sz="2400" u="sng" baseline="30000" dirty="0" smtClean="0"/>
              </a:p>
            </p:txBody>
          </p:sp>
        </mc:Choice>
        <mc:Fallback xmlns="">
          <p:sp>
            <p:nvSpPr>
              <p:cNvPr id="4" name="TextBox 3"/>
              <p:cNvSpPr txBox="1">
                <a:spLocks noRot="1" noChangeAspect="1" noMove="1" noResize="1" noEditPoints="1" noAdjustHandles="1" noChangeArrowheads="1" noChangeShapeType="1" noTextEdit="1"/>
              </p:cNvSpPr>
              <p:nvPr/>
            </p:nvSpPr>
            <p:spPr>
              <a:xfrm>
                <a:off x="152400" y="4876799"/>
                <a:ext cx="8839200" cy="616964"/>
              </a:xfrm>
              <a:prstGeom prst="rect">
                <a:avLst/>
              </a:prstGeom>
              <a:blipFill rotWithShape="1">
                <a:blip r:embed="rId4"/>
                <a:stretch>
                  <a:fillRect b="-6604"/>
                </a:stretch>
              </a:blipFill>
              <a:ln w="28575">
                <a:solidFill>
                  <a:srgbClr val="990000"/>
                </a:solidFill>
              </a:ln>
            </p:spPr>
            <p:txBody>
              <a:bodyPr/>
              <a:lstStyle/>
              <a:p>
                <a:r>
                  <a:rPr lang="en-US">
                    <a:noFill/>
                  </a:rPr>
                  <a:t> </a:t>
                </a:r>
              </a:p>
            </p:txBody>
          </p:sp>
        </mc:Fallback>
      </mc:AlternateContent>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13922"/>
            <a:ext cx="536768" cy="54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File:SCDOT.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21" y="6190710"/>
            <a:ext cx="1463912" cy="3659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48219594"/>
      </p:ext>
    </p:extLst>
  </p:cSld>
  <p:clrMapOvr>
    <a:masterClrMapping/>
  </p:clrMapOvr>
  <mc:AlternateContent xmlns:mc="http://schemas.openxmlformats.org/markup-compatibility/2006" xmlns:p14="http://schemas.microsoft.com/office/powerpoint/2010/main">
    <mc:Choice Requires="p14">
      <p:transition spd="slow" p14:dur="2000" advTm="113047"/>
    </mc:Choice>
    <mc:Fallback xmlns="">
      <p:transition spd="slow" advTm="113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10.xml><?xml version="1.0" encoding="utf-8"?>
<p:tagLst xmlns:a="http://schemas.openxmlformats.org/drawingml/2006/main" xmlns:r="http://schemas.openxmlformats.org/officeDocument/2006/relationships" xmlns:p="http://schemas.openxmlformats.org/presentationml/2006/main">
  <p:tag name="TIMING" val="|2.1"/>
</p:tagLst>
</file>

<file path=ppt/tags/tag11.xml><?xml version="1.0" encoding="utf-8"?>
<p:tagLst xmlns:a="http://schemas.openxmlformats.org/drawingml/2006/main" xmlns:r="http://schemas.openxmlformats.org/officeDocument/2006/relationships" xmlns:p="http://schemas.openxmlformats.org/presentationml/2006/main">
  <p:tag name="TIMING" val="|2.3"/>
</p:tagLst>
</file>

<file path=ppt/tags/tag12.xml><?xml version="1.0" encoding="utf-8"?>
<p:tagLst xmlns:a="http://schemas.openxmlformats.org/drawingml/2006/main" xmlns:r="http://schemas.openxmlformats.org/officeDocument/2006/relationships" xmlns:p="http://schemas.openxmlformats.org/presentationml/2006/main">
  <p:tag name="TIMING" val="|89.6"/>
</p:tagLst>
</file>

<file path=ppt/tags/tag13.xml><?xml version="1.0" encoding="utf-8"?>
<p:tagLst xmlns:a="http://schemas.openxmlformats.org/drawingml/2006/main" xmlns:r="http://schemas.openxmlformats.org/officeDocument/2006/relationships" xmlns:p="http://schemas.openxmlformats.org/presentationml/2006/main">
  <p:tag name="TIMING" val="|4"/>
</p:tagLst>
</file>

<file path=ppt/tags/tag14.xml><?xml version="1.0" encoding="utf-8"?>
<p:tagLst xmlns:a="http://schemas.openxmlformats.org/drawingml/2006/main" xmlns:r="http://schemas.openxmlformats.org/officeDocument/2006/relationships" xmlns:p="http://schemas.openxmlformats.org/presentationml/2006/main">
  <p:tag name="TIMING" val="|4.6"/>
</p:tagLst>
</file>

<file path=ppt/tags/tag15.xml><?xml version="1.0" encoding="utf-8"?>
<p:tagLst xmlns:a="http://schemas.openxmlformats.org/drawingml/2006/main" xmlns:r="http://schemas.openxmlformats.org/officeDocument/2006/relationships" xmlns:p="http://schemas.openxmlformats.org/presentationml/2006/main">
  <p:tag name="TIMING" val="|2"/>
</p:tagLst>
</file>

<file path=ppt/tags/tag16.xml><?xml version="1.0" encoding="utf-8"?>
<p:tagLst xmlns:a="http://schemas.openxmlformats.org/drawingml/2006/main" xmlns:r="http://schemas.openxmlformats.org/officeDocument/2006/relationships" xmlns:p="http://schemas.openxmlformats.org/presentationml/2006/main">
  <p:tag name="TIMING" val="|1.9"/>
</p:tagLst>
</file>

<file path=ppt/tags/tag17.xml><?xml version="1.0" encoding="utf-8"?>
<p:tagLst xmlns:a="http://schemas.openxmlformats.org/drawingml/2006/main" xmlns:r="http://schemas.openxmlformats.org/officeDocument/2006/relationships" xmlns:p="http://schemas.openxmlformats.org/presentationml/2006/main">
  <p:tag name="TIMING" val="|1.5"/>
</p:tagLst>
</file>

<file path=ppt/tags/tag18.xml><?xml version="1.0" encoding="utf-8"?>
<p:tagLst xmlns:a="http://schemas.openxmlformats.org/drawingml/2006/main" xmlns:r="http://schemas.openxmlformats.org/officeDocument/2006/relationships" xmlns:p="http://schemas.openxmlformats.org/presentationml/2006/main">
  <p:tag name="TIMING" val="|5.4"/>
</p:tagLst>
</file>

<file path=ppt/tags/tag19.xml><?xml version="1.0" encoding="utf-8"?>
<p:tagLst xmlns:a="http://schemas.openxmlformats.org/drawingml/2006/main" xmlns:r="http://schemas.openxmlformats.org/officeDocument/2006/relationships" xmlns:p="http://schemas.openxmlformats.org/presentationml/2006/main">
  <p:tag name="TIMING" val="|5"/>
</p:tagLst>
</file>

<file path=ppt/tags/tag2.xml><?xml version="1.0" encoding="utf-8"?>
<p:tagLst xmlns:a="http://schemas.openxmlformats.org/drawingml/2006/main" xmlns:r="http://schemas.openxmlformats.org/officeDocument/2006/relationships" xmlns:p="http://schemas.openxmlformats.org/presentationml/2006/main">
  <p:tag name="TIMING" val="|1.9"/>
</p:tagLst>
</file>

<file path=ppt/tags/tag3.xml><?xml version="1.0" encoding="utf-8"?>
<p:tagLst xmlns:a="http://schemas.openxmlformats.org/drawingml/2006/main" xmlns:r="http://schemas.openxmlformats.org/officeDocument/2006/relationships" xmlns:p="http://schemas.openxmlformats.org/presentationml/2006/main">
  <p:tag name="TIMING" val="|4.2"/>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1"/>
</p:tagLst>
</file>

<file path=ppt/tags/tag7.xml><?xml version="1.0" encoding="utf-8"?>
<p:tagLst xmlns:a="http://schemas.openxmlformats.org/drawingml/2006/main" xmlns:r="http://schemas.openxmlformats.org/officeDocument/2006/relationships" xmlns:p="http://schemas.openxmlformats.org/presentationml/2006/main">
  <p:tag name="TIMING" val="|2.3"/>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4204</TotalTime>
  <Words>2360</Words>
  <Application>Microsoft Office PowerPoint</Application>
  <PresentationFormat>On-screen Show (4:3)</PresentationFormat>
  <Paragraphs>744</Paragraphs>
  <Slides>48</Slides>
  <Notes>0</Notes>
  <HiddenSlides>0</HiddenSlides>
  <MMClips>48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Cambria Math</vt:lpstr>
      <vt:lpstr>Tahoma</vt:lpstr>
      <vt:lpstr>Office Theme</vt:lpstr>
      <vt:lpstr>SCDOT CONCRETE Mix Design (Chapter 6)</vt:lpstr>
      <vt:lpstr>MIX PROPORTION DEVELOPMENT</vt:lpstr>
      <vt:lpstr>1955</vt:lpstr>
      <vt:lpstr>2007</vt:lpstr>
      <vt:lpstr>Develop the Mix Proportions for a Class 4000 PCC using SCDOT Guidelines.</vt:lpstr>
      <vt:lpstr>PowerPoint Presentation</vt:lpstr>
      <vt:lpstr>PowerPoint Presentation</vt:lpstr>
      <vt:lpstr>Standard Specifications 701.20.C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 the Mix Proportions for a Class 4000 PCC using SCDOT Guidelines.</vt:lpstr>
      <vt:lpstr>PowerPoint Presentation</vt:lpstr>
      <vt:lpstr>PowerPoint Presentation</vt:lpstr>
      <vt:lpstr>PowerPoint Presentation</vt:lpstr>
      <vt:lpstr>PowerPoint Presentation</vt:lpstr>
      <vt:lpstr>PowerPoint Presentation</vt:lpstr>
      <vt:lpstr>PowerPoint Presentation</vt:lpstr>
      <vt:lpstr>Develop the Mix Proportions for a Class 4000 PCC using SCDOT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 the Mix Proportions for a Class 4000 PCC using SCDOT Guidelines.</vt:lpstr>
      <vt:lpstr>PowerPoint Presentation</vt:lpstr>
      <vt:lpstr>Develop the Mix Proportions for a Class 4000 PCC using SCDOT Guidelines.</vt:lpstr>
      <vt:lpstr>PowerPoint Presentation</vt:lpstr>
      <vt:lpstr>Develop the Mix Proportions for a Class 4000 PCC using SCDOT Guidelines.</vt:lpstr>
    </vt:vector>
  </TitlesOfParts>
  <Company>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AGGREGATE MOISTURE CORRECTIONS &amp;  CONCRETE BATCHING (Chapter 6)</dc:title>
  <dc:creator>Windows User</dc:creator>
  <cp:lastModifiedBy>KAWAMOTO, ANNE</cp:lastModifiedBy>
  <cp:revision>44</cp:revision>
  <cp:lastPrinted>2017-03-22T19:08:32Z</cp:lastPrinted>
  <dcterms:created xsi:type="dcterms:W3CDTF">2017-03-07T19:44:36Z</dcterms:created>
  <dcterms:modified xsi:type="dcterms:W3CDTF">2018-01-12T21:15:14Z</dcterms:modified>
</cp:coreProperties>
</file>