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27"/>
  </p:notesMasterIdLst>
  <p:sldIdLst>
    <p:sldId id="256" r:id="rId2"/>
    <p:sldId id="257" r:id="rId3"/>
    <p:sldId id="276" r:id="rId4"/>
    <p:sldId id="277" r:id="rId5"/>
    <p:sldId id="278" r:id="rId6"/>
    <p:sldId id="279" r:id="rId7"/>
    <p:sldId id="280" r:id="rId8"/>
    <p:sldId id="281" r:id="rId9"/>
    <p:sldId id="282" r:id="rId10"/>
    <p:sldId id="284" r:id="rId11"/>
    <p:sldId id="285" r:id="rId12"/>
    <p:sldId id="286" r:id="rId13"/>
    <p:sldId id="283" r:id="rId14"/>
    <p:sldId id="287" r:id="rId15"/>
    <p:sldId id="288" r:id="rId16"/>
    <p:sldId id="289" r:id="rId17"/>
    <p:sldId id="258" r:id="rId18"/>
    <p:sldId id="259" r:id="rId19"/>
    <p:sldId id="260" r:id="rId20"/>
    <p:sldId id="261" r:id="rId21"/>
    <p:sldId id="262" r:id="rId22"/>
    <p:sldId id="263" r:id="rId23"/>
    <p:sldId id="290" r:id="rId24"/>
    <p:sldId id="291"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0"/>
    <p:restoredTop sz="86457"/>
  </p:normalViewPr>
  <p:slideViewPr>
    <p:cSldViewPr snapToGrid="0" snapToObjects="1">
      <p:cViewPr varScale="1">
        <p:scale>
          <a:sx n="58" d="100"/>
          <a:sy n="58" d="100"/>
        </p:scale>
        <p:origin x="216" y="12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82378-DACE-3941-A847-6CA5A15F9136}" type="datetimeFigureOut">
              <a:rPr lang="en-US" smtClean="0"/>
              <a:t>10/9/18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CDD65-4CD9-9645-89B0-05C803C4608E}" type="slidenum">
              <a:rPr lang="en-US" smtClean="0"/>
              <a:t>‹#›</a:t>
            </a:fld>
            <a:endParaRPr lang="en-US"/>
          </a:p>
        </p:txBody>
      </p:sp>
    </p:spTree>
    <p:extLst>
      <p:ext uri="{BB962C8B-B14F-4D97-AF65-F5344CB8AC3E}">
        <p14:creationId xmlns:p14="http://schemas.microsoft.com/office/powerpoint/2010/main" val="38439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CDD65-4CD9-9645-89B0-05C803C4608E}" type="slidenum">
              <a:rPr lang="en-US" smtClean="0"/>
              <a:t>1</a:t>
            </a:fld>
            <a:endParaRPr lang="en-US"/>
          </a:p>
        </p:txBody>
      </p:sp>
    </p:spTree>
    <p:extLst>
      <p:ext uri="{BB962C8B-B14F-4D97-AF65-F5344CB8AC3E}">
        <p14:creationId xmlns:p14="http://schemas.microsoft.com/office/powerpoint/2010/main" val="1318453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13</a:t>
            </a:fld>
            <a:endParaRPr lang="en-US"/>
          </a:p>
        </p:txBody>
      </p:sp>
    </p:spTree>
    <p:extLst>
      <p:ext uri="{BB962C8B-B14F-4D97-AF65-F5344CB8AC3E}">
        <p14:creationId xmlns:p14="http://schemas.microsoft.com/office/powerpoint/2010/main" val="47942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14</a:t>
            </a:fld>
            <a:endParaRPr lang="en-US"/>
          </a:p>
        </p:txBody>
      </p:sp>
    </p:spTree>
    <p:extLst>
      <p:ext uri="{BB962C8B-B14F-4D97-AF65-F5344CB8AC3E}">
        <p14:creationId xmlns:p14="http://schemas.microsoft.com/office/powerpoint/2010/main" val="237081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15</a:t>
            </a:fld>
            <a:endParaRPr lang="en-US"/>
          </a:p>
        </p:txBody>
      </p:sp>
    </p:spTree>
    <p:extLst>
      <p:ext uri="{BB962C8B-B14F-4D97-AF65-F5344CB8AC3E}">
        <p14:creationId xmlns:p14="http://schemas.microsoft.com/office/powerpoint/2010/main" val="358178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16</a:t>
            </a:fld>
            <a:endParaRPr lang="en-US"/>
          </a:p>
        </p:txBody>
      </p:sp>
    </p:spTree>
    <p:extLst>
      <p:ext uri="{BB962C8B-B14F-4D97-AF65-F5344CB8AC3E}">
        <p14:creationId xmlns:p14="http://schemas.microsoft.com/office/powerpoint/2010/main" val="368023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CDD65-4CD9-9645-89B0-05C803C4608E}" type="slidenum">
              <a:rPr lang="en-US" smtClean="0"/>
              <a:t>17</a:t>
            </a:fld>
            <a:endParaRPr lang="en-US"/>
          </a:p>
        </p:txBody>
      </p:sp>
    </p:spTree>
    <p:extLst>
      <p:ext uri="{BB962C8B-B14F-4D97-AF65-F5344CB8AC3E}">
        <p14:creationId xmlns:p14="http://schemas.microsoft.com/office/powerpoint/2010/main" val="60543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CDD65-4CD9-9645-89B0-05C803C4608E}" type="slidenum">
              <a:rPr lang="en-US" smtClean="0"/>
              <a:t>18</a:t>
            </a:fld>
            <a:endParaRPr lang="en-US"/>
          </a:p>
        </p:txBody>
      </p:sp>
    </p:spTree>
    <p:extLst>
      <p:ext uri="{BB962C8B-B14F-4D97-AF65-F5344CB8AC3E}">
        <p14:creationId xmlns:p14="http://schemas.microsoft.com/office/powerpoint/2010/main" val="538328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CDD65-4CD9-9645-89B0-05C803C4608E}" type="slidenum">
              <a:rPr lang="en-US" smtClean="0"/>
              <a:t>19</a:t>
            </a:fld>
            <a:endParaRPr lang="en-US"/>
          </a:p>
        </p:txBody>
      </p:sp>
    </p:spTree>
    <p:extLst>
      <p:ext uri="{BB962C8B-B14F-4D97-AF65-F5344CB8AC3E}">
        <p14:creationId xmlns:p14="http://schemas.microsoft.com/office/powerpoint/2010/main" val="375188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CDD65-4CD9-9645-89B0-05C803C4608E}" type="slidenum">
              <a:rPr lang="en-US" smtClean="0"/>
              <a:t>20</a:t>
            </a:fld>
            <a:endParaRPr lang="en-US"/>
          </a:p>
        </p:txBody>
      </p:sp>
    </p:spTree>
    <p:extLst>
      <p:ext uri="{BB962C8B-B14F-4D97-AF65-F5344CB8AC3E}">
        <p14:creationId xmlns:p14="http://schemas.microsoft.com/office/powerpoint/2010/main" val="1990300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CDD65-4CD9-9645-89B0-05C803C4608E}" type="slidenum">
              <a:rPr lang="en-US" smtClean="0"/>
              <a:t>21</a:t>
            </a:fld>
            <a:endParaRPr lang="en-US"/>
          </a:p>
        </p:txBody>
      </p:sp>
    </p:spTree>
    <p:extLst>
      <p:ext uri="{BB962C8B-B14F-4D97-AF65-F5344CB8AC3E}">
        <p14:creationId xmlns:p14="http://schemas.microsoft.com/office/powerpoint/2010/main" val="124710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CDD65-4CD9-9645-89B0-05C803C4608E}" type="slidenum">
              <a:rPr lang="en-US" smtClean="0"/>
              <a:t>22</a:t>
            </a:fld>
            <a:endParaRPr lang="en-US"/>
          </a:p>
        </p:txBody>
      </p:sp>
    </p:spTree>
    <p:extLst>
      <p:ext uri="{BB962C8B-B14F-4D97-AF65-F5344CB8AC3E}">
        <p14:creationId xmlns:p14="http://schemas.microsoft.com/office/powerpoint/2010/main" val="407695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2</a:t>
            </a:fld>
            <a:endParaRPr lang="en-US"/>
          </a:p>
        </p:txBody>
      </p:sp>
    </p:spTree>
    <p:extLst>
      <p:ext uri="{BB962C8B-B14F-4D97-AF65-F5344CB8AC3E}">
        <p14:creationId xmlns:p14="http://schemas.microsoft.com/office/powerpoint/2010/main" val="3140062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CDD65-4CD9-9645-89B0-05C803C4608E}" type="slidenum">
              <a:rPr lang="en-US" smtClean="0"/>
              <a:t>23</a:t>
            </a:fld>
            <a:endParaRPr lang="en-US"/>
          </a:p>
        </p:txBody>
      </p:sp>
    </p:spTree>
    <p:extLst>
      <p:ext uri="{BB962C8B-B14F-4D97-AF65-F5344CB8AC3E}">
        <p14:creationId xmlns:p14="http://schemas.microsoft.com/office/powerpoint/2010/main" val="1455675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CDD65-4CD9-9645-89B0-05C803C4608E}" type="slidenum">
              <a:rPr lang="en-US" smtClean="0"/>
              <a:t>24</a:t>
            </a:fld>
            <a:endParaRPr lang="en-US"/>
          </a:p>
        </p:txBody>
      </p:sp>
    </p:spTree>
    <p:extLst>
      <p:ext uri="{BB962C8B-B14F-4D97-AF65-F5344CB8AC3E}">
        <p14:creationId xmlns:p14="http://schemas.microsoft.com/office/powerpoint/2010/main" val="3924043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25</a:t>
            </a:fld>
            <a:endParaRPr lang="en-US"/>
          </a:p>
        </p:txBody>
      </p:sp>
    </p:spTree>
    <p:extLst>
      <p:ext uri="{BB962C8B-B14F-4D97-AF65-F5344CB8AC3E}">
        <p14:creationId xmlns:p14="http://schemas.microsoft.com/office/powerpoint/2010/main" val="32824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3</a:t>
            </a:fld>
            <a:endParaRPr lang="en-US"/>
          </a:p>
        </p:txBody>
      </p:sp>
    </p:spTree>
    <p:extLst>
      <p:ext uri="{BB962C8B-B14F-4D97-AF65-F5344CB8AC3E}">
        <p14:creationId xmlns:p14="http://schemas.microsoft.com/office/powerpoint/2010/main" val="343906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4</a:t>
            </a:fld>
            <a:endParaRPr lang="en-US"/>
          </a:p>
        </p:txBody>
      </p:sp>
    </p:spTree>
    <p:extLst>
      <p:ext uri="{BB962C8B-B14F-4D97-AF65-F5344CB8AC3E}">
        <p14:creationId xmlns:p14="http://schemas.microsoft.com/office/powerpoint/2010/main" val="342516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5</a:t>
            </a:fld>
            <a:endParaRPr lang="en-US"/>
          </a:p>
        </p:txBody>
      </p:sp>
    </p:spTree>
    <p:extLst>
      <p:ext uri="{BB962C8B-B14F-4D97-AF65-F5344CB8AC3E}">
        <p14:creationId xmlns:p14="http://schemas.microsoft.com/office/powerpoint/2010/main" val="152171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6</a:t>
            </a:fld>
            <a:endParaRPr lang="en-US"/>
          </a:p>
        </p:txBody>
      </p:sp>
    </p:spTree>
    <p:extLst>
      <p:ext uri="{BB962C8B-B14F-4D97-AF65-F5344CB8AC3E}">
        <p14:creationId xmlns:p14="http://schemas.microsoft.com/office/powerpoint/2010/main" val="5223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7</a:t>
            </a:fld>
            <a:endParaRPr lang="en-US"/>
          </a:p>
        </p:txBody>
      </p:sp>
    </p:spTree>
    <p:extLst>
      <p:ext uri="{BB962C8B-B14F-4D97-AF65-F5344CB8AC3E}">
        <p14:creationId xmlns:p14="http://schemas.microsoft.com/office/powerpoint/2010/main" val="178114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8</a:t>
            </a:fld>
            <a:endParaRPr lang="en-US"/>
          </a:p>
        </p:txBody>
      </p:sp>
    </p:spTree>
    <p:extLst>
      <p:ext uri="{BB962C8B-B14F-4D97-AF65-F5344CB8AC3E}">
        <p14:creationId xmlns:p14="http://schemas.microsoft.com/office/powerpoint/2010/main" val="112149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DD65-4CD9-9645-89B0-05C803C4608E}" type="slidenum">
              <a:rPr lang="en-US" smtClean="0"/>
              <a:t>9</a:t>
            </a:fld>
            <a:endParaRPr lang="en-US"/>
          </a:p>
        </p:txBody>
      </p:sp>
    </p:spTree>
    <p:extLst>
      <p:ext uri="{BB962C8B-B14F-4D97-AF65-F5344CB8AC3E}">
        <p14:creationId xmlns:p14="http://schemas.microsoft.com/office/powerpoint/2010/main" val="842426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B5A6C4-3ED6-DB49-9452-E05D8D7D8D5B}"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294027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5A6C4-3ED6-DB49-9452-E05D8D7D8D5B}"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95070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5A6C4-3ED6-DB49-9452-E05D8D7D8D5B}"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2244025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5A6C4-3ED6-DB49-9452-E05D8D7D8D5B}"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8F7BCD5-2C3C-D740-A2C0-5F7D410B7DAA}"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901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5A6C4-3ED6-DB49-9452-E05D8D7D8D5B}"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3592876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5B5A6C4-3ED6-DB49-9452-E05D8D7D8D5B}" type="datetimeFigureOut">
              <a:rPr lang="en-US"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426827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5B5A6C4-3ED6-DB49-9452-E05D8D7D8D5B}" type="datetimeFigureOut">
              <a:rPr lang="en-US"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2461156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5A6C4-3ED6-DB49-9452-E05D8D7D8D5B}"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2833475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5B5A6C4-3ED6-DB49-9452-E05D8D7D8D5B}" type="datetimeFigureOut">
              <a:rPr lang="en-US" smtClean="0"/>
              <a:t>10/9/18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8F7BCD5-2C3C-D740-A2C0-5F7D410B7DAA}" type="slidenum">
              <a:rPr lang="en-US" smtClean="0"/>
              <a:t>‹#›</a:t>
            </a:fld>
            <a:endParaRPr lang="en-US"/>
          </a:p>
        </p:txBody>
      </p:sp>
    </p:spTree>
    <p:extLst>
      <p:ext uri="{BB962C8B-B14F-4D97-AF65-F5344CB8AC3E}">
        <p14:creationId xmlns:p14="http://schemas.microsoft.com/office/powerpoint/2010/main" val="102987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5A6C4-3ED6-DB49-9452-E05D8D7D8D5B}"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382095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5A6C4-3ED6-DB49-9452-E05D8D7D8D5B}"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400176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5A6C4-3ED6-DB49-9452-E05D8D7D8D5B}"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29208670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5A6C4-3ED6-DB49-9452-E05D8D7D8D5B}" type="datetimeFigureOut">
              <a:rPr lang="en-US" smtClean="0"/>
              <a:t>10/9/18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27498563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B5A6C4-3ED6-DB49-9452-E05D8D7D8D5B}" type="datetimeFigureOut">
              <a:rPr lang="en-US"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103726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5B5A6C4-3ED6-DB49-9452-E05D8D7D8D5B}" type="datetimeFigureOut">
              <a:rPr lang="en-US" smtClean="0"/>
              <a:t>10/9/18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82615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5A6C4-3ED6-DB49-9452-E05D8D7D8D5B}"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38820919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5A6C4-3ED6-DB49-9452-E05D8D7D8D5B}"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7BCD5-2C3C-D740-A2C0-5F7D410B7DAA}" type="slidenum">
              <a:rPr lang="en-US" smtClean="0"/>
              <a:t>‹#›</a:t>
            </a:fld>
            <a:endParaRPr lang="en-US"/>
          </a:p>
        </p:txBody>
      </p:sp>
    </p:spTree>
    <p:extLst>
      <p:ext uri="{BB962C8B-B14F-4D97-AF65-F5344CB8AC3E}">
        <p14:creationId xmlns:p14="http://schemas.microsoft.com/office/powerpoint/2010/main" val="38394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5B5A6C4-3ED6-DB49-9452-E05D8D7D8D5B}" type="datetimeFigureOut">
              <a:rPr lang="en-US" smtClean="0"/>
              <a:t>10/9/18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8F7BCD5-2C3C-D740-A2C0-5F7D410B7DAA}" type="slidenum">
              <a:rPr lang="en-US" smtClean="0"/>
              <a:t>‹#›</a:t>
            </a:fld>
            <a:endParaRPr lang="en-US"/>
          </a:p>
        </p:txBody>
      </p:sp>
    </p:spTree>
    <p:extLst>
      <p:ext uri="{BB962C8B-B14F-4D97-AF65-F5344CB8AC3E}">
        <p14:creationId xmlns:p14="http://schemas.microsoft.com/office/powerpoint/2010/main" val="27738409"/>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sc.edu/policies/" TargetMode="External"/><Relationship Id="rId2" Type="http://schemas.openxmlformats.org/officeDocument/2006/relationships/hyperlink" Target="http://www.sc.edu/about/offices_and_divisions/student_affairs/our_initiatives/involvement_and_leadership/carolinian_creed/index.php" TargetMode="External"/><Relationship Id="rId1" Type="http://schemas.openxmlformats.org/officeDocument/2006/relationships/slideLayout" Target="../slideLayouts/slideLayout7.xml"/><Relationship Id="rId4" Type="http://schemas.openxmlformats.org/officeDocument/2006/relationships/hyperlink" Target="mailto:crosse@mailbox.sc.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gradschool.sc.edu/bulletin.asp" TargetMode="External"/><Relationship Id="rId2" Type="http://schemas.openxmlformats.org/officeDocument/2006/relationships/hyperlink" Target="mailto:GRADapp@mailbox.sc.edu" TargetMode="External"/><Relationship Id="rId1" Type="http://schemas.openxmlformats.org/officeDocument/2006/relationships/slideLayout" Target="../slideLayouts/slideLayout7.xml"/><Relationship Id="rId5" Type="http://schemas.openxmlformats.org/officeDocument/2006/relationships/hyperlink" Target="http://sc.edu/about/offices_and_divisions/career_center/index.php" TargetMode="External"/><Relationship Id="rId4" Type="http://schemas.openxmlformats.org/officeDocument/2006/relationships/hyperlink" Target="https://sc.joinhandshake.com/log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gradschool.sc.edu/forms/gs-z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777D-81EA-E34B-9103-2AC638344580}"/>
              </a:ext>
            </a:extLst>
          </p:cNvPr>
          <p:cNvSpPr>
            <a:spLocks noGrp="1"/>
          </p:cNvSpPr>
          <p:nvPr>
            <p:ph type="ctrTitle"/>
          </p:nvPr>
        </p:nvSpPr>
        <p:spPr/>
        <p:txBody>
          <a:bodyPr>
            <a:normAutofit fontScale="90000"/>
          </a:bodyPr>
          <a:lstStyle/>
          <a:p>
            <a:r>
              <a:rPr lang="en-US" dirty="0"/>
              <a:t>Fall 2018</a:t>
            </a:r>
            <a:br>
              <a:rPr lang="en-US" dirty="0"/>
            </a:br>
            <a:r>
              <a:rPr lang="en-US" dirty="0"/>
              <a:t>Graduate Director Meeting</a:t>
            </a:r>
          </a:p>
        </p:txBody>
      </p:sp>
      <p:sp>
        <p:nvSpPr>
          <p:cNvPr id="3" name="Subtitle 2">
            <a:extLst>
              <a:ext uri="{FF2B5EF4-FFF2-40B4-BE49-F238E27FC236}">
                <a16:creationId xmlns:a16="http://schemas.microsoft.com/office/drawing/2014/main" id="{23B3B071-33FB-8C45-910B-8FCEC6C5DF4A}"/>
              </a:ext>
            </a:extLst>
          </p:cNvPr>
          <p:cNvSpPr>
            <a:spLocks noGrp="1"/>
          </p:cNvSpPr>
          <p:nvPr>
            <p:ph type="subTitle" idx="1"/>
          </p:nvPr>
        </p:nvSpPr>
        <p:spPr>
          <a:xfrm>
            <a:off x="680322" y="4405763"/>
            <a:ext cx="8144134" cy="409126"/>
          </a:xfrm>
        </p:spPr>
        <p:txBody>
          <a:bodyPr/>
          <a:lstStyle/>
          <a:p>
            <a:pPr algn="ctr"/>
            <a:r>
              <a:rPr lang="en-US" dirty="0"/>
              <a:t>Slides will be emailed and will be available on our Website</a:t>
            </a:r>
          </a:p>
          <a:p>
            <a:pPr algn="ctr"/>
            <a:endParaRPr lang="en-US" dirty="0"/>
          </a:p>
        </p:txBody>
      </p:sp>
      <p:pic>
        <p:nvPicPr>
          <p:cNvPr id="1026" name="Picture 2" descr="https://s3.amazonaws.com/images.signupgenius.com/memberImages/17F14329FB8C6731637BDE4AB5AA9C88_50899477.jpg">
            <a:extLst>
              <a:ext uri="{FF2B5EF4-FFF2-40B4-BE49-F238E27FC236}">
                <a16:creationId xmlns:a16="http://schemas.microsoft.com/office/drawing/2014/main" id="{3E0D3865-791E-8E44-8E41-383EE57AD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456" y="2542478"/>
            <a:ext cx="3367544" cy="1863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South Carolina - Graduate School">
            <a:extLst>
              <a:ext uri="{FF2B5EF4-FFF2-40B4-BE49-F238E27FC236}">
                <a16:creationId xmlns:a16="http://schemas.microsoft.com/office/drawing/2014/main" id="{E8DAA391-C9DB-C441-8A61-590971FB8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21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5BFC0AD-22F8-544B-8D7C-6B3995D05F93}"/>
              </a:ext>
            </a:extLst>
          </p:cNvPr>
          <p:cNvGraphicFramePr>
            <a:graphicFrameLocks noGrp="1"/>
          </p:cNvGraphicFramePr>
          <p:nvPr>
            <p:extLst>
              <p:ext uri="{D42A27DB-BD31-4B8C-83A1-F6EECF244321}">
                <p14:modId xmlns:p14="http://schemas.microsoft.com/office/powerpoint/2010/main" val="3324245776"/>
              </p:ext>
            </p:extLst>
          </p:nvPr>
        </p:nvGraphicFramePr>
        <p:xfrm>
          <a:off x="955980" y="289933"/>
          <a:ext cx="10529776" cy="6379774"/>
        </p:xfrm>
        <a:graphic>
          <a:graphicData uri="http://schemas.openxmlformats.org/drawingml/2006/table">
            <a:tbl>
              <a:tblPr firstRow="1" firstCol="1" bandRow="1">
                <a:tableStyleId>{5C22544A-7EE6-4342-B048-85BDC9FD1C3A}</a:tableStyleId>
              </a:tblPr>
              <a:tblGrid>
                <a:gridCol w="5264888">
                  <a:extLst>
                    <a:ext uri="{9D8B030D-6E8A-4147-A177-3AD203B41FA5}">
                      <a16:colId xmlns:a16="http://schemas.microsoft.com/office/drawing/2014/main" val="3042446391"/>
                    </a:ext>
                  </a:extLst>
                </a:gridCol>
                <a:gridCol w="5264888">
                  <a:extLst>
                    <a:ext uri="{9D8B030D-6E8A-4147-A177-3AD203B41FA5}">
                      <a16:colId xmlns:a16="http://schemas.microsoft.com/office/drawing/2014/main" val="3675672994"/>
                    </a:ext>
                  </a:extLst>
                </a:gridCol>
              </a:tblGrid>
              <a:tr h="431712">
                <a:tc>
                  <a:txBody>
                    <a:bodyPr/>
                    <a:lstStyle/>
                    <a:p>
                      <a:pPr algn="ctr">
                        <a:spcAft>
                          <a:spcPts val="0"/>
                        </a:spcAft>
                      </a:pPr>
                      <a:r>
                        <a:rPr lang="en-US" sz="2400" dirty="0">
                          <a:effectLst/>
                        </a:rPr>
                        <a:t>Listserv Name</a:t>
                      </a:r>
                      <a:endParaRPr lang="en-US" sz="24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400">
                          <a:effectLst/>
                        </a:rPr>
                        <a:t>Purpose</a:t>
                      </a:r>
                      <a:endParaRPr lang="en-US" sz="2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4576719"/>
                  </a:ext>
                </a:extLst>
              </a:tr>
              <a:tr h="1295134">
                <a:tc>
                  <a:txBody>
                    <a:bodyPr/>
                    <a:lstStyle/>
                    <a:p>
                      <a:pPr>
                        <a:spcAft>
                          <a:spcPts val="0"/>
                        </a:spcAft>
                      </a:pPr>
                      <a:r>
                        <a:rPr lang="en-US" sz="2400">
                          <a:effectLst/>
                        </a:rPr>
                        <a:t>Graduate Directors (GRADDIR)</a:t>
                      </a:r>
                    </a:p>
                    <a:p>
                      <a:pPr>
                        <a:spcAft>
                          <a:spcPts val="0"/>
                        </a:spcAft>
                      </a:pPr>
                      <a:r>
                        <a:rPr lang="en-US" sz="2400">
                          <a:effectLst/>
                        </a:rPr>
                        <a:t> </a:t>
                      </a:r>
                      <a:endParaRPr lang="en-US" sz="24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Messages pertaining to University and Graduate School policies and of direct importance to Graduate Directors.</a:t>
                      </a:r>
                      <a:endParaRPr lang="en-US" sz="2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3735416"/>
                  </a:ext>
                </a:extLst>
              </a:tr>
              <a:tr h="3021982">
                <a:tc>
                  <a:txBody>
                    <a:bodyPr/>
                    <a:lstStyle/>
                    <a:p>
                      <a:pPr>
                        <a:spcAft>
                          <a:spcPts val="0"/>
                        </a:spcAft>
                      </a:pPr>
                      <a:r>
                        <a:rPr lang="en-US" sz="2400">
                          <a:effectLst/>
                        </a:rPr>
                        <a:t>Graduate Students (GSTUDENTS) </a:t>
                      </a:r>
                    </a:p>
                    <a:p>
                      <a:pPr>
                        <a:spcAft>
                          <a:spcPts val="0"/>
                        </a:spcAft>
                      </a:pPr>
                      <a:r>
                        <a:rPr lang="en-US" sz="2400">
                          <a:effectLst/>
                        </a:rPr>
                        <a:t> </a:t>
                      </a:r>
                      <a:endParaRPr lang="en-US" sz="24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dirty="0">
                          <a:effectLst/>
                        </a:rPr>
                        <a:t>Messages pertaining to University and Graduate School policies that are of direct importance to students, course registration, tuition/financial matters, and emergencies (weather etc.). Professional development emails are also sent out two to three times a semester.</a:t>
                      </a:r>
                      <a:endParaRPr lang="en-US" sz="24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3759186"/>
                  </a:ext>
                </a:extLst>
              </a:tr>
              <a:tr h="1295134">
                <a:tc>
                  <a:txBody>
                    <a:bodyPr/>
                    <a:lstStyle/>
                    <a:p>
                      <a:pPr>
                        <a:spcAft>
                          <a:spcPts val="0"/>
                        </a:spcAft>
                      </a:pPr>
                      <a:r>
                        <a:rPr lang="en-US" sz="2400">
                          <a:effectLst/>
                        </a:rPr>
                        <a:t>Program Administrators (PROGADM)</a:t>
                      </a:r>
                    </a:p>
                    <a:p>
                      <a:pPr>
                        <a:spcAft>
                          <a:spcPts val="0"/>
                        </a:spcAft>
                      </a:pPr>
                      <a:r>
                        <a:rPr lang="en-US" sz="2400">
                          <a:effectLst/>
                        </a:rPr>
                        <a:t> </a:t>
                      </a:r>
                      <a:endParaRPr lang="en-US" sz="24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dirty="0">
                          <a:effectLst/>
                        </a:rPr>
                        <a:t>Messages pertaining to University and Graduate School policies and of direct importance to Program Admins.</a:t>
                      </a:r>
                      <a:endParaRPr lang="en-US" sz="24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5739035"/>
                  </a:ext>
                </a:extLst>
              </a:tr>
            </a:tbl>
          </a:graphicData>
        </a:graphic>
      </p:graphicFrame>
      <p:sp>
        <p:nvSpPr>
          <p:cNvPr id="6" name="Rectangle 4">
            <a:extLst>
              <a:ext uri="{FF2B5EF4-FFF2-40B4-BE49-F238E27FC236}">
                <a16:creationId xmlns:a16="http://schemas.microsoft.com/office/drawing/2014/main" id="{FA9CD52D-506B-6142-A39F-3EFECC0481F7}"/>
              </a:ext>
            </a:extLst>
          </p:cNvPr>
          <p:cNvSpPr>
            <a:spLocks noChangeArrowheads="1"/>
          </p:cNvSpPr>
          <p:nvPr/>
        </p:nvSpPr>
        <p:spPr bwMode="auto">
          <a:xfrm>
            <a:off x="-178420" y="3146413"/>
            <a:ext cx="197935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Garamond" panose="02020404030301010803" pitchFamily="18" charset="0"/>
              </a:rPr>
              <a:t>Primary Listservs</a:t>
            </a:r>
            <a:r>
              <a:rPr kumimoji="0" lang="en-US" altLang="en-US" sz="1100" b="0" i="0" u="none" strike="noStrike" cap="none" normalizeH="0" baseline="0">
                <a:ln>
                  <a:noFill/>
                </a:ln>
                <a:solidFill>
                  <a:schemeClr val="tx1"/>
                </a:solidFill>
                <a:effectLst/>
                <a:latin typeface="Garamond" panose="02020404030301010803"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087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0781BC-5B57-254C-BEEF-72997AA518C0}"/>
              </a:ext>
            </a:extLst>
          </p:cNvPr>
          <p:cNvSpPr/>
          <p:nvPr/>
        </p:nvSpPr>
        <p:spPr>
          <a:xfrm>
            <a:off x="914399" y="669073"/>
            <a:ext cx="10705171" cy="4197559"/>
          </a:xfrm>
          <a:prstGeom prst="rect">
            <a:avLst/>
          </a:prstGeom>
        </p:spPr>
        <p:txBody>
          <a:bodyPr wrap="square">
            <a:spAutoFit/>
          </a:bodyPr>
          <a:lstStyle/>
          <a:p>
            <a:pPr>
              <a:lnSpc>
                <a:spcPct val="107000"/>
              </a:lnSpc>
              <a:spcAft>
                <a:spcPts val="800"/>
              </a:spcAft>
            </a:pPr>
            <a:r>
              <a:rPr lang="en-US" sz="2400" b="1" dirty="0">
                <a:latin typeface="Garamond" panose="02020404030301010803" pitchFamily="18" charset="0"/>
                <a:ea typeface="Calibri" panose="020F0502020204030204" pitchFamily="34" charset="0"/>
                <a:cs typeface="Times New Roman" panose="02020603050405020304" pitchFamily="18" charset="0"/>
              </a:rPr>
              <a:t>An email will be sent out to the appropriate listserv if it: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Garamond" panose="02020404030301010803" pitchFamily="18" charset="0"/>
                <a:ea typeface="Calibri" panose="020F0502020204030204" pitchFamily="34" charset="0"/>
                <a:cs typeface="Times New Roman" panose="02020603050405020304" pitchFamily="18" charset="0"/>
              </a:rPr>
              <a:t>Is of importance to a large segment of the population of the listserv you are sending information to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Garamond" panose="02020404030301010803" pitchFamily="18" charset="0"/>
                <a:ea typeface="Calibri" panose="020F0502020204030204" pitchFamily="34" charset="0"/>
                <a:cs typeface="Times New Roman" panose="02020603050405020304" pitchFamily="18" charset="0"/>
              </a:rPr>
              <a:t>Includes a meaningful subject line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Garamond" panose="02020404030301010803" pitchFamily="18" charset="0"/>
                <a:ea typeface="Calibri" panose="020F0502020204030204" pitchFamily="34" charset="0"/>
                <a:cs typeface="Times New Roman" panose="02020603050405020304" pitchFamily="18" charset="0"/>
              </a:rPr>
              <a:t>Identifies a sender (either an individual affiliated with the University or a department email address)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Garamond" panose="02020404030301010803" pitchFamily="18" charset="0"/>
                <a:ea typeface="Calibri" panose="020F0502020204030204" pitchFamily="34" charset="0"/>
                <a:cs typeface="Times New Roman" panose="02020603050405020304" pitchFamily="18" charset="0"/>
              </a:rPr>
              <a:t>Is short and concise. Try to avoid attachments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latin typeface="Garamond" panose="02020404030301010803" pitchFamily="18" charset="0"/>
                <a:ea typeface="Calibri" panose="020F0502020204030204" pitchFamily="34" charset="0"/>
                <a:cs typeface="Times New Roman" panose="02020603050405020304" pitchFamily="18" charset="0"/>
              </a:rPr>
              <a:t>Follows the </a:t>
            </a:r>
            <a:r>
              <a:rPr lang="en-US" sz="2400" u="sng" dirty="0">
                <a:solidFill>
                  <a:srgbClr val="0563C1"/>
                </a:solidFill>
                <a:latin typeface="Garamond" panose="02020404030301010803" pitchFamily="18" charset="0"/>
                <a:ea typeface="Calibri" panose="020F0502020204030204" pitchFamily="34" charset="0"/>
                <a:cs typeface="Times New Roman" panose="02020603050405020304" pitchFamily="18" charset="0"/>
                <a:hlinkClick r:id="rId2"/>
              </a:rPr>
              <a:t>Carolinian Creed</a:t>
            </a:r>
            <a:r>
              <a:rPr lang="en-US" sz="2400" dirty="0">
                <a:latin typeface="Garamond" panose="02020404030301010803" pitchFamily="18" charset="0"/>
                <a:ea typeface="Calibri" panose="020F0502020204030204" pitchFamily="34" charset="0"/>
                <a:cs typeface="Times New Roman" panose="02020603050405020304" pitchFamily="18" charset="0"/>
              </a:rPr>
              <a:t> and </a:t>
            </a:r>
            <a:r>
              <a:rPr lang="en-US" sz="2400" u="sng" dirty="0">
                <a:solidFill>
                  <a:srgbClr val="0563C1"/>
                </a:solidFill>
                <a:latin typeface="Garamond" panose="02020404030301010803" pitchFamily="18" charset="0"/>
                <a:ea typeface="Calibri" panose="020F0502020204030204" pitchFamily="34" charset="0"/>
                <a:cs typeface="Times New Roman" panose="02020603050405020304" pitchFamily="18" charset="0"/>
                <a:hlinkClick r:id="rId3"/>
              </a:rPr>
              <a:t>University Policies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Garamond" panose="02020404030301010803" pitchFamily="18" charset="0"/>
              </a:rPr>
              <a:t>If your message meets the above criteria, you may email the appropriate listserv. For all listservs contact</a:t>
            </a:r>
            <a:r>
              <a:rPr lang="en-US" sz="2400" dirty="0">
                <a:latin typeface="Garamond" panose="02020404030301010803" pitchFamily="18" charset="0"/>
              </a:rPr>
              <a:t>: Libby Cross (</a:t>
            </a:r>
            <a:r>
              <a:rPr lang="en-US" sz="2400" u="sng" dirty="0">
                <a:solidFill>
                  <a:srgbClr val="0563C1"/>
                </a:solidFill>
                <a:latin typeface="Garamond" panose="02020404030301010803" pitchFamily="18" charset="0"/>
                <a:hlinkClick r:id="rId4"/>
              </a:rPr>
              <a:t>crosse@mailbox.sc.edu</a:t>
            </a:r>
            <a:r>
              <a:rPr lang="en-US" sz="2400" dirty="0">
                <a:latin typeface="Garamond" panose="02020404030301010803" pitchFamily="18" charset="0"/>
              </a:rPr>
              <a:t>)</a:t>
            </a:r>
            <a:endParaRPr lang="en-US" sz="2400" dirty="0">
              <a:effectLst/>
            </a:endParaRPr>
          </a:p>
        </p:txBody>
      </p:sp>
    </p:spTree>
    <p:extLst>
      <p:ext uri="{BB962C8B-B14F-4D97-AF65-F5344CB8AC3E}">
        <p14:creationId xmlns:p14="http://schemas.microsoft.com/office/powerpoint/2010/main" val="429469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0FE15-994E-5D4D-8338-33789BE43DEA}"/>
              </a:ext>
            </a:extLst>
          </p:cNvPr>
          <p:cNvSpPr/>
          <p:nvPr/>
        </p:nvSpPr>
        <p:spPr>
          <a:xfrm>
            <a:off x="423746" y="1028343"/>
            <a:ext cx="11351942" cy="4893647"/>
          </a:xfrm>
          <a:prstGeom prst="rect">
            <a:avLst/>
          </a:prstGeom>
        </p:spPr>
        <p:txBody>
          <a:bodyPr wrap="square">
            <a:spAutoFit/>
          </a:bodyPr>
          <a:lstStyle/>
          <a:p>
            <a:r>
              <a:rPr lang="en-US" sz="2400" b="1" dirty="0">
                <a:latin typeface="Garamond" panose="02020404030301010803" pitchFamily="18" charset="0"/>
              </a:rPr>
              <a:t>Graduate School Website</a:t>
            </a:r>
            <a:r>
              <a:rPr lang="en-US" sz="2400" dirty="0">
                <a:latin typeface="Garamond" panose="02020404030301010803" pitchFamily="18" charset="0"/>
              </a:rPr>
              <a:t>:</a:t>
            </a:r>
            <a:endParaRPr lang="en-US" sz="2400" dirty="0"/>
          </a:p>
          <a:p>
            <a:r>
              <a:rPr lang="en-US" sz="2400" dirty="0">
                <a:latin typeface="Garamond" panose="02020404030301010803" pitchFamily="18" charset="0"/>
              </a:rPr>
              <a:t>Any employment opportunities for graduate students should be sent to </a:t>
            </a:r>
            <a:r>
              <a:rPr lang="en-US" sz="2400" u="sng" dirty="0">
                <a:solidFill>
                  <a:srgbClr val="0563C1"/>
                </a:solidFill>
                <a:latin typeface="Garamond" panose="02020404030301010803" pitchFamily="18" charset="0"/>
                <a:hlinkClick r:id="rId2"/>
              </a:rPr>
              <a:t>GRADapp@mailbox.sc.edu</a:t>
            </a:r>
            <a:r>
              <a:rPr lang="en-US" sz="2400" dirty="0">
                <a:latin typeface="Garamond" panose="02020404030301010803" pitchFamily="18" charset="0"/>
              </a:rPr>
              <a:t> and after review will be posted to the Graduate School’s </a:t>
            </a:r>
            <a:r>
              <a:rPr lang="en-US" sz="2400" u="sng" dirty="0">
                <a:solidFill>
                  <a:srgbClr val="0563C1"/>
                </a:solidFill>
                <a:latin typeface="Garamond" panose="02020404030301010803" pitchFamily="18" charset="0"/>
                <a:hlinkClick r:id="rId3"/>
              </a:rPr>
              <a:t>Opportunities Board</a:t>
            </a:r>
            <a:r>
              <a:rPr lang="en-US" sz="2400" dirty="0">
                <a:latin typeface="Garamond" panose="02020404030301010803" pitchFamily="18" charset="0"/>
              </a:rPr>
              <a:t>. (Additionally, job postings can be made to the University’s </a:t>
            </a:r>
            <a:r>
              <a:rPr lang="en-US" sz="2400" u="sng" dirty="0">
                <a:solidFill>
                  <a:srgbClr val="0563C1"/>
                </a:solidFill>
                <a:latin typeface="Garamond" panose="02020404030301010803" pitchFamily="18" charset="0"/>
                <a:hlinkClick r:id="rId4"/>
              </a:rPr>
              <a:t>Handshake</a:t>
            </a:r>
            <a:r>
              <a:rPr lang="en-US" sz="2400" dirty="0">
                <a:latin typeface="Garamond" panose="02020404030301010803" pitchFamily="18" charset="0"/>
              </a:rPr>
              <a:t> platform via the </a:t>
            </a:r>
            <a:r>
              <a:rPr lang="en-US" sz="2400" u="sng" dirty="0">
                <a:solidFill>
                  <a:srgbClr val="0563C1"/>
                </a:solidFill>
                <a:latin typeface="Garamond" panose="02020404030301010803" pitchFamily="18" charset="0"/>
                <a:hlinkClick r:id="rId5"/>
              </a:rPr>
              <a:t>Career Center</a:t>
            </a:r>
            <a:r>
              <a:rPr lang="en-US" sz="2400" dirty="0">
                <a:latin typeface="Garamond" panose="02020404030301010803" pitchFamily="18" charset="0"/>
              </a:rPr>
              <a:t>.) Fellowship and internship opportunities can also be posted on the Opportunities Board. Please allow one week for posting. </a:t>
            </a:r>
            <a:endParaRPr lang="en-US" sz="2400" dirty="0"/>
          </a:p>
          <a:p>
            <a:r>
              <a:rPr lang="en-US" sz="2400" dirty="0">
                <a:latin typeface="Garamond" panose="02020404030301010803" pitchFamily="18" charset="0"/>
              </a:rPr>
              <a:t> </a:t>
            </a:r>
            <a:endParaRPr lang="en-US" sz="2400" dirty="0"/>
          </a:p>
          <a:p>
            <a:r>
              <a:rPr lang="en-US" sz="2400" b="1" dirty="0">
                <a:latin typeface="Garamond" panose="02020404030301010803" pitchFamily="18" charset="0"/>
              </a:rPr>
              <a:t>Graduate School Social Media</a:t>
            </a:r>
            <a:r>
              <a:rPr lang="en-US" sz="2400" dirty="0">
                <a:latin typeface="Garamond" panose="02020404030301010803" pitchFamily="18" charset="0"/>
              </a:rPr>
              <a:t>:</a:t>
            </a:r>
            <a:endParaRPr lang="en-US" sz="2400" dirty="0"/>
          </a:p>
          <a:p>
            <a:r>
              <a:rPr lang="en-US" sz="2400" dirty="0">
                <a:latin typeface="Garamond" panose="02020404030301010803" pitchFamily="18" charset="0"/>
              </a:rPr>
              <a:t>If you have an event or announcement that is not appropriate for the listserv but that would be suitable for our social media accounts (Twitter, Facebook, Instagram, or LinkedIn), please send information – ready to be posted – to </a:t>
            </a:r>
            <a:r>
              <a:rPr lang="en-US" sz="2400" u="sng" dirty="0">
                <a:solidFill>
                  <a:srgbClr val="0563C1"/>
                </a:solidFill>
                <a:latin typeface="Garamond" panose="02020404030301010803" pitchFamily="18" charset="0"/>
                <a:hlinkClick r:id="rId2"/>
              </a:rPr>
              <a:t>GRADapp@mailbox.sc.edu</a:t>
            </a:r>
            <a:r>
              <a:rPr lang="en-US" sz="2400" dirty="0">
                <a:latin typeface="Garamond" panose="02020404030301010803" pitchFamily="18" charset="0"/>
              </a:rPr>
              <a:t> </a:t>
            </a:r>
            <a:r>
              <a:rPr lang="en-US" sz="2400" b="1" dirty="0">
                <a:latin typeface="Garamond" panose="02020404030301010803" pitchFamily="18" charset="0"/>
              </a:rPr>
              <a:t>at least one week in advance</a:t>
            </a:r>
            <a:r>
              <a:rPr lang="en-US" sz="2400" dirty="0">
                <a:latin typeface="Garamond" panose="02020404030301010803" pitchFamily="18" charset="0"/>
              </a:rPr>
              <a:t> of your desired posting date. If you have an attachment, it must be in JPEG or PNG format to be used. </a:t>
            </a:r>
            <a:endParaRPr lang="en-US" sz="2400" dirty="0">
              <a:effectLst/>
            </a:endParaRPr>
          </a:p>
        </p:txBody>
      </p:sp>
    </p:spTree>
    <p:extLst>
      <p:ext uri="{BB962C8B-B14F-4D97-AF65-F5344CB8AC3E}">
        <p14:creationId xmlns:p14="http://schemas.microsoft.com/office/powerpoint/2010/main" val="360320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pPr algn="ctr"/>
            <a:r>
              <a:rPr lang="en-US" b="1" dirty="0"/>
              <a:t>Current Initiatives</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normAutofit fontScale="92500" lnSpcReduction="10000"/>
          </a:bodyPr>
          <a:lstStyle/>
          <a:p>
            <a:pPr marL="0" indent="0">
              <a:buNone/>
            </a:pPr>
            <a:r>
              <a:rPr lang="en-US" sz="2800" b="1" dirty="0"/>
              <a:t>Sexual Assault Prevention Training Program</a:t>
            </a:r>
          </a:p>
          <a:p>
            <a:pPr marL="0" indent="0">
              <a:buNone/>
            </a:pPr>
            <a:endParaRPr lang="en-US" sz="2800" b="1" dirty="0"/>
          </a:p>
          <a:p>
            <a:r>
              <a:rPr lang="en-US" b="1" dirty="0"/>
              <a:t>An initiative out of the Office of Equal Opportunity Program.</a:t>
            </a:r>
          </a:p>
          <a:p>
            <a:r>
              <a:rPr lang="en-US" b="1" dirty="0"/>
              <a:t>Different from what may have been required of undergraduates; a program designed for older adults.</a:t>
            </a:r>
          </a:p>
          <a:p>
            <a:r>
              <a:rPr lang="en-US" b="1" dirty="0"/>
              <a:t>Questions?  Contact:</a:t>
            </a:r>
          </a:p>
          <a:p>
            <a:pPr marL="0" indent="0" algn="ctr">
              <a:buNone/>
            </a:pPr>
            <a:r>
              <a:rPr lang="en-US" sz="2800" b="1" dirty="0"/>
              <a:t>Carl Wells, PhD, Assistant Director/Deputy Title IX Coordinator</a:t>
            </a:r>
          </a:p>
          <a:p>
            <a:pPr marL="0" indent="0" algn="ctr">
              <a:buNone/>
            </a:pPr>
            <a:r>
              <a:rPr lang="en-US" sz="2800" b="1" dirty="0"/>
              <a:t>Office of Equal Opportunity Programs</a:t>
            </a:r>
          </a:p>
          <a:p>
            <a:pPr marL="0" indent="0" algn="ctr">
              <a:buNone/>
            </a:pPr>
            <a:r>
              <a:rPr lang="en-US" sz="2800" b="1" dirty="0"/>
              <a:t>777-3854</a:t>
            </a:r>
          </a:p>
          <a:p>
            <a:pPr marL="457200" lvl="1" indent="0">
              <a:buNone/>
            </a:pPr>
            <a:endParaRPr lang="en-US" b="1" dirty="0"/>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versity of South Carolina - Graduate School">
            <a:extLst>
              <a:ext uri="{FF2B5EF4-FFF2-40B4-BE49-F238E27FC236}">
                <a16:creationId xmlns:a16="http://schemas.microsoft.com/office/drawing/2014/main" id="{053928F3-D359-7040-8806-8E2967E65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85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pPr algn="ctr"/>
            <a:r>
              <a:rPr lang="en-US" b="1" dirty="0"/>
              <a:t>Agenda</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lstStyle/>
          <a:p>
            <a:pPr marL="0" indent="0">
              <a:buNone/>
            </a:pPr>
            <a:r>
              <a:rPr lang="en-US" sz="2800" b="1" dirty="0"/>
              <a:t>Student Admission and Progression</a:t>
            </a:r>
          </a:p>
          <a:p>
            <a:r>
              <a:rPr lang="en-US" dirty="0"/>
              <a:t>Mantra:  Please ask before you promise.</a:t>
            </a:r>
          </a:p>
          <a:p>
            <a:r>
              <a:rPr lang="en-US" sz="2400" dirty="0"/>
              <a:t>Admission Conditions and Exceptions</a:t>
            </a:r>
            <a:endParaRPr lang="en-US" dirty="0"/>
          </a:p>
          <a:p>
            <a:r>
              <a:rPr lang="en-US" sz="2400" dirty="0"/>
              <a:t>Program Graduate Handbook</a:t>
            </a:r>
          </a:p>
          <a:p>
            <a:pPr lvl="1"/>
            <a:r>
              <a:rPr lang="en-US" dirty="0"/>
              <a:t>Advising and Mentoring</a:t>
            </a:r>
          </a:p>
          <a:p>
            <a:pPr lvl="1"/>
            <a:r>
              <a:rPr lang="en-US" dirty="0"/>
              <a:t>Satisfactory Progression</a:t>
            </a:r>
          </a:p>
          <a:p>
            <a:pPr lvl="1"/>
            <a:r>
              <a:rPr lang="en-US" dirty="0"/>
              <a:t>Grievance Procedures</a:t>
            </a:r>
          </a:p>
          <a:p>
            <a:pPr lvl="2"/>
            <a:r>
              <a:rPr lang="en-US" dirty="0"/>
              <a:t>Instructor, Graduate Director/Department Chair, College Dean, Graduate School</a:t>
            </a:r>
          </a:p>
          <a:p>
            <a:pPr lvl="1"/>
            <a:r>
              <a:rPr lang="en-US" dirty="0"/>
              <a:t>Special Enrollment (Z-Status), Transfer Requests, &amp; POS</a:t>
            </a:r>
          </a:p>
          <a:p>
            <a:pPr lvl="1"/>
            <a:r>
              <a:rPr lang="en-US" dirty="0"/>
              <a:t>Grade Submission and Assignment of Incompletes</a:t>
            </a:r>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versity of South Carolina - Graduate School">
            <a:extLst>
              <a:ext uri="{FF2B5EF4-FFF2-40B4-BE49-F238E27FC236}">
                <a16:creationId xmlns:a16="http://schemas.microsoft.com/office/drawing/2014/main" id="{C52A1BA6-B515-C541-B036-ADA582601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78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r>
              <a:rPr lang="en-US" b="1" dirty="0"/>
              <a:t>Student Admission &amp; Progression</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normAutofit lnSpcReduction="10000"/>
          </a:bodyPr>
          <a:lstStyle/>
          <a:p>
            <a:r>
              <a:rPr lang="en-US" sz="2800" dirty="0"/>
              <a:t>Mantra:  Please ask before you promise</a:t>
            </a:r>
            <a:r>
              <a:rPr lang="en-US" dirty="0"/>
              <a:t>.</a:t>
            </a:r>
          </a:p>
          <a:p>
            <a:pPr lvl="1"/>
            <a:r>
              <a:rPr lang="en-US" dirty="0"/>
              <a:t>Assigning an incomplete, grade changes, guarantees of transfer credit…</a:t>
            </a:r>
          </a:p>
          <a:p>
            <a:r>
              <a:rPr lang="en-US" sz="2400" dirty="0"/>
              <a:t>Admission Conditions and Exceptions</a:t>
            </a:r>
            <a:endParaRPr lang="en-US" dirty="0"/>
          </a:p>
          <a:p>
            <a:r>
              <a:rPr lang="en-US" dirty="0"/>
              <a:t>Exceptions mean admissions criteria are not met</a:t>
            </a:r>
          </a:p>
          <a:p>
            <a:pPr lvl="1"/>
            <a:r>
              <a:rPr lang="en-US" dirty="0"/>
              <a:t>Missing documents</a:t>
            </a:r>
          </a:p>
          <a:p>
            <a:pPr lvl="1"/>
            <a:r>
              <a:rPr lang="en-US" dirty="0"/>
              <a:t>Low GPA and/or test scores</a:t>
            </a:r>
          </a:p>
          <a:p>
            <a:pPr lvl="1"/>
            <a:r>
              <a:rPr lang="en-US" dirty="0"/>
              <a:t>Require additional evidence not already provided</a:t>
            </a:r>
          </a:p>
          <a:p>
            <a:r>
              <a:rPr lang="en-US" dirty="0"/>
              <a:t>Conditions apply to students admitted to increase probability for success</a:t>
            </a:r>
          </a:p>
          <a:p>
            <a:pPr lvl="1"/>
            <a:r>
              <a:rPr lang="en-US" dirty="0"/>
              <a:t>A single semester; explicit.</a:t>
            </a:r>
          </a:p>
          <a:p>
            <a:pPr lvl="1"/>
            <a:r>
              <a:rPr lang="en-US" dirty="0"/>
              <a:t>Monitor.</a:t>
            </a:r>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versity of South Carolina - Graduate School">
            <a:extLst>
              <a:ext uri="{FF2B5EF4-FFF2-40B4-BE49-F238E27FC236}">
                <a16:creationId xmlns:a16="http://schemas.microsoft.com/office/drawing/2014/main" id="{FED4B9D3-F22A-EF46-BBAE-CC45BCA2A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02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r>
              <a:rPr lang="en-US" b="1" dirty="0"/>
              <a:t>Student Admission &amp; Progression</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lstStyle/>
          <a:p>
            <a:pPr marL="0" indent="0">
              <a:buNone/>
            </a:pPr>
            <a:r>
              <a:rPr lang="en-US" sz="2800" dirty="0"/>
              <a:t>Program Graduate Handbook</a:t>
            </a:r>
          </a:p>
          <a:p>
            <a:pPr marL="0" indent="0">
              <a:buNone/>
            </a:pPr>
            <a:endParaRPr lang="en-US" sz="2400" dirty="0"/>
          </a:p>
          <a:p>
            <a:pPr lvl="1"/>
            <a:r>
              <a:rPr lang="en-US" dirty="0"/>
              <a:t>Advising (FAQ; Who do I see about what?)</a:t>
            </a:r>
          </a:p>
          <a:p>
            <a:pPr lvl="1"/>
            <a:r>
              <a:rPr lang="en-US" dirty="0"/>
              <a:t> Mentoring (How and When to find, for what?)</a:t>
            </a:r>
          </a:p>
          <a:p>
            <a:pPr lvl="1"/>
            <a:r>
              <a:rPr lang="en-US" dirty="0"/>
              <a:t>Satisfactory Progression – Criteria/Milestones/Monitor/Help</a:t>
            </a:r>
          </a:p>
          <a:p>
            <a:pPr lvl="1"/>
            <a:r>
              <a:rPr lang="en-US" dirty="0"/>
              <a:t>Grievance Procedures</a:t>
            </a:r>
          </a:p>
          <a:p>
            <a:pPr lvl="2"/>
            <a:r>
              <a:rPr lang="en-US" dirty="0"/>
              <a:t>Instructor, Graduate Director/Department Chair, College Dean, Graduate School</a:t>
            </a:r>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versity of South Carolina - Graduate School">
            <a:extLst>
              <a:ext uri="{FF2B5EF4-FFF2-40B4-BE49-F238E27FC236}">
                <a16:creationId xmlns:a16="http://schemas.microsoft.com/office/drawing/2014/main" id="{CADCF76F-18EE-764B-80E7-A4DCB4245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58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F51D-5FA1-D64D-BCC3-3826232C09CC}"/>
              </a:ext>
            </a:extLst>
          </p:cNvPr>
          <p:cNvSpPr>
            <a:spLocks noGrp="1"/>
          </p:cNvSpPr>
          <p:nvPr>
            <p:ph type="title"/>
          </p:nvPr>
        </p:nvSpPr>
        <p:spPr/>
        <p:txBody>
          <a:bodyPr/>
          <a:lstStyle/>
          <a:p>
            <a:pPr algn="ctr"/>
            <a:r>
              <a:rPr lang="en-US" b="1" dirty="0"/>
              <a:t>Special Enrollment (aka Z-Status)	</a:t>
            </a:r>
          </a:p>
        </p:txBody>
      </p:sp>
      <p:sp>
        <p:nvSpPr>
          <p:cNvPr id="3" name="Content Placeholder 2">
            <a:extLst>
              <a:ext uri="{FF2B5EF4-FFF2-40B4-BE49-F238E27FC236}">
                <a16:creationId xmlns:a16="http://schemas.microsoft.com/office/drawing/2014/main" id="{9E9FDB06-9851-7140-9F62-4A7AF402AF98}"/>
              </a:ext>
            </a:extLst>
          </p:cNvPr>
          <p:cNvSpPr>
            <a:spLocks noGrp="1"/>
          </p:cNvSpPr>
          <p:nvPr>
            <p:ph idx="1"/>
          </p:nvPr>
        </p:nvSpPr>
        <p:spPr>
          <a:xfrm>
            <a:off x="680321" y="2336872"/>
            <a:ext cx="9613861" cy="4242347"/>
          </a:xfrm>
        </p:spPr>
        <p:txBody>
          <a:bodyPr>
            <a:normAutofit fontScale="85000" lnSpcReduction="20000"/>
          </a:bodyPr>
          <a:lstStyle/>
          <a:p>
            <a:pPr marL="0" indent="0">
              <a:buNone/>
            </a:pPr>
            <a:r>
              <a:rPr lang="en-US" sz="3300" b="1" i="1" dirty="0"/>
              <a:t>What is Z-Status?</a:t>
            </a:r>
          </a:p>
          <a:p>
            <a:r>
              <a:rPr lang="en-US" sz="2800" dirty="0"/>
              <a:t>Z – Status is a student enrollment classification that allows the University to declare a graduate student enrolled full-time, even though they may only be registered for as little as a single hour of course credit.</a:t>
            </a:r>
          </a:p>
          <a:p>
            <a:pPr marL="0" indent="0">
              <a:buNone/>
            </a:pPr>
            <a:endParaRPr lang="en-US" sz="2400" dirty="0"/>
          </a:p>
          <a:p>
            <a:pPr marL="0" indent="0">
              <a:buNone/>
            </a:pPr>
            <a:r>
              <a:rPr lang="en-US" sz="2800" b="1" i="1" dirty="0"/>
              <a:t>Who is Eligible?</a:t>
            </a:r>
            <a:endParaRPr lang="en-US" sz="2800" dirty="0"/>
          </a:p>
          <a:p>
            <a:pPr lvl="0"/>
            <a:r>
              <a:rPr lang="en-US" sz="2400" dirty="0"/>
              <a:t>Students must be near the end of their academic program; meaning, enrolled in thesis (799) or dissertation (899) preparation, or another capstone experience.</a:t>
            </a:r>
          </a:p>
          <a:p>
            <a:pPr lvl="0"/>
            <a:r>
              <a:rPr lang="en-US" sz="2400" dirty="0"/>
              <a:t>Residents and non-residents (including International students) are eligible.</a:t>
            </a:r>
          </a:p>
          <a:p>
            <a:pPr lvl="0"/>
            <a:r>
              <a:rPr lang="en-US" sz="2400" dirty="0"/>
              <a:t>Students may not be employed more than ½ time outside of GA.</a:t>
            </a:r>
          </a:p>
          <a:p>
            <a:pPr lvl="0"/>
            <a:r>
              <a:rPr lang="en-US" sz="2800" dirty="0"/>
              <a:t>A Program of Study will be required for approval.</a:t>
            </a:r>
          </a:p>
          <a:p>
            <a:pPr lvl="0"/>
            <a:endParaRPr lang="en-US" sz="2800" dirty="0"/>
          </a:p>
          <a:p>
            <a:pPr marL="0" indent="0">
              <a:buNone/>
            </a:pPr>
            <a:endParaRPr lang="en-US" dirty="0"/>
          </a:p>
        </p:txBody>
      </p:sp>
      <p:pic>
        <p:nvPicPr>
          <p:cNvPr id="4" name="Picture 2" descr="https://s3.amazonaws.com/images.signupgenius.com/memberImages/17F14329FB8C6731637BDE4AB5AA9C88_50899477.jpg">
            <a:extLst>
              <a:ext uri="{FF2B5EF4-FFF2-40B4-BE49-F238E27FC236}">
                <a16:creationId xmlns:a16="http://schemas.microsoft.com/office/drawing/2014/main" id="{62535547-FA3B-B84F-8486-78B5547E8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iversity of South Carolina - Graduate School">
            <a:extLst>
              <a:ext uri="{FF2B5EF4-FFF2-40B4-BE49-F238E27FC236}">
                <a16:creationId xmlns:a16="http://schemas.microsoft.com/office/drawing/2014/main" id="{BFDB3C34-5129-6C4A-B8CC-E2ECE20D2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06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88A8-1089-534D-B09C-5BAA85A12C1E}"/>
              </a:ext>
            </a:extLst>
          </p:cNvPr>
          <p:cNvSpPr>
            <a:spLocks noGrp="1"/>
          </p:cNvSpPr>
          <p:nvPr>
            <p:ph type="title"/>
          </p:nvPr>
        </p:nvSpPr>
        <p:spPr/>
        <p:txBody>
          <a:bodyPr/>
          <a:lstStyle/>
          <a:p>
            <a:pPr algn="ctr"/>
            <a:r>
              <a:rPr lang="en-US" b="1" dirty="0"/>
              <a:t>How do we use Z-Status?</a:t>
            </a:r>
          </a:p>
        </p:txBody>
      </p:sp>
      <p:sp>
        <p:nvSpPr>
          <p:cNvPr id="3" name="Content Placeholder 2">
            <a:extLst>
              <a:ext uri="{FF2B5EF4-FFF2-40B4-BE49-F238E27FC236}">
                <a16:creationId xmlns:a16="http://schemas.microsoft.com/office/drawing/2014/main" id="{F2BBC43C-AC7E-C54A-A604-5E12A355D44F}"/>
              </a:ext>
            </a:extLst>
          </p:cNvPr>
          <p:cNvSpPr>
            <a:spLocks noGrp="1"/>
          </p:cNvSpPr>
          <p:nvPr>
            <p:ph idx="1"/>
          </p:nvPr>
        </p:nvSpPr>
        <p:spPr/>
        <p:txBody>
          <a:bodyPr>
            <a:normAutofit fontScale="85000" lnSpcReduction="20000"/>
          </a:bodyPr>
          <a:lstStyle/>
          <a:p>
            <a:pPr lvl="0"/>
            <a:r>
              <a:rPr lang="en-US" sz="3000" dirty="0"/>
              <a:t>Request for Special Enrollment, can be found in the forms library on The Graduate School’s web site </a:t>
            </a:r>
          </a:p>
          <a:p>
            <a:pPr lvl="0"/>
            <a:r>
              <a:rPr lang="en-US" sz="3000" dirty="0"/>
              <a:t>( </a:t>
            </a:r>
            <a:r>
              <a:rPr lang="en-US" sz="3000" u="sng" dirty="0">
                <a:hlinkClick r:id="rId3"/>
              </a:rPr>
              <a:t>http://gradschool.sc.edu/forms/gs-zs.pdf</a:t>
            </a:r>
            <a:r>
              <a:rPr lang="en-US" sz="3000" dirty="0"/>
              <a:t> ).</a:t>
            </a:r>
          </a:p>
          <a:p>
            <a:pPr lvl="0"/>
            <a:r>
              <a:rPr lang="en-US" sz="3000" dirty="0"/>
              <a:t>Students may request up to three terms (Spring, Summer, and Fall) on a single request form. </a:t>
            </a:r>
          </a:p>
          <a:p>
            <a:pPr lvl="0"/>
            <a:r>
              <a:rPr lang="en-US" sz="3000" dirty="0"/>
              <a:t>Graduate Directors or Major Professors must sign each request.</a:t>
            </a:r>
          </a:p>
          <a:p>
            <a:pPr marL="0" indent="0" algn="ctr">
              <a:buNone/>
            </a:pPr>
            <a:r>
              <a:rPr lang="en-US" sz="3000" b="1" dirty="0"/>
              <a:t>The form must be COMPLETE (all information requested and signatures provided) to be considered for approval.</a:t>
            </a:r>
          </a:p>
          <a:p>
            <a:pPr marL="0" indent="0" algn="ctr">
              <a:buNone/>
            </a:pPr>
            <a:r>
              <a:rPr lang="en-US" sz="3000" b="1" dirty="0"/>
              <a:t>  </a:t>
            </a:r>
            <a:r>
              <a:rPr lang="en-US" sz="3000" b="1" i="1" u="sng" dirty="0">
                <a:solidFill>
                  <a:srgbClr val="FF0000"/>
                </a:solidFill>
                <a:highlight>
                  <a:srgbClr val="FFFF00"/>
                </a:highlight>
              </a:rPr>
              <a:t>Incomplete forms will be returned.</a:t>
            </a:r>
            <a:endParaRPr lang="en-US" sz="3000" b="1" dirty="0">
              <a:solidFill>
                <a:srgbClr val="FF0000"/>
              </a:solidFill>
              <a:highlight>
                <a:srgbClr val="FFFF00"/>
              </a:highlight>
            </a:endParaRPr>
          </a:p>
          <a:p>
            <a:endParaRPr lang="en-US" dirty="0"/>
          </a:p>
        </p:txBody>
      </p:sp>
      <p:pic>
        <p:nvPicPr>
          <p:cNvPr id="4" name="Picture 2" descr="https://s3.amazonaws.com/images.signupgenius.com/memberImages/17F14329FB8C6731637BDE4AB5AA9C88_50899477.jpg">
            <a:extLst>
              <a:ext uri="{FF2B5EF4-FFF2-40B4-BE49-F238E27FC236}">
                <a16:creationId xmlns:a16="http://schemas.microsoft.com/office/drawing/2014/main" id="{98B9692C-32AA-584E-823D-975132FE6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iversity of South Carolina - Graduate School">
            <a:extLst>
              <a:ext uri="{FF2B5EF4-FFF2-40B4-BE49-F238E27FC236}">
                <a16:creationId xmlns:a16="http://schemas.microsoft.com/office/drawing/2014/main" id="{A005027D-0E91-B840-B1CD-A35A3FC203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1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5F60-1FFC-5241-8702-892C7901CA2C}"/>
              </a:ext>
            </a:extLst>
          </p:cNvPr>
          <p:cNvSpPr>
            <a:spLocks noGrp="1"/>
          </p:cNvSpPr>
          <p:nvPr>
            <p:ph type="title"/>
          </p:nvPr>
        </p:nvSpPr>
        <p:spPr/>
        <p:txBody>
          <a:bodyPr/>
          <a:lstStyle/>
          <a:p>
            <a:pPr algn="ctr"/>
            <a:r>
              <a:rPr lang="en-US" b="1" dirty="0"/>
              <a:t>What does “Complete” mean?</a:t>
            </a:r>
          </a:p>
        </p:txBody>
      </p:sp>
      <p:sp>
        <p:nvSpPr>
          <p:cNvPr id="3" name="Content Placeholder 2">
            <a:extLst>
              <a:ext uri="{FF2B5EF4-FFF2-40B4-BE49-F238E27FC236}">
                <a16:creationId xmlns:a16="http://schemas.microsoft.com/office/drawing/2014/main" id="{5A85C192-6F39-9143-A247-C589B45ECCB0}"/>
              </a:ext>
            </a:extLst>
          </p:cNvPr>
          <p:cNvSpPr>
            <a:spLocks noGrp="1"/>
          </p:cNvSpPr>
          <p:nvPr>
            <p:ph idx="1"/>
          </p:nvPr>
        </p:nvSpPr>
        <p:spPr/>
        <p:txBody>
          <a:bodyPr>
            <a:normAutofit/>
          </a:bodyPr>
          <a:lstStyle/>
          <a:p>
            <a:r>
              <a:rPr lang="en-US" dirty="0"/>
              <a:t>Information is legible.</a:t>
            </a:r>
          </a:p>
          <a:p>
            <a:r>
              <a:rPr lang="en-US" dirty="0"/>
              <a:t>Student’s first and last name along with the USCID number.</a:t>
            </a:r>
          </a:p>
          <a:p>
            <a:r>
              <a:rPr lang="en-US" dirty="0"/>
              <a:t>Student’s address, email, and phone number</a:t>
            </a:r>
          </a:p>
          <a:p>
            <a:r>
              <a:rPr lang="en-US" dirty="0"/>
              <a:t>The Student’s school, major and degree.</a:t>
            </a:r>
          </a:p>
          <a:p>
            <a:r>
              <a:rPr lang="en-US" dirty="0"/>
              <a:t>Effective terms indicated (up to 3 terms on one form)</a:t>
            </a:r>
          </a:p>
          <a:p>
            <a:r>
              <a:rPr lang="en-US" dirty="0"/>
              <a:t>Indicate Graduate Director or Major Professor and Print name with email and phone.</a:t>
            </a:r>
          </a:p>
          <a:p>
            <a:r>
              <a:rPr lang="en-US" dirty="0"/>
              <a:t>There is more…..</a:t>
            </a:r>
          </a:p>
          <a:p>
            <a:endParaRPr lang="en-US" dirty="0"/>
          </a:p>
        </p:txBody>
      </p:sp>
      <p:pic>
        <p:nvPicPr>
          <p:cNvPr id="4" name="Picture 2" descr="https://s3.amazonaws.com/images.signupgenius.com/memberImages/17F14329FB8C6731637BDE4AB5AA9C88_50899477.jpg">
            <a:extLst>
              <a:ext uri="{FF2B5EF4-FFF2-40B4-BE49-F238E27FC236}">
                <a16:creationId xmlns:a16="http://schemas.microsoft.com/office/drawing/2014/main" id="{6EBEA1B2-3342-824A-9311-69A5D9705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iversity of South Carolina - Graduate School">
            <a:extLst>
              <a:ext uri="{FF2B5EF4-FFF2-40B4-BE49-F238E27FC236}">
                <a16:creationId xmlns:a16="http://schemas.microsoft.com/office/drawing/2014/main" id="{0782F25C-B3B6-3A44-9FE2-F7D789770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00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pPr algn="ctr"/>
            <a:r>
              <a:rPr lang="en-US" b="1" dirty="0"/>
              <a:t>Agenda</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p:txBody>
          <a:bodyPr/>
          <a:lstStyle/>
          <a:p>
            <a:pPr marL="0" indent="0">
              <a:buNone/>
            </a:pPr>
            <a:r>
              <a:rPr lang="en-US" sz="2800" b="1" dirty="0"/>
              <a:t>Current Initiatives</a:t>
            </a:r>
          </a:p>
          <a:p>
            <a:r>
              <a:rPr lang="en-US" dirty="0"/>
              <a:t>Updating GMS and </a:t>
            </a:r>
            <a:r>
              <a:rPr lang="en-US" dirty="0" err="1"/>
              <a:t>CollegeNet</a:t>
            </a:r>
            <a:r>
              <a:rPr lang="en-US" dirty="0"/>
              <a:t> features coming; training in the spring.</a:t>
            </a:r>
          </a:p>
          <a:p>
            <a:r>
              <a:rPr lang="en-US" sz="2400" dirty="0"/>
              <a:t>Advocacy role to be played by the Graduate School (e.g., Health Insurance </a:t>
            </a:r>
            <a:r>
              <a:rPr lang="en-US" dirty="0"/>
              <a:t>billing).</a:t>
            </a:r>
          </a:p>
          <a:p>
            <a:r>
              <a:rPr lang="en-US" sz="2400" dirty="0"/>
              <a:t>Criteria for posting to Listserv and Social Media</a:t>
            </a:r>
          </a:p>
          <a:p>
            <a:r>
              <a:rPr lang="en-US" dirty="0"/>
              <a:t>Sexual Assault Prevention Training Program.</a:t>
            </a:r>
            <a:endParaRPr lang="en-US" sz="2400" dirty="0"/>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University of South Carolina - Graduate School">
            <a:extLst>
              <a:ext uri="{FF2B5EF4-FFF2-40B4-BE49-F238E27FC236}">
                <a16:creationId xmlns:a16="http://schemas.microsoft.com/office/drawing/2014/main" id="{90873879-52CA-B941-8533-1F0E76B74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558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160F-BD7F-7445-A849-E11E41699928}"/>
              </a:ext>
            </a:extLst>
          </p:cNvPr>
          <p:cNvSpPr>
            <a:spLocks noGrp="1"/>
          </p:cNvSpPr>
          <p:nvPr>
            <p:ph type="title"/>
          </p:nvPr>
        </p:nvSpPr>
        <p:spPr/>
        <p:txBody>
          <a:bodyPr/>
          <a:lstStyle/>
          <a:p>
            <a:pPr algn="ctr"/>
            <a:r>
              <a:rPr lang="en-US" b="1" dirty="0"/>
              <a:t>Ensuring the form is complete….		</a:t>
            </a:r>
          </a:p>
        </p:txBody>
      </p:sp>
      <p:sp>
        <p:nvSpPr>
          <p:cNvPr id="3" name="Content Placeholder 2">
            <a:extLst>
              <a:ext uri="{FF2B5EF4-FFF2-40B4-BE49-F238E27FC236}">
                <a16:creationId xmlns:a16="http://schemas.microsoft.com/office/drawing/2014/main" id="{C063F29E-CC17-264C-AEBF-3038036512C2}"/>
              </a:ext>
            </a:extLst>
          </p:cNvPr>
          <p:cNvSpPr>
            <a:spLocks noGrp="1"/>
          </p:cNvSpPr>
          <p:nvPr>
            <p:ph idx="1"/>
          </p:nvPr>
        </p:nvSpPr>
        <p:spPr/>
        <p:txBody>
          <a:bodyPr>
            <a:normAutofit lnSpcReduction="10000"/>
          </a:bodyPr>
          <a:lstStyle/>
          <a:p>
            <a:pPr marL="0" indent="0">
              <a:buNone/>
            </a:pPr>
            <a:r>
              <a:rPr lang="en-US" dirty="0"/>
              <a:t>Check </a:t>
            </a:r>
            <a:r>
              <a:rPr lang="en-US" b="1" i="1" u="sng" dirty="0"/>
              <a:t>all boxes that apply</a:t>
            </a:r>
            <a:r>
              <a:rPr lang="en-US" dirty="0"/>
              <a:t>:</a:t>
            </a:r>
          </a:p>
          <a:p>
            <a:r>
              <a:rPr lang="en-US" dirty="0"/>
              <a:t>If the student has previously been enrolled with Z-status.</a:t>
            </a:r>
          </a:p>
          <a:p>
            <a:r>
              <a:rPr lang="en-US" dirty="0"/>
              <a:t>If the student is not employed or not for more than ½ time (other than as a GA).</a:t>
            </a:r>
          </a:p>
          <a:p>
            <a:r>
              <a:rPr lang="en-US" dirty="0"/>
              <a:t>Is the student working on a thesis or dissertation?</a:t>
            </a:r>
          </a:p>
          <a:p>
            <a:r>
              <a:rPr lang="en-US" dirty="0"/>
              <a:t>Has the student completed all coursework, other than a capstone?</a:t>
            </a:r>
          </a:p>
          <a:p>
            <a:r>
              <a:rPr lang="en-US" dirty="0"/>
              <a:t>Will the student be a GA?</a:t>
            </a:r>
          </a:p>
          <a:p>
            <a:r>
              <a:rPr lang="en-US" dirty="0"/>
              <a:t>Is this a request for Family Medical Leave Act FMLA) consideration and is medical documentation attached?</a:t>
            </a:r>
          </a:p>
        </p:txBody>
      </p:sp>
      <p:pic>
        <p:nvPicPr>
          <p:cNvPr id="4" name="Picture 2" descr="https://s3.amazonaws.com/images.signupgenius.com/memberImages/17F14329FB8C6731637BDE4AB5AA9C88_50899477.jpg">
            <a:extLst>
              <a:ext uri="{FF2B5EF4-FFF2-40B4-BE49-F238E27FC236}">
                <a16:creationId xmlns:a16="http://schemas.microsoft.com/office/drawing/2014/main" id="{9616CD69-FB29-E44B-8D64-3356BB368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iversity of South Carolina - Graduate School">
            <a:extLst>
              <a:ext uri="{FF2B5EF4-FFF2-40B4-BE49-F238E27FC236}">
                <a16:creationId xmlns:a16="http://schemas.microsoft.com/office/drawing/2014/main" id="{B686A280-7D4F-DF45-BC42-A55832B7F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03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C1DA-EC02-F643-8DCE-7F52A908FECA}"/>
              </a:ext>
            </a:extLst>
          </p:cNvPr>
          <p:cNvSpPr>
            <a:spLocks noGrp="1"/>
          </p:cNvSpPr>
          <p:nvPr>
            <p:ph type="title"/>
          </p:nvPr>
        </p:nvSpPr>
        <p:spPr>
          <a:xfrm>
            <a:off x="854467" y="385673"/>
            <a:ext cx="10515600" cy="1325563"/>
          </a:xfrm>
        </p:spPr>
        <p:txBody>
          <a:bodyPr/>
          <a:lstStyle/>
          <a:p>
            <a:pPr algn="ctr"/>
            <a:r>
              <a:rPr lang="en-US" b="1" dirty="0"/>
              <a:t>Not done yet…..</a:t>
            </a:r>
          </a:p>
        </p:txBody>
      </p:sp>
      <p:sp>
        <p:nvSpPr>
          <p:cNvPr id="3" name="Content Placeholder 2">
            <a:extLst>
              <a:ext uri="{FF2B5EF4-FFF2-40B4-BE49-F238E27FC236}">
                <a16:creationId xmlns:a16="http://schemas.microsoft.com/office/drawing/2014/main" id="{C78E93EF-FD85-664A-9CBE-5559B6BE00FC}"/>
              </a:ext>
            </a:extLst>
          </p:cNvPr>
          <p:cNvSpPr>
            <a:spLocks noGrp="1"/>
          </p:cNvSpPr>
          <p:nvPr>
            <p:ph idx="1"/>
          </p:nvPr>
        </p:nvSpPr>
        <p:spPr/>
        <p:txBody>
          <a:bodyPr/>
          <a:lstStyle/>
          <a:p>
            <a:r>
              <a:rPr lang="en-US" dirty="0"/>
              <a:t>International students are eligible, but, these students must submit a request for an </a:t>
            </a:r>
            <a:r>
              <a:rPr lang="en-US" b="1" i="1" u="sng" dirty="0"/>
              <a:t>Exemption from Full-Time Enrollment </a:t>
            </a:r>
            <a:r>
              <a:rPr lang="en-US" dirty="0"/>
              <a:t>form through the Office of International Student Services (ISS).</a:t>
            </a:r>
          </a:p>
          <a:p>
            <a:r>
              <a:rPr lang="en-US" dirty="0"/>
              <a:t>ISS must approve this request, BEFORE the Graduate School will process the Z-Status request.</a:t>
            </a:r>
          </a:p>
          <a:p>
            <a:r>
              <a:rPr lang="en-US" dirty="0"/>
              <a:t>So, there are two forms.</a:t>
            </a:r>
          </a:p>
          <a:p>
            <a:r>
              <a:rPr lang="en-US" dirty="0"/>
              <a:t>The student must sign and date.</a:t>
            </a:r>
          </a:p>
          <a:p>
            <a:r>
              <a:rPr lang="en-US" dirty="0"/>
              <a:t>The Graduate Director/Major Professor must sign and date.</a:t>
            </a:r>
          </a:p>
        </p:txBody>
      </p:sp>
      <p:pic>
        <p:nvPicPr>
          <p:cNvPr id="4" name="Picture 3">
            <a:extLst>
              <a:ext uri="{FF2B5EF4-FFF2-40B4-BE49-F238E27FC236}">
                <a16:creationId xmlns:a16="http://schemas.microsoft.com/office/drawing/2014/main" id="{D45FE96B-0C23-8C4E-B4D4-0AC218D71B96}"/>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2" descr="https://s3.amazonaws.com/images.signupgenius.com/memberImages/17F14329FB8C6731637BDE4AB5AA9C88_50899477.jpg">
            <a:extLst>
              <a:ext uri="{FF2B5EF4-FFF2-40B4-BE49-F238E27FC236}">
                <a16:creationId xmlns:a16="http://schemas.microsoft.com/office/drawing/2014/main" id="{2DA7208C-59DD-FD41-9111-B5B313BF1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versity of South Carolina - Graduate School">
            <a:extLst>
              <a:ext uri="{FF2B5EF4-FFF2-40B4-BE49-F238E27FC236}">
                <a16:creationId xmlns:a16="http://schemas.microsoft.com/office/drawing/2014/main" id="{3277A245-4958-B74B-B952-9614F178EF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67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2319-988C-7A4E-A795-9C140F1392DF}"/>
              </a:ext>
            </a:extLst>
          </p:cNvPr>
          <p:cNvSpPr>
            <a:spLocks noGrp="1"/>
          </p:cNvSpPr>
          <p:nvPr>
            <p:ph type="title"/>
          </p:nvPr>
        </p:nvSpPr>
        <p:spPr/>
        <p:txBody>
          <a:bodyPr/>
          <a:lstStyle/>
          <a:p>
            <a:r>
              <a:rPr lang="en-US" b="1" dirty="0"/>
              <a:t>What will delay processing the form?</a:t>
            </a:r>
          </a:p>
        </p:txBody>
      </p:sp>
      <p:sp>
        <p:nvSpPr>
          <p:cNvPr id="3" name="Content Placeholder 2">
            <a:extLst>
              <a:ext uri="{FF2B5EF4-FFF2-40B4-BE49-F238E27FC236}">
                <a16:creationId xmlns:a16="http://schemas.microsoft.com/office/drawing/2014/main" id="{05EAE82C-FA02-9F45-B1FE-79DF9527DEF2}"/>
              </a:ext>
            </a:extLst>
          </p:cNvPr>
          <p:cNvSpPr>
            <a:spLocks noGrp="1"/>
          </p:cNvSpPr>
          <p:nvPr>
            <p:ph idx="1"/>
          </p:nvPr>
        </p:nvSpPr>
        <p:spPr/>
        <p:txBody>
          <a:bodyPr/>
          <a:lstStyle/>
          <a:p>
            <a:r>
              <a:rPr lang="en-US" dirty="0"/>
              <a:t>The form is incomplete.</a:t>
            </a:r>
          </a:p>
          <a:p>
            <a:r>
              <a:rPr lang="en-US" dirty="0"/>
              <a:t>There is no Program of Study on file and approved.</a:t>
            </a:r>
          </a:p>
          <a:p>
            <a:r>
              <a:rPr lang="en-US" dirty="0"/>
              <a:t>Coursework has not been completed.</a:t>
            </a:r>
          </a:p>
          <a:p>
            <a:r>
              <a:rPr lang="en-US" dirty="0"/>
              <a:t>Students have not yet registered for at least 1 hour.</a:t>
            </a:r>
          </a:p>
          <a:p>
            <a:r>
              <a:rPr lang="en-US" dirty="0"/>
              <a:t>This is a request for more than 3 terms and no additional justification is provided.</a:t>
            </a:r>
          </a:p>
        </p:txBody>
      </p:sp>
      <p:pic>
        <p:nvPicPr>
          <p:cNvPr id="4" name="Picture 2" descr="https://s3.amazonaws.com/images.signupgenius.com/memberImages/17F14329FB8C6731637BDE4AB5AA9C88_50899477.jpg">
            <a:extLst>
              <a:ext uri="{FF2B5EF4-FFF2-40B4-BE49-F238E27FC236}">
                <a16:creationId xmlns:a16="http://schemas.microsoft.com/office/drawing/2014/main" id="{06F6987A-7402-CD46-AD3C-FADDC8D49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iversity of South Carolina - Graduate School">
            <a:extLst>
              <a:ext uri="{FF2B5EF4-FFF2-40B4-BE49-F238E27FC236}">
                <a16:creationId xmlns:a16="http://schemas.microsoft.com/office/drawing/2014/main" id="{C7A0AF79-18F9-0C4C-B578-EA61638A3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053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2319-988C-7A4E-A795-9C140F1392DF}"/>
              </a:ext>
            </a:extLst>
          </p:cNvPr>
          <p:cNvSpPr>
            <a:spLocks noGrp="1"/>
          </p:cNvSpPr>
          <p:nvPr>
            <p:ph type="title"/>
          </p:nvPr>
        </p:nvSpPr>
        <p:spPr>
          <a:xfrm>
            <a:off x="446049" y="753228"/>
            <a:ext cx="9848133" cy="1080938"/>
          </a:xfrm>
        </p:spPr>
        <p:txBody>
          <a:bodyPr/>
          <a:lstStyle/>
          <a:p>
            <a:r>
              <a:rPr lang="en-US" b="1" dirty="0"/>
              <a:t>POS and Transfer Requests</a:t>
            </a:r>
          </a:p>
        </p:txBody>
      </p:sp>
      <p:sp>
        <p:nvSpPr>
          <p:cNvPr id="3" name="Content Placeholder 2">
            <a:extLst>
              <a:ext uri="{FF2B5EF4-FFF2-40B4-BE49-F238E27FC236}">
                <a16:creationId xmlns:a16="http://schemas.microsoft.com/office/drawing/2014/main" id="{05EAE82C-FA02-9F45-B1FE-79DF9527DEF2}"/>
              </a:ext>
            </a:extLst>
          </p:cNvPr>
          <p:cNvSpPr>
            <a:spLocks noGrp="1"/>
          </p:cNvSpPr>
          <p:nvPr>
            <p:ph idx="1"/>
          </p:nvPr>
        </p:nvSpPr>
        <p:spPr/>
        <p:txBody>
          <a:bodyPr/>
          <a:lstStyle/>
          <a:p>
            <a:r>
              <a:rPr lang="en-US" dirty="0"/>
              <a:t>A Program of Study (POS) will also be required for Course Transfer Requests.</a:t>
            </a:r>
          </a:p>
          <a:p>
            <a:r>
              <a:rPr lang="en-US" dirty="0"/>
              <a:t>Reminder for Transfer Requests:</a:t>
            </a:r>
          </a:p>
          <a:p>
            <a:pPr lvl="1"/>
            <a:r>
              <a:rPr lang="en-US" dirty="0"/>
              <a:t>Course(s) may not have been used toward another degree elsewhere.</a:t>
            </a:r>
          </a:p>
          <a:p>
            <a:pPr lvl="1"/>
            <a:r>
              <a:rPr lang="en-US" dirty="0"/>
              <a:t>Course may be no ‘older’ than 6 years to use toward a masters degree (includes certificates and specialists); 10 years to use toward a doctoral degree, AT THE TIME OF GRADUATION.</a:t>
            </a:r>
          </a:p>
          <a:p>
            <a:pPr lvl="1"/>
            <a:r>
              <a:rPr lang="en-US" dirty="0"/>
              <a:t>Grade earned must be B or better – B- would not qualify.</a:t>
            </a:r>
          </a:p>
        </p:txBody>
      </p:sp>
      <p:pic>
        <p:nvPicPr>
          <p:cNvPr id="4" name="Picture 2" descr="https://s3.amazonaws.com/images.signupgenius.com/memberImages/17F14329FB8C6731637BDE4AB5AA9C88_50899477.jpg">
            <a:extLst>
              <a:ext uri="{FF2B5EF4-FFF2-40B4-BE49-F238E27FC236}">
                <a16:creationId xmlns:a16="http://schemas.microsoft.com/office/drawing/2014/main" id="{06F6987A-7402-CD46-AD3C-FADDC8D49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iversity of South Carolina - Graduate School">
            <a:extLst>
              <a:ext uri="{FF2B5EF4-FFF2-40B4-BE49-F238E27FC236}">
                <a16:creationId xmlns:a16="http://schemas.microsoft.com/office/drawing/2014/main" id="{25050062-71CA-EE4A-9DCF-22B731692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337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2319-988C-7A4E-A795-9C140F1392DF}"/>
              </a:ext>
            </a:extLst>
          </p:cNvPr>
          <p:cNvSpPr>
            <a:spLocks noGrp="1"/>
          </p:cNvSpPr>
          <p:nvPr>
            <p:ph type="title"/>
          </p:nvPr>
        </p:nvSpPr>
        <p:spPr>
          <a:xfrm>
            <a:off x="446049" y="753228"/>
            <a:ext cx="9848133" cy="1080938"/>
          </a:xfrm>
        </p:spPr>
        <p:txBody>
          <a:bodyPr/>
          <a:lstStyle/>
          <a:p>
            <a:r>
              <a:rPr lang="en-US" b="1" dirty="0"/>
              <a:t>		Grades and Incompletes	</a:t>
            </a:r>
          </a:p>
        </p:txBody>
      </p:sp>
      <p:sp>
        <p:nvSpPr>
          <p:cNvPr id="3" name="Content Placeholder 2">
            <a:extLst>
              <a:ext uri="{FF2B5EF4-FFF2-40B4-BE49-F238E27FC236}">
                <a16:creationId xmlns:a16="http://schemas.microsoft.com/office/drawing/2014/main" id="{05EAE82C-FA02-9F45-B1FE-79DF9527DEF2}"/>
              </a:ext>
            </a:extLst>
          </p:cNvPr>
          <p:cNvSpPr>
            <a:spLocks noGrp="1"/>
          </p:cNvSpPr>
          <p:nvPr>
            <p:ph idx="1"/>
          </p:nvPr>
        </p:nvSpPr>
        <p:spPr/>
        <p:txBody>
          <a:bodyPr/>
          <a:lstStyle/>
          <a:p>
            <a:pPr marL="0" indent="0">
              <a:buNone/>
            </a:pPr>
            <a:r>
              <a:rPr lang="en-US" dirty="0"/>
              <a:t>At the end of each semester, instructors of record are responsible for submitting grades.</a:t>
            </a:r>
          </a:p>
          <a:p>
            <a:pPr marL="0" indent="0">
              <a:buNone/>
            </a:pPr>
            <a:r>
              <a:rPr lang="en-US" dirty="0"/>
              <a:t>Encourage faculty not to delay submitting a grade; the result is NR on the student transcript which will ‘roll’ into an “F.”</a:t>
            </a:r>
          </a:p>
          <a:p>
            <a:pPr marL="0" indent="0">
              <a:buNone/>
            </a:pPr>
            <a:r>
              <a:rPr lang="en-US" dirty="0"/>
              <a:t>Assigning “Incomplete” should be rare.  Default is 1 year and can be less.  Default is F if no back up grade is indicated.</a:t>
            </a:r>
          </a:p>
          <a:p>
            <a:pPr marL="0" indent="0">
              <a:buNone/>
            </a:pPr>
            <a:r>
              <a:rPr lang="en-US" dirty="0"/>
              <a:t>When complete, the correct form is a Registrar-Protected form for make-up of Incomplete--not the Grade Change form.</a:t>
            </a:r>
          </a:p>
        </p:txBody>
      </p:sp>
      <p:pic>
        <p:nvPicPr>
          <p:cNvPr id="4" name="Picture 2" descr="https://s3.amazonaws.com/images.signupgenius.com/memberImages/17F14329FB8C6731637BDE4AB5AA9C88_50899477.jpg">
            <a:extLst>
              <a:ext uri="{FF2B5EF4-FFF2-40B4-BE49-F238E27FC236}">
                <a16:creationId xmlns:a16="http://schemas.microsoft.com/office/drawing/2014/main" id="{06F6987A-7402-CD46-AD3C-FADDC8D49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iversity of South Carolina - Graduate School">
            <a:extLst>
              <a:ext uri="{FF2B5EF4-FFF2-40B4-BE49-F238E27FC236}">
                <a16:creationId xmlns:a16="http://schemas.microsoft.com/office/drawing/2014/main" id="{E2FF4709-A02D-9C45-B1D5-92B576163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4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5A60-55B2-9B44-9B68-D626CAF62066}"/>
              </a:ext>
            </a:extLst>
          </p:cNvPr>
          <p:cNvSpPr>
            <a:spLocks noGrp="1"/>
          </p:cNvSpPr>
          <p:nvPr>
            <p:ph type="title"/>
          </p:nvPr>
        </p:nvSpPr>
        <p:spPr/>
        <p:txBody>
          <a:bodyPr/>
          <a:lstStyle/>
          <a:p>
            <a:pPr algn="ctr"/>
            <a:r>
              <a:rPr lang="en-US" b="1" dirty="0"/>
              <a:t>Bonus Information</a:t>
            </a:r>
          </a:p>
        </p:txBody>
      </p:sp>
      <p:sp>
        <p:nvSpPr>
          <p:cNvPr id="3" name="Content Placeholder 2">
            <a:extLst>
              <a:ext uri="{FF2B5EF4-FFF2-40B4-BE49-F238E27FC236}">
                <a16:creationId xmlns:a16="http://schemas.microsoft.com/office/drawing/2014/main" id="{6D3C1DDB-A351-C345-9593-30AE829E86E8}"/>
              </a:ext>
            </a:extLst>
          </p:cNvPr>
          <p:cNvSpPr>
            <a:spLocks noGrp="1"/>
          </p:cNvSpPr>
          <p:nvPr>
            <p:ph idx="1"/>
          </p:nvPr>
        </p:nvSpPr>
        <p:spPr>
          <a:xfrm>
            <a:off x="156116" y="2096430"/>
            <a:ext cx="12035883" cy="4761570"/>
          </a:xfrm>
        </p:spPr>
        <p:txBody>
          <a:bodyPr>
            <a:normAutofit fontScale="85000" lnSpcReduction="20000"/>
          </a:bodyPr>
          <a:lstStyle/>
          <a:p>
            <a:pPr marL="0" indent="0" algn="ctr">
              <a:buNone/>
            </a:pPr>
            <a:r>
              <a:rPr lang="en-US" sz="2600" b="1" dirty="0"/>
              <a:t>Professional Development Opportunities for Graduate Students  </a:t>
            </a:r>
          </a:p>
          <a:p>
            <a:pPr marL="0" indent="0">
              <a:buNone/>
            </a:pPr>
            <a:r>
              <a:rPr lang="en-US" sz="2800" b="1" dirty="0"/>
              <a:t>October 26</a:t>
            </a:r>
            <a:r>
              <a:rPr lang="en-US" b="1" dirty="0"/>
              <a:t>: </a:t>
            </a:r>
            <a:r>
              <a:rPr lang="en-US" dirty="0"/>
              <a:t>Networking Twitter Chat, 2-3 p.m. (@</a:t>
            </a:r>
            <a:r>
              <a:rPr lang="en-US" dirty="0" err="1"/>
              <a:t>GradSchoolAtUSC</a:t>
            </a:r>
            <a:r>
              <a:rPr lang="en-US" dirty="0"/>
              <a:t>) </a:t>
            </a:r>
          </a:p>
          <a:p>
            <a:pPr marL="0" indent="0">
              <a:buNone/>
            </a:pPr>
            <a:r>
              <a:rPr lang="en-US" sz="2800" b="1" dirty="0"/>
              <a:t>November 2</a:t>
            </a:r>
            <a:r>
              <a:rPr lang="en-US" sz="2600" dirty="0"/>
              <a:t>: </a:t>
            </a:r>
            <a:r>
              <a:rPr lang="en-US" dirty="0"/>
              <a:t>Writing Your Teaching Philosophy, Part 2, 3-4:30 p.m. (Thomas Cooper L511),</a:t>
            </a:r>
          </a:p>
          <a:p>
            <a:pPr marL="0" indent="0">
              <a:buNone/>
            </a:pPr>
            <a:r>
              <a:rPr lang="en-US" dirty="0"/>
              <a:t>	 </a:t>
            </a:r>
            <a:r>
              <a:rPr lang="en-US" i="1" dirty="0"/>
              <a:t>organized with the Center for Teaching Excellence </a:t>
            </a:r>
            <a:endParaRPr lang="en-US" dirty="0"/>
          </a:p>
          <a:p>
            <a:pPr marL="0" indent="0">
              <a:buNone/>
            </a:pPr>
            <a:r>
              <a:rPr lang="en-US" sz="2800" b="1" dirty="0"/>
              <a:t>November 6</a:t>
            </a:r>
            <a:r>
              <a:rPr lang="en-US" b="1" dirty="0"/>
              <a:t>: </a:t>
            </a:r>
            <a:r>
              <a:rPr lang="en-US" dirty="0"/>
              <a:t>Start Smart Financial Literacy and Salary Negotiation Workshop, 4-6 p.m.</a:t>
            </a:r>
          </a:p>
          <a:p>
            <a:pPr marL="0" indent="0">
              <a:buNone/>
            </a:pPr>
            <a:r>
              <a:rPr lang="en-US" dirty="0"/>
              <a:t>	 (Thomas Cooper Mezzanine, Student Success Center conference room), </a:t>
            </a:r>
            <a:r>
              <a:rPr lang="en-US" i="1" dirty="0"/>
              <a:t>organized</a:t>
            </a:r>
          </a:p>
          <a:p>
            <a:pPr marL="0" indent="0">
              <a:buNone/>
            </a:pPr>
            <a:r>
              <a:rPr lang="en-US" i="1" dirty="0"/>
              <a:t>	 with the Student Success Center </a:t>
            </a:r>
            <a:endParaRPr lang="en-US" dirty="0"/>
          </a:p>
          <a:p>
            <a:pPr marL="0" indent="0">
              <a:buNone/>
            </a:pPr>
            <a:r>
              <a:rPr lang="en-US" sz="2800" b="1" dirty="0"/>
              <a:t>November 12: </a:t>
            </a:r>
            <a:r>
              <a:rPr lang="en-US" dirty="0"/>
              <a:t>LinkedIn and You: Effectively Growing Your Network, 2-3 p.m. (webinar),</a:t>
            </a:r>
          </a:p>
          <a:p>
            <a:pPr marL="0" indent="0">
              <a:buNone/>
            </a:pPr>
            <a:r>
              <a:rPr lang="en-US" dirty="0"/>
              <a:t> 	</a:t>
            </a:r>
            <a:r>
              <a:rPr lang="en-US" i="1" dirty="0"/>
              <a:t>organized with the Career Center </a:t>
            </a:r>
            <a:endParaRPr lang="en-US" dirty="0"/>
          </a:p>
          <a:p>
            <a:pPr marL="0" indent="0">
              <a:buNone/>
            </a:pPr>
            <a:r>
              <a:rPr lang="en-US" sz="2800" b="1" dirty="0"/>
              <a:t>November 30</a:t>
            </a:r>
            <a:r>
              <a:rPr lang="en-US" dirty="0"/>
              <a:t>: Shut Up and Write!, 10 a.m.-3 p.m. (Byrnes 703), </a:t>
            </a:r>
            <a:r>
              <a:rPr lang="en-US" i="1" dirty="0"/>
              <a:t>organized with the</a:t>
            </a:r>
          </a:p>
          <a:p>
            <a:pPr marL="0" indent="0">
              <a:buNone/>
            </a:pPr>
            <a:r>
              <a:rPr lang="en-US" i="1" dirty="0"/>
              <a:t>	 Writing Center </a:t>
            </a:r>
            <a:endParaRPr lang="en-US" dirty="0"/>
          </a:p>
          <a:p>
            <a:pPr marL="0" indent="0">
              <a:buNone/>
            </a:pPr>
            <a:r>
              <a:rPr lang="en-US" sz="2800" b="1" dirty="0"/>
              <a:t>December 7</a:t>
            </a:r>
            <a:r>
              <a:rPr lang="en-US" b="1" dirty="0"/>
              <a:t>: </a:t>
            </a:r>
            <a:r>
              <a:rPr lang="en-US" dirty="0"/>
              <a:t>Professional Journeys: Exploring the Career Paths of Graduate Alumni, 2-3 p.m.</a:t>
            </a:r>
          </a:p>
          <a:p>
            <a:pPr marL="0" indent="0">
              <a:buNone/>
            </a:pPr>
            <a:r>
              <a:rPr lang="en-US" dirty="0"/>
              <a:t>	 (webinar) </a:t>
            </a:r>
          </a:p>
        </p:txBody>
      </p:sp>
      <p:pic>
        <p:nvPicPr>
          <p:cNvPr id="5" name="Picture 2" descr="https://s3.amazonaws.com/images.signupgenius.com/memberImages/17F14329FB8C6731637BDE4AB5AA9C88_50899477.jpg">
            <a:extLst>
              <a:ext uri="{FF2B5EF4-FFF2-40B4-BE49-F238E27FC236}">
                <a16:creationId xmlns:a16="http://schemas.microsoft.com/office/drawing/2014/main" id="{688F0904-EBA4-2542-AD67-7CDD4DFE9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56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pPr algn="ctr"/>
            <a:r>
              <a:rPr lang="en-US" b="1" dirty="0"/>
              <a:t>Agenda</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lstStyle/>
          <a:p>
            <a:pPr marL="0" indent="0">
              <a:buNone/>
            </a:pPr>
            <a:r>
              <a:rPr lang="en-US" sz="2800" b="1" dirty="0"/>
              <a:t>Student Admission and Progression</a:t>
            </a:r>
          </a:p>
          <a:p>
            <a:r>
              <a:rPr lang="en-US" dirty="0"/>
              <a:t>Mantra:  Please ask before you promise.</a:t>
            </a:r>
          </a:p>
          <a:p>
            <a:r>
              <a:rPr lang="en-US" sz="2400" dirty="0"/>
              <a:t>Admission Conditions and Exceptions</a:t>
            </a:r>
            <a:endParaRPr lang="en-US" dirty="0"/>
          </a:p>
          <a:p>
            <a:r>
              <a:rPr lang="en-US" sz="2400" dirty="0"/>
              <a:t>Program Graduate Handbook</a:t>
            </a:r>
          </a:p>
          <a:p>
            <a:pPr lvl="1"/>
            <a:r>
              <a:rPr lang="en-US" dirty="0"/>
              <a:t>Advising and Mentoring</a:t>
            </a:r>
          </a:p>
          <a:p>
            <a:pPr lvl="1"/>
            <a:r>
              <a:rPr lang="en-US" dirty="0"/>
              <a:t>Satisfactory Progression</a:t>
            </a:r>
          </a:p>
          <a:p>
            <a:pPr lvl="1"/>
            <a:r>
              <a:rPr lang="en-US" dirty="0"/>
              <a:t>Grievance Procedures</a:t>
            </a:r>
          </a:p>
          <a:p>
            <a:pPr lvl="2"/>
            <a:r>
              <a:rPr lang="en-US" dirty="0"/>
              <a:t>Instructor, Graduate Director/Department Chair, College Dean, Graduate School</a:t>
            </a:r>
          </a:p>
          <a:p>
            <a:pPr lvl="1"/>
            <a:r>
              <a:rPr lang="en-US" dirty="0"/>
              <a:t>Special Enrollment (Z-Status), Transfer Requests, &amp; POS</a:t>
            </a:r>
          </a:p>
          <a:p>
            <a:pPr lvl="1"/>
            <a:r>
              <a:rPr lang="en-US" dirty="0"/>
              <a:t>Grade Submission and Assignment of Incompletes</a:t>
            </a:r>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4BF218F-6291-ED46-A558-1B8A596DA5EF}"/>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4" descr="University of South Carolina - Graduate School">
            <a:extLst>
              <a:ext uri="{FF2B5EF4-FFF2-40B4-BE49-F238E27FC236}">
                <a16:creationId xmlns:a16="http://schemas.microsoft.com/office/drawing/2014/main" id="{D9423A31-19BD-6848-B0B0-BE90135BEF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62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pPr algn="ctr"/>
            <a:r>
              <a:rPr lang="en-US" b="1" dirty="0"/>
              <a:t>Current Initiatives</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lstStyle/>
          <a:p>
            <a:pPr marL="0" indent="0">
              <a:buNone/>
            </a:pPr>
            <a:r>
              <a:rPr lang="en-US" sz="2800" b="1" dirty="0"/>
              <a:t>Updating Graduate Management System (GMS)</a:t>
            </a:r>
          </a:p>
          <a:p>
            <a:pPr marL="0" indent="0">
              <a:buNone/>
            </a:pPr>
            <a:endParaRPr lang="en-US" sz="2800" b="1" dirty="0"/>
          </a:p>
          <a:p>
            <a:r>
              <a:rPr lang="en-US" b="1" dirty="0"/>
              <a:t>GMS has served us well for years as a ‘homegrown’ system.</a:t>
            </a:r>
          </a:p>
          <a:p>
            <a:r>
              <a:rPr lang="en-US" dirty="0"/>
              <a:t>As “hackers” have become more sophisticated, we have security issues.</a:t>
            </a:r>
          </a:p>
          <a:p>
            <a:r>
              <a:rPr lang="en-US" dirty="0"/>
              <a:t>Off campus access to GMS requires VPN (Virtual Personal Network) sign in.</a:t>
            </a:r>
          </a:p>
          <a:p>
            <a:r>
              <a:rPr lang="en-US" dirty="0"/>
              <a:t>Full decommission scheduled for Summer 2019.</a:t>
            </a:r>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versity of South Carolina - Graduate School">
            <a:extLst>
              <a:ext uri="{FF2B5EF4-FFF2-40B4-BE49-F238E27FC236}">
                <a16:creationId xmlns:a16="http://schemas.microsoft.com/office/drawing/2014/main" id="{FF2E3916-A138-124B-A8F5-9107A9640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63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pPr algn="ctr"/>
            <a:r>
              <a:rPr lang="en-US" b="1" dirty="0"/>
              <a:t>Current Initiatives</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lstStyle/>
          <a:p>
            <a:pPr marL="0" indent="0">
              <a:buNone/>
            </a:pPr>
            <a:r>
              <a:rPr lang="en-US" sz="2800" b="1" dirty="0" err="1"/>
              <a:t>CollegeNet</a:t>
            </a:r>
            <a:r>
              <a:rPr lang="en-US" sz="2800" b="1" dirty="0"/>
              <a:t> Features Coming</a:t>
            </a:r>
          </a:p>
          <a:p>
            <a:pPr marL="0" indent="0">
              <a:buNone/>
            </a:pPr>
            <a:endParaRPr lang="en-US" sz="2800" b="1" dirty="0"/>
          </a:p>
          <a:p>
            <a:r>
              <a:rPr lang="en-US" b="1" dirty="0"/>
              <a:t>Recruiting Portal</a:t>
            </a:r>
          </a:p>
          <a:p>
            <a:pPr lvl="1"/>
            <a:r>
              <a:rPr lang="en-US" b="1" dirty="0"/>
              <a:t>Formerly on our web page “Request Information” (closed for security)</a:t>
            </a:r>
          </a:p>
          <a:p>
            <a:pPr lvl="1"/>
            <a:r>
              <a:rPr lang="en-US" b="1" dirty="0"/>
              <a:t>Interested students can request information and will be linked to your web site.</a:t>
            </a:r>
          </a:p>
          <a:p>
            <a:pPr lvl="1"/>
            <a:r>
              <a:rPr lang="en-US" b="1" dirty="0"/>
              <a:t>COMING FEATURE: Spring 2019 – automated communication plan where you will be able to create “welcome” information templates.</a:t>
            </a:r>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versity of South Carolina - Graduate School">
            <a:extLst>
              <a:ext uri="{FF2B5EF4-FFF2-40B4-BE49-F238E27FC236}">
                <a16:creationId xmlns:a16="http://schemas.microsoft.com/office/drawing/2014/main" id="{9525BF77-9E62-424C-A6AE-79E7ACD68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45252"/>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0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pPr algn="ctr"/>
            <a:r>
              <a:rPr lang="en-US" b="1" dirty="0"/>
              <a:t>Current Initiatives</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lstStyle/>
          <a:p>
            <a:pPr marL="0" indent="0">
              <a:buNone/>
            </a:pPr>
            <a:r>
              <a:rPr lang="en-US" sz="2800" b="1" dirty="0" err="1"/>
              <a:t>CollegeNet</a:t>
            </a:r>
            <a:r>
              <a:rPr lang="en-US" sz="2800" b="1" dirty="0"/>
              <a:t> Features Coming</a:t>
            </a:r>
          </a:p>
          <a:p>
            <a:pPr marL="0" indent="0">
              <a:buNone/>
            </a:pPr>
            <a:endParaRPr lang="en-US" sz="2800" b="1" dirty="0"/>
          </a:p>
          <a:p>
            <a:r>
              <a:rPr lang="en-US" b="1" dirty="0"/>
              <a:t>Applicant Checklist</a:t>
            </a:r>
          </a:p>
          <a:p>
            <a:pPr lvl="1"/>
            <a:r>
              <a:rPr lang="en-US" b="1" dirty="0"/>
              <a:t>Fall 2019 applicants</a:t>
            </a:r>
          </a:p>
          <a:p>
            <a:pPr lvl="1"/>
            <a:r>
              <a:rPr lang="en-US" b="1" dirty="0"/>
              <a:t>Libby Cross email to by by Nov.1</a:t>
            </a:r>
            <a:r>
              <a:rPr lang="en-US" b="1" baseline="30000" dirty="0"/>
              <a:t>st</a:t>
            </a:r>
            <a:r>
              <a:rPr lang="en-US" b="1" dirty="0"/>
              <a:t>, to verify required documents to make an admission decision.</a:t>
            </a:r>
          </a:p>
          <a:p>
            <a:pPr lvl="1"/>
            <a:r>
              <a:rPr lang="en-US" b="1" dirty="0"/>
              <a:t>Applicants will be able to verify online what has been received and what has not yet been received to make an admission decision.</a:t>
            </a:r>
          </a:p>
          <a:p>
            <a:pPr lvl="1"/>
            <a:r>
              <a:rPr lang="en-US" b="1" dirty="0"/>
              <a:t>Implementation anticipated in November 2018.</a:t>
            </a:r>
          </a:p>
          <a:p>
            <a:pPr marL="457200" lvl="1" indent="0">
              <a:buNone/>
            </a:pPr>
            <a:endParaRPr lang="en-US" b="1" dirty="0"/>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8403601-ED79-F447-9509-269D697962AE}"/>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4" descr="University of South Carolina - Graduate School">
            <a:extLst>
              <a:ext uri="{FF2B5EF4-FFF2-40B4-BE49-F238E27FC236}">
                <a16:creationId xmlns:a16="http://schemas.microsoft.com/office/drawing/2014/main" id="{317AE4CF-C027-6A49-9492-6E6AFFFD0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6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pPr algn="ctr"/>
            <a:r>
              <a:rPr lang="en-US" b="1" dirty="0"/>
              <a:t>Current Initiatives</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lstStyle/>
          <a:p>
            <a:pPr marL="0" indent="0">
              <a:buNone/>
            </a:pPr>
            <a:r>
              <a:rPr lang="en-US" sz="2800" b="1" dirty="0" err="1"/>
              <a:t>CollegeNet</a:t>
            </a:r>
            <a:r>
              <a:rPr lang="en-US" sz="2800" b="1" dirty="0"/>
              <a:t> Features Coming</a:t>
            </a:r>
          </a:p>
          <a:p>
            <a:pPr marL="0" indent="0">
              <a:buNone/>
            </a:pPr>
            <a:endParaRPr lang="en-US" sz="2800" b="1" dirty="0"/>
          </a:p>
          <a:p>
            <a:r>
              <a:rPr lang="en-US" b="1" dirty="0"/>
              <a:t>Training for all admission processing will happen in the Spring.</a:t>
            </a:r>
          </a:p>
          <a:p>
            <a:r>
              <a:rPr lang="en-US" b="1" dirty="0"/>
              <a:t>The mission remains to create an “audit trail” and for committee reviews to be paperless.</a:t>
            </a:r>
          </a:p>
          <a:p>
            <a:pPr marL="457200" lvl="1" indent="0">
              <a:buNone/>
            </a:pPr>
            <a:endParaRPr lang="en-US" b="1" dirty="0"/>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versity of South Carolina - Graduate School">
            <a:extLst>
              <a:ext uri="{FF2B5EF4-FFF2-40B4-BE49-F238E27FC236}">
                <a16:creationId xmlns:a16="http://schemas.microsoft.com/office/drawing/2014/main" id="{BDDB9B50-7928-6D4B-B761-CBC18C946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66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pPr algn="ctr"/>
            <a:r>
              <a:rPr lang="en-US" b="1" dirty="0"/>
              <a:t>Current Initiatives</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lstStyle/>
          <a:p>
            <a:pPr marL="0" indent="0">
              <a:buNone/>
            </a:pPr>
            <a:r>
              <a:rPr lang="en-US" sz="2800" b="1" dirty="0"/>
              <a:t>Advocacy Role of the Graduate School</a:t>
            </a:r>
          </a:p>
          <a:p>
            <a:pPr marL="0" indent="0">
              <a:buNone/>
            </a:pPr>
            <a:endParaRPr lang="en-US" sz="2800" b="1" dirty="0"/>
          </a:p>
          <a:p>
            <a:r>
              <a:rPr lang="en-US" b="1" dirty="0"/>
              <a:t>This fall there was a change in Health Care provider and procedural changes to graduate student billing.</a:t>
            </a:r>
          </a:p>
          <a:p>
            <a:r>
              <a:rPr lang="en-US" b="1" dirty="0"/>
              <a:t>We were able to help with advocating for graduate students who were not represented in decision-making deliberations.</a:t>
            </a:r>
          </a:p>
          <a:p>
            <a:r>
              <a:rPr lang="en-US" b="1" dirty="0"/>
              <a:t>Please know that we have done and will continue to advocate for graduate students—when we know of issues.</a:t>
            </a:r>
          </a:p>
          <a:p>
            <a:r>
              <a:rPr lang="en-US" b="1" dirty="0"/>
              <a:t>Service providers on campus have been receptive.</a:t>
            </a:r>
          </a:p>
          <a:p>
            <a:pPr marL="457200" lvl="1" indent="0">
              <a:buNone/>
            </a:pPr>
            <a:endParaRPr lang="en-US" b="1" dirty="0"/>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versity of South Carolina - Graduate School">
            <a:extLst>
              <a:ext uri="{FF2B5EF4-FFF2-40B4-BE49-F238E27FC236}">
                <a16:creationId xmlns:a16="http://schemas.microsoft.com/office/drawing/2014/main" id="{09B9D03D-A450-334C-B2E9-9970BCA9E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45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837-24F1-1749-8A5E-AF1B9D3DA655}"/>
              </a:ext>
            </a:extLst>
          </p:cNvPr>
          <p:cNvSpPr>
            <a:spLocks noGrp="1"/>
          </p:cNvSpPr>
          <p:nvPr>
            <p:ph type="title"/>
          </p:nvPr>
        </p:nvSpPr>
        <p:spPr/>
        <p:txBody>
          <a:bodyPr/>
          <a:lstStyle/>
          <a:p>
            <a:pPr algn="ctr"/>
            <a:r>
              <a:rPr lang="en-US" b="1" dirty="0"/>
              <a:t>Current Initiatives</a:t>
            </a:r>
          </a:p>
        </p:txBody>
      </p:sp>
      <p:sp>
        <p:nvSpPr>
          <p:cNvPr id="3" name="Content Placeholder 2">
            <a:extLst>
              <a:ext uri="{FF2B5EF4-FFF2-40B4-BE49-F238E27FC236}">
                <a16:creationId xmlns:a16="http://schemas.microsoft.com/office/drawing/2014/main" id="{41812127-8F67-2847-A0B5-1E384A066C53}"/>
              </a:ext>
            </a:extLst>
          </p:cNvPr>
          <p:cNvSpPr>
            <a:spLocks noGrp="1"/>
          </p:cNvSpPr>
          <p:nvPr>
            <p:ph idx="1"/>
          </p:nvPr>
        </p:nvSpPr>
        <p:spPr>
          <a:xfrm>
            <a:off x="680321" y="2336873"/>
            <a:ext cx="9613861" cy="4197742"/>
          </a:xfrm>
        </p:spPr>
        <p:txBody>
          <a:bodyPr/>
          <a:lstStyle/>
          <a:p>
            <a:pPr marL="0" indent="0">
              <a:buNone/>
            </a:pPr>
            <a:r>
              <a:rPr lang="en-US" sz="2800" b="1" dirty="0"/>
              <a:t>Criteria for Posting to Listserv and Social Media</a:t>
            </a:r>
          </a:p>
          <a:p>
            <a:pPr marL="0" indent="0">
              <a:buNone/>
            </a:pPr>
            <a:endParaRPr lang="en-US" sz="2800" b="1" dirty="0"/>
          </a:p>
          <a:p>
            <a:r>
              <a:rPr lang="en-US" b="1" dirty="0"/>
              <a:t>We get many requests to post information to these outlets.</a:t>
            </a:r>
          </a:p>
          <a:p>
            <a:r>
              <a:rPr lang="en-US" b="1" dirty="0"/>
              <a:t>Some are appropriate; others, less so.</a:t>
            </a:r>
          </a:p>
          <a:p>
            <a:r>
              <a:rPr lang="en-US" b="1" dirty="0"/>
              <a:t>In an effort to help ensure messages get out, please see the guidelines </a:t>
            </a:r>
          </a:p>
          <a:p>
            <a:pPr marL="457200" lvl="1" indent="0">
              <a:buNone/>
            </a:pPr>
            <a:endParaRPr lang="en-US" b="1" dirty="0"/>
          </a:p>
        </p:txBody>
      </p:sp>
      <p:pic>
        <p:nvPicPr>
          <p:cNvPr id="5" name="Picture 2" descr="https://s3.amazonaws.com/images.signupgenius.com/memberImages/17F14329FB8C6731637BDE4AB5AA9C88_50899477.jpg">
            <a:extLst>
              <a:ext uri="{FF2B5EF4-FFF2-40B4-BE49-F238E27FC236}">
                <a16:creationId xmlns:a16="http://schemas.microsoft.com/office/drawing/2014/main" id="{7DB6BA3F-6472-3E45-8453-DE2E5611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557561"/>
            <a:ext cx="3159512" cy="1471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niversity of South Carolina - Graduate School">
            <a:extLst>
              <a:ext uri="{FF2B5EF4-FFF2-40B4-BE49-F238E27FC236}">
                <a16:creationId xmlns:a16="http://schemas.microsoft.com/office/drawing/2014/main" id="{83397EB1-BA11-684F-A2F2-4C14854AC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5822950"/>
            <a:ext cx="3810000"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9421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{608416E3-4359-3444-A48A-9F128D2406D6}tf10001057</Template>
  <TotalTime>293</TotalTime>
  <Words>1675</Words>
  <Application>Microsoft Macintosh PowerPoint</Application>
  <PresentationFormat>Widescreen</PresentationFormat>
  <Paragraphs>213</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Garamond</vt:lpstr>
      <vt:lpstr>Times New Roman</vt:lpstr>
      <vt:lpstr>Trebuchet MS</vt:lpstr>
      <vt:lpstr>Berlin</vt:lpstr>
      <vt:lpstr>Fall 2018 Graduate Director Meeting</vt:lpstr>
      <vt:lpstr>Agenda</vt:lpstr>
      <vt:lpstr>Agenda</vt:lpstr>
      <vt:lpstr>Current Initiatives</vt:lpstr>
      <vt:lpstr>Current Initiatives</vt:lpstr>
      <vt:lpstr>Current Initiatives</vt:lpstr>
      <vt:lpstr>Current Initiatives</vt:lpstr>
      <vt:lpstr>Current Initiatives</vt:lpstr>
      <vt:lpstr>Current Initiatives</vt:lpstr>
      <vt:lpstr>PowerPoint Presentation</vt:lpstr>
      <vt:lpstr>PowerPoint Presentation</vt:lpstr>
      <vt:lpstr>PowerPoint Presentation</vt:lpstr>
      <vt:lpstr>Current Initiatives</vt:lpstr>
      <vt:lpstr>Agenda</vt:lpstr>
      <vt:lpstr>Student Admission &amp; Progression</vt:lpstr>
      <vt:lpstr>Student Admission &amp; Progression</vt:lpstr>
      <vt:lpstr>Special Enrollment (aka Z-Status) </vt:lpstr>
      <vt:lpstr>How do we use Z-Status?</vt:lpstr>
      <vt:lpstr>What does “Complete” mean?</vt:lpstr>
      <vt:lpstr>Ensuring the form is complete….  </vt:lpstr>
      <vt:lpstr>Not done yet…..</vt:lpstr>
      <vt:lpstr>What will delay processing the form?</vt:lpstr>
      <vt:lpstr>POS and Transfer Requests</vt:lpstr>
      <vt:lpstr>  Grades and Incompletes </vt:lpstr>
      <vt:lpstr>Bonus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2018 Graduate Director Meeting</dc:title>
  <dc:creator>Microsoft Office User</dc:creator>
  <cp:lastModifiedBy>Microsoft Office User</cp:lastModifiedBy>
  <cp:revision>26</cp:revision>
  <dcterms:created xsi:type="dcterms:W3CDTF">2018-04-10T16:14:17Z</dcterms:created>
  <dcterms:modified xsi:type="dcterms:W3CDTF">2018-10-09T16:21:22Z</dcterms:modified>
</cp:coreProperties>
</file>