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9" r:id="rId7"/>
    <p:sldId id="274" r:id="rId8"/>
    <p:sldId id="264" r:id="rId9"/>
    <p:sldId id="265" r:id="rId10"/>
    <p:sldId id="266" r:id="rId11"/>
    <p:sldId id="268"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1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326395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580652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660764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655000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92A1B1-BBB0-403F-B299-6B4E973F0793}" type="datetimeFigureOut">
              <a:rPr lang="en-US" smtClean="0"/>
              <a:t>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71185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141478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92A1B1-BBB0-403F-B299-6B4E973F0793}" type="datetimeFigureOut">
              <a:rPr lang="en-US" smtClean="0"/>
              <a:t>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041562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92A1B1-BBB0-403F-B299-6B4E973F0793}" type="datetimeFigureOut">
              <a:rPr lang="en-US" smtClean="0"/>
              <a:t>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82139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92A1B1-BBB0-403F-B299-6B4E973F0793}" type="datetimeFigureOut">
              <a:rPr lang="en-US" smtClean="0"/>
              <a:t>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354517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3441955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92A1B1-BBB0-403F-B299-6B4E973F0793}" type="datetimeFigureOut">
              <a:rPr lang="en-US" smtClean="0"/>
              <a:t>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EC0E2D-B19A-4EA8-9793-AB04D663461B}" type="slidenum">
              <a:rPr lang="en-US" smtClean="0"/>
              <a:t>‹#›</a:t>
            </a:fld>
            <a:endParaRPr lang="en-US"/>
          </a:p>
        </p:txBody>
      </p:sp>
    </p:spTree>
    <p:extLst>
      <p:ext uri="{BB962C8B-B14F-4D97-AF65-F5344CB8AC3E}">
        <p14:creationId xmlns:p14="http://schemas.microsoft.com/office/powerpoint/2010/main" val="2912685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92A1B1-BBB0-403F-B299-6B4E973F0793}" type="datetimeFigureOut">
              <a:rPr lang="en-US" smtClean="0"/>
              <a:t>11/8/2018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EC0E2D-B19A-4EA8-9793-AB04D663461B}" type="slidenum">
              <a:rPr lang="en-US" smtClean="0"/>
              <a:t>‹#›</a:t>
            </a:fld>
            <a:endParaRPr lang="en-US"/>
          </a:p>
        </p:txBody>
      </p:sp>
    </p:spTree>
    <p:extLst>
      <p:ext uri="{BB962C8B-B14F-4D97-AF65-F5344CB8AC3E}">
        <p14:creationId xmlns:p14="http://schemas.microsoft.com/office/powerpoint/2010/main" val="424010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Donald@forestlaketravel.com" TargetMode="External"/><Relationship Id="rId2" Type="http://schemas.openxmlformats.org/officeDocument/2006/relationships/hyperlink" Target="mailto:kendripg@greenvillemed.sc.ed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finance.ps.sc.edu/"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14400"/>
            <a:ext cx="9143999" cy="6172200"/>
          </a:xfrm>
          <a:prstGeom prst="rect">
            <a:avLst/>
          </a:prstGeom>
        </p:spPr>
      </p:pic>
      <p:sp>
        <p:nvSpPr>
          <p:cNvPr id="2" name="Title 1"/>
          <p:cNvSpPr>
            <a:spLocks noGrp="1"/>
          </p:cNvSpPr>
          <p:nvPr>
            <p:ph type="ctrTitle"/>
          </p:nvPr>
        </p:nvSpPr>
        <p:spPr>
          <a:xfrm>
            <a:off x="685800" y="2057400"/>
            <a:ext cx="7696200" cy="2438400"/>
          </a:xfrm>
        </p:spPr>
        <p:txBody>
          <a:bodyPr>
            <a:noAutofit/>
          </a:bodyPr>
          <a:lstStyle/>
          <a:p>
            <a:r>
              <a:rPr lang="en-US" sz="4800" b="1" dirty="0" smtClean="0">
                <a:solidFill>
                  <a:srgbClr val="C00000"/>
                </a:solidFill>
              </a:rPr>
              <a:t>Admissions</a:t>
            </a:r>
            <a:r>
              <a:rPr lang="en-US" sz="4800" b="1" dirty="0">
                <a:solidFill>
                  <a:srgbClr val="C00000"/>
                </a:solidFill>
              </a:rPr>
              <a:t/>
            </a:r>
            <a:br>
              <a:rPr lang="en-US" sz="4800" b="1" dirty="0">
                <a:solidFill>
                  <a:srgbClr val="C00000"/>
                </a:solidFill>
              </a:rPr>
            </a:br>
            <a:r>
              <a:rPr lang="en-US" sz="4800" b="1" dirty="0">
                <a:solidFill>
                  <a:srgbClr val="C00000"/>
                </a:solidFill>
              </a:rPr>
              <a:t>Travel  Instructions</a:t>
            </a:r>
            <a:br>
              <a:rPr lang="en-US" sz="4800" b="1" dirty="0">
                <a:solidFill>
                  <a:srgbClr val="C00000"/>
                </a:solidFill>
              </a:rPr>
            </a:br>
            <a:endParaRPr lang="en-US" sz="4800" dirty="0"/>
          </a:p>
        </p:txBody>
      </p:sp>
      <p:sp>
        <p:nvSpPr>
          <p:cNvPr id="3" name="Subtitle 2"/>
          <p:cNvSpPr>
            <a:spLocks noGrp="1"/>
          </p:cNvSpPr>
          <p:nvPr>
            <p:ph type="subTitle" idx="1"/>
          </p:nvPr>
        </p:nvSpPr>
        <p:spPr>
          <a:xfrm>
            <a:off x="3429000" y="5132403"/>
            <a:ext cx="2514600" cy="762000"/>
          </a:xfrm>
        </p:spPr>
        <p:txBody>
          <a:bodyPr/>
          <a:lstStyle/>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5132403"/>
            <a:ext cx="3073047" cy="761999"/>
          </a:xfrm>
          <a:prstGeom prst="rect">
            <a:avLst/>
          </a:prstGeom>
        </p:spPr>
      </p:pic>
    </p:spTree>
    <p:extLst>
      <p:ext uri="{BB962C8B-B14F-4D97-AF65-F5344CB8AC3E}">
        <p14:creationId xmlns:p14="http://schemas.microsoft.com/office/powerpoint/2010/main" val="259916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563562"/>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3" name="Content Placeholder 2"/>
          <p:cNvSpPr>
            <a:spLocks noGrp="1"/>
          </p:cNvSpPr>
          <p:nvPr>
            <p:ph idx="1"/>
          </p:nvPr>
        </p:nvSpPr>
        <p:spPr>
          <a:xfrm>
            <a:off x="381000" y="1143000"/>
            <a:ext cx="8305800" cy="5334000"/>
          </a:xfrm>
        </p:spPr>
        <p:txBody>
          <a:bodyPr>
            <a:noAutofit/>
          </a:bodyPr>
          <a:lstStyle/>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When you complete the Signature Form, enter </a:t>
            </a:r>
            <a:r>
              <a:rPr lang="en-US" sz="1800" dirty="0">
                <a:solidFill>
                  <a:prstClr val="black"/>
                </a:solidFill>
              </a:rPr>
              <a:t>the TA number in the </a:t>
            </a:r>
            <a:r>
              <a:rPr lang="en-US" sz="1800" b="1" u="sng" dirty="0">
                <a:solidFill>
                  <a:prstClr val="black"/>
                </a:solidFill>
              </a:rPr>
              <a:t>Expense Report</a:t>
            </a:r>
            <a:r>
              <a:rPr lang="en-US" sz="1800" dirty="0">
                <a:solidFill>
                  <a:prstClr val="black"/>
                </a:solidFill>
              </a:rPr>
              <a:t> box, leaving space on the right to also later enter the Expense Report </a:t>
            </a:r>
            <a:r>
              <a:rPr lang="en-US" sz="1800" dirty="0" smtClean="0">
                <a:solidFill>
                  <a:prstClr val="black"/>
                </a:solidFill>
              </a:rPr>
              <a:t>number. </a:t>
            </a:r>
            <a:r>
              <a:rPr lang="en-US" sz="1800" dirty="0">
                <a:solidFill>
                  <a:prstClr val="black"/>
                </a:solidFill>
              </a:rPr>
              <a:t>You do not need to sign the form. </a:t>
            </a:r>
            <a:endParaRPr lang="en-US" sz="1800" dirty="0" smtClean="0">
              <a:solidFill>
                <a:prstClr val="black"/>
              </a:solidFill>
            </a:endParaRPr>
          </a:p>
          <a:p>
            <a:pPr marL="514350" lvl="0" indent="-514350">
              <a:lnSpc>
                <a:spcPct val="80000"/>
              </a:lnSpc>
              <a:spcBef>
                <a:spcPts val="1000"/>
              </a:spcBef>
              <a:buFont typeface="Arial" panose="020B0604020202020204" pitchFamily="34" charset="0"/>
              <a:buAutoNum type="arabicPeriod" startAt="13"/>
            </a:pPr>
            <a:r>
              <a:rPr lang="en-US" sz="1800" dirty="0" smtClean="0">
                <a:solidFill>
                  <a:prstClr val="black"/>
                </a:solidFill>
              </a:rPr>
              <a:t>Email the completed form to Priscilla Kendrick at </a:t>
            </a:r>
            <a:r>
              <a:rPr lang="en-US" sz="1800" dirty="0" smtClean="0">
                <a:solidFill>
                  <a:prstClr val="black"/>
                </a:solidFill>
                <a:hlinkClick r:id="rId2"/>
              </a:rPr>
              <a:t>kendripg@greenvillemed.sc.edu</a:t>
            </a:r>
            <a:r>
              <a:rPr lang="en-US" sz="1800" dirty="0" smtClean="0">
                <a:solidFill>
                  <a:prstClr val="black"/>
                </a:solidFill>
              </a:rPr>
              <a:t>.  She will request the Chair’s approval and signature.  Once signed, she will return the form to you so that the TA can be completed.  </a:t>
            </a:r>
            <a:r>
              <a:rPr lang="en-US" sz="1800" dirty="0" smtClean="0">
                <a:solidFill>
                  <a:srgbClr val="98012E"/>
                </a:solidFill>
              </a:rPr>
              <a:t>SAVE this form on your computer; you will need it later.</a:t>
            </a:r>
            <a:endParaRPr lang="en-US" sz="1800" dirty="0">
              <a:solidFill>
                <a:srgbClr val="98012E"/>
              </a:solidFill>
            </a:endParaRPr>
          </a:p>
          <a:p>
            <a:pPr marL="514350" lvl="0" indent="-514350">
              <a:lnSpc>
                <a:spcPct val="80000"/>
              </a:lnSpc>
              <a:spcBef>
                <a:spcPts val="1000"/>
              </a:spcBef>
              <a:buFont typeface="Arial" panose="020B0604020202020204" pitchFamily="34" charset="0"/>
              <a:buAutoNum type="arabicPeriod" startAt="15"/>
            </a:pPr>
            <a:r>
              <a:rPr lang="en-US" sz="1800" dirty="0" smtClean="0">
                <a:solidFill>
                  <a:prstClr val="black"/>
                </a:solidFill>
              </a:rPr>
              <a:t>On </a:t>
            </a:r>
            <a:r>
              <a:rPr lang="en-US" sz="1800" dirty="0">
                <a:solidFill>
                  <a:prstClr val="black"/>
                </a:solidFill>
              </a:rPr>
              <a:t>receipt of the signed Signature Form, g</a:t>
            </a:r>
            <a:r>
              <a:rPr lang="en-US" sz="1800" dirty="0" smtClean="0">
                <a:solidFill>
                  <a:prstClr val="black"/>
                </a:solidFill>
              </a:rPr>
              <a:t>o </a:t>
            </a:r>
            <a:r>
              <a:rPr lang="en-US" sz="1800" dirty="0">
                <a:solidFill>
                  <a:prstClr val="black"/>
                </a:solidFill>
              </a:rPr>
              <a:t>back into PeopleSoft </a:t>
            </a:r>
            <a:r>
              <a:rPr lang="en-US" sz="1800" dirty="0" smtClean="0">
                <a:solidFill>
                  <a:prstClr val="black"/>
                </a:solidFill>
              </a:rPr>
              <a:t>and </a:t>
            </a:r>
            <a:r>
              <a:rPr lang="en-US" sz="1800" dirty="0">
                <a:solidFill>
                  <a:prstClr val="black"/>
                </a:solidFill>
              </a:rPr>
              <a:t>the Travel Authorization you created will come up.  Attach the Signature Form in the Attachments area at the top center of the screen under the dates and put “Signature Form” into the </a:t>
            </a:r>
            <a:r>
              <a:rPr lang="en-US" sz="1800" b="1" u="sng" dirty="0" smtClean="0">
                <a:solidFill>
                  <a:prstClr val="black"/>
                </a:solidFill>
              </a:rPr>
              <a:t>Description</a:t>
            </a:r>
            <a:r>
              <a:rPr lang="en-US" sz="1800" dirty="0" smtClean="0">
                <a:solidFill>
                  <a:prstClr val="black"/>
                </a:solidFill>
              </a:rPr>
              <a:t> </a:t>
            </a:r>
            <a:r>
              <a:rPr lang="en-US" sz="1800" dirty="0">
                <a:solidFill>
                  <a:prstClr val="black"/>
                </a:solidFill>
              </a:rPr>
              <a:t>box.</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Save your work, then click </a:t>
            </a:r>
            <a:r>
              <a:rPr lang="en-US" sz="1800" b="1" u="sng" dirty="0">
                <a:solidFill>
                  <a:prstClr val="black"/>
                </a:solidFill>
              </a:rPr>
              <a:t>Summary</a:t>
            </a:r>
            <a:r>
              <a:rPr lang="en-US" sz="1800" dirty="0">
                <a:solidFill>
                  <a:prstClr val="black"/>
                </a:solidFill>
              </a:rPr>
              <a:t> and </a:t>
            </a:r>
            <a:r>
              <a:rPr lang="en-US" sz="1800" b="1" u="sng" dirty="0">
                <a:solidFill>
                  <a:prstClr val="black"/>
                </a:solidFill>
              </a:rPr>
              <a:t>Submit</a:t>
            </a:r>
            <a:r>
              <a:rPr lang="en-US" sz="1800" dirty="0">
                <a:solidFill>
                  <a:prstClr val="black"/>
                </a:solidFill>
              </a:rPr>
              <a:t>.  Check the box indicating that the information is correct, then click </a:t>
            </a:r>
            <a:r>
              <a:rPr lang="en-US" sz="1800" b="1" u="sng" dirty="0">
                <a:solidFill>
                  <a:prstClr val="black"/>
                </a:solidFill>
              </a:rPr>
              <a:t>Submit</a:t>
            </a:r>
            <a:r>
              <a:rPr lang="en-US" sz="1800" dirty="0">
                <a:solidFill>
                  <a:prstClr val="black"/>
                </a:solidFill>
              </a:rPr>
              <a:t>.  A </a:t>
            </a:r>
            <a:r>
              <a:rPr lang="en-US" sz="1800" b="1" u="sng" dirty="0" smtClean="0">
                <a:solidFill>
                  <a:prstClr val="black"/>
                </a:solidFill>
              </a:rPr>
              <a:t>Verification</a:t>
            </a:r>
            <a:r>
              <a:rPr lang="en-US" sz="1800" dirty="0" smtClean="0">
                <a:solidFill>
                  <a:prstClr val="black"/>
                </a:solidFill>
              </a:rPr>
              <a:t> </a:t>
            </a:r>
            <a:r>
              <a:rPr lang="en-US" sz="1800" dirty="0">
                <a:solidFill>
                  <a:prstClr val="black"/>
                </a:solidFill>
              </a:rPr>
              <a:t>box will pop up.  Click </a:t>
            </a:r>
            <a:r>
              <a:rPr lang="en-US" sz="1800" b="1" u="sng" dirty="0">
                <a:solidFill>
                  <a:prstClr val="black"/>
                </a:solidFill>
              </a:rPr>
              <a:t>Submit</a:t>
            </a:r>
            <a:r>
              <a:rPr lang="en-US" sz="1800" dirty="0">
                <a:solidFill>
                  <a:prstClr val="black"/>
                </a:solidFill>
              </a:rPr>
              <a:t> </a:t>
            </a:r>
            <a:r>
              <a:rPr lang="en-US" sz="1800" dirty="0" smtClean="0">
                <a:solidFill>
                  <a:prstClr val="black"/>
                </a:solidFill>
              </a:rPr>
              <a:t>again.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T</a:t>
            </a:r>
            <a:r>
              <a:rPr lang="en-US" sz="1800" dirty="0" smtClean="0">
                <a:solidFill>
                  <a:prstClr val="black"/>
                </a:solidFill>
              </a:rPr>
              <a:t>he </a:t>
            </a:r>
            <a:r>
              <a:rPr lang="en-US" sz="1800" dirty="0">
                <a:solidFill>
                  <a:prstClr val="black"/>
                </a:solidFill>
              </a:rPr>
              <a:t>status of your TA </a:t>
            </a:r>
            <a:r>
              <a:rPr lang="en-US" sz="1800" dirty="0" smtClean="0">
                <a:solidFill>
                  <a:prstClr val="black"/>
                </a:solidFill>
              </a:rPr>
              <a:t>can be viewed on </a:t>
            </a:r>
            <a:r>
              <a:rPr lang="en-US" sz="1800" dirty="0">
                <a:solidFill>
                  <a:prstClr val="black"/>
                </a:solidFill>
              </a:rPr>
              <a:t>PeopleSoft via this path:  </a:t>
            </a:r>
            <a:r>
              <a:rPr lang="en-US" sz="1800" b="1" dirty="0">
                <a:solidFill>
                  <a:prstClr val="black"/>
                </a:solidFill>
              </a:rPr>
              <a:t>Main Menu, Employee Self-Service, Travel and Expenses, Travel Authorizations/View</a:t>
            </a:r>
            <a:r>
              <a:rPr lang="en-US" sz="1800" dirty="0">
                <a:solidFill>
                  <a:prstClr val="black"/>
                </a:solidFill>
              </a:rPr>
              <a:t>.  Click on </a:t>
            </a:r>
            <a:r>
              <a:rPr lang="en-US" sz="1800" b="1" u="sng" dirty="0">
                <a:solidFill>
                  <a:prstClr val="black"/>
                </a:solidFill>
              </a:rPr>
              <a:t>Approval History</a:t>
            </a:r>
            <a:r>
              <a:rPr lang="en-US" sz="1800" dirty="0">
                <a:solidFill>
                  <a:prstClr val="black"/>
                </a:solidFill>
              </a:rPr>
              <a:t> at the bottom of the screen.  You are the first approver, followed by Min Zhang and Kristin Lacey, then by one of several approvers in Columbia. </a:t>
            </a:r>
            <a:r>
              <a:rPr lang="en-US" sz="1800" dirty="0">
                <a:solidFill>
                  <a:srgbClr val="C00000"/>
                </a:solidFill>
              </a:rPr>
              <a:t>Note that additional documents may be uploaded through the View utility but other changes cannot be made.</a:t>
            </a:r>
          </a:p>
          <a:p>
            <a:pPr marL="514350" lvl="0" indent="-514350">
              <a:lnSpc>
                <a:spcPct val="80000"/>
              </a:lnSpc>
              <a:spcBef>
                <a:spcPts val="1000"/>
              </a:spcBef>
              <a:buFont typeface="Arial" panose="020B0604020202020204" pitchFamily="34" charset="0"/>
              <a:buAutoNum type="arabicPeriod" startAt="15"/>
            </a:pPr>
            <a:r>
              <a:rPr lang="en-US" sz="1800" dirty="0">
                <a:solidFill>
                  <a:prstClr val="black"/>
                </a:solidFill>
              </a:rPr>
              <a:t>When your TA has been fully approved, you will receive a system-generated e-mail notice</a:t>
            </a:r>
            <a:r>
              <a:rPr lang="en-US" sz="1800" dirty="0" smtClean="0">
                <a:solidFill>
                  <a:prstClr val="black"/>
                </a:solidFill>
              </a:rPr>
              <a:t>. </a:t>
            </a:r>
            <a:endParaRPr lang="en-US" sz="1800" dirty="0">
              <a:solidFill>
                <a:prstClr val="black"/>
              </a:solidFill>
            </a:endParaRPr>
          </a:p>
        </p:txBody>
      </p:sp>
    </p:spTree>
    <p:extLst>
      <p:ext uri="{BB962C8B-B14F-4D97-AF65-F5344CB8AC3E}">
        <p14:creationId xmlns:p14="http://schemas.microsoft.com/office/powerpoint/2010/main" val="3023456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152400"/>
            <a:ext cx="7391400" cy="685799"/>
          </a:xfrm>
        </p:spPr>
        <p:txBody>
          <a:bodyPr>
            <a:normAutofit fontScale="90000"/>
          </a:bodyPr>
          <a:lstStyle/>
          <a:p>
            <a:pPr algn="l"/>
            <a:r>
              <a:rPr lang="en-US" dirty="0" smtClean="0">
                <a:solidFill>
                  <a:schemeClr val="bg1"/>
                </a:solidFill>
              </a:rPr>
              <a:t>Create an Expense Report</a:t>
            </a:r>
            <a:endParaRPr lang="en-US" dirty="0">
              <a:solidFill>
                <a:schemeClr val="bg1"/>
              </a:solidFill>
            </a:endParaRPr>
          </a:p>
        </p:txBody>
      </p:sp>
      <p:sp>
        <p:nvSpPr>
          <p:cNvPr id="5" name="Subtitle 4"/>
          <p:cNvSpPr>
            <a:spLocks noGrp="1"/>
          </p:cNvSpPr>
          <p:nvPr>
            <p:ph type="subTitle" idx="1"/>
          </p:nvPr>
        </p:nvSpPr>
        <p:spPr>
          <a:xfrm>
            <a:off x="381000" y="1295400"/>
            <a:ext cx="8229600" cy="5943600"/>
          </a:xfrm>
        </p:spPr>
        <p:txBody>
          <a:bodyPr>
            <a:normAutofit/>
          </a:bodyPr>
          <a:lstStyle/>
          <a:p>
            <a:pPr lvl="0" algn="l">
              <a:lnSpc>
                <a:spcPct val="90000"/>
              </a:lnSpc>
              <a:spcBef>
                <a:spcPts val="1000"/>
              </a:spcBef>
            </a:pPr>
            <a:r>
              <a:rPr lang="en-US" sz="2400" dirty="0">
                <a:solidFill>
                  <a:srgbClr val="C00000"/>
                </a:solidFill>
              </a:rPr>
              <a:t>You must log into your USC desktop or use a USC computer in order to access PeopleSoft.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Within two weeks of your return from your trip, create and submit a travel expense report.</a:t>
            </a:r>
          </a:p>
          <a:p>
            <a:pPr marL="457200" lvl="0" indent="-274320" algn="l">
              <a:lnSpc>
                <a:spcPct val="90000"/>
              </a:lnSpc>
              <a:spcBef>
                <a:spcPts val="1000"/>
              </a:spcBef>
              <a:buFont typeface="Wingdings" panose="05000000000000000000" pitchFamily="2" charset="2"/>
              <a:buChar char="Ø"/>
            </a:pPr>
            <a:r>
              <a:rPr lang="en-US" sz="2000" dirty="0" smtClean="0">
                <a:solidFill>
                  <a:prstClr val="black"/>
                </a:solidFill>
              </a:rPr>
              <a:t>Prior </a:t>
            </a:r>
            <a:r>
              <a:rPr lang="en-US" sz="2000" dirty="0">
                <a:solidFill>
                  <a:prstClr val="black"/>
                </a:solidFill>
              </a:rPr>
              <a:t>to creating the report, gather all </a:t>
            </a:r>
            <a:r>
              <a:rPr lang="en-US" sz="2000" dirty="0" smtClean="0">
                <a:solidFill>
                  <a:prstClr val="black"/>
                </a:solidFill>
              </a:rPr>
              <a:t>receipts. </a:t>
            </a:r>
            <a:endParaRPr lang="en-US" sz="2000" b="1" dirty="0">
              <a:solidFill>
                <a:prstClr val="black"/>
              </a:solidFill>
            </a:endParaRPr>
          </a:p>
          <a:p>
            <a:pPr marL="457200" lvl="0" indent="-274320" algn="l">
              <a:lnSpc>
                <a:spcPct val="90000"/>
              </a:lnSpc>
              <a:spcBef>
                <a:spcPts val="1000"/>
              </a:spcBef>
              <a:buFont typeface="Wingdings" panose="05000000000000000000" pitchFamily="2" charset="2"/>
              <a:buChar char="Ø"/>
            </a:pPr>
            <a:r>
              <a:rPr lang="en-US" sz="2000" b="1" dirty="0">
                <a:solidFill>
                  <a:prstClr val="black"/>
                </a:solidFill>
              </a:rPr>
              <a:t>G</a:t>
            </a:r>
            <a:r>
              <a:rPr lang="en-US" sz="2000" b="1" dirty="0" smtClean="0">
                <a:solidFill>
                  <a:prstClr val="black"/>
                </a:solidFill>
              </a:rPr>
              <a:t>roup receipts </a:t>
            </a:r>
            <a:r>
              <a:rPr lang="en-US" sz="2000" b="1" dirty="0">
                <a:solidFill>
                  <a:prstClr val="black"/>
                </a:solidFill>
              </a:rPr>
              <a:t>as follows, </a:t>
            </a:r>
            <a:r>
              <a:rPr lang="en-US" sz="2000" dirty="0">
                <a:solidFill>
                  <a:prstClr val="black"/>
                </a:solidFill>
              </a:rPr>
              <a:t>and </a:t>
            </a:r>
            <a:r>
              <a:rPr lang="en-US" sz="2000" b="1" dirty="0">
                <a:solidFill>
                  <a:prstClr val="black"/>
                </a:solidFill>
              </a:rPr>
              <a:t>save them </a:t>
            </a:r>
            <a:r>
              <a:rPr lang="en-US" sz="2000" b="1" dirty="0" smtClean="0">
                <a:solidFill>
                  <a:prstClr val="black"/>
                </a:solidFill>
              </a:rPr>
              <a:t>all as </a:t>
            </a:r>
            <a:r>
              <a:rPr lang="en-US" sz="2000" b="1" dirty="0">
                <a:solidFill>
                  <a:prstClr val="black"/>
                </a:solidFill>
              </a:rPr>
              <a:t>PDF’s: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Hotel</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Flight,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Registration, if applicable</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Mileage—create a Google map directions document to prove </a:t>
            </a:r>
            <a:r>
              <a:rPr lang="en-US" sz="1800" dirty="0" smtClean="0">
                <a:solidFill>
                  <a:prstClr val="black"/>
                </a:solidFill>
              </a:rPr>
              <a:t>mileage. </a:t>
            </a:r>
            <a:endParaRPr lang="en-US" sz="1800" dirty="0">
              <a:solidFill>
                <a:prstClr val="black"/>
              </a:solidFill>
            </a:endParaRPr>
          </a:p>
          <a:p>
            <a:pPr marL="685800" lvl="1" indent="-228600" algn="l">
              <a:lnSpc>
                <a:spcPct val="90000"/>
              </a:lnSpc>
              <a:spcBef>
                <a:spcPts val="500"/>
              </a:spcBef>
              <a:buFont typeface="Arial" panose="020B0604020202020204" pitchFamily="34" charset="0"/>
              <a:buChar char="•"/>
            </a:pPr>
            <a:r>
              <a:rPr lang="en-US" sz="1800" dirty="0">
                <a:solidFill>
                  <a:prstClr val="black"/>
                </a:solidFill>
              </a:rPr>
              <a:t>Ground Transportation—includes taxis, shuttles, buses, trains</a:t>
            </a:r>
          </a:p>
          <a:p>
            <a:pPr marL="685800" lvl="1" indent="-228600" algn="l">
              <a:lnSpc>
                <a:spcPct val="90000"/>
              </a:lnSpc>
              <a:spcBef>
                <a:spcPts val="500"/>
              </a:spcBef>
              <a:buFont typeface="Arial" panose="020B0604020202020204" pitchFamily="34" charset="0"/>
              <a:buChar char="•"/>
            </a:pPr>
            <a:r>
              <a:rPr lang="en-US" sz="1800" dirty="0">
                <a:solidFill>
                  <a:prstClr val="black"/>
                </a:solidFill>
              </a:rPr>
              <a:t>Miscellaneous—parking, baggage fees</a:t>
            </a:r>
          </a:p>
          <a:p>
            <a:pPr lvl="0" algn="l">
              <a:lnSpc>
                <a:spcPct val="90000"/>
              </a:lnSpc>
              <a:spcBef>
                <a:spcPts val="1000"/>
              </a:spcBef>
            </a:pPr>
            <a:r>
              <a:rPr lang="en-US" sz="2400" dirty="0">
                <a:solidFill>
                  <a:srgbClr val="C00000"/>
                </a:solidFill>
              </a:rPr>
              <a:t>Meals are paid per diem, so food and beverage receipts are not needed.</a:t>
            </a:r>
          </a:p>
          <a:p>
            <a:pPr lvl="0" algn="l">
              <a:lnSpc>
                <a:spcPct val="90000"/>
              </a:lnSpc>
              <a:spcBef>
                <a:spcPts val="1000"/>
              </a:spcBef>
            </a:pPr>
            <a:endParaRPr lang="en-US" sz="2800" dirty="0">
              <a:solidFill>
                <a:prstClr val="black"/>
              </a:solidFill>
            </a:endParaRPr>
          </a:p>
          <a:p>
            <a:endParaRPr lang="en-US" dirty="0"/>
          </a:p>
        </p:txBody>
      </p:sp>
    </p:spTree>
    <p:extLst>
      <p:ext uri="{BB962C8B-B14F-4D97-AF65-F5344CB8AC3E}">
        <p14:creationId xmlns:p14="http://schemas.microsoft.com/office/powerpoint/2010/main" val="2267201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5" y="88107"/>
            <a:ext cx="7086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3" name="Subtitle 2"/>
          <p:cNvSpPr>
            <a:spLocks noGrp="1"/>
          </p:cNvSpPr>
          <p:nvPr>
            <p:ph idx="1"/>
          </p:nvPr>
        </p:nvSpPr>
        <p:spPr>
          <a:xfrm>
            <a:off x="467904" y="1112839"/>
            <a:ext cx="8229600" cy="5410200"/>
          </a:xfrm>
        </p:spPr>
        <p:txBody>
          <a:bodyPr>
            <a:normAutofit fontScale="70000" lnSpcReduction="20000"/>
          </a:bodyPr>
          <a:lstStyle/>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Log into your PeopleSoft account at </a:t>
            </a:r>
            <a:r>
              <a:rPr lang="en-US" sz="2300" dirty="0">
                <a:solidFill>
                  <a:prstClr val="black"/>
                </a:solidFill>
                <a:hlinkClick r:id="rId2"/>
              </a:rPr>
              <a:t>http://finance.ps.sc.edu</a:t>
            </a:r>
            <a:r>
              <a:rPr lang="en-US" sz="2300" dirty="0" smtClean="0">
                <a:solidFill>
                  <a:prstClr val="black"/>
                </a:solidFill>
              </a:rPr>
              <a:t>. Be sure to use your USC virtual desktop or USC computer.</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Select </a:t>
            </a:r>
            <a:r>
              <a:rPr lang="en-US" sz="2300" b="1" dirty="0">
                <a:solidFill>
                  <a:prstClr val="black"/>
                </a:solidFill>
              </a:rPr>
              <a:t>Main Menu, Employee Self-Service, Travel and Expenses, Expense Report, </a:t>
            </a:r>
            <a:r>
              <a:rPr lang="en-US" sz="2300" b="1" dirty="0" smtClean="0">
                <a:solidFill>
                  <a:prstClr val="black"/>
                </a:solidFill>
              </a:rPr>
              <a:t>Create/Modify</a:t>
            </a:r>
            <a:r>
              <a:rPr lang="en-US" sz="2300" dirty="0" smtClean="0">
                <a:solidFill>
                  <a:prstClr val="black"/>
                </a:solidFill>
              </a:rPr>
              <a:t>.</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Click the orange </a:t>
            </a:r>
            <a:r>
              <a:rPr lang="en-US" sz="2300" b="1" u="sng" dirty="0">
                <a:solidFill>
                  <a:prstClr val="black"/>
                </a:solidFill>
              </a:rPr>
              <a:t>Add</a:t>
            </a:r>
            <a:r>
              <a:rPr lang="en-US" sz="2300" dirty="0">
                <a:solidFill>
                  <a:prstClr val="black"/>
                </a:solidFill>
              </a:rPr>
              <a:t> </a:t>
            </a:r>
            <a:r>
              <a:rPr lang="en-US" sz="2300" dirty="0" smtClean="0">
                <a:solidFill>
                  <a:prstClr val="black"/>
                </a:solidFill>
              </a:rPr>
              <a:t>button.</a:t>
            </a:r>
            <a:endParaRPr lang="en-US" sz="2300" dirty="0">
              <a:solidFill>
                <a:prstClr val="black"/>
              </a:solidFill>
            </a:endParaRP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In the </a:t>
            </a:r>
            <a:r>
              <a:rPr lang="en-US" sz="2300" b="1" u="sng" dirty="0">
                <a:solidFill>
                  <a:prstClr val="black"/>
                </a:solidFill>
              </a:rPr>
              <a:t>Quick Start</a:t>
            </a:r>
            <a:r>
              <a:rPr lang="en-US" sz="2300" dirty="0">
                <a:solidFill>
                  <a:prstClr val="black"/>
                </a:solidFill>
              </a:rPr>
              <a:t> box at </a:t>
            </a:r>
            <a:r>
              <a:rPr lang="en-US" sz="2300" dirty="0" smtClean="0">
                <a:solidFill>
                  <a:prstClr val="black"/>
                </a:solidFill>
              </a:rPr>
              <a:t>top </a:t>
            </a:r>
            <a:r>
              <a:rPr lang="en-US" sz="2300" dirty="0">
                <a:solidFill>
                  <a:prstClr val="black"/>
                </a:solidFill>
              </a:rPr>
              <a:t>right of </a:t>
            </a:r>
            <a:r>
              <a:rPr lang="en-US" sz="2300" dirty="0" smtClean="0">
                <a:solidFill>
                  <a:prstClr val="black"/>
                </a:solidFill>
              </a:rPr>
              <a:t>screen</a:t>
            </a:r>
            <a:r>
              <a:rPr lang="en-US" sz="2300" dirty="0">
                <a:solidFill>
                  <a:prstClr val="black"/>
                </a:solidFill>
              </a:rPr>
              <a:t>, click on the </a:t>
            </a:r>
            <a:r>
              <a:rPr lang="en-US" sz="2300" b="1" u="sng" dirty="0">
                <a:solidFill>
                  <a:prstClr val="black"/>
                </a:solidFill>
              </a:rPr>
              <a:t>A</a:t>
            </a:r>
            <a:r>
              <a:rPr lang="en-US" sz="2300" b="1" u="sng" dirty="0" smtClean="0">
                <a:solidFill>
                  <a:prstClr val="black"/>
                </a:solidFill>
              </a:rPr>
              <a:t>rrow</a:t>
            </a:r>
            <a:r>
              <a:rPr lang="en-US" sz="2300" dirty="0" smtClean="0">
                <a:solidFill>
                  <a:prstClr val="black"/>
                </a:solidFill>
              </a:rPr>
              <a:t> </a:t>
            </a:r>
            <a:r>
              <a:rPr lang="en-US" sz="2300" dirty="0">
                <a:solidFill>
                  <a:prstClr val="black"/>
                </a:solidFill>
              </a:rPr>
              <a:t>and select “A Travel Authorization.” This function will populate your expense report from your TA.</a:t>
            </a:r>
          </a:p>
          <a:p>
            <a:pPr marL="274320" lvl="0" indent="-274320" algn="l">
              <a:lnSpc>
                <a:spcPct val="110000"/>
              </a:lnSpc>
              <a:spcBef>
                <a:spcPts val="1000"/>
              </a:spcBef>
              <a:buFont typeface="Arial" panose="020B0604020202020204" pitchFamily="34" charset="0"/>
              <a:buAutoNum type="arabicPeriod"/>
            </a:pPr>
            <a:r>
              <a:rPr lang="en-US" sz="2300" dirty="0">
                <a:solidFill>
                  <a:prstClr val="black"/>
                </a:solidFill>
              </a:rPr>
              <a:t>Enter the actual amounts spent into each line item on the TA.  Attach each receipt on the line where the expense is </a:t>
            </a:r>
            <a:r>
              <a:rPr lang="en-US" sz="2300" dirty="0" smtClean="0">
                <a:solidFill>
                  <a:prstClr val="black"/>
                </a:solidFill>
              </a:rPr>
              <a:t>listed</a:t>
            </a:r>
            <a:r>
              <a:rPr lang="en-US" sz="2300" dirty="0">
                <a:solidFill>
                  <a:prstClr val="black"/>
                </a:solidFill>
              </a:rPr>
              <a:t> </a:t>
            </a:r>
            <a:r>
              <a:rPr lang="en-US" sz="2300" dirty="0" smtClean="0">
                <a:solidFill>
                  <a:prstClr val="black"/>
                </a:solidFill>
              </a:rPr>
              <a:t>by clicking on the paper clip symbol.  </a:t>
            </a:r>
            <a:endParaRPr lang="en-US" sz="2300" dirty="0">
              <a:solidFill>
                <a:prstClr val="black"/>
              </a:solidFill>
            </a:endParaRPr>
          </a:p>
          <a:p>
            <a:pPr marL="274320" lvl="0" indent="-274320">
              <a:lnSpc>
                <a:spcPct val="110000"/>
              </a:lnSpc>
              <a:spcBef>
                <a:spcPts val="1000"/>
              </a:spcBef>
              <a:buFont typeface="Arial" panose="020B0604020202020204" pitchFamily="34" charset="0"/>
              <a:buAutoNum type="arabicPeriod"/>
            </a:pPr>
            <a:r>
              <a:rPr lang="en-US" sz="2300" dirty="0" smtClean="0">
                <a:solidFill>
                  <a:prstClr val="black"/>
                </a:solidFill>
              </a:rPr>
              <a:t>As you enter your expenses, enter </a:t>
            </a:r>
            <a:r>
              <a:rPr lang="en-US" sz="2300" dirty="0">
                <a:solidFill>
                  <a:prstClr val="black"/>
                </a:solidFill>
              </a:rPr>
              <a:t>the name of the hotel </a:t>
            </a:r>
            <a:r>
              <a:rPr lang="en-US" sz="2300" dirty="0" smtClean="0">
                <a:solidFill>
                  <a:prstClr val="black"/>
                </a:solidFill>
              </a:rPr>
              <a:t>in the </a:t>
            </a:r>
            <a:r>
              <a:rPr lang="en-US" sz="2300" b="1" u="sng" dirty="0" smtClean="0">
                <a:solidFill>
                  <a:prstClr val="black"/>
                </a:solidFill>
              </a:rPr>
              <a:t>Description box</a:t>
            </a:r>
            <a:r>
              <a:rPr lang="en-US" sz="2300" dirty="0" smtClean="0">
                <a:solidFill>
                  <a:prstClr val="black"/>
                </a:solidFill>
              </a:rPr>
              <a:t> for that item </a:t>
            </a:r>
            <a:r>
              <a:rPr lang="en-US" sz="2300" dirty="0">
                <a:solidFill>
                  <a:prstClr val="black"/>
                </a:solidFill>
              </a:rPr>
              <a:t>and the name of the airline in the </a:t>
            </a:r>
            <a:r>
              <a:rPr lang="en-US" sz="2300" b="1" u="sng" dirty="0">
                <a:solidFill>
                  <a:prstClr val="black"/>
                </a:solidFill>
              </a:rPr>
              <a:t>Description </a:t>
            </a:r>
            <a:r>
              <a:rPr lang="en-US" sz="2300" b="1" u="sng" dirty="0" smtClean="0">
                <a:solidFill>
                  <a:prstClr val="black"/>
                </a:solidFill>
              </a:rPr>
              <a:t>box</a:t>
            </a:r>
            <a:r>
              <a:rPr lang="en-US" sz="2300" dirty="0" smtClean="0">
                <a:solidFill>
                  <a:prstClr val="black"/>
                </a:solidFill>
              </a:rPr>
              <a:t> on the flight line item.  </a:t>
            </a:r>
            <a:r>
              <a:rPr lang="en-US" sz="2300" dirty="0">
                <a:solidFill>
                  <a:prstClr val="black"/>
                </a:solidFill>
              </a:rPr>
              <a:t>In the flight entry, enter your ticket number if available or your flight identifier (usually a 6 digit combination of letters and numbers) in the </a:t>
            </a:r>
            <a:r>
              <a:rPr lang="en-US" sz="2300" b="1" u="sng" dirty="0">
                <a:solidFill>
                  <a:prstClr val="black"/>
                </a:solidFill>
              </a:rPr>
              <a:t>Ticket Number</a:t>
            </a:r>
            <a:r>
              <a:rPr lang="en-US" sz="2300" dirty="0">
                <a:solidFill>
                  <a:prstClr val="black"/>
                </a:solidFill>
              </a:rPr>
              <a:t> box. In the other description boxes, enter simple explanations such as “Baggage </a:t>
            </a:r>
            <a:r>
              <a:rPr lang="en-US" sz="2300" dirty="0" smtClean="0">
                <a:solidFill>
                  <a:prstClr val="black"/>
                </a:solidFill>
              </a:rPr>
              <a:t>Receipt(s)” </a:t>
            </a:r>
            <a:r>
              <a:rPr lang="en-US" sz="2300" dirty="0">
                <a:solidFill>
                  <a:prstClr val="black"/>
                </a:solidFill>
              </a:rPr>
              <a:t>and “Taxi Receipts</a:t>
            </a:r>
            <a:r>
              <a:rPr lang="en-US" sz="2300" dirty="0" smtClean="0">
                <a:solidFill>
                  <a:prstClr val="black"/>
                </a:solidFill>
              </a:rPr>
              <a:t>,” as appropriate.</a:t>
            </a:r>
            <a:endParaRPr lang="en-US" sz="2300" dirty="0">
              <a:solidFill>
                <a:prstClr val="black"/>
              </a:solidFill>
            </a:endParaRPr>
          </a:p>
          <a:p>
            <a:pPr marL="0" lvl="0" indent="0" algn="l">
              <a:lnSpc>
                <a:spcPct val="110000"/>
              </a:lnSpc>
              <a:spcBef>
                <a:spcPts val="0"/>
              </a:spcBef>
              <a:buNone/>
            </a:pPr>
            <a:endParaRPr lang="en-US" sz="2100" dirty="0" smtClean="0">
              <a:solidFill>
                <a:srgbClr val="C00000"/>
              </a:solidFill>
            </a:endParaRPr>
          </a:p>
          <a:p>
            <a:pPr marL="0" lvl="0" indent="0" algn="l">
              <a:lnSpc>
                <a:spcPct val="110000"/>
              </a:lnSpc>
              <a:spcBef>
                <a:spcPts val="1000"/>
              </a:spcBef>
              <a:buNone/>
            </a:pPr>
            <a:r>
              <a:rPr lang="en-US" sz="2100" dirty="0" smtClean="0">
                <a:solidFill>
                  <a:srgbClr val="C00000"/>
                </a:solidFill>
              </a:rPr>
              <a:t>NOTE: If </a:t>
            </a:r>
            <a:r>
              <a:rPr lang="en-US" sz="2100" dirty="0">
                <a:solidFill>
                  <a:srgbClr val="C00000"/>
                </a:solidFill>
              </a:rPr>
              <a:t>you used the University’s travel agency to book your flight and/or your registration was paid in advance, you will need to attach those receipts at the top of the screen beneath the dates and add a note in the Notes area (to the right of Attachments at the top of the screen) that these were pre-paid and do not need </a:t>
            </a:r>
            <a:r>
              <a:rPr lang="en-US" sz="2100" dirty="0" smtClean="0">
                <a:solidFill>
                  <a:srgbClr val="C00000"/>
                </a:solidFill>
              </a:rPr>
              <a:t>reimbursed.</a:t>
            </a:r>
            <a:endParaRPr lang="en-US" sz="2100" dirty="0">
              <a:solidFill>
                <a:srgbClr val="C00000"/>
              </a:solidFill>
            </a:endParaRPr>
          </a:p>
          <a:p>
            <a:endParaRPr lang="en-US" dirty="0"/>
          </a:p>
        </p:txBody>
      </p:sp>
      <p:sp>
        <p:nvSpPr>
          <p:cNvPr id="4" name="AutoShape 4" descr="Attachments (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299779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467601" cy="563562"/>
          </a:xfrm>
        </p:spPr>
        <p:txBody>
          <a:bodyPr>
            <a:normAutofit fontScale="90000"/>
          </a:bodyPr>
          <a:lstStyle/>
          <a:p>
            <a:pPr algn="l"/>
            <a:r>
              <a:rPr lang="en-US" dirty="0" smtClean="0">
                <a:solidFill>
                  <a:schemeClr val="bg1"/>
                </a:solidFill>
              </a:rPr>
              <a:t>Expense Report (cont.)</a:t>
            </a:r>
            <a:endParaRPr lang="en-US" dirty="0">
              <a:solidFill>
                <a:schemeClr val="bg1"/>
              </a:solidFill>
            </a:endParaRPr>
          </a:p>
        </p:txBody>
      </p:sp>
      <p:sp>
        <p:nvSpPr>
          <p:cNvPr id="3" name="Content Placeholder 2"/>
          <p:cNvSpPr>
            <a:spLocks noGrp="1"/>
          </p:cNvSpPr>
          <p:nvPr>
            <p:ph idx="1"/>
          </p:nvPr>
        </p:nvSpPr>
        <p:spPr>
          <a:xfrm>
            <a:off x="304800" y="1066800"/>
            <a:ext cx="8229600" cy="4525963"/>
          </a:xfrm>
        </p:spPr>
        <p:txBody>
          <a:bodyPr/>
          <a:lstStyle/>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If there is an expense that was not needed, you can delete that line with the minus (-) sign on </a:t>
            </a:r>
            <a:r>
              <a:rPr lang="en-US" sz="1800" dirty="0" smtClean="0">
                <a:solidFill>
                  <a:prstClr val="black"/>
                </a:solidFill>
              </a:rPr>
              <a:t>right </a:t>
            </a:r>
            <a:r>
              <a:rPr lang="en-US" sz="1800" dirty="0">
                <a:solidFill>
                  <a:prstClr val="black"/>
                </a:solidFill>
              </a:rPr>
              <a:t>side of </a:t>
            </a:r>
            <a:r>
              <a:rPr lang="en-US" sz="1800" dirty="0" smtClean="0">
                <a:solidFill>
                  <a:prstClr val="black"/>
                </a:solidFill>
              </a:rPr>
              <a:t>line. If additional lines are needed, add them with plus (+) sign.</a:t>
            </a:r>
            <a:endParaRPr lang="en-US" sz="1800" dirty="0">
              <a:solidFill>
                <a:prstClr val="black"/>
              </a:solidFill>
            </a:endParaRPr>
          </a:p>
          <a:p>
            <a:pPr marL="514350" lvl="0" indent="-514350">
              <a:lnSpc>
                <a:spcPct val="80000"/>
              </a:lnSpc>
              <a:spcBef>
                <a:spcPts val="1000"/>
              </a:spcBef>
              <a:buFont typeface="Arial" panose="020B0604020202020204" pitchFamily="34" charset="0"/>
              <a:buAutoNum type="arabicPeriod" startAt="7"/>
            </a:pPr>
            <a:r>
              <a:rPr lang="en-US" sz="1800" dirty="0">
                <a:solidFill>
                  <a:prstClr val="black"/>
                </a:solidFill>
              </a:rPr>
              <a:t>Meal expenses are reimbursed based on </a:t>
            </a:r>
            <a:r>
              <a:rPr lang="en-US" sz="1800" dirty="0" smtClean="0">
                <a:solidFill>
                  <a:prstClr val="black"/>
                </a:solidFill>
              </a:rPr>
              <a:t>when you </a:t>
            </a:r>
            <a:r>
              <a:rPr lang="en-US" sz="1800" dirty="0">
                <a:solidFill>
                  <a:prstClr val="black"/>
                </a:solidFill>
              </a:rPr>
              <a:t>departed </a:t>
            </a:r>
            <a:r>
              <a:rPr lang="en-US" sz="1800" dirty="0" smtClean="0">
                <a:solidFill>
                  <a:prstClr val="black"/>
                </a:solidFill>
              </a:rPr>
              <a:t>and </a:t>
            </a:r>
            <a:r>
              <a:rPr lang="en-US" sz="1800" dirty="0">
                <a:solidFill>
                  <a:prstClr val="black"/>
                </a:solidFill>
              </a:rPr>
              <a:t>arrived at home at </a:t>
            </a:r>
            <a:r>
              <a:rPr lang="en-US" sz="1800" dirty="0" smtClean="0">
                <a:solidFill>
                  <a:prstClr val="black"/>
                </a:solidFill>
              </a:rPr>
              <a:t>beginning </a:t>
            </a:r>
            <a:r>
              <a:rPr lang="en-US" sz="1800" dirty="0">
                <a:solidFill>
                  <a:prstClr val="black"/>
                </a:solidFill>
              </a:rPr>
              <a:t>and end of </a:t>
            </a:r>
            <a:r>
              <a:rPr lang="en-US" sz="1800" dirty="0" smtClean="0">
                <a:solidFill>
                  <a:prstClr val="black"/>
                </a:solidFill>
              </a:rPr>
              <a:t>trip</a:t>
            </a:r>
            <a:r>
              <a:rPr lang="en-US" sz="1800" dirty="0">
                <a:solidFill>
                  <a:prstClr val="black"/>
                </a:solidFill>
              </a:rPr>
              <a:t>. The current meal policy is posted </a:t>
            </a:r>
            <a:r>
              <a:rPr lang="en-US" sz="1800" dirty="0" smtClean="0">
                <a:solidFill>
                  <a:prstClr val="black"/>
                </a:solidFill>
              </a:rPr>
              <a:t>below. </a:t>
            </a:r>
            <a:r>
              <a:rPr lang="en-US" sz="1800" dirty="0">
                <a:solidFill>
                  <a:prstClr val="black"/>
                </a:solidFill>
              </a:rPr>
              <a:t>It is also available on the USCSOMG </a:t>
            </a:r>
            <a:r>
              <a:rPr lang="en-US" sz="1800" dirty="0" smtClean="0">
                <a:solidFill>
                  <a:prstClr val="black"/>
                </a:solidFill>
              </a:rPr>
              <a:t>website using </a:t>
            </a:r>
            <a:r>
              <a:rPr lang="en-US" sz="1800" b="1" u="sng" dirty="0" smtClean="0">
                <a:solidFill>
                  <a:prstClr val="black"/>
                </a:solidFill>
              </a:rPr>
              <a:t>Search</a:t>
            </a:r>
            <a:r>
              <a:rPr lang="en-US" sz="1800" dirty="0" smtClean="0">
                <a:solidFill>
                  <a:prstClr val="black"/>
                </a:solidFill>
              </a:rPr>
              <a:t> </a:t>
            </a:r>
            <a:r>
              <a:rPr lang="en-US" sz="1800" dirty="0">
                <a:solidFill>
                  <a:prstClr val="black"/>
                </a:solidFill>
              </a:rPr>
              <a:t>box (top right of screen) for “meal policy.” </a:t>
            </a:r>
            <a:r>
              <a:rPr lang="en-US" sz="1800" dirty="0">
                <a:solidFill>
                  <a:srgbClr val="98012E"/>
                </a:solidFill>
              </a:rPr>
              <a:t>You will need multiple entries for meal </a:t>
            </a:r>
            <a:r>
              <a:rPr lang="en-US" sz="1800" dirty="0" smtClean="0">
                <a:solidFill>
                  <a:srgbClr val="98012E"/>
                </a:solidFill>
              </a:rPr>
              <a:t>reimbursement, including departure date, the </a:t>
            </a:r>
            <a:r>
              <a:rPr lang="en-US" sz="1800" dirty="0">
                <a:solidFill>
                  <a:srgbClr val="98012E"/>
                </a:solidFill>
              </a:rPr>
              <a:t>middle days, and </a:t>
            </a:r>
            <a:r>
              <a:rPr lang="en-US" sz="1800" dirty="0" smtClean="0">
                <a:solidFill>
                  <a:srgbClr val="98012E"/>
                </a:solidFill>
              </a:rPr>
              <a:t>return </a:t>
            </a:r>
            <a:r>
              <a:rPr lang="en-US" sz="1800" dirty="0">
                <a:solidFill>
                  <a:srgbClr val="98012E"/>
                </a:solidFill>
              </a:rPr>
              <a:t>date</a:t>
            </a:r>
            <a:r>
              <a:rPr lang="en-US" sz="1800" dirty="0" smtClean="0">
                <a:solidFill>
                  <a:srgbClr val="98012E"/>
                </a:solidFill>
              </a:rPr>
              <a:t>. The dates must be correct. </a:t>
            </a:r>
            <a:r>
              <a:rPr lang="en-US" sz="1800" dirty="0">
                <a:solidFill>
                  <a:prstClr val="black"/>
                </a:solidFill>
              </a:rPr>
              <a:t>D</a:t>
            </a:r>
            <a:r>
              <a:rPr lang="en-US" sz="1800" dirty="0" smtClean="0">
                <a:solidFill>
                  <a:prstClr val="black"/>
                </a:solidFill>
              </a:rPr>
              <a:t>eparture date entry should indicate “Departed Greenville at </a:t>
            </a:r>
            <a:r>
              <a:rPr lang="en-US" sz="1800" u="sng" dirty="0" smtClean="0">
                <a:solidFill>
                  <a:prstClr val="black"/>
                </a:solidFill>
              </a:rPr>
              <a:t>_____</a:t>
            </a:r>
            <a:r>
              <a:rPr lang="en-US" sz="1800" dirty="0" smtClean="0">
                <a:solidFill>
                  <a:prstClr val="black"/>
                </a:solidFill>
              </a:rPr>
              <a:t>” (fill in the blank). </a:t>
            </a:r>
            <a:r>
              <a:rPr lang="en-US" sz="1800" dirty="0">
                <a:solidFill>
                  <a:prstClr val="black"/>
                </a:solidFill>
              </a:rPr>
              <a:t>R</a:t>
            </a:r>
            <a:r>
              <a:rPr lang="en-US" sz="1800" dirty="0" smtClean="0">
                <a:solidFill>
                  <a:prstClr val="black"/>
                </a:solidFill>
              </a:rPr>
              <a:t>eturn date entry should indicate “Arrived Greenville at </a:t>
            </a:r>
            <a:r>
              <a:rPr lang="en-US" sz="1800" u="sng" dirty="0" smtClean="0">
                <a:solidFill>
                  <a:prstClr val="black"/>
                </a:solidFill>
              </a:rPr>
              <a:t>_____</a:t>
            </a:r>
            <a:r>
              <a:rPr lang="en-US" sz="1800" dirty="0" smtClean="0">
                <a:solidFill>
                  <a:prstClr val="black"/>
                </a:solidFill>
              </a:rPr>
              <a:t>” (fill in the blank). Use the time that you left and returned to your home.</a:t>
            </a:r>
            <a:endParaRPr lang="en-US" sz="1800" dirty="0">
              <a:solidFill>
                <a:prstClr val="black"/>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1371600" y="3657600"/>
            <a:ext cx="6324601" cy="3065379"/>
          </a:xfrm>
          <a:prstGeom prst="rect">
            <a:avLst/>
          </a:prstGeom>
        </p:spPr>
      </p:pic>
    </p:spTree>
    <p:extLst>
      <p:ext uri="{BB962C8B-B14F-4D97-AF65-F5344CB8AC3E}">
        <p14:creationId xmlns:p14="http://schemas.microsoft.com/office/powerpoint/2010/main" val="563271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792162"/>
          </a:xfrm>
        </p:spPr>
        <p:txBody>
          <a:bodyPr/>
          <a:lstStyle/>
          <a:p>
            <a:pPr algn="l"/>
            <a:r>
              <a:rPr lang="en-US" dirty="0" smtClean="0">
                <a:solidFill>
                  <a:schemeClr val="bg1"/>
                </a:solidFill>
              </a:rPr>
              <a:t>Expense Report (cont.)</a:t>
            </a:r>
            <a:endParaRPr lang="en-US" dirty="0">
              <a:solidFill>
                <a:schemeClr val="bg1"/>
              </a:solidFill>
            </a:endParaRPr>
          </a:p>
        </p:txBody>
      </p:sp>
      <p:sp>
        <p:nvSpPr>
          <p:cNvPr id="7" name="Subtitle 6"/>
          <p:cNvSpPr>
            <a:spLocks noGrp="1"/>
          </p:cNvSpPr>
          <p:nvPr>
            <p:ph idx="1"/>
          </p:nvPr>
        </p:nvSpPr>
        <p:spPr>
          <a:xfrm>
            <a:off x="457200" y="1143000"/>
            <a:ext cx="8229600" cy="5486400"/>
          </a:xfrm>
        </p:spPr>
        <p:txBody>
          <a:bodyPr>
            <a:normAutofit fontScale="85000" lnSpcReduction="20000"/>
          </a:bodyPr>
          <a:lstStyle/>
          <a:p>
            <a:pPr marL="457200" lvl="0" indent="-457200" algn="l">
              <a:lnSpc>
                <a:spcPct val="110000"/>
              </a:lnSpc>
              <a:spcBef>
                <a:spcPts val="1000"/>
              </a:spcBef>
              <a:buAutoNum type="arabicPeriod" startAt="9"/>
            </a:pPr>
            <a:r>
              <a:rPr lang="en-US" sz="2100" dirty="0" smtClean="0">
                <a:solidFill>
                  <a:prstClr val="black"/>
                </a:solidFill>
              </a:rPr>
              <a:t>For </a:t>
            </a:r>
            <a:r>
              <a:rPr lang="en-US" sz="2100" dirty="0">
                <a:solidFill>
                  <a:prstClr val="black"/>
                </a:solidFill>
              </a:rPr>
              <a:t>mileage expense, enter the total number of miles for the round-trip </a:t>
            </a:r>
            <a:r>
              <a:rPr lang="en-US" sz="2100" dirty="0" smtClean="0">
                <a:solidFill>
                  <a:prstClr val="black"/>
                </a:solidFill>
              </a:rPr>
              <a:t>mileage, then </a:t>
            </a:r>
            <a:r>
              <a:rPr lang="en-US" sz="2100" dirty="0">
                <a:solidFill>
                  <a:prstClr val="black"/>
                </a:solidFill>
              </a:rPr>
              <a:t>save the document.  The amount of reimbursement for mileage will populate.  </a:t>
            </a:r>
            <a:r>
              <a:rPr lang="en-US" sz="2100" b="1" dirty="0" smtClean="0">
                <a:solidFill>
                  <a:prstClr val="black"/>
                </a:solidFill>
              </a:rPr>
              <a:t>Also upload a </a:t>
            </a:r>
            <a:r>
              <a:rPr lang="en-US" sz="2100" b="1" dirty="0">
                <a:solidFill>
                  <a:prstClr val="black"/>
                </a:solidFill>
              </a:rPr>
              <a:t>Google map </a:t>
            </a:r>
            <a:r>
              <a:rPr lang="en-US" sz="2100" dirty="0">
                <a:solidFill>
                  <a:prstClr val="black"/>
                </a:solidFill>
              </a:rPr>
              <a:t>showing the mileage from your home to the airport and back </a:t>
            </a:r>
            <a:r>
              <a:rPr lang="en-US" sz="2100" dirty="0" smtClean="0">
                <a:solidFill>
                  <a:prstClr val="black"/>
                </a:solidFill>
              </a:rPr>
              <a:t>using the paper clip icon on </a:t>
            </a:r>
            <a:r>
              <a:rPr lang="en-US" sz="2100" dirty="0">
                <a:solidFill>
                  <a:prstClr val="black"/>
                </a:solidFill>
              </a:rPr>
              <a:t>the mileage line </a:t>
            </a:r>
            <a:r>
              <a:rPr lang="en-US" sz="2100" dirty="0" smtClean="0">
                <a:solidFill>
                  <a:prstClr val="black"/>
                </a:solidFill>
              </a:rPr>
              <a:t>item.</a:t>
            </a:r>
          </a:p>
          <a:p>
            <a:pPr marL="457200" lvl="0" indent="-457200" algn="l">
              <a:lnSpc>
                <a:spcPct val="110000"/>
              </a:lnSpc>
              <a:spcBef>
                <a:spcPts val="1000"/>
              </a:spcBef>
              <a:buAutoNum type="arabicPeriod" startAt="9"/>
            </a:pPr>
            <a:r>
              <a:rPr lang="en-US" sz="2100" dirty="0" smtClean="0">
                <a:solidFill>
                  <a:prstClr val="black"/>
                </a:solidFill>
              </a:rPr>
              <a:t>Pull </a:t>
            </a:r>
            <a:r>
              <a:rPr lang="en-US" sz="2100" dirty="0">
                <a:solidFill>
                  <a:prstClr val="black"/>
                </a:solidFill>
              </a:rPr>
              <a:t>up the Signature Form that you submitted on the Travel </a:t>
            </a:r>
            <a:r>
              <a:rPr lang="en-US" sz="2100" dirty="0" smtClean="0">
                <a:solidFill>
                  <a:prstClr val="black"/>
                </a:solidFill>
              </a:rPr>
              <a:t>Authorization</a:t>
            </a:r>
            <a:r>
              <a:rPr lang="en-US" sz="2100" dirty="0">
                <a:solidFill>
                  <a:prstClr val="black"/>
                </a:solidFill>
              </a:rPr>
              <a:t>.  A</a:t>
            </a:r>
            <a:r>
              <a:rPr lang="en-US" sz="2100" dirty="0" smtClean="0">
                <a:solidFill>
                  <a:prstClr val="black"/>
                </a:solidFill>
              </a:rPr>
              <a:t>dd </a:t>
            </a:r>
            <a:r>
              <a:rPr lang="en-US" sz="2100" dirty="0">
                <a:solidFill>
                  <a:prstClr val="black"/>
                </a:solidFill>
              </a:rPr>
              <a:t>the Expense Report number in the Report blank next to the TA number on the form.  Example:  TA </a:t>
            </a:r>
            <a:r>
              <a:rPr lang="en-US" sz="2100" dirty="0" smtClean="0">
                <a:solidFill>
                  <a:prstClr val="black"/>
                </a:solidFill>
              </a:rPr>
              <a:t>1000004567/Report </a:t>
            </a:r>
            <a:r>
              <a:rPr lang="en-US" sz="2100" dirty="0">
                <a:solidFill>
                  <a:prstClr val="black"/>
                </a:solidFill>
              </a:rPr>
              <a:t>3000002398.  Save the form on your computer and also attach it to the Expense Report in the Attachments area </a:t>
            </a:r>
            <a:r>
              <a:rPr lang="en-US" sz="2100" dirty="0" smtClean="0">
                <a:solidFill>
                  <a:prstClr val="black"/>
                </a:solidFill>
              </a:rPr>
              <a:t>at the top of the screen below </a:t>
            </a:r>
            <a:r>
              <a:rPr lang="en-US" sz="2100" dirty="0">
                <a:solidFill>
                  <a:prstClr val="black"/>
                </a:solidFill>
              </a:rPr>
              <a:t>the </a:t>
            </a:r>
            <a:r>
              <a:rPr lang="en-US" sz="2100" dirty="0" smtClean="0">
                <a:solidFill>
                  <a:prstClr val="black"/>
                </a:solidFill>
              </a:rPr>
              <a:t>dates.  </a:t>
            </a:r>
            <a:r>
              <a:rPr lang="en-US" sz="2100" dirty="0" smtClean="0">
                <a:solidFill>
                  <a:srgbClr val="C00000"/>
                </a:solidFill>
              </a:rPr>
              <a:t>If </a:t>
            </a:r>
            <a:r>
              <a:rPr lang="en-US" sz="2100" dirty="0">
                <a:solidFill>
                  <a:srgbClr val="C00000"/>
                </a:solidFill>
              </a:rPr>
              <a:t>you </a:t>
            </a:r>
            <a:r>
              <a:rPr lang="en-US" sz="2100" dirty="0" smtClean="0">
                <a:solidFill>
                  <a:srgbClr val="C00000"/>
                </a:solidFill>
              </a:rPr>
              <a:t>do not </a:t>
            </a:r>
            <a:r>
              <a:rPr lang="en-US" sz="2100" dirty="0">
                <a:solidFill>
                  <a:srgbClr val="C00000"/>
                </a:solidFill>
              </a:rPr>
              <a:t>see a Report number at the top of the screen, save the document and it should </a:t>
            </a:r>
            <a:r>
              <a:rPr lang="en-US" sz="2100" dirty="0" smtClean="0">
                <a:solidFill>
                  <a:srgbClr val="C00000"/>
                </a:solidFill>
              </a:rPr>
              <a:t>populate.</a:t>
            </a:r>
          </a:p>
          <a:p>
            <a:pPr marL="457200" lvl="0" indent="-457200" algn="l">
              <a:lnSpc>
                <a:spcPct val="110000"/>
              </a:lnSpc>
              <a:spcBef>
                <a:spcPts val="1000"/>
              </a:spcBef>
              <a:buAutoNum type="arabicPeriod" startAt="9"/>
            </a:pPr>
            <a:r>
              <a:rPr lang="en-US" sz="2100" dirty="0" smtClean="0">
                <a:solidFill>
                  <a:prstClr val="black"/>
                </a:solidFill>
              </a:rPr>
              <a:t>Save </a:t>
            </a:r>
            <a:r>
              <a:rPr lang="en-US" sz="2100" dirty="0">
                <a:solidFill>
                  <a:prstClr val="black"/>
                </a:solidFill>
              </a:rPr>
              <a:t>the document and submit it.  Be sure to check the box certifying that the </a:t>
            </a:r>
            <a:r>
              <a:rPr lang="en-US" sz="2100" dirty="0" smtClean="0">
                <a:solidFill>
                  <a:prstClr val="black"/>
                </a:solidFill>
              </a:rPr>
              <a:t>information </a:t>
            </a:r>
            <a:r>
              <a:rPr lang="en-US" sz="2100" dirty="0">
                <a:solidFill>
                  <a:prstClr val="black"/>
                </a:solidFill>
              </a:rPr>
              <a:t>is correct and click </a:t>
            </a:r>
            <a:r>
              <a:rPr lang="en-US" sz="2100" b="1" u="sng" dirty="0" smtClean="0">
                <a:solidFill>
                  <a:prstClr val="black"/>
                </a:solidFill>
              </a:rPr>
              <a:t>Submit</a:t>
            </a:r>
            <a:r>
              <a:rPr lang="en-US" sz="2100" dirty="0" smtClean="0">
                <a:solidFill>
                  <a:prstClr val="black"/>
                </a:solidFill>
              </a:rPr>
              <a:t> </a:t>
            </a:r>
            <a:r>
              <a:rPr lang="en-US" sz="2100" dirty="0">
                <a:solidFill>
                  <a:prstClr val="black"/>
                </a:solidFill>
              </a:rPr>
              <a:t>on the summary that pops </a:t>
            </a:r>
            <a:r>
              <a:rPr lang="en-US" sz="2100" dirty="0" smtClean="0">
                <a:solidFill>
                  <a:prstClr val="black"/>
                </a:solidFill>
              </a:rPr>
              <a:t>up.</a:t>
            </a:r>
          </a:p>
          <a:p>
            <a:pPr marL="457200" lvl="0" indent="-457200" algn="l">
              <a:lnSpc>
                <a:spcPct val="110000"/>
              </a:lnSpc>
              <a:spcBef>
                <a:spcPts val="1000"/>
              </a:spcBef>
              <a:buAutoNum type="arabicPeriod" startAt="9"/>
            </a:pPr>
            <a:r>
              <a:rPr lang="en-US" sz="2100" dirty="0">
                <a:solidFill>
                  <a:prstClr val="black"/>
                </a:solidFill>
              </a:rPr>
              <a:t>T</a:t>
            </a:r>
            <a:r>
              <a:rPr lang="en-US" sz="2100" dirty="0" smtClean="0">
                <a:solidFill>
                  <a:prstClr val="black"/>
                </a:solidFill>
              </a:rPr>
              <a:t>he </a:t>
            </a:r>
            <a:r>
              <a:rPr lang="en-US" sz="2100" dirty="0">
                <a:solidFill>
                  <a:prstClr val="black"/>
                </a:solidFill>
              </a:rPr>
              <a:t>status of your expense report </a:t>
            </a:r>
            <a:r>
              <a:rPr lang="en-US" sz="2100" dirty="0" smtClean="0">
                <a:solidFill>
                  <a:prstClr val="black"/>
                </a:solidFill>
              </a:rPr>
              <a:t>can be viewed on </a:t>
            </a:r>
            <a:r>
              <a:rPr lang="en-US" sz="2100" dirty="0">
                <a:solidFill>
                  <a:prstClr val="black"/>
                </a:solidFill>
              </a:rPr>
              <a:t>PeopleSoft via this path:  </a:t>
            </a:r>
            <a:r>
              <a:rPr lang="en-US" sz="2100" b="1" dirty="0">
                <a:solidFill>
                  <a:prstClr val="black"/>
                </a:solidFill>
              </a:rPr>
              <a:t>Main Menu, Employee Self-Service, Travel and Expenses, </a:t>
            </a:r>
            <a:r>
              <a:rPr lang="en-US" sz="2100" b="1" dirty="0" smtClean="0">
                <a:solidFill>
                  <a:prstClr val="black"/>
                </a:solidFill>
              </a:rPr>
              <a:t>Expense </a:t>
            </a:r>
            <a:r>
              <a:rPr lang="en-US" sz="2100" b="1" dirty="0">
                <a:solidFill>
                  <a:prstClr val="black"/>
                </a:solidFill>
              </a:rPr>
              <a:t>Reports/View</a:t>
            </a:r>
            <a:r>
              <a:rPr lang="en-US" sz="2100" dirty="0">
                <a:solidFill>
                  <a:prstClr val="black"/>
                </a:solidFill>
              </a:rPr>
              <a:t>.  Click on </a:t>
            </a:r>
            <a:r>
              <a:rPr lang="en-US" sz="2100" b="1" u="sng" dirty="0">
                <a:solidFill>
                  <a:prstClr val="black"/>
                </a:solidFill>
              </a:rPr>
              <a:t>Approval History</a:t>
            </a:r>
            <a:r>
              <a:rPr lang="en-US" sz="2100" dirty="0">
                <a:solidFill>
                  <a:prstClr val="black"/>
                </a:solidFill>
              </a:rPr>
              <a:t> at the bottom of the screen.  You are </a:t>
            </a:r>
            <a:r>
              <a:rPr lang="en-US" sz="2100" dirty="0" smtClean="0">
                <a:solidFill>
                  <a:prstClr val="black"/>
                </a:solidFill>
              </a:rPr>
              <a:t>the </a:t>
            </a:r>
            <a:r>
              <a:rPr lang="en-US" sz="2100" dirty="0">
                <a:solidFill>
                  <a:prstClr val="black"/>
                </a:solidFill>
              </a:rPr>
              <a:t>first approver, followed by Min Zhang and Kristin Lacey, then by one of several </a:t>
            </a:r>
            <a:r>
              <a:rPr lang="en-US" sz="2100" dirty="0" smtClean="0">
                <a:solidFill>
                  <a:prstClr val="black"/>
                </a:solidFill>
              </a:rPr>
              <a:t>approvers </a:t>
            </a:r>
            <a:r>
              <a:rPr lang="en-US" sz="2100" dirty="0">
                <a:solidFill>
                  <a:prstClr val="black"/>
                </a:solidFill>
              </a:rPr>
              <a:t>in </a:t>
            </a:r>
            <a:r>
              <a:rPr lang="en-US" sz="2100" dirty="0" smtClean="0">
                <a:solidFill>
                  <a:prstClr val="black"/>
                </a:solidFill>
              </a:rPr>
              <a:t>Columbia. </a:t>
            </a:r>
            <a:r>
              <a:rPr lang="en-US" sz="2100" dirty="0" smtClean="0">
                <a:solidFill>
                  <a:srgbClr val="C00000"/>
                </a:solidFill>
              </a:rPr>
              <a:t>Note </a:t>
            </a:r>
            <a:r>
              <a:rPr lang="en-US" sz="2100" dirty="0">
                <a:solidFill>
                  <a:srgbClr val="C00000"/>
                </a:solidFill>
              </a:rPr>
              <a:t>that additional documents may be uploaded through the View utility but other changes cannot be </a:t>
            </a:r>
            <a:r>
              <a:rPr lang="en-US" sz="2100" dirty="0" smtClean="0">
                <a:solidFill>
                  <a:srgbClr val="C00000"/>
                </a:solidFill>
              </a:rPr>
              <a:t>made.</a:t>
            </a:r>
          </a:p>
          <a:p>
            <a:pPr marL="457200" lvl="0" indent="-457200" algn="l">
              <a:lnSpc>
                <a:spcPct val="110000"/>
              </a:lnSpc>
              <a:spcBef>
                <a:spcPts val="1000"/>
              </a:spcBef>
              <a:buAutoNum type="arabicPeriod" startAt="9"/>
            </a:pPr>
            <a:r>
              <a:rPr lang="en-US" sz="2100" dirty="0" smtClean="0">
                <a:solidFill>
                  <a:prstClr val="black"/>
                </a:solidFill>
              </a:rPr>
              <a:t>When </a:t>
            </a:r>
            <a:r>
              <a:rPr lang="en-US" sz="2100" dirty="0">
                <a:solidFill>
                  <a:prstClr val="black"/>
                </a:solidFill>
              </a:rPr>
              <a:t>your expense report is approved, you’ll get an email notification.</a:t>
            </a:r>
          </a:p>
        </p:txBody>
      </p:sp>
    </p:spTree>
    <p:extLst>
      <p:ext uri="{BB962C8B-B14F-4D97-AF65-F5344CB8AC3E}">
        <p14:creationId xmlns:p14="http://schemas.microsoft.com/office/powerpoint/2010/main" val="1685204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914400"/>
            <a:ext cx="9067800" cy="5943600"/>
          </a:xfrm>
        </p:spPr>
        <p:txBody>
          <a:bodyPr/>
          <a:lstStyle/>
          <a:p>
            <a:pPr marL="0" indent="0" algn="ctr">
              <a:buNone/>
            </a:pPr>
            <a:endParaRPr lang="en-US" dirty="0" smtClean="0"/>
          </a:p>
          <a:p>
            <a:pPr marL="0" indent="0" algn="ctr">
              <a:buNone/>
            </a:pPr>
            <a:r>
              <a:rPr lang="en-US" sz="3600" dirty="0" smtClean="0"/>
              <a:t>DONE!</a:t>
            </a:r>
            <a:endParaRPr lang="en-US" sz="3600" dirty="0"/>
          </a:p>
        </p:txBody>
      </p:sp>
      <p:pic>
        <p:nvPicPr>
          <p:cNvPr id="6" name="Content Placeholder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1981200"/>
            <a:ext cx="2806700" cy="4144962"/>
          </a:xfrm>
          <a:prstGeom prst="rect">
            <a:avLst/>
          </a:prstGeom>
        </p:spPr>
      </p:pic>
    </p:spTree>
    <p:extLst>
      <p:ext uri="{BB962C8B-B14F-4D97-AF65-F5344CB8AC3E}">
        <p14:creationId xmlns:p14="http://schemas.microsoft.com/office/powerpoint/2010/main" val="507657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610600" cy="563562"/>
          </a:xfrm>
        </p:spPr>
        <p:txBody>
          <a:bodyPr>
            <a:noAutofit/>
          </a:bodyPr>
          <a:lstStyle/>
          <a:p>
            <a:pPr algn="l"/>
            <a:r>
              <a:rPr lang="en-US" sz="3800" dirty="0" smtClean="0">
                <a:solidFill>
                  <a:schemeClr val="bg1"/>
                </a:solidFill>
              </a:rPr>
              <a:t>Overview of Travel Procedures</a:t>
            </a:r>
            <a:endParaRPr lang="en-US" sz="3800" dirty="0">
              <a:solidFill>
                <a:schemeClr val="bg1"/>
              </a:solidFill>
            </a:endParaRPr>
          </a:p>
        </p:txBody>
      </p:sp>
      <p:sp>
        <p:nvSpPr>
          <p:cNvPr id="3" name="Content Placeholder 2"/>
          <p:cNvSpPr>
            <a:spLocks noGrp="1"/>
          </p:cNvSpPr>
          <p:nvPr>
            <p:ph idx="1"/>
          </p:nvPr>
        </p:nvSpPr>
        <p:spPr/>
        <p:txBody>
          <a:bodyPr>
            <a:normAutofit/>
          </a:bodyPr>
          <a:lstStyle/>
          <a:p>
            <a:r>
              <a:rPr lang="en-US" b="1" u="sng" dirty="0" smtClean="0"/>
              <a:t>At least 2 weeks</a:t>
            </a:r>
            <a:r>
              <a:rPr lang="en-US" dirty="0" smtClean="0"/>
              <a:t> in advance of your trip, request time off from work for travel</a:t>
            </a:r>
            <a:endParaRPr lang="en-US" dirty="0"/>
          </a:p>
          <a:p>
            <a:r>
              <a:rPr lang="en-US" dirty="0" smtClean="0"/>
              <a:t>When time off is approved, create and file a </a:t>
            </a:r>
            <a:r>
              <a:rPr lang="en-US" dirty="0" smtClean="0">
                <a:solidFill>
                  <a:srgbClr val="C00000"/>
                </a:solidFill>
              </a:rPr>
              <a:t>Travel Authorization</a:t>
            </a:r>
            <a:r>
              <a:rPr lang="en-US" dirty="0" smtClean="0"/>
              <a:t> in PeopleSoft</a:t>
            </a:r>
          </a:p>
          <a:p>
            <a:r>
              <a:rPr lang="en-US" b="1" u="sng" dirty="0" smtClean="0"/>
              <a:t>Within 2 weeks</a:t>
            </a:r>
            <a:r>
              <a:rPr lang="en-US" dirty="0" smtClean="0"/>
              <a:t> of return from trip, create and file an </a:t>
            </a:r>
            <a:r>
              <a:rPr lang="en-US" dirty="0" smtClean="0">
                <a:solidFill>
                  <a:srgbClr val="C00000"/>
                </a:solidFill>
              </a:rPr>
              <a:t>Expense Report</a:t>
            </a:r>
          </a:p>
          <a:p>
            <a:pPr marL="0" indent="0">
              <a:buNone/>
            </a:pPr>
            <a:endParaRPr lang="en-US" dirty="0">
              <a:solidFill>
                <a:srgbClr val="98012E"/>
              </a:solidFill>
            </a:endParaRPr>
          </a:p>
          <a:p>
            <a:endParaRPr lang="en-US" dirty="0" smtClean="0">
              <a:solidFill>
                <a:srgbClr val="C00000"/>
              </a:solidFill>
            </a:endParaRPr>
          </a:p>
        </p:txBody>
      </p:sp>
    </p:spTree>
    <p:extLst>
      <p:ext uri="{BB962C8B-B14F-4D97-AF65-F5344CB8AC3E}">
        <p14:creationId xmlns:p14="http://schemas.microsoft.com/office/powerpoint/2010/main" val="4195363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239000"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68086" y="1371600"/>
            <a:ext cx="8229600" cy="5029200"/>
          </a:xfrm>
        </p:spPr>
        <p:txBody>
          <a:bodyPr>
            <a:normAutofit fontScale="70000" lnSpcReduction="20000"/>
          </a:bodyPr>
          <a:lstStyle/>
          <a:p>
            <a:pPr marL="0" indent="0">
              <a:buNone/>
            </a:pPr>
            <a:r>
              <a:rPr lang="en-US" sz="4000" i="1" u="sng" dirty="0" smtClean="0"/>
              <a:t>TO AVOID SOME OUT-OF-POCKET EXPENSES</a:t>
            </a:r>
            <a:r>
              <a:rPr lang="en-US" dirty="0" smtClean="0"/>
              <a:t>:</a:t>
            </a:r>
          </a:p>
          <a:p>
            <a:pPr marL="0" indent="0">
              <a:buNone/>
            </a:pPr>
            <a:endParaRPr lang="en-US" sz="1700" dirty="0" smtClean="0"/>
          </a:p>
          <a:p>
            <a:pPr>
              <a:lnSpc>
                <a:spcPct val="110000"/>
              </a:lnSpc>
            </a:pPr>
            <a:r>
              <a:rPr lang="en-US" dirty="0" smtClean="0"/>
              <a:t>Registration can be paid by the University through a check request.  Please request registration payment through Priscilla Kendrick (</a:t>
            </a:r>
            <a:r>
              <a:rPr lang="en-US" dirty="0" smtClean="0">
                <a:hlinkClick r:id="rId2"/>
              </a:rPr>
              <a:t>kendripg@greenvillemed.sc.edu</a:t>
            </a:r>
            <a:r>
              <a:rPr lang="en-US" dirty="0" smtClean="0"/>
              <a:t>) as soon as possible to avoid processing delays.</a:t>
            </a:r>
          </a:p>
          <a:p>
            <a:pPr marL="0" indent="0">
              <a:lnSpc>
                <a:spcPct val="110000"/>
              </a:lnSpc>
              <a:buNone/>
            </a:pPr>
            <a:endParaRPr lang="en-US" dirty="0" smtClean="0"/>
          </a:p>
          <a:p>
            <a:pPr>
              <a:lnSpc>
                <a:spcPct val="110000"/>
              </a:lnSpc>
            </a:pPr>
            <a:r>
              <a:rPr lang="en-US" dirty="0" smtClean="0"/>
              <a:t>Flights can be booked through Donald Cockrell at Forest Lake Travel in Columbia (</a:t>
            </a:r>
            <a:r>
              <a:rPr lang="en-US" dirty="0" smtClean="0">
                <a:hlinkClick r:id="rId3"/>
              </a:rPr>
              <a:t>Donald@forestlaketravel.com</a:t>
            </a:r>
            <a:r>
              <a:rPr lang="en-US" dirty="0" smtClean="0"/>
              <a:t>).  Arrangements made through Forest Lake Travel are paid directly by the University and will be charged to your professional funds account.</a:t>
            </a:r>
          </a:p>
          <a:p>
            <a:pPr>
              <a:lnSpc>
                <a:spcPct val="110000"/>
              </a:lnSpc>
            </a:pPr>
            <a:endParaRPr lang="en-US" dirty="0" smtClean="0"/>
          </a:p>
          <a:p>
            <a:pPr marL="0" indent="0">
              <a:lnSpc>
                <a:spcPct val="110000"/>
              </a:lnSpc>
              <a:buNone/>
            </a:pPr>
            <a:r>
              <a:rPr lang="en-US" dirty="0" smtClean="0">
                <a:solidFill>
                  <a:srgbClr val="C00000"/>
                </a:solidFill>
              </a:rPr>
              <a:t>Note that if you opt to pay for your registration and/or flight, you will have to wait until you return from your trip to be reimbursed.</a:t>
            </a:r>
          </a:p>
          <a:p>
            <a:endParaRPr lang="en-US" dirty="0">
              <a:solidFill>
                <a:srgbClr val="C00000"/>
              </a:solidFill>
            </a:endParaRPr>
          </a:p>
        </p:txBody>
      </p:sp>
    </p:spTree>
    <p:extLst>
      <p:ext uri="{BB962C8B-B14F-4D97-AF65-F5344CB8AC3E}">
        <p14:creationId xmlns:p14="http://schemas.microsoft.com/office/powerpoint/2010/main" val="19117223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4132217" cy="639762"/>
          </a:xfrm>
        </p:spPr>
        <p:txBody>
          <a:bodyPr>
            <a:normAutofit fontScale="90000"/>
          </a:bodyPr>
          <a:lstStyle/>
          <a:p>
            <a:pPr algn="l"/>
            <a:r>
              <a:rPr lang="en-US" dirty="0" smtClean="0">
                <a:solidFill>
                  <a:schemeClr val="bg1"/>
                </a:solidFill>
              </a:rPr>
              <a:t>Important Notes</a:t>
            </a:r>
            <a:endParaRPr lang="en-US" dirty="0">
              <a:solidFill>
                <a:schemeClr val="bg1"/>
              </a:solidFill>
            </a:endParaRPr>
          </a:p>
        </p:txBody>
      </p:sp>
      <p:sp>
        <p:nvSpPr>
          <p:cNvPr id="3" name="Content Placeholder 2"/>
          <p:cNvSpPr>
            <a:spLocks noGrp="1"/>
          </p:cNvSpPr>
          <p:nvPr>
            <p:ph idx="1"/>
          </p:nvPr>
        </p:nvSpPr>
        <p:spPr>
          <a:xfrm>
            <a:off x="457199" y="1143000"/>
            <a:ext cx="8229600" cy="5562600"/>
          </a:xfrm>
        </p:spPr>
        <p:txBody>
          <a:bodyPr>
            <a:normAutofit fontScale="70000" lnSpcReduction="20000"/>
          </a:bodyPr>
          <a:lstStyle/>
          <a:p>
            <a:pPr>
              <a:lnSpc>
                <a:spcPct val="110000"/>
              </a:lnSpc>
            </a:pPr>
            <a:r>
              <a:rPr lang="en-US" dirty="0" smtClean="0"/>
              <a:t>Hotel room costs cannot exceed $300/night (not including taxes and fees)</a:t>
            </a:r>
          </a:p>
          <a:p>
            <a:pPr marL="0" indent="0">
              <a:lnSpc>
                <a:spcPct val="110000"/>
              </a:lnSpc>
              <a:buNone/>
            </a:pPr>
            <a:endParaRPr lang="en-US" sz="1700" dirty="0" smtClean="0"/>
          </a:p>
          <a:p>
            <a:pPr>
              <a:lnSpc>
                <a:spcPct val="110000"/>
              </a:lnSpc>
            </a:pPr>
            <a:r>
              <a:rPr lang="en-US" dirty="0" smtClean="0"/>
              <a:t>Meals are paid as a </a:t>
            </a:r>
            <a:r>
              <a:rPr lang="en-US" i="1" dirty="0" smtClean="0"/>
              <a:t>per diem.</a:t>
            </a:r>
            <a:r>
              <a:rPr lang="en-US" dirty="0" smtClean="0"/>
              <a:t> </a:t>
            </a:r>
            <a:r>
              <a:rPr lang="en-US" dirty="0"/>
              <a:t>T</a:t>
            </a:r>
            <a:r>
              <a:rPr lang="en-US" dirty="0" smtClean="0"/>
              <a:t>he current meal policy can be found on Slide </a:t>
            </a:r>
            <a:r>
              <a:rPr lang="en-US" dirty="0" smtClean="0"/>
              <a:t>13. </a:t>
            </a:r>
            <a:r>
              <a:rPr lang="en-US" dirty="0" smtClean="0"/>
              <a:t>It is not necessary to submit food and beverage receipts. </a:t>
            </a:r>
          </a:p>
          <a:p>
            <a:pPr marL="0" indent="0">
              <a:lnSpc>
                <a:spcPct val="110000"/>
              </a:lnSpc>
              <a:buNone/>
            </a:pPr>
            <a:endParaRPr lang="en-US" sz="1700" dirty="0" smtClean="0"/>
          </a:p>
          <a:p>
            <a:pPr>
              <a:lnSpc>
                <a:spcPct val="110000"/>
              </a:lnSpc>
            </a:pPr>
            <a:r>
              <a:rPr lang="en-US" dirty="0" smtClean="0"/>
              <a:t>Both the </a:t>
            </a:r>
            <a:r>
              <a:rPr lang="en-US" i="1" dirty="0" smtClean="0"/>
              <a:t>Travel Authorization</a:t>
            </a:r>
            <a:r>
              <a:rPr lang="en-US" dirty="0" smtClean="0"/>
              <a:t> and </a:t>
            </a:r>
            <a:r>
              <a:rPr lang="en-US" i="1" dirty="0" smtClean="0"/>
              <a:t>Expense Report</a:t>
            </a:r>
            <a:r>
              <a:rPr lang="en-US" dirty="0" smtClean="0"/>
              <a:t> require that a </a:t>
            </a:r>
            <a:r>
              <a:rPr lang="en-US" i="1" dirty="0" smtClean="0"/>
              <a:t>Signature Form</a:t>
            </a:r>
            <a:r>
              <a:rPr lang="en-US" dirty="0" smtClean="0"/>
              <a:t> be attached.  The Signature Form is shown on Slide </a:t>
            </a:r>
            <a:r>
              <a:rPr lang="en-US" dirty="0"/>
              <a:t>9</a:t>
            </a:r>
            <a:r>
              <a:rPr lang="en-US" dirty="0" smtClean="0"/>
              <a:t> with instructions on where to obtain a blank form.</a:t>
            </a:r>
          </a:p>
          <a:p>
            <a:pPr marL="0" indent="0">
              <a:lnSpc>
                <a:spcPct val="110000"/>
              </a:lnSpc>
              <a:buNone/>
            </a:pPr>
            <a:endParaRPr lang="en-US" sz="1700" dirty="0" smtClean="0"/>
          </a:p>
          <a:p>
            <a:pPr>
              <a:lnSpc>
                <a:spcPct val="110000"/>
              </a:lnSpc>
            </a:pPr>
            <a:r>
              <a:rPr lang="en-US" dirty="0" smtClean="0">
                <a:solidFill>
                  <a:srgbClr val="98012E"/>
                </a:solidFill>
              </a:rPr>
              <a:t>If you are </a:t>
            </a:r>
            <a:r>
              <a:rPr lang="en-US" b="1" dirty="0" smtClean="0">
                <a:solidFill>
                  <a:srgbClr val="98012E"/>
                </a:solidFill>
              </a:rPr>
              <a:t>not requesting any professional funds</a:t>
            </a:r>
            <a:r>
              <a:rPr lang="en-US" dirty="0" smtClean="0">
                <a:solidFill>
                  <a:srgbClr val="98012E"/>
                </a:solidFill>
              </a:rPr>
              <a:t>, you do not need to complete a Travel Authorization. Be sure to note this on Leave Scheduler.</a:t>
            </a:r>
          </a:p>
          <a:p>
            <a:pPr marL="0" indent="0">
              <a:lnSpc>
                <a:spcPct val="110000"/>
              </a:lnSpc>
              <a:buNone/>
            </a:pPr>
            <a:endParaRPr lang="en-US" sz="1700" dirty="0" smtClean="0">
              <a:solidFill>
                <a:srgbClr val="98012E"/>
              </a:solidFill>
            </a:endParaRPr>
          </a:p>
          <a:p>
            <a:pPr>
              <a:lnSpc>
                <a:spcPct val="110000"/>
              </a:lnSpc>
            </a:pPr>
            <a:r>
              <a:rPr lang="en-US" dirty="0" smtClean="0">
                <a:solidFill>
                  <a:srgbClr val="98012E"/>
                </a:solidFill>
              </a:rPr>
              <a:t>If you are </a:t>
            </a:r>
            <a:r>
              <a:rPr lang="en-US" b="1" dirty="0" smtClean="0">
                <a:solidFill>
                  <a:srgbClr val="98012E"/>
                </a:solidFill>
              </a:rPr>
              <a:t>traveling on grant funds housed at the USC Foundation</a:t>
            </a:r>
            <a:r>
              <a:rPr lang="en-US" dirty="0" smtClean="0">
                <a:solidFill>
                  <a:srgbClr val="98012E"/>
                </a:solidFill>
              </a:rPr>
              <a:t>, you do not need to complete a Travel Authorization. Be sure to note this on Leave Scheduler.</a:t>
            </a:r>
          </a:p>
          <a:p>
            <a:endParaRPr lang="en-US" sz="3000" dirty="0" smtClean="0"/>
          </a:p>
          <a:p>
            <a:endParaRPr lang="en-US" sz="3000" dirty="0"/>
          </a:p>
          <a:p>
            <a:endParaRPr lang="en-US" sz="3000" dirty="0" smtClean="0"/>
          </a:p>
          <a:p>
            <a:pPr marL="0" indent="0">
              <a:buNone/>
            </a:pPr>
            <a:endParaRPr lang="en-US" dirty="0"/>
          </a:p>
        </p:txBody>
      </p:sp>
    </p:spTree>
    <p:extLst>
      <p:ext uri="{BB962C8B-B14F-4D97-AF65-F5344CB8AC3E}">
        <p14:creationId xmlns:p14="http://schemas.microsoft.com/office/powerpoint/2010/main" val="2376150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1"/>
            <a:ext cx="8458200" cy="685800"/>
          </a:xfrm>
        </p:spPr>
        <p:txBody>
          <a:bodyPr>
            <a:normAutofit fontScale="90000"/>
          </a:bodyPr>
          <a:lstStyle/>
          <a:p>
            <a:pPr algn="l"/>
            <a:r>
              <a:rPr lang="en-US" dirty="0" smtClean="0">
                <a:solidFill>
                  <a:schemeClr val="bg1"/>
                </a:solidFill>
              </a:rPr>
              <a:t>Create a Travel Authorization</a:t>
            </a:r>
            <a:endParaRPr lang="en-US" dirty="0">
              <a:solidFill>
                <a:schemeClr val="bg1"/>
              </a:solidFill>
            </a:endParaRPr>
          </a:p>
        </p:txBody>
      </p:sp>
      <p:sp>
        <p:nvSpPr>
          <p:cNvPr id="3" name="Subtitle 2"/>
          <p:cNvSpPr>
            <a:spLocks noGrp="1"/>
          </p:cNvSpPr>
          <p:nvPr>
            <p:ph type="subTitle" idx="1"/>
          </p:nvPr>
        </p:nvSpPr>
        <p:spPr>
          <a:xfrm>
            <a:off x="304800" y="1143000"/>
            <a:ext cx="8534400" cy="5486400"/>
          </a:xfrm>
        </p:spPr>
        <p:txBody>
          <a:bodyPr>
            <a:normAutofit lnSpcReduction="10000"/>
          </a:bodyPr>
          <a:lstStyle/>
          <a:p>
            <a:pPr lvl="0" algn="l">
              <a:spcBef>
                <a:spcPts val="1000"/>
              </a:spcBef>
            </a:pPr>
            <a:r>
              <a:rPr lang="en-US" sz="2400" i="1" dirty="0" smtClean="0">
                <a:solidFill>
                  <a:srgbClr val="98012E"/>
                </a:solidFill>
              </a:rPr>
              <a:t>You must log into your virtual USC desktop or use a USC computer in order to access PeopleSoft and process your travel.</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After receiving approval of time off, log in to PeopleSoft at </a:t>
            </a:r>
            <a:r>
              <a:rPr lang="en-US" sz="2200" dirty="0" smtClean="0">
                <a:solidFill>
                  <a:prstClr val="black"/>
                </a:solidFill>
                <a:hlinkClick r:id="rId2"/>
              </a:rPr>
              <a:t>http</a:t>
            </a:r>
            <a:r>
              <a:rPr lang="en-US" sz="2200" dirty="0">
                <a:solidFill>
                  <a:prstClr val="black"/>
                </a:solidFill>
                <a:hlinkClick r:id="rId2"/>
              </a:rPr>
              <a:t>://</a:t>
            </a:r>
            <a:r>
              <a:rPr lang="en-US" sz="2200" dirty="0" smtClean="0">
                <a:solidFill>
                  <a:prstClr val="black"/>
                </a:solidFill>
                <a:hlinkClick r:id="rId2"/>
              </a:rPr>
              <a:t>finance.ps.sc.edu</a:t>
            </a:r>
            <a:r>
              <a:rPr lang="en-US" sz="2200" dirty="0" smtClean="0">
                <a:solidFill>
                  <a:prstClr val="black"/>
                </a:solidFill>
              </a:rPr>
              <a:t>. </a:t>
            </a:r>
          </a:p>
          <a:p>
            <a:pPr marL="274320" lvl="0" indent="-274320" algn="l">
              <a:lnSpc>
                <a:spcPct val="90000"/>
              </a:lnSpc>
              <a:spcBef>
                <a:spcPts val="1000"/>
              </a:spcBef>
              <a:buFont typeface="Arial" panose="020B0604020202020204" pitchFamily="34" charset="0"/>
              <a:buAutoNum type="arabicPeriod"/>
            </a:pPr>
            <a:r>
              <a:rPr lang="en-US" sz="2200" dirty="0" smtClean="0">
                <a:solidFill>
                  <a:prstClr val="black"/>
                </a:solidFill>
              </a:rPr>
              <a:t>Select </a:t>
            </a:r>
            <a:r>
              <a:rPr lang="en-US" sz="2200" b="1" dirty="0" smtClean="0">
                <a:solidFill>
                  <a:prstClr val="black"/>
                </a:solidFill>
              </a:rPr>
              <a:t>Main Menu, Employee Self-Service, Travel and Expenses, Travel Authorization, Create/Modify</a:t>
            </a:r>
            <a:endParaRPr lang="en-US" sz="2200" b="1" dirty="0">
              <a:solidFill>
                <a:prstClr val="black"/>
              </a:solidFill>
            </a:endParaRPr>
          </a:p>
          <a:p>
            <a:pPr marL="274320" lvl="0" indent="-274320" algn="l">
              <a:lnSpc>
                <a:spcPct val="90000"/>
              </a:lnSpc>
              <a:spcBef>
                <a:spcPts val="1000"/>
              </a:spcBef>
              <a:buAutoNum type="arabicPeriod" startAt="3"/>
            </a:pPr>
            <a:r>
              <a:rPr lang="en-US" sz="2200" dirty="0" smtClean="0">
                <a:solidFill>
                  <a:prstClr val="black"/>
                </a:solidFill>
              </a:rPr>
              <a:t>Click </a:t>
            </a:r>
            <a:r>
              <a:rPr lang="en-US" sz="2200" dirty="0">
                <a:solidFill>
                  <a:prstClr val="black"/>
                </a:solidFill>
              </a:rPr>
              <a:t>the orange </a:t>
            </a:r>
            <a:r>
              <a:rPr lang="en-US" sz="2200" b="1" u="sng" dirty="0">
                <a:solidFill>
                  <a:prstClr val="black"/>
                </a:solidFill>
              </a:rPr>
              <a:t>Add</a:t>
            </a:r>
            <a:r>
              <a:rPr lang="en-US" sz="2200" dirty="0">
                <a:solidFill>
                  <a:prstClr val="black"/>
                </a:solidFill>
              </a:rPr>
              <a:t> </a:t>
            </a:r>
            <a:r>
              <a:rPr lang="en-US" sz="2200" dirty="0" smtClean="0">
                <a:solidFill>
                  <a:prstClr val="black"/>
                </a:solidFill>
              </a:rPr>
              <a:t>button.</a:t>
            </a:r>
          </a:p>
          <a:p>
            <a:pPr marL="274320" lvl="0" indent="-274320" algn="l">
              <a:spcBef>
                <a:spcPts val="1000"/>
              </a:spcBef>
            </a:pPr>
            <a:r>
              <a:rPr lang="en-US" sz="2200" dirty="0" smtClean="0">
                <a:solidFill>
                  <a:srgbClr val="C00000"/>
                </a:solidFill>
              </a:rPr>
              <a:t>	If you don’t have a USC ID number showing in the box, you will need to enter your bank account information into the system first. Directions on how to add a bank account are located on the next slide (Slide 6).</a:t>
            </a:r>
          </a:p>
          <a:p>
            <a:pPr marL="274320" lvl="0" indent="-274320" algn="l">
              <a:spcBef>
                <a:spcPts val="1000"/>
              </a:spcBef>
              <a:buFont typeface="Arial" panose="020B0604020202020204" pitchFamily="34" charset="0"/>
              <a:buAutoNum type="arabicPeriod" startAt="4"/>
            </a:pPr>
            <a:r>
              <a:rPr lang="en-US" sz="2200" dirty="0">
                <a:solidFill>
                  <a:prstClr val="black"/>
                </a:solidFill>
              </a:rPr>
              <a:t>In the </a:t>
            </a:r>
            <a:r>
              <a:rPr lang="en-US" sz="2200" b="1" u="sng" dirty="0">
                <a:solidFill>
                  <a:prstClr val="black"/>
                </a:solidFill>
              </a:rPr>
              <a:t>Description</a:t>
            </a:r>
            <a:r>
              <a:rPr lang="en-US" sz="2200" dirty="0">
                <a:solidFill>
                  <a:prstClr val="black"/>
                </a:solidFill>
              </a:rPr>
              <a:t> box, </a:t>
            </a:r>
            <a:r>
              <a:rPr lang="en-US" sz="2200" dirty="0" smtClean="0">
                <a:solidFill>
                  <a:prstClr val="black"/>
                </a:solidFill>
              </a:rPr>
              <a:t>enter abbreviation of the </a:t>
            </a:r>
            <a:r>
              <a:rPr lang="en-US" sz="2200" dirty="0">
                <a:solidFill>
                  <a:prstClr val="black"/>
                </a:solidFill>
              </a:rPr>
              <a:t>organization, city, and dates </a:t>
            </a:r>
            <a:r>
              <a:rPr lang="en-US" sz="2200" dirty="0" smtClean="0">
                <a:solidFill>
                  <a:prstClr val="black"/>
                </a:solidFill>
              </a:rPr>
              <a:t>away (e.g., “AAMC </a:t>
            </a:r>
            <a:r>
              <a:rPr lang="en-US" sz="2200" dirty="0">
                <a:solidFill>
                  <a:prstClr val="black"/>
                </a:solidFill>
              </a:rPr>
              <a:t>Orlando 6/5-6/9/18</a:t>
            </a:r>
            <a:r>
              <a:rPr lang="en-US" sz="2200" dirty="0" smtClean="0">
                <a:solidFill>
                  <a:prstClr val="black"/>
                </a:solidFill>
              </a:rPr>
              <a:t>”)  </a:t>
            </a:r>
            <a:endParaRPr lang="en-US" sz="2200" dirty="0">
              <a:solidFill>
                <a:prstClr val="black"/>
              </a:solidFill>
            </a:endParaRPr>
          </a:p>
          <a:p>
            <a:pPr marL="274320" lvl="0" indent="-274320" algn="l">
              <a:spcBef>
                <a:spcPts val="1000"/>
              </a:spcBef>
              <a:buAutoNum type="arabicPeriod" startAt="5"/>
            </a:pPr>
            <a:r>
              <a:rPr lang="en-US" sz="2200" dirty="0" smtClean="0">
                <a:solidFill>
                  <a:prstClr val="black"/>
                </a:solidFill>
              </a:rPr>
              <a:t>In </a:t>
            </a:r>
            <a:r>
              <a:rPr lang="en-US" sz="2200" dirty="0">
                <a:solidFill>
                  <a:prstClr val="black"/>
                </a:solidFill>
              </a:rPr>
              <a:t>the </a:t>
            </a:r>
            <a:r>
              <a:rPr lang="en-US" sz="2200" b="1" u="sng" dirty="0">
                <a:solidFill>
                  <a:prstClr val="black"/>
                </a:solidFill>
              </a:rPr>
              <a:t>Default Location</a:t>
            </a:r>
            <a:r>
              <a:rPr lang="en-US" sz="2200" dirty="0">
                <a:solidFill>
                  <a:prstClr val="black"/>
                </a:solidFill>
              </a:rPr>
              <a:t> box, click on the magnifying </a:t>
            </a:r>
            <a:r>
              <a:rPr lang="en-US" sz="2200" dirty="0" smtClean="0">
                <a:solidFill>
                  <a:prstClr val="black"/>
                </a:solidFill>
              </a:rPr>
              <a:t>glass, then click on one of the 4 choices in blue.</a:t>
            </a:r>
            <a:endParaRPr lang="en-US" sz="2200" dirty="0">
              <a:solidFill>
                <a:prstClr val="black"/>
              </a:solidFill>
            </a:endParaRPr>
          </a:p>
          <a:p>
            <a:pPr marL="274320" lvl="0" indent="-274320" algn="l">
              <a:spcBef>
                <a:spcPts val="1000"/>
              </a:spcBef>
            </a:pPr>
            <a:r>
              <a:rPr lang="en-US" sz="2200" dirty="0" smtClean="0">
                <a:solidFill>
                  <a:prstClr val="black"/>
                </a:solidFill>
              </a:rPr>
              <a:t>6.	Enter </a:t>
            </a:r>
            <a:r>
              <a:rPr lang="en-US" sz="2200" dirty="0">
                <a:solidFill>
                  <a:prstClr val="black"/>
                </a:solidFill>
              </a:rPr>
              <a:t>dates of travel in the </a:t>
            </a:r>
            <a:r>
              <a:rPr lang="en-US" sz="2200" b="1" u="sng" dirty="0">
                <a:solidFill>
                  <a:prstClr val="black"/>
                </a:solidFill>
              </a:rPr>
              <a:t>Date From</a:t>
            </a:r>
            <a:r>
              <a:rPr lang="en-US" sz="2200" dirty="0">
                <a:solidFill>
                  <a:prstClr val="black"/>
                </a:solidFill>
              </a:rPr>
              <a:t> and </a:t>
            </a:r>
            <a:r>
              <a:rPr lang="en-US" sz="2200" b="1" u="sng" dirty="0">
                <a:solidFill>
                  <a:prstClr val="black"/>
                </a:solidFill>
              </a:rPr>
              <a:t>Date To</a:t>
            </a:r>
            <a:r>
              <a:rPr lang="en-US" sz="2200" dirty="0">
                <a:solidFill>
                  <a:prstClr val="black"/>
                </a:solidFill>
              </a:rPr>
              <a:t> </a:t>
            </a:r>
            <a:r>
              <a:rPr lang="en-US" sz="2200" dirty="0" smtClean="0">
                <a:solidFill>
                  <a:prstClr val="black"/>
                </a:solidFill>
              </a:rPr>
              <a:t>boxes.</a:t>
            </a:r>
            <a:endParaRPr lang="en-US" sz="2200" dirty="0">
              <a:solidFill>
                <a:prstClr val="black"/>
              </a:solidFill>
            </a:endParaRPr>
          </a:p>
          <a:p>
            <a:endParaRPr lang="en-US" dirty="0"/>
          </a:p>
        </p:txBody>
      </p:sp>
    </p:spTree>
    <p:extLst>
      <p:ext uri="{BB962C8B-B14F-4D97-AF65-F5344CB8AC3E}">
        <p14:creationId xmlns:p14="http://schemas.microsoft.com/office/powerpoint/2010/main" val="1694586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52400"/>
            <a:ext cx="6400800" cy="685799"/>
          </a:xfrm>
        </p:spPr>
        <p:txBody>
          <a:bodyPr>
            <a:normAutofit fontScale="90000"/>
          </a:bodyPr>
          <a:lstStyle/>
          <a:p>
            <a:pPr algn="l"/>
            <a:r>
              <a:rPr lang="en-US" dirty="0" smtClean="0">
                <a:solidFill>
                  <a:schemeClr val="bg1"/>
                </a:solidFill>
              </a:rPr>
              <a:t>How to Add Bank Account</a:t>
            </a:r>
            <a:endParaRPr lang="en-US" dirty="0">
              <a:solidFill>
                <a:schemeClr val="bg1"/>
              </a:solidFill>
            </a:endParaRPr>
          </a:p>
        </p:txBody>
      </p:sp>
      <p:sp>
        <p:nvSpPr>
          <p:cNvPr id="3" name="Subtitle 2"/>
          <p:cNvSpPr>
            <a:spLocks noGrp="1"/>
          </p:cNvSpPr>
          <p:nvPr>
            <p:ph type="subTitle" idx="1"/>
          </p:nvPr>
        </p:nvSpPr>
        <p:spPr>
          <a:xfrm>
            <a:off x="228600" y="914400"/>
            <a:ext cx="8458200" cy="5410199"/>
          </a:xfrm>
        </p:spPr>
        <p:txBody>
          <a:bodyPr>
            <a:normAutofit fontScale="70000" lnSpcReduction="20000"/>
          </a:bodyPr>
          <a:lstStyle/>
          <a:p>
            <a:pPr algn="l"/>
            <a:endParaRPr lang="en-US" dirty="0" smtClean="0">
              <a:solidFill>
                <a:schemeClr val="tx1"/>
              </a:solidFill>
            </a:endParaRPr>
          </a:p>
          <a:p>
            <a:pPr algn="l"/>
            <a:r>
              <a:rPr lang="en-US" dirty="0" smtClean="0">
                <a:solidFill>
                  <a:schemeClr val="tx1"/>
                </a:solidFill>
              </a:rPr>
              <a:t>Reimbursement for travel expenses is done through direct deposit. Please put your bank account information into PeopleSoft. </a:t>
            </a:r>
          </a:p>
          <a:p>
            <a:pPr algn="l"/>
            <a:r>
              <a:rPr lang="en-US" sz="2600" dirty="0" smtClean="0">
                <a:solidFill>
                  <a:schemeClr val="tx1"/>
                </a:solidFill>
              </a:rPr>
              <a:t> </a:t>
            </a:r>
          </a:p>
          <a:p>
            <a:pPr marL="457200" indent="-457200" algn="l">
              <a:buAutoNum type="arabicPeriod"/>
            </a:pPr>
            <a:r>
              <a:rPr lang="en-US" dirty="0" smtClean="0">
                <a:solidFill>
                  <a:schemeClr val="tx1"/>
                </a:solidFill>
              </a:rPr>
              <a:t>Log in to PeopleSoft using this link:  finance.ps.sc.edu.</a:t>
            </a:r>
          </a:p>
          <a:p>
            <a:pPr marL="457200" indent="-457200" algn="l">
              <a:buAutoNum type="arabicPeriod"/>
            </a:pPr>
            <a:r>
              <a:rPr lang="en-US" dirty="0" smtClean="0">
                <a:solidFill>
                  <a:schemeClr val="tx1"/>
                </a:solidFill>
              </a:rPr>
              <a:t>Authenticate your account with Duo.</a:t>
            </a:r>
          </a:p>
          <a:p>
            <a:pPr marL="457200" indent="-457200" algn="l">
              <a:buAutoNum type="arabicPeriod"/>
            </a:pPr>
            <a:r>
              <a:rPr lang="en-US" dirty="0" smtClean="0">
                <a:solidFill>
                  <a:schemeClr val="tx1"/>
                </a:solidFill>
              </a:rPr>
              <a:t>Select </a:t>
            </a:r>
            <a:r>
              <a:rPr lang="en-US" b="1" dirty="0" smtClean="0">
                <a:solidFill>
                  <a:schemeClr val="tx1"/>
                </a:solidFill>
              </a:rPr>
              <a:t>Main Menu, Employee Self-Service, Travel and Expenses, Review/Edit Profile</a:t>
            </a:r>
            <a:r>
              <a:rPr lang="en-US" dirty="0" smtClean="0">
                <a:solidFill>
                  <a:schemeClr val="tx1"/>
                </a:solidFill>
              </a:rPr>
              <a:t>.</a:t>
            </a:r>
          </a:p>
          <a:p>
            <a:pPr marL="457200" indent="-457200" algn="l">
              <a:buAutoNum type="arabicPeriod"/>
            </a:pPr>
            <a:r>
              <a:rPr lang="en-US" dirty="0" smtClean="0">
                <a:solidFill>
                  <a:schemeClr val="tx1"/>
                </a:solidFill>
              </a:rPr>
              <a:t>Review the information on the </a:t>
            </a:r>
            <a:r>
              <a:rPr lang="en-US" b="1" u="sng" dirty="0" smtClean="0">
                <a:solidFill>
                  <a:schemeClr val="tx1"/>
                </a:solidFill>
              </a:rPr>
              <a:t>Employee Data</a:t>
            </a:r>
            <a:r>
              <a:rPr lang="en-US" dirty="0" smtClean="0">
                <a:solidFill>
                  <a:schemeClr val="tx1"/>
                </a:solidFill>
              </a:rPr>
              <a:t> tab for accuracy and add your bank account information to the </a:t>
            </a:r>
            <a:r>
              <a:rPr lang="en-US" b="1" u="sng" dirty="0" smtClean="0">
                <a:solidFill>
                  <a:schemeClr val="tx1"/>
                </a:solidFill>
              </a:rPr>
              <a:t>USC Bank Accounts</a:t>
            </a:r>
            <a:r>
              <a:rPr lang="en-US" dirty="0" smtClean="0">
                <a:solidFill>
                  <a:schemeClr val="tx1"/>
                </a:solidFill>
              </a:rPr>
              <a:t> tab.</a:t>
            </a:r>
          </a:p>
          <a:p>
            <a:pPr marL="457200" indent="-457200" algn="l">
              <a:buAutoNum type="arabicPeriod"/>
            </a:pPr>
            <a:r>
              <a:rPr lang="en-US" dirty="0" smtClean="0">
                <a:solidFill>
                  <a:schemeClr val="tx1"/>
                </a:solidFill>
              </a:rPr>
              <a:t>On the USC Bank Accounts tab, complete the following fields and save:</a:t>
            </a:r>
          </a:p>
          <a:p>
            <a:pPr algn="l"/>
            <a:r>
              <a:rPr lang="en-US" dirty="0">
                <a:solidFill>
                  <a:schemeClr val="tx1"/>
                </a:solidFill>
              </a:rPr>
              <a:t>	</a:t>
            </a:r>
            <a:r>
              <a:rPr lang="en-US" dirty="0" smtClean="0">
                <a:solidFill>
                  <a:schemeClr val="tx1"/>
                </a:solidFill>
              </a:rPr>
              <a:t>Bank Name</a:t>
            </a:r>
          </a:p>
          <a:p>
            <a:pPr algn="l"/>
            <a:r>
              <a:rPr lang="en-US" dirty="0">
                <a:solidFill>
                  <a:schemeClr val="tx1"/>
                </a:solidFill>
              </a:rPr>
              <a:t>	</a:t>
            </a:r>
            <a:r>
              <a:rPr lang="en-US" dirty="0" smtClean="0">
                <a:solidFill>
                  <a:schemeClr val="tx1"/>
                </a:solidFill>
              </a:rPr>
              <a:t>Account Type</a:t>
            </a:r>
          </a:p>
          <a:p>
            <a:pPr algn="l"/>
            <a:r>
              <a:rPr lang="en-US" dirty="0">
                <a:solidFill>
                  <a:schemeClr val="tx1"/>
                </a:solidFill>
              </a:rPr>
              <a:t>	</a:t>
            </a:r>
            <a:r>
              <a:rPr lang="en-US" dirty="0" smtClean="0">
                <a:solidFill>
                  <a:schemeClr val="tx1"/>
                </a:solidFill>
              </a:rPr>
              <a:t>Digital Routing Number</a:t>
            </a:r>
          </a:p>
          <a:p>
            <a:pPr lvl="0" algn="l"/>
            <a:r>
              <a:rPr lang="en-US" dirty="0" smtClean="0"/>
              <a:t>              </a:t>
            </a:r>
            <a:r>
              <a:rPr lang="en-US" dirty="0" smtClean="0">
                <a:solidFill>
                  <a:prstClr val="black"/>
                </a:solidFill>
              </a:rPr>
              <a:t>Bank </a:t>
            </a:r>
            <a:r>
              <a:rPr lang="en-US" dirty="0">
                <a:solidFill>
                  <a:prstClr val="black"/>
                </a:solidFill>
              </a:rPr>
              <a:t>Account Number</a:t>
            </a:r>
          </a:p>
          <a:p>
            <a:pPr algn="l"/>
            <a:endParaRPr lang="en-US" dirty="0"/>
          </a:p>
        </p:txBody>
      </p:sp>
    </p:spTree>
    <p:extLst>
      <p:ext uri="{BB962C8B-B14F-4D97-AF65-F5344CB8AC3E}">
        <p14:creationId xmlns:p14="http://schemas.microsoft.com/office/powerpoint/2010/main" val="392920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6553200" cy="487362"/>
          </a:xfrm>
        </p:spPr>
        <p:txBody>
          <a:bodyPr>
            <a:normAutofit fontScale="90000"/>
          </a:bodyPr>
          <a:lstStyle/>
          <a:p>
            <a:pPr algn="l"/>
            <a:r>
              <a:rPr lang="en-US" dirty="0" smtClean="0">
                <a:solidFill>
                  <a:schemeClr val="bg1"/>
                </a:solidFill>
              </a:rPr>
              <a:t>Travel Authorization </a:t>
            </a:r>
            <a:r>
              <a:rPr lang="en-US" dirty="0">
                <a:solidFill>
                  <a:schemeClr val="bg1"/>
                </a:solidFill>
              </a:rPr>
              <a:t>(</a:t>
            </a:r>
            <a:r>
              <a:rPr lang="en-US" dirty="0" smtClean="0">
                <a:solidFill>
                  <a:schemeClr val="bg1"/>
                </a:solidFill>
              </a:rPr>
              <a:t>cont.)</a:t>
            </a:r>
            <a:endParaRPr lang="en-US" dirty="0">
              <a:solidFill>
                <a:schemeClr val="bg1"/>
              </a:solidFill>
            </a:endParaRPr>
          </a:p>
        </p:txBody>
      </p:sp>
      <p:pic>
        <p:nvPicPr>
          <p:cNvPr id="6" name="Content Placeholder 5"/>
          <p:cNvPicPr>
            <a:picLocks noGrp="1" noChangeAspect="1"/>
          </p:cNvPicPr>
          <p:nvPr>
            <p:ph idx="1"/>
          </p:nvPr>
        </p:nvPicPr>
        <p:blipFill>
          <a:blip r:embed="rId2"/>
          <a:stretch>
            <a:fillRect/>
          </a:stretch>
        </p:blipFill>
        <p:spPr>
          <a:xfrm>
            <a:off x="976371" y="2189117"/>
            <a:ext cx="7112879" cy="4525963"/>
          </a:xfrm>
          <a:prstGeom prst="rect">
            <a:avLst/>
          </a:prstGeom>
        </p:spPr>
      </p:pic>
      <p:sp>
        <p:nvSpPr>
          <p:cNvPr id="4" name="Text Placeholder 3"/>
          <p:cNvSpPr>
            <a:spLocks noGrp="1"/>
          </p:cNvSpPr>
          <p:nvPr>
            <p:ph type="body" sz="half" idx="4294967295"/>
          </p:nvPr>
        </p:nvSpPr>
        <p:spPr>
          <a:xfrm>
            <a:off x="341811" y="1028700"/>
            <a:ext cx="8382000" cy="1143000"/>
          </a:xfrm>
        </p:spPr>
        <p:txBody>
          <a:bodyPr>
            <a:normAutofit/>
          </a:bodyPr>
          <a:lstStyle/>
          <a:p>
            <a:pPr marL="274320" indent="-274320"/>
            <a:r>
              <a:rPr lang="en-US" sz="2000" dirty="0" smtClean="0"/>
              <a:t>If this screen appears as you attempt to log in to PeopleSoft, please type the following into the browser’s address line: </a:t>
            </a:r>
            <a:r>
              <a:rPr lang="en-US" sz="2000" dirty="0" smtClean="0">
                <a:solidFill>
                  <a:srgbClr val="C00000"/>
                </a:solidFill>
              </a:rPr>
              <a:t>finance.ps.sc.edu </a:t>
            </a:r>
          </a:p>
          <a:p>
            <a:pPr marL="274320" indent="-274320"/>
            <a:r>
              <a:rPr lang="en-US" sz="2000" i="1" dirty="0" smtClean="0"/>
              <a:t>Do not try to log in on this screen.</a:t>
            </a:r>
            <a:endParaRPr lang="en-US" sz="2000" i="1" dirty="0"/>
          </a:p>
          <a:p>
            <a:endParaRPr lang="en-US" sz="2800" dirty="0"/>
          </a:p>
        </p:txBody>
      </p:sp>
    </p:spTree>
    <p:extLst>
      <p:ext uri="{BB962C8B-B14F-4D97-AF65-F5344CB8AC3E}">
        <p14:creationId xmlns:p14="http://schemas.microsoft.com/office/powerpoint/2010/main" val="165489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78758"/>
            <a:ext cx="6019800" cy="615508"/>
          </a:xfrm>
        </p:spPr>
        <p:txBody>
          <a:bodyPr>
            <a:normAutofit fontScale="90000"/>
          </a:bodyPr>
          <a:lstStyle/>
          <a:p>
            <a:pPr algn="l"/>
            <a:r>
              <a:rPr lang="en-US" dirty="0" smtClean="0">
                <a:solidFill>
                  <a:schemeClr val="bg1"/>
                </a:solidFill>
              </a:rPr>
              <a:t>Travel Authorization (cont.)</a:t>
            </a:r>
            <a:endParaRPr lang="en-US" dirty="0">
              <a:solidFill>
                <a:schemeClr val="bg1"/>
              </a:solidFill>
            </a:endParaRPr>
          </a:p>
        </p:txBody>
      </p:sp>
      <p:sp>
        <p:nvSpPr>
          <p:cNvPr id="5" name="Subtitle 4"/>
          <p:cNvSpPr>
            <a:spLocks noGrp="1"/>
          </p:cNvSpPr>
          <p:nvPr>
            <p:ph idx="1"/>
          </p:nvPr>
        </p:nvSpPr>
        <p:spPr>
          <a:xfrm>
            <a:off x="457200" y="1075509"/>
            <a:ext cx="8382000" cy="5791200"/>
          </a:xfrm>
        </p:spPr>
        <p:txBody>
          <a:bodyPr>
            <a:normAutofit lnSpcReduction="10000"/>
          </a:bodyPr>
          <a:lstStyle/>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Enter estimated expenses (please </a:t>
            </a:r>
            <a:r>
              <a:rPr lang="en-US" sz="1800" dirty="0" smtClean="0">
                <a:solidFill>
                  <a:prstClr val="black"/>
                </a:solidFill>
              </a:rPr>
              <a:t>overestimate). </a:t>
            </a:r>
            <a:r>
              <a:rPr lang="en-US" sz="1800" dirty="0">
                <a:solidFill>
                  <a:prstClr val="black"/>
                </a:solidFill>
              </a:rPr>
              <a:t>Add more lines by using the + and – boxes on the right side of the screen</a:t>
            </a:r>
            <a:r>
              <a:rPr lang="en-US" sz="1800" dirty="0" smtClean="0">
                <a:solidFill>
                  <a:prstClr val="black"/>
                </a:solidFill>
              </a:rPr>
              <a:t>.</a:t>
            </a:r>
            <a:r>
              <a:rPr lang="en-US" sz="1800" dirty="0" smtClean="0">
                <a:solidFill>
                  <a:srgbClr val="98012E"/>
                </a:solidFill>
              </a:rPr>
              <a:t> Note that on Flight information, you will need to enter a preliminary ticket number, such as “TBD” or “0000.”</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After you enter the first estimated expense and save the screen (click </a:t>
            </a:r>
            <a:r>
              <a:rPr lang="en-US" sz="1800" b="1" u="sng" dirty="0">
                <a:solidFill>
                  <a:prstClr val="black"/>
                </a:solidFill>
              </a:rPr>
              <a:t>Save for Later</a:t>
            </a:r>
            <a:r>
              <a:rPr lang="en-US" sz="1800" dirty="0">
                <a:solidFill>
                  <a:prstClr val="black"/>
                </a:solidFill>
              </a:rPr>
              <a:t> at the top right of the screen), </a:t>
            </a:r>
            <a:r>
              <a:rPr lang="en-US" sz="1800" dirty="0" smtClean="0">
                <a:solidFill>
                  <a:prstClr val="black"/>
                </a:solidFill>
              </a:rPr>
              <a:t>and </a:t>
            </a:r>
            <a:r>
              <a:rPr lang="en-US" sz="1800" b="1" u="sng" dirty="0">
                <a:solidFill>
                  <a:prstClr val="black"/>
                </a:solidFill>
              </a:rPr>
              <a:t>Accounting Details</a:t>
            </a:r>
            <a:r>
              <a:rPr lang="en-US" sz="1800" dirty="0">
                <a:solidFill>
                  <a:prstClr val="black"/>
                </a:solidFill>
              </a:rPr>
              <a:t> will pop up </a:t>
            </a:r>
            <a:r>
              <a:rPr lang="en-US" sz="1800" dirty="0" smtClean="0">
                <a:solidFill>
                  <a:prstClr val="black"/>
                </a:solidFill>
              </a:rPr>
              <a:t>underneath the first line item.</a:t>
            </a:r>
            <a:endParaRPr lang="en-US" sz="1800" dirty="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Now go to the </a:t>
            </a:r>
            <a:r>
              <a:rPr lang="en-US" sz="1800" b="1" u="sng" dirty="0">
                <a:solidFill>
                  <a:prstClr val="black"/>
                </a:solidFill>
              </a:rPr>
              <a:t>Actions</a:t>
            </a:r>
            <a:r>
              <a:rPr lang="en-US" sz="1800" dirty="0">
                <a:solidFill>
                  <a:prstClr val="black"/>
                </a:solidFill>
              </a:rPr>
              <a:t> box in the upper right of the screen, click on the down arrow, and select </a:t>
            </a:r>
            <a:r>
              <a:rPr lang="en-US" sz="1800" b="1" u="sng" dirty="0">
                <a:solidFill>
                  <a:prstClr val="black"/>
                </a:solidFill>
              </a:rPr>
              <a:t>Default Accounting</a:t>
            </a:r>
            <a:r>
              <a:rPr lang="en-US" sz="1800" dirty="0">
                <a:solidFill>
                  <a:prstClr val="black"/>
                </a:solidFill>
              </a:rPr>
              <a:t>, then click the orange </a:t>
            </a:r>
            <a:r>
              <a:rPr lang="en-US" sz="1800" b="1" u="sng" dirty="0">
                <a:solidFill>
                  <a:prstClr val="black"/>
                </a:solidFill>
              </a:rPr>
              <a:t>GO</a:t>
            </a:r>
            <a:r>
              <a:rPr lang="en-US" sz="1800" dirty="0">
                <a:solidFill>
                  <a:prstClr val="black"/>
                </a:solidFill>
              </a:rPr>
              <a:t> button.</a:t>
            </a:r>
          </a:p>
          <a:p>
            <a:pPr marL="514350" lvl="0" indent="-514350" algn="l">
              <a:lnSpc>
                <a:spcPct val="110000"/>
              </a:lnSpc>
              <a:spcBef>
                <a:spcPts val="1000"/>
              </a:spcBef>
              <a:buFont typeface="Arial" panose="020B0604020202020204" pitchFamily="34" charset="0"/>
              <a:buAutoNum type="arabicPeriod" startAt="7"/>
            </a:pPr>
            <a:r>
              <a:rPr lang="en-US" sz="1800" dirty="0">
                <a:solidFill>
                  <a:prstClr val="black"/>
                </a:solidFill>
              </a:rPr>
              <a:t>Fill in </a:t>
            </a:r>
            <a:r>
              <a:rPr lang="en-US" sz="1800" b="1" u="sng" dirty="0" smtClean="0">
                <a:solidFill>
                  <a:prstClr val="black"/>
                </a:solidFill>
              </a:rPr>
              <a:t>Accounting </a:t>
            </a:r>
            <a:r>
              <a:rPr lang="en-US" sz="1800" b="1" u="sng" dirty="0">
                <a:solidFill>
                  <a:prstClr val="black"/>
                </a:solidFill>
              </a:rPr>
              <a:t>Summary</a:t>
            </a:r>
            <a:r>
              <a:rPr lang="en-US" sz="1800" dirty="0">
                <a:solidFill>
                  <a:prstClr val="black"/>
                </a:solidFill>
              </a:rPr>
              <a:t> </a:t>
            </a:r>
            <a:r>
              <a:rPr lang="en-US" sz="1800" dirty="0" smtClean="0">
                <a:solidFill>
                  <a:prstClr val="black"/>
                </a:solidFill>
              </a:rPr>
              <a:t>information as shown below, </a:t>
            </a:r>
            <a:r>
              <a:rPr lang="en-US" sz="1800" dirty="0">
                <a:solidFill>
                  <a:prstClr val="black"/>
                </a:solidFill>
              </a:rPr>
              <a:t>then click </a:t>
            </a:r>
            <a:r>
              <a:rPr lang="en-US" sz="1800" b="1" u="sng" dirty="0">
                <a:solidFill>
                  <a:prstClr val="black"/>
                </a:solidFill>
              </a:rPr>
              <a:t>OK</a:t>
            </a:r>
            <a:r>
              <a:rPr lang="en-US" sz="1800" dirty="0" smtClean="0">
                <a:solidFill>
                  <a:prstClr val="black"/>
                </a:solidFill>
              </a:rPr>
              <a:t>. Only the Oper Unit, Dept, Fund, and Class need to be filled out (arrows). Leave the other boxes as they are. This </a:t>
            </a:r>
            <a:r>
              <a:rPr lang="en-US" sz="1800" dirty="0">
                <a:solidFill>
                  <a:prstClr val="black"/>
                </a:solidFill>
              </a:rPr>
              <a:t>information will be automatically added for each expense. </a:t>
            </a:r>
            <a:r>
              <a:rPr lang="en-US" sz="1800" dirty="0" smtClean="0">
                <a:solidFill>
                  <a:srgbClr val="98012E"/>
                </a:solidFill>
              </a:rPr>
              <a:t>The </a:t>
            </a:r>
            <a:r>
              <a:rPr lang="en-US" sz="1800" dirty="0">
                <a:solidFill>
                  <a:srgbClr val="98012E"/>
                </a:solidFill>
              </a:rPr>
              <a:t>Account number shown is for domestic travel.  If you are traveling outside the US, use </a:t>
            </a:r>
            <a:r>
              <a:rPr lang="en-US" sz="1800" dirty="0" smtClean="0">
                <a:solidFill>
                  <a:srgbClr val="98012E"/>
                </a:solidFill>
              </a:rPr>
              <a:t>account </a:t>
            </a:r>
            <a:r>
              <a:rPr lang="en-US" sz="1800" dirty="0">
                <a:solidFill>
                  <a:srgbClr val="98012E"/>
                </a:solidFill>
              </a:rPr>
              <a:t>number </a:t>
            </a:r>
            <a:r>
              <a:rPr lang="en-US" sz="1800" dirty="0" smtClean="0">
                <a:solidFill>
                  <a:srgbClr val="98012E"/>
                </a:solidFill>
              </a:rPr>
              <a:t>52025.</a:t>
            </a: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srgbClr val="98012E"/>
              </a:solidFill>
            </a:endParaRPr>
          </a:p>
          <a:p>
            <a:pPr marL="514350" lvl="0" indent="-514350" algn="l">
              <a:lnSpc>
                <a:spcPct val="110000"/>
              </a:lnSpc>
              <a:spcBef>
                <a:spcPts val="1000"/>
              </a:spcBef>
              <a:buFont typeface="Arial" panose="020B0604020202020204" pitchFamily="34" charset="0"/>
              <a:buAutoNum type="arabicPeriod" startAt="7"/>
            </a:pPr>
            <a:endParaRPr lang="en-US" sz="1800" dirty="0" smtClean="0">
              <a:solidFill>
                <a:prstClr val="black"/>
              </a:solidFill>
            </a:endParaRPr>
          </a:p>
          <a:p>
            <a:pPr marL="514350" lvl="0" indent="-514350" algn="l">
              <a:lnSpc>
                <a:spcPct val="110000"/>
              </a:lnSpc>
              <a:spcBef>
                <a:spcPts val="1000"/>
              </a:spcBef>
              <a:buFont typeface="Arial" panose="020B0604020202020204" pitchFamily="34" charset="0"/>
              <a:buAutoNum type="arabicPeriod" startAt="7"/>
            </a:pPr>
            <a:r>
              <a:rPr lang="en-US" sz="1800" dirty="0" smtClean="0">
                <a:solidFill>
                  <a:prstClr val="black"/>
                </a:solidFill>
              </a:rPr>
              <a:t>Save </a:t>
            </a:r>
            <a:r>
              <a:rPr lang="en-US" sz="1800" dirty="0">
                <a:solidFill>
                  <a:prstClr val="black"/>
                </a:solidFill>
              </a:rPr>
              <a:t>your work and do not submit it yet.  You will need to attach a signed Signature Form.   </a:t>
            </a:r>
          </a:p>
        </p:txBody>
      </p:sp>
      <p:pic>
        <p:nvPicPr>
          <p:cNvPr id="2" name="Picture 1"/>
          <p:cNvPicPr>
            <a:picLocks noChangeAspect="1"/>
          </p:cNvPicPr>
          <p:nvPr/>
        </p:nvPicPr>
        <p:blipFill>
          <a:blip r:embed="rId2"/>
          <a:stretch>
            <a:fillRect/>
          </a:stretch>
        </p:blipFill>
        <p:spPr>
          <a:xfrm>
            <a:off x="1066800" y="5161722"/>
            <a:ext cx="6629400" cy="720587"/>
          </a:xfrm>
          <a:prstGeom prst="rect">
            <a:avLst/>
          </a:prstGeom>
        </p:spPr>
      </p:pic>
      <p:cxnSp>
        <p:nvCxnSpPr>
          <p:cNvPr id="7" name="Straight Arrow Connector 6"/>
          <p:cNvCxnSpPr/>
          <p:nvPr/>
        </p:nvCxnSpPr>
        <p:spPr>
          <a:xfrm>
            <a:off x="2438400" y="5161722"/>
            <a:ext cx="0"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895600" y="5161722"/>
            <a:ext cx="0"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657600" y="5161722"/>
            <a:ext cx="0"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876800" y="5161722"/>
            <a:ext cx="0" cy="24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1519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1457"/>
            <a:ext cx="6858000" cy="563562"/>
          </a:xfrm>
        </p:spPr>
        <p:txBody>
          <a:bodyPr>
            <a:normAutofit fontScale="90000"/>
          </a:bodyPr>
          <a:lstStyle/>
          <a:p>
            <a:pPr algn="l"/>
            <a:r>
              <a:rPr lang="en-US" dirty="0" smtClean="0">
                <a:solidFill>
                  <a:schemeClr val="bg1"/>
                </a:solidFill>
              </a:rPr>
              <a:t>Complete Signature Form</a:t>
            </a:r>
            <a:endParaRPr lang="en-US" dirty="0">
              <a:solidFill>
                <a:schemeClr val="bg1"/>
              </a:solidFill>
            </a:endParaRPr>
          </a:p>
        </p:txBody>
      </p:sp>
      <p:sp>
        <p:nvSpPr>
          <p:cNvPr id="3" name="Subtitle 2"/>
          <p:cNvSpPr>
            <a:spLocks noGrp="1"/>
          </p:cNvSpPr>
          <p:nvPr>
            <p:ph idx="1"/>
          </p:nvPr>
        </p:nvSpPr>
        <p:spPr>
          <a:xfrm>
            <a:off x="396240" y="1166018"/>
            <a:ext cx="8229600" cy="4525963"/>
          </a:xfrm>
        </p:spPr>
        <p:txBody>
          <a:bodyPr/>
          <a:lstStyle/>
          <a:p>
            <a:pPr marL="514350" lvl="0" indent="-514350" algn="l">
              <a:lnSpc>
                <a:spcPct val="90000"/>
              </a:lnSpc>
              <a:spcBef>
                <a:spcPts val="1000"/>
              </a:spcBef>
              <a:buFont typeface="Arial" panose="020B0604020202020204" pitchFamily="34" charset="0"/>
              <a:buAutoNum type="arabicPeriod" startAt="12"/>
            </a:pPr>
            <a:r>
              <a:rPr lang="en-US" sz="2000" dirty="0">
                <a:solidFill>
                  <a:prstClr val="black"/>
                </a:solidFill>
              </a:rPr>
              <a:t>Now complete the Signature Form.  You can obtain it from the </a:t>
            </a:r>
            <a:r>
              <a:rPr lang="en-US" sz="2000" b="1" dirty="0">
                <a:solidFill>
                  <a:prstClr val="black"/>
                </a:solidFill>
              </a:rPr>
              <a:t>M </a:t>
            </a:r>
            <a:r>
              <a:rPr lang="en-US" sz="2000" b="1" dirty="0" smtClean="0">
                <a:solidFill>
                  <a:prstClr val="black"/>
                </a:solidFill>
              </a:rPr>
              <a:t>Drive/Travel </a:t>
            </a:r>
            <a:r>
              <a:rPr lang="en-US" sz="2000" b="1" dirty="0">
                <a:solidFill>
                  <a:prstClr val="black"/>
                </a:solidFill>
              </a:rPr>
              <a:t>and </a:t>
            </a:r>
            <a:r>
              <a:rPr lang="en-US" sz="2000" b="1" dirty="0" smtClean="0">
                <a:solidFill>
                  <a:prstClr val="black"/>
                </a:solidFill>
              </a:rPr>
              <a:t>Vacation/Forms </a:t>
            </a:r>
            <a:r>
              <a:rPr lang="en-US" sz="2000" b="1" dirty="0">
                <a:solidFill>
                  <a:prstClr val="black"/>
                </a:solidFill>
              </a:rPr>
              <a:t>and Policies</a:t>
            </a:r>
            <a:r>
              <a:rPr lang="en-US" sz="2000" dirty="0">
                <a:solidFill>
                  <a:prstClr val="black"/>
                </a:solidFill>
              </a:rPr>
              <a:t>, then search for “ad hoc.”  This form will come up.</a:t>
            </a:r>
          </a:p>
          <a:p>
            <a:pPr algn="l"/>
            <a:endParaRPr lang="en-US" dirty="0"/>
          </a:p>
        </p:txBody>
      </p:sp>
      <p:pic>
        <p:nvPicPr>
          <p:cNvPr id="4" name="Picture 3"/>
          <p:cNvPicPr>
            <a:picLocks noChangeAspect="1"/>
          </p:cNvPicPr>
          <p:nvPr/>
        </p:nvPicPr>
        <p:blipFill>
          <a:blip r:embed="rId2"/>
          <a:stretch>
            <a:fillRect/>
          </a:stretch>
        </p:blipFill>
        <p:spPr>
          <a:xfrm>
            <a:off x="4419600" y="1828799"/>
            <a:ext cx="3886200" cy="4939635"/>
          </a:xfrm>
          <a:prstGeom prst="rect">
            <a:avLst/>
          </a:prstGeom>
        </p:spPr>
      </p:pic>
      <p:grpSp>
        <p:nvGrpSpPr>
          <p:cNvPr id="5" name="Group 4"/>
          <p:cNvGrpSpPr/>
          <p:nvPr/>
        </p:nvGrpSpPr>
        <p:grpSpPr>
          <a:xfrm>
            <a:off x="1371600" y="2667000"/>
            <a:ext cx="4495800" cy="1200329"/>
            <a:chOff x="609600" y="2971800"/>
            <a:chExt cx="4495800" cy="1200329"/>
          </a:xfrm>
        </p:grpSpPr>
        <p:sp>
          <p:nvSpPr>
            <p:cNvPr id="6" name="TextBox 5"/>
            <p:cNvSpPr txBox="1"/>
            <p:nvPr/>
          </p:nvSpPr>
          <p:spPr>
            <a:xfrm>
              <a:off x="609600" y="2971800"/>
              <a:ext cx="19812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Enter TA number and later, Expense Report number here.</a:t>
              </a:r>
              <a:endParaRPr lang="en-US" dirty="0"/>
            </a:p>
          </p:txBody>
        </p:sp>
        <p:cxnSp>
          <p:nvCxnSpPr>
            <p:cNvPr id="7" name="Straight Arrow Connector 6"/>
            <p:cNvCxnSpPr/>
            <p:nvPr/>
          </p:nvCxnSpPr>
          <p:spPr>
            <a:xfrm flipV="1">
              <a:off x="2590800" y="3733800"/>
              <a:ext cx="2514600" cy="14296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6453613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1377</TotalTime>
  <Words>1845</Words>
  <Application>Microsoft Office PowerPoint</Application>
  <PresentationFormat>On-screen Show (4:3)</PresentationFormat>
  <Paragraphs>100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Wingdings</vt:lpstr>
      <vt:lpstr>Office Theme</vt:lpstr>
      <vt:lpstr>Admissions Travel  Instructions </vt:lpstr>
      <vt:lpstr>Overview of Travel Procedures</vt:lpstr>
      <vt:lpstr>Important Notes</vt:lpstr>
      <vt:lpstr>Important Notes</vt:lpstr>
      <vt:lpstr>Create a Travel Authorization</vt:lpstr>
      <vt:lpstr>How to Add Bank Account</vt:lpstr>
      <vt:lpstr>Travel Authorization (cont.)</vt:lpstr>
      <vt:lpstr>Travel Authorization (cont.)</vt:lpstr>
      <vt:lpstr>Complete Signature Form</vt:lpstr>
      <vt:lpstr>Travel Authorization (cont.)</vt:lpstr>
      <vt:lpstr>Create an Expense Report</vt:lpstr>
      <vt:lpstr>Expense Report (cont.)</vt:lpstr>
      <vt:lpstr>Expense Report (cont.)</vt:lpstr>
      <vt:lpstr>Expense Report (cont.)</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KENDRICK, PRISCILLA</cp:lastModifiedBy>
  <cp:revision>79</cp:revision>
  <cp:lastPrinted>2018-11-06T22:09:13Z</cp:lastPrinted>
  <dcterms:created xsi:type="dcterms:W3CDTF">2014-12-18T13:19:32Z</dcterms:created>
  <dcterms:modified xsi:type="dcterms:W3CDTF">2018-11-08T19:48:38Z</dcterms:modified>
</cp:coreProperties>
</file>