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9" r:id="rId5"/>
  </p:sldMasterIdLst>
  <p:notesMasterIdLst>
    <p:notesMasterId r:id="rId48"/>
  </p:notesMasterIdLst>
  <p:handoutMasterIdLst>
    <p:handoutMasterId r:id="rId49"/>
  </p:handoutMasterIdLst>
  <p:sldIdLst>
    <p:sldId id="256" r:id="rId6"/>
    <p:sldId id="406" r:id="rId7"/>
    <p:sldId id="413" r:id="rId8"/>
    <p:sldId id="414" r:id="rId9"/>
    <p:sldId id="309" r:id="rId10"/>
    <p:sldId id="468" r:id="rId11"/>
    <p:sldId id="436" r:id="rId12"/>
    <p:sldId id="454" r:id="rId13"/>
    <p:sldId id="469" r:id="rId14"/>
    <p:sldId id="419" r:id="rId15"/>
    <p:sldId id="455" r:id="rId16"/>
    <p:sldId id="426" r:id="rId17"/>
    <p:sldId id="407" r:id="rId18"/>
    <p:sldId id="450" r:id="rId19"/>
    <p:sldId id="461" r:id="rId20"/>
    <p:sldId id="470" r:id="rId21"/>
    <p:sldId id="472" r:id="rId22"/>
    <p:sldId id="471" r:id="rId23"/>
    <p:sldId id="459" r:id="rId24"/>
    <p:sldId id="474" r:id="rId25"/>
    <p:sldId id="410" r:id="rId26"/>
    <p:sldId id="430" r:id="rId27"/>
    <p:sldId id="465" r:id="rId28"/>
    <p:sldId id="463" r:id="rId29"/>
    <p:sldId id="458" r:id="rId30"/>
    <p:sldId id="466" r:id="rId31"/>
    <p:sldId id="341" r:id="rId32"/>
    <p:sldId id="409" r:id="rId33"/>
    <p:sldId id="444" r:id="rId34"/>
    <p:sldId id="388" r:id="rId35"/>
    <p:sldId id="442" r:id="rId36"/>
    <p:sldId id="441" r:id="rId37"/>
    <p:sldId id="342" r:id="rId38"/>
    <p:sldId id="393" r:id="rId39"/>
    <p:sldId id="443" r:id="rId40"/>
    <p:sldId id="392" r:id="rId41"/>
    <p:sldId id="457" r:id="rId42"/>
    <p:sldId id="473" r:id="rId43"/>
    <p:sldId id="398" r:id="rId44"/>
    <p:sldId id="460" r:id="rId45"/>
    <p:sldId id="435" r:id="rId46"/>
    <p:sldId id="357"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E0CDD-9FE1-5A44-058C-98644EC9B6F0}" v="28" dt="2021-02-18T21:49:05.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94694"/>
  </p:normalViewPr>
  <p:slideViewPr>
    <p:cSldViewPr snapToGrid="0" snapToObjects="1">
      <p:cViewPr varScale="1">
        <p:scale>
          <a:sx n="121" d="100"/>
          <a:sy n="121" d="100"/>
        </p:scale>
        <p:origin x="432"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B2902AC3-6947-4311-982C-635CDDF785A1}" type="datetimeFigureOut">
              <a:rPr lang="en-US"/>
              <a:pPr>
                <a:defRPr/>
              </a:pPr>
              <a:t>9/5/23</a:t>
            </a:fld>
            <a:endParaRPr lang="en-US"/>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8AA88AF-4018-4104-AACB-16B0FD8F4C9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F96988-91F5-4FB4-9D10-0A8832C684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DBDC37-B550-4754-B093-E446AE9C81D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BC4FD39-94DC-4AC0-965F-A5705BBB495D}" type="datetimeFigureOut">
              <a:rPr lang="en-US"/>
              <a:pPr>
                <a:defRPr/>
              </a:pPr>
              <a:t>9/5/23</a:t>
            </a:fld>
            <a:endParaRPr lang="en-US"/>
          </a:p>
        </p:txBody>
      </p:sp>
      <p:sp>
        <p:nvSpPr>
          <p:cNvPr id="4" name="Slide Image Placeholder 3">
            <a:extLst>
              <a:ext uri="{FF2B5EF4-FFF2-40B4-BE49-F238E27FC236}">
                <a16:creationId xmlns:a16="http://schemas.microsoft.com/office/drawing/2014/main" id="{195F84FF-DEB1-46E2-82DC-C92FF99712DC}"/>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B412744-4746-4E74-A1D1-0837DCF150D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725C07A-89CD-4ADF-8D3B-82A31A53A74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1CFF3D2E-846D-4C5F-A642-92417326B96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A59A2DF3-BEAF-4596-9F2A-6BD81204829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3AA51DA2-5F18-4B8C-92E7-B3C2ED47E8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60A2519-1D65-4BB1-9CC8-48CC847681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2" name="Slide Number Placeholder 3">
            <a:extLst>
              <a:ext uri="{FF2B5EF4-FFF2-40B4-BE49-F238E27FC236}">
                <a16:creationId xmlns:a16="http://schemas.microsoft.com/office/drawing/2014/main" id="{BD90E9A1-6706-45DF-B55F-CBE8258999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840E266-FC80-44D3-8A18-5241C0F860F7}"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870CD95-F0ED-4027-B849-1A876BBC7C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196CA140-D639-441D-8649-BC6EA94E33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4820" name="Slide Number Placeholder 3">
            <a:extLst>
              <a:ext uri="{FF2B5EF4-FFF2-40B4-BE49-F238E27FC236}">
                <a16:creationId xmlns:a16="http://schemas.microsoft.com/office/drawing/2014/main" id="{D7F2D6F0-16D6-42EC-8130-D505BF9282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A7AF01D-85B4-4EC4-AC49-D6850CB0C605}" type="slidenum">
              <a:rPr lang="en-US" altLang="en-US">
                <a:solidFill>
                  <a:srgbClr val="000000"/>
                </a:solidFill>
                <a:latin typeface="Calibri" panose="020F0502020204030204" pitchFamily="34" charset="0"/>
              </a:rPr>
              <a:pPr/>
              <a:t>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31D0DE8-11AA-403F-82BF-A76B89465E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99CD2A2-C3C5-494D-90C0-86E1413781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Definitions (Adapted from CommonHealth Action)</a:t>
            </a:r>
          </a:p>
          <a:p>
            <a:pPr>
              <a:spcBef>
                <a:spcPct val="0"/>
              </a:spcBef>
            </a:pPr>
            <a:r>
              <a:rPr lang="en-US" altLang="en-US"/>
              <a:t> </a:t>
            </a:r>
          </a:p>
          <a:p>
            <a:pPr>
              <a:spcBef>
                <a:spcPct val="0"/>
              </a:spcBef>
            </a:pPr>
            <a:r>
              <a:rPr lang="en-US" altLang="en-US"/>
              <a:t>Health equity: </a:t>
            </a:r>
          </a:p>
          <a:p>
            <a:pPr>
              <a:spcBef>
                <a:spcPct val="0"/>
              </a:spcBef>
            </a:pPr>
            <a:r>
              <a:rPr lang="en-US" altLang="en-US"/>
              <a:t>Providing all people with fair opportunities to attain their optimal health to the extent possible </a:t>
            </a:r>
          </a:p>
          <a:p>
            <a:pPr>
              <a:spcBef>
                <a:spcPct val="0"/>
              </a:spcBef>
            </a:pPr>
            <a:r>
              <a:rPr lang="en-US" altLang="en-US"/>
              <a:t> </a:t>
            </a:r>
          </a:p>
          <a:p>
            <a:pPr>
              <a:spcBef>
                <a:spcPct val="0"/>
              </a:spcBef>
            </a:pPr>
            <a:r>
              <a:rPr lang="en-US" altLang="en-US"/>
              <a:t>Diversity: </a:t>
            </a:r>
          </a:p>
          <a:p>
            <a:pPr>
              <a:spcBef>
                <a:spcPct val="0"/>
              </a:spcBef>
            </a:pPr>
            <a:r>
              <a:rPr lang="en-US" altLang="en-US"/>
              <a:t>The collective mixture of differences and similarities that includes individual and organizational characteristics, values, beliefs, experiences, backgrounds, and behaviors. </a:t>
            </a:r>
          </a:p>
          <a:p>
            <a:pPr>
              <a:spcBef>
                <a:spcPct val="0"/>
              </a:spcBef>
            </a:pPr>
            <a:r>
              <a:rPr lang="en-US" altLang="en-US"/>
              <a:t>It encompasses our personal and professional histories that frame how we see the world, collaborative with colleagues and stakeholders, and serve communities (CommonHealth Action);  </a:t>
            </a:r>
          </a:p>
          <a:p>
            <a:pPr>
              <a:spcBef>
                <a:spcPct val="0"/>
              </a:spcBef>
            </a:pPr>
            <a:r>
              <a:rPr lang="en-US" altLang="en-US"/>
              <a:t>[includes INHERENT diversity and ACQUIRED diversity (adding exposure to diverse experiences)] (Harvard Business Review, December 2013, Hewlitt, Marshall, and Sherbin; McKinsey&amp;Company, Diversity Matters, February 2015: Hunt, Layton, &amp; Prince)</a:t>
            </a:r>
          </a:p>
          <a:p>
            <a:pPr>
              <a:spcBef>
                <a:spcPct val="0"/>
              </a:spcBef>
            </a:pPr>
            <a:r>
              <a:rPr lang="en-US" altLang="en-US"/>
              <a:t> </a:t>
            </a:r>
          </a:p>
          <a:p>
            <a:pPr>
              <a:spcBef>
                <a:spcPct val="0"/>
              </a:spcBef>
            </a:pPr>
            <a:r>
              <a:rPr lang="en-US" altLang="en-US"/>
              <a:t>Inclusion: </a:t>
            </a:r>
          </a:p>
          <a:p>
            <a:pPr>
              <a:spcBef>
                <a:spcPct val="0"/>
              </a:spcBef>
            </a:pPr>
            <a:r>
              <a:rPr lang="en-US" altLang="en-US"/>
              <a:t>Intentional policies and practices that promote the full participation and sense of belonging of every student</a:t>
            </a:r>
          </a:p>
        </p:txBody>
      </p:sp>
      <p:sp>
        <p:nvSpPr>
          <p:cNvPr id="53252" name="Slide Number Placeholder 3">
            <a:extLst>
              <a:ext uri="{FF2B5EF4-FFF2-40B4-BE49-F238E27FC236}">
                <a16:creationId xmlns:a16="http://schemas.microsoft.com/office/drawing/2014/main" id="{68783ADF-ED8D-461E-8712-5745FB89B9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D0F6912A-1F85-489F-A893-08A267E317A0}"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08C333F-879D-4084-831B-83E9E6B7D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0E288FD8-EB2E-400B-8B3B-DCE16A8897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2708" name="Slide Number Placeholder 3">
            <a:extLst>
              <a:ext uri="{FF2B5EF4-FFF2-40B4-BE49-F238E27FC236}">
                <a16:creationId xmlns:a16="http://schemas.microsoft.com/office/drawing/2014/main" id="{91F18732-4B74-48B3-8BF5-7711BEDDEE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5AADC88A-1092-424B-836C-E713ED5EF844}" type="slidenum">
              <a:rPr lang="en-US" altLang="en-US">
                <a:latin typeface="Calibri" panose="020F0502020204030204" pitchFamily="34" charset="0"/>
              </a:rPr>
              <a:pPr/>
              <a:t>41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A0A461-4BF5-47F8-8445-B07557974F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8488" y="4084638"/>
            <a:ext cx="3141662" cy="202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6E0C6703-D0F7-E745-A687-AC990D0C464C}"/>
              </a:ext>
            </a:extLst>
          </p:cNvPr>
          <p:cNvSpPr>
            <a:spLocks noGrp="1"/>
          </p:cNvSpPr>
          <p:nvPr>
            <p:ph type="ctrTitle"/>
          </p:nvPr>
        </p:nvSpPr>
        <p:spPr>
          <a:xfrm>
            <a:off x="1524000" y="734056"/>
            <a:ext cx="9144000" cy="2387600"/>
          </a:xfrm>
        </p:spPr>
        <p:txBody>
          <a:bodyPr anchor="b"/>
          <a:lstStyle>
            <a:lvl1pPr algn="ctr">
              <a:defRPr sz="6000">
                <a:latin typeface="Impact" panose="020B080603090205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AA72B4DE-B6B5-4E3F-BB31-A5B2F00113A6}"/>
              </a:ext>
            </a:extLst>
          </p:cNvPr>
          <p:cNvSpPr>
            <a:spLocks noGrp="1"/>
          </p:cNvSpPr>
          <p:nvPr>
            <p:ph type="sldNum" sz="quarter" idx="10"/>
          </p:nvPr>
        </p:nvSpPr>
        <p:spPr>
          <a:xfrm>
            <a:off x="838200" y="5991225"/>
            <a:ext cx="2587625" cy="365125"/>
          </a:xfrm>
        </p:spPr>
        <p:txBody>
          <a:bodyPr/>
          <a:lstStyle>
            <a:lvl1pPr>
              <a:defRPr/>
            </a:lvl1pPr>
          </a:lstStyle>
          <a:p>
            <a:fld id="{6D5DE478-5D42-4DDB-A811-C5847DC8123E}" type="slidenum">
              <a:rPr lang="en-US" altLang="en-US"/>
              <a:pPr/>
              <a:t>‹#›</a:t>
            </a:fld>
            <a:endParaRPr lang="en-US" altLang="en-US"/>
          </a:p>
        </p:txBody>
      </p:sp>
    </p:spTree>
    <p:extLst>
      <p:ext uri="{BB962C8B-B14F-4D97-AF65-F5344CB8AC3E}">
        <p14:creationId xmlns:p14="http://schemas.microsoft.com/office/powerpoint/2010/main" val="2193638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656521"/>
            <a:ext cx="10515600" cy="2187986"/>
          </a:xfrm>
        </p:spPr>
        <p:txBody>
          <a:bodyPr anchor="t"/>
          <a:lstStyle>
            <a:lvl1pPr algn="ct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22306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177F16-858B-4B0C-8320-BBC41F8E99F5}"/>
              </a:ext>
            </a:extLst>
          </p:cNvPr>
          <p:cNvSpPr/>
          <p:nvPr userDrawn="1"/>
        </p:nvSpPr>
        <p:spPr>
          <a:xfrm>
            <a:off x="1663700" y="800100"/>
            <a:ext cx="8737600" cy="34210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prstClr val="white"/>
              </a:solidFill>
            </a:endParaRPr>
          </a:p>
        </p:txBody>
      </p:sp>
      <p:sp>
        <p:nvSpPr>
          <p:cNvPr id="2" name="Title 1"/>
          <p:cNvSpPr>
            <a:spLocks noGrp="1"/>
          </p:cNvSpPr>
          <p:nvPr>
            <p:ph type="ctrTitle"/>
          </p:nvPr>
        </p:nvSpPr>
        <p:spPr>
          <a:xfrm>
            <a:off x="914400" y="4220751"/>
            <a:ext cx="10363200" cy="916737"/>
          </a:xfrm>
          <a:prstGeom prst="rect">
            <a:avLst/>
          </a:prstGeom>
        </p:spPr>
        <p:txBody>
          <a:bodyPr/>
          <a:lstStyle>
            <a:lvl1pPr>
              <a:defRPr sz="36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332772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1E938B-D9E5-44DB-9DEA-442B6145C7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8488" y="4084638"/>
            <a:ext cx="3141662" cy="2027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6E0C6703-D0F7-E745-A687-AC990D0C464C}"/>
              </a:ext>
            </a:extLst>
          </p:cNvPr>
          <p:cNvSpPr>
            <a:spLocks noGrp="1"/>
          </p:cNvSpPr>
          <p:nvPr>
            <p:ph type="ctrTitle"/>
          </p:nvPr>
        </p:nvSpPr>
        <p:spPr>
          <a:xfrm>
            <a:off x="1524000" y="734056"/>
            <a:ext cx="9144000" cy="2387600"/>
          </a:xfrm>
        </p:spPr>
        <p:txBody>
          <a:bodyPr anchor="b"/>
          <a:lstStyle>
            <a:lvl1pPr algn="ctr">
              <a:defRPr sz="6000">
                <a:latin typeface="Impact" panose="020B080603090205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9BE3B8A9-EBB5-4BD3-9C32-51ED00CD4C17}"/>
              </a:ext>
            </a:extLst>
          </p:cNvPr>
          <p:cNvSpPr>
            <a:spLocks noGrp="1"/>
          </p:cNvSpPr>
          <p:nvPr>
            <p:ph type="sldNum" sz="quarter" idx="10"/>
          </p:nvPr>
        </p:nvSpPr>
        <p:spPr>
          <a:xfrm>
            <a:off x="838200" y="5991225"/>
            <a:ext cx="2587625" cy="365125"/>
          </a:xfrm>
        </p:spPr>
        <p:txBody>
          <a:bodyPr/>
          <a:lstStyle>
            <a:lvl1pPr>
              <a:defRPr/>
            </a:lvl1pPr>
          </a:lstStyle>
          <a:p>
            <a:fld id="{04A60CE3-70A2-4481-A935-242737F34FA7}" type="slidenum">
              <a:rPr lang="en-US" altLang="en-US"/>
              <a:pPr/>
              <a:t>‹#›</a:t>
            </a:fld>
            <a:endParaRPr lang="en-US" altLang="en-US"/>
          </a:p>
        </p:txBody>
      </p:sp>
    </p:spTree>
    <p:extLst>
      <p:ext uri="{BB962C8B-B14F-4D97-AF65-F5344CB8AC3E}">
        <p14:creationId xmlns:p14="http://schemas.microsoft.com/office/powerpoint/2010/main" val="150848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89587624-317E-41B8-94F7-FED6C17747C8}"/>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5D3DEF8-A05C-4EDE-AD09-55239B4BAC8E}"/>
              </a:ext>
            </a:extLst>
          </p:cNvPr>
          <p:cNvSpPr>
            <a:spLocks noGrp="1"/>
          </p:cNvSpPr>
          <p:nvPr>
            <p:ph type="sldNum" sz="quarter" idx="11"/>
          </p:nvPr>
        </p:nvSpPr>
        <p:spPr>
          <a:xfrm>
            <a:off x="838200" y="6003925"/>
            <a:ext cx="2635250" cy="365125"/>
          </a:xfrm>
        </p:spPr>
        <p:txBody>
          <a:bodyPr/>
          <a:lstStyle>
            <a:lvl1pPr>
              <a:defRPr/>
            </a:lvl1pPr>
          </a:lstStyle>
          <a:p>
            <a:fld id="{D47EB7BB-2184-4B2D-ABF3-B45850CDA89B}" type="slidenum">
              <a:rPr lang="en-US" altLang="en-US"/>
              <a:pPr/>
              <a:t>‹#›</a:t>
            </a:fld>
            <a:endParaRPr lang="en-US" altLang="en-US"/>
          </a:p>
        </p:txBody>
      </p:sp>
    </p:spTree>
    <p:extLst>
      <p:ext uri="{BB962C8B-B14F-4D97-AF65-F5344CB8AC3E}">
        <p14:creationId xmlns:p14="http://schemas.microsoft.com/office/powerpoint/2010/main" val="289146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4BD0FD24-5D44-4E40-A1F8-E1D8FB792885}"/>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3E5734F-6859-45EC-9137-90A67A7208EC}"/>
              </a:ext>
            </a:extLst>
          </p:cNvPr>
          <p:cNvSpPr>
            <a:spLocks noGrp="1"/>
          </p:cNvSpPr>
          <p:nvPr>
            <p:ph type="sldNum" sz="quarter" idx="11"/>
          </p:nvPr>
        </p:nvSpPr>
        <p:spPr>
          <a:xfrm>
            <a:off x="838200" y="6003925"/>
            <a:ext cx="2665413" cy="365125"/>
          </a:xfrm>
        </p:spPr>
        <p:txBody>
          <a:bodyPr/>
          <a:lstStyle>
            <a:lvl1pPr>
              <a:defRPr/>
            </a:lvl1pPr>
          </a:lstStyle>
          <a:p>
            <a:fld id="{8CDF0916-3E80-4877-88C9-2525DB667ADA}" type="slidenum">
              <a:rPr lang="en-US" altLang="en-US"/>
              <a:pPr/>
              <a:t>‹#›</a:t>
            </a:fld>
            <a:endParaRPr lang="en-US" altLang="en-US"/>
          </a:p>
        </p:txBody>
      </p:sp>
    </p:spTree>
    <p:extLst>
      <p:ext uri="{BB962C8B-B14F-4D97-AF65-F5344CB8AC3E}">
        <p14:creationId xmlns:p14="http://schemas.microsoft.com/office/powerpoint/2010/main" val="61438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82E8A7EF-3591-4B2A-9D5E-1BF9938E0A9E}"/>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BD27ACA4-F887-4ABB-A849-B425F8E9154E}"/>
              </a:ext>
            </a:extLst>
          </p:cNvPr>
          <p:cNvSpPr>
            <a:spLocks noGrp="1"/>
          </p:cNvSpPr>
          <p:nvPr>
            <p:ph type="sldNum" sz="quarter" idx="11"/>
          </p:nvPr>
        </p:nvSpPr>
        <p:spPr>
          <a:xfrm>
            <a:off x="838200" y="6003925"/>
            <a:ext cx="2689225" cy="365125"/>
          </a:xfrm>
        </p:spPr>
        <p:txBody>
          <a:bodyPr/>
          <a:lstStyle>
            <a:lvl1pPr>
              <a:defRPr/>
            </a:lvl1pPr>
          </a:lstStyle>
          <a:p>
            <a:fld id="{E44CA4B1-E7F0-4CED-A470-AF4016BF4639}" type="slidenum">
              <a:rPr lang="en-US" altLang="en-US"/>
              <a:pPr/>
              <a:t>‹#›</a:t>
            </a:fld>
            <a:endParaRPr lang="en-US" altLang="en-US"/>
          </a:p>
        </p:txBody>
      </p:sp>
    </p:spTree>
    <p:extLst>
      <p:ext uri="{BB962C8B-B14F-4D97-AF65-F5344CB8AC3E}">
        <p14:creationId xmlns:p14="http://schemas.microsoft.com/office/powerpoint/2010/main" val="294609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5F94A8EA-EB6D-4667-B2A7-69F7CA0DB186}"/>
              </a:ext>
            </a:extLst>
          </p:cNvPr>
          <p:cNvSpPr>
            <a:spLocks noGrp="1"/>
          </p:cNvSpPr>
          <p:nvPr>
            <p:ph type="ftr" sz="quarter" idx="10"/>
          </p:nvPr>
        </p:nvSpPr>
        <p:spPr/>
        <p:txBody>
          <a:bodyPr/>
          <a:lstStyle>
            <a:lvl1pPr>
              <a:defRPr/>
            </a:lvl1pPr>
          </a:lstStyle>
          <a:p>
            <a:pPr>
              <a:defRPr/>
            </a:pPr>
            <a:endParaRPr lang="en-US"/>
          </a:p>
        </p:txBody>
      </p:sp>
      <p:sp>
        <p:nvSpPr>
          <p:cNvPr id="8" name="Slide Number Placeholder 8">
            <a:extLst>
              <a:ext uri="{FF2B5EF4-FFF2-40B4-BE49-F238E27FC236}">
                <a16:creationId xmlns:a16="http://schemas.microsoft.com/office/drawing/2014/main" id="{6AA8A43E-884E-43A7-B861-EBC134629CD0}"/>
              </a:ext>
            </a:extLst>
          </p:cNvPr>
          <p:cNvSpPr>
            <a:spLocks noGrp="1"/>
          </p:cNvSpPr>
          <p:nvPr>
            <p:ph type="sldNum" sz="quarter" idx="11"/>
          </p:nvPr>
        </p:nvSpPr>
        <p:spPr>
          <a:xfrm>
            <a:off x="838200" y="6003925"/>
            <a:ext cx="2682875" cy="365125"/>
          </a:xfrm>
        </p:spPr>
        <p:txBody>
          <a:bodyPr/>
          <a:lstStyle>
            <a:lvl1pPr>
              <a:defRPr/>
            </a:lvl1pPr>
          </a:lstStyle>
          <a:p>
            <a:fld id="{FEC2B535-F477-442E-B3E0-1E6A42171604}" type="slidenum">
              <a:rPr lang="en-US" altLang="en-US"/>
              <a:pPr/>
              <a:t>‹#›</a:t>
            </a:fld>
            <a:endParaRPr lang="en-US" altLang="en-US"/>
          </a:p>
        </p:txBody>
      </p:sp>
    </p:spTree>
    <p:extLst>
      <p:ext uri="{BB962C8B-B14F-4D97-AF65-F5344CB8AC3E}">
        <p14:creationId xmlns:p14="http://schemas.microsoft.com/office/powerpoint/2010/main" val="3575062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D6153ACA-1B46-4758-87DC-745FAED355E5}"/>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5263D6F5-6AF4-4B6B-AEEF-DB544066AD1C}"/>
              </a:ext>
            </a:extLst>
          </p:cNvPr>
          <p:cNvSpPr>
            <a:spLocks noGrp="1"/>
          </p:cNvSpPr>
          <p:nvPr>
            <p:ph type="sldNum" sz="quarter" idx="11"/>
          </p:nvPr>
        </p:nvSpPr>
        <p:spPr>
          <a:xfrm>
            <a:off x="838200" y="6005513"/>
            <a:ext cx="2670175" cy="365125"/>
          </a:xfrm>
        </p:spPr>
        <p:txBody>
          <a:bodyPr/>
          <a:lstStyle>
            <a:lvl1pPr>
              <a:defRPr/>
            </a:lvl1pPr>
          </a:lstStyle>
          <a:p>
            <a:fld id="{3BB99971-6D5A-42A5-A5E5-150634385CA1}" type="slidenum">
              <a:rPr lang="en-US" altLang="en-US"/>
              <a:pPr/>
              <a:t>‹#›</a:t>
            </a:fld>
            <a:endParaRPr lang="en-US" altLang="en-US"/>
          </a:p>
        </p:txBody>
      </p:sp>
    </p:spTree>
    <p:extLst>
      <p:ext uri="{BB962C8B-B14F-4D97-AF65-F5344CB8AC3E}">
        <p14:creationId xmlns:p14="http://schemas.microsoft.com/office/powerpoint/2010/main" val="398662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346AC767-BC20-4F1D-AD21-D1F38DBDE7C5}"/>
              </a:ext>
            </a:extLst>
          </p:cNvPr>
          <p:cNvSpPr>
            <a:spLocks noGrp="1"/>
          </p:cNvSpPr>
          <p:nvPr>
            <p:ph type="ftr" sz="quarter" idx="10"/>
          </p:nvPr>
        </p:nvSpPr>
        <p:spPr/>
        <p:txBody>
          <a:bodyPr/>
          <a:lstStyle>
            <a:lvl1pPr>
              <a:defRPr/>
            </a:lvl1pPr>
          </a:lstStyle>
          <a:p>
            <a:pPr>
              <a:defRPr/>
            </a:pPr>
            <a:endParaRPr lang="en-US"/>
          </a:p>
        </p:txBody>
      </p:sp>
      <p:sp>
        <p:nvSpPr>
          <p:cNvPr id="3" name="Slide Number Placeholder 3">
            <a:extLst>
              <a:ext uri="{FF2B5EF4-FFF2-40B4-BE49-F238E27FC236}">
                <a16:creationId xmlns:a16="http://schemas.microsoft.com/office/drawing/2014/main" id="{0E4A5BFF-8AA7-47BB-95A5-732148C167ED}"/>
              </a:ext>
            </a:extLst>
          </p:cNvPr>
          <p:cNvSpPr>
            <a:spLocks noGrp="1"/>
          </p:cNvSpPr>
          <p:nvPr>
            <p:ph type="sldNum" sz="quarter" idx="11"/>
          </p:nvPr>
        </p:nvSpPr>
        <p:spPr>
          <a:xfrm>
            <a:off x="838200" y="6003925"/>
            <a:ext cx="2605088" cy="365125"/>
          </a:xfrm>
        </p:spPr>
        <p:txBody>
          <a:bodyPr/>
          <a:lstStyle>
            <a:lvl1pPr>
              <a:defRPr/>
            </a:lvl1pPr>
          </a:lstStyle>
          <a:p>
            <a:fld id="{CF95C9B2-2FB4-431F-AFD3-5F63A27C42E3}" type="slidenum">
              <a:rPr lang="en-US" altLang="en-US"/>
              <a:pPr/>
              <a:t>‹#›</a:t>
            </a:fld>
            <a:endParaRPr lang="en-US" altLang="en-US"/>
          </a:p>
        </p:txBody>
      </p:sp>
    </p:spTree>
    <p:extLst>
      <p:ext uri="{BB962C8B-B14F-4D97-AF65-F5344CB8AC3E}">
        <p14:creationId xmlns:p14="http://schemas.microsoft.com/office/powerpoint/2010/main" val="2407821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5">
            <a:extLst>
              <a:ext uri="{FF2B5EF4-FFF2-40B4-BE49-F238E27FC236}">
                <a16:creationId xmlns:a16="http://schemas.microsoft.com/office/drawing/2014/main" id="{3CD4E999-A824-4D06-BC46-C7E1FC08BDF9}"/>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91690A52-E015-4032-B0A9-09308187DB41}"/>
              </a:ext>
            </a:extLst>
          </p:cNvPr>
          <p:cNvSpPr>
            <a:spLocks noGrp="1"/>
          </p:cNvSpPr>
          <p:nvPr>
            <p:ph type="sldNum" sz="quarter" idx="11"/>
          </p:nvPr>
        </p:nvSpPr>
        <p:spPr>
          <a:xfrm>
            <a:off x="838200" y="6003925"/>
            <a:ext cx="2670175" cy="365125"/>
          </a:xfrm>
        </p:spPr>
        <p:txBody>
          <a:bodyPr/>
          <a:lstStyle>
            <a:lvl1pPr>
              <a:defRPr/>
            </a:lvl1pPr>
          </a:lstStyle>
          <a:p>
            <a:fld id="{AA018EE3-3592-4A09-8B86-64597FE003C8}" type="slidenum">
              <a:rPr lang="en-US" altLang="en-US"/>
              <a:pPr/>
              <a:t>‹#›</a:t>
            </a:fld>
            <a:endParaRPr lang="en-US" altLang="en-US"/>
          </a:p>
        </p:txBody>
      </p:sp>
    </p:spTree>
    <p:extLst>
      <p:ext uri="{BB962C8B-B14F-4D97-AF65-F5344CB8AC3E}">
        <p14:creationId xmlns:p14="http://schemas.microsoft.com/office/powerpoint/2010/main" val="2653630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58B67598-F787-4AE3-96EE-4FE7B48264BC}"/>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4083C81-7819-40F0-BA2D-C1EE419B584F}"/>
              </a:ext>
            </a:extLst>
          </p:cNvPr>
          <p:cNvSpPr>
            <a:spLocks noGrp="1"/>
          </p:cNvSpPr>
          <p:nvPr>
            <p:ph type="sldNum" sz="quarter" idx="11"/>
          </p:nvPr>
        </p:nvSpPr>
        <p:spPr>
          <a:xfrm>
            <a:off x="838200" y="6003925"/>
            <a:ext cx="2635250" cy="365125"/>
          </a:xfrm>
        </p:spPr>
        <p:txBody>
          <a:bodyPr/>
          <a:lstStyle>
            <a:lvl1pPr>
              <a:defRPr/>
            </a:lvl1pPr>
          </a:lstStyle>
          <a:p>
            <a:fld id="{93F2A81E-94F7-4F18-AD57-39EE018ABB63}" type="slidenum">
              <a:rPr lang="en-US" altLang="en-US"/>
              <a:pPr/>
              <a:t>‹#›</a:t>
            </a:fld>
            <a:endParaRPr lang="en-US" altLang="en-US"/>
          </a:p>
        </p:txBody>
      </p:sp>
    </p:spTree>
    <p:extLst>
      <p:ext uri="{BB962C8B-B14F-4D97-AF65-F5344CB8AC3E}">
        <p14:creationId xmlns:p14="http://schemas.microsoft.com/office/powerpoint/2010/main" val="1131783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5">
            <a:extLst>
              <a:ext uri="{FF2B5EF4-FFF2-40B4-BE49-F238E27FC236}">
                <a16:creationId xmlns:a16="http://schemas.microsoft.com/office/drawing/2014/main" id="{11979BE5-90E4-4CB0-BC0E-6E0738F504C2}"/>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B4B279D6-E914-41DE-A324-1B02A82CDB6D}"/>
              </a:ext>
            </a:extLst>
          </p:cNvPr>
          <p:cNvSpPr>
            <a:spLocks noGrp="1"/>
          </p:cNvSpPr>
          <p:nvPr>
            <p:ph type="sldNum" sz="quarter" idx="11"/>
          </p:nvPr>
        </p:nvSpPr>
        <p:spPr>
          <a:xfrm>
            <a:off x="838200" y="6003925"/>
            <a:ext cx="2676525" cy="365125"/>
          </a:xfrm>
        </p:spPr>
        <p:txBody>
          <a:bodyPr/>
          <a:lstStyle>
            <a:lvl1pPr>
              <a:defRPr/>
            </a:lvl1pPr>
          </a:lstStyle>
          <a:p>
            <a:fld id="{91838405-1660-43B9-B387-BF7F8BC1B267}" type="slidenum">
              <a:rPr lang="en-US" altLang="en-US"/>
              <a:pPr/>
              <a:t>‹#›</a:t>
            </a:fld>
            <a:endParaRPr lang="en-US" altLang="en-US"/>
          </a:p>
        </p:txBody>
      </p:sp>
    </p:spTree>
    <p:extLst>
      <p:ext uri="{BB962C8B-B14F-4D97-AF65-F5344CB8AC3E}">
        <p14:creationId xmlns:p14="http://schemas.microsoft.com/office/powerpoint/2010/main" val="3597268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656521"/>
            <a:ext cx="10515600" cy="2187986"/>
          </a:xfrm>
        </p:spPr>
        <p:txBody>
          <a:bodyPr anchor="t"/>
          <a:lstStyle>
            <a:lvl1pPr algn="ct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05433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C62A0489-4564-43BA-8FC0-6E899F5B7DB9}"/>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7F6E0E2-D810-494A-9DAB-8F9C23C97508}"/>
              </a:ext>
            </a:extLst>
          </p:cNvPr>
          <p:cNvSpPr>
            <a:spLocks noGrp="1"/>
          </p:cNvSpPr>
          <p:nvPr>
            <p:ph type="sldNum" sz="quarter" idx="11"/>
          </p:nvPr>
        </p:nvSpPr>
        <p:spPr>
          <a:xfrm>
            <a:off x="838200" y="6003925"/>
            <a:ext cx="2665413" cy="365125"/>
          </a:xfrm>
        </p:spPr>
        <p:txBody>
          <a:bodyPr/>
          <a:lstStyle>
            <a:lvl1pPr>
              <a:defRPr/>
            </a:lvl1pPr>
          </a:lstStyle>
          <a:p>
            <a:fld id="{2059482C-21F5-4CDE-B774-7FA074B722DF}" type="slidenum">
              <a:rPr lang="en-US" altLang="en-US"/>
              <a:pPr/>
              <a:t>‹#›</a:t>
            </a:fld>
            <a:endParaRPr lang="en-US" altLang="en-US"/>
          </a:p>
        </p:txBody>
      </p:sp>
    </p:spTree>
    <p:extLst>
      <p:ext uri="{BB962C8B-B14F-4D97-AF65-F5344CB8AC3E}">
        <p14:creationId xmlns:p14="http://schemas.microsoft.com/office/powerpoint/2010/main" val="19385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39189765-5AE5-4318-9D44-C823AE01D7D2}"/>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79A108C7-42FD-4417-8578-B292E6454E3A}"/>
              </a:ext>
            </a:extLst>
          </p:cNvPr>
          <p:cNvSpPr>
            <a:spLocks noGrp="1"/>
          </p:cNvSpPr>
          <p:nvPr>
            <p:ph type="sldNum" sz="quarter" idx="11"/>
          </p:nvPr>
        </p:nvSpPr>
        <p:spPr>
          <a:xfrm>
            <a:off x="838200" y="6003925"/>
            <a:ext cx="2689225" cy="365125"/>
          </a:xfrm>
        </p:spPr>
        <p:txBody>
          <a:bodyPr/>
          <a:lstStyle>
            <a:lvl1pPr>
              <a:defRPr/>
            </a:lvl1pPr>
          </a:lstStyle>
          <a:p>
            <a:fld id="{438F28E2-2B6E-4DA2-8E49-3B469694BF22}" type="slidenum">
              <a:rPr lang="en-US" altLang="en-US"/>
              <a:pPr/>
              <a:t>‹#›</a:t>
            </a:fld>
            <a:endParaRPr lang="en-US" altLang="en-US"/>
          </a:p>
        </p:txBody>
      </p:sp>
    </p:spTree>
    <p:extLst>
      <p:ext uri="{BB962C8B-B14F-4D97-AF65-F5344CB8AC3E}">
        <p14:creationId xmlns:p14="http://schemas.microsoft.com/office/powerpoint/2010/main" val="5306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a:extLst>
              <a:ext uri="{FF2B5EF4-FFF2-40B4-BE49-F238E27FC236}">
                <a16:creationId xmlns:a16="http://schemas.microsoft.com/office/drawing/2014/main" id="{AC1E4CCE-2EA4-4A80-9EF3-E592EFE8EFD1}"/>
              </a:ext>
            </a:extLst>
          </p:cNvPr>
          <p:cNvSpPr>
            <a:spLocks noGrp="1"/>
          </p:cNvSpPr>
          <p:nvPr>
            <p:ph type="ftr" sz="quarter" idx="10"/>
          </p:nvPr>
        </p:nvSpPr>
        <p:spPr/>
        <p:txBody>
          <a:bodyPr/>
          <a:lstStyle>
            <a:lvl1pPr>
              <a:defRPr/>
            </a:lvl1pPr>
          </a:lstStyle>
          <a:p>
            <a:pPr>
              <a:defRPr/>
            </a:pPr>
            <a:endParaRPr lang="en-US"/>
          </a:p>
        </p:txBody>
      </p:sp>
      <p:sp>
        <p:nvSpPr>
          <p:cNvPr id="8" name="Slide Number Placeholder 8">
            <a:extLst>
              <a:ext uri="{FF2B5EF4-FFF2-40B4-BE49-F238E27FC236}">
                <a16:creationId xmlns:a16="http://schemas.microsoft.com/office/drawing/2014/main" id="{A514EDD1-3A70-42A5-8967-28F20D4C4263}"/>
              </a:ext>
            </a:extLst>
          </p:cNvPr>
          <p:cNvSpPr>
            <a:spLocks noGrp="1"/>
          </p:cNvSpPr>
          <p:nvPr>
            <p:ph type="sldNum" sz="quarter" idx="11"/>
          </p:nvPr>
        </p:nvSpPr>
        <p:spPr>
          <a:xfrm>
            <a:off x="838200" y="6003925"/>
            <a:ext cx="2682875" cy="365125"/>
          </a:xfrm>
        </p:spPr>
        <p:txBody>
          <a:bodyPr/>
          <a:lstStyle>
            <a:lvl1pPr>
              <a:defRPr/>
            </a:lvl1pPr>
          </a:lstStyle>
          <a:p>
            <a:fld id="{2F965C8E-2B6A-4785-86F2-822A51C0D7AE}" type="slidenum">
              <a:rPr lang="en-US" altLang="en-US"/>
              <a:pPr/>
              <a:t>‹#›</a:t>
            </a:fld>
            <a:endParaRPr lang="en-US" altLang="en-US"/>
          </a:p>
        </p:txBody>
      </p:sp>
    </p:spTree>
    <p:extLst>
      <p:ext uri="{BB962C8B-B14F-4D97-AF65-F5344CB8AC3E}">
        <p14:creationId xmlns:p14="http://schemas.microsoft.com/office/powerpoint/2010/main" val="52942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E89D279D-A17D-4916-8F96-036DF0CF8A78}"/>
              </a:ext>
            </a:extLst>
          </p:cNvPr>
          <p:cNvSpPr>
            <a:spLocks noGrp="1"/>
          </p:cNvSpPr>
          <p:nvPr>
            <p:ph type="ftr" sz="quarter" idx="10"/>
          </p:nvPr>
        </p:nvSpPr>
        <p:spPr/>
        <p:txBody>
          <a:bodyPr/>
          <a:lstStyle>
            <a:lvl1pPr>
              <a:defRPr/>
            </a:lvl1pPr>
          </a:lstStyle>
          <a:p>
            <a:pPr>
              <a:defRPr/>
            </a:pPr>
            <a:endParaRPr lang="en-US"/>
          </a:p>
        </p:txBody>
      </p:sp>
      <p:sp>
        <p:nvSpPr>
          <p:cNvPr id="4" name="Slide Number Placeholder 4">
            <a:extLst>
              <a:ext uri="{FF2B5EF4-FFF2-40B4-BE49-F238E27FC236}">
                <a16:creationId xmlns:a16="http://schemas.microsoft.com/office/drawing/2014/main" id="{91585652-4EEA-4F69-81E4-083ED1F98CD0}"/>
              </a:ext>
            </a:extLst>
          </p:cNvPr>
          <p:cNvSpPr>
            <a:spLocks noGrp="1"/>
          </p:cNvSpPr>
          <p:nvPr>
            <p:ph type="sldNum" sz="quarter" idx="11"/>
          </p:nvPr>
        </p:nvSpPr>
        <p:spPr>
          <a:xfrm>
            <a:off x="838200" y="6005513"/>
            <a:ext cx="2670175" cy="365125"/>
          </a:xfrm>
        </p:spPr>
        <p:txBody>
          <a:bodyPr/>
          <a:lstStyle>
            <a:lvl1pPr>
              <a:defRPr/>
            </a:lvl1pPr>
          </a:lstStyle>
          <a:p>
            <a:fld id="{6FA83668-33D3-4D06-B2D9-297FC46CD305}" type="slidenum">
              <a:rPr lang="en-US" altLang="en-US"/>
              <a:pPr/>
              <a:t>‹#›</a:t>
            </a:fld>
            <a:endParaRPr lang="en-US" altLang="en-US"/>
          </a:p>
        </p:txBody>
      </p:sp>
    </p:spTree>
    <p:extLst>
      <p:ext uri="{BB962C8B-B14F-4D97-AF65-F5344CB8AC3E}">
        <p14:creationId xmlns:p14="http://schemas.microsoft.com/office/powerpoint/2010/main" val="351730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9F16A782-0990-4BE0-8D75-EF78BF33029B}"/>
              </a:ext>
            </a:extLst>
          </p:cNvPr>
          <p:cNvSpPr>
            <a:spLocks noGrp="1"/>
          </p:cNvSpPr>
          <p:nvPr>
            <p:ph type="ftr" sz="quarter" idx="10"/>
          </p:nvPr>
        </p:nvSpPr>
        <p:spPr/>
        <p:txBody>
          <a:bodyPr/>
          <a:lstStyle>
            <a:lvl1pPr>
              <a:defRPr/>
            </a:lvl1pPr>
          </a:lstStyle>
          <a:p>
            <a:pPr>
              <a:defRPr/>
            </a:pPr>
            <a:endParaRPr lang="en-US"/>
          </a:p>
        </p:txBody>
      </p:sp>
      <p:sp>
        <p:nvSpPr>
          <p:cNvPr id="3" name="Slide Number Placeholder 3">
            <a:extLst>
              <a:ext uri="{FF2B5EF4-FFF2-40B4-BE49-F238E27FC236}">
                <a16:creationId xmlns:a16="http://schemas.microsoft.com/office/drawing/2014/main" id="{21BBC309-4213-4774-ABFB-5D4756FBCBD1}"/>
              </a:ext>
            </a:extLst>
          </p:cNvPr>
          <p:cNvSpPr>
            <a:spLocks noGrp="1"/>
          </p:cNvSpPr>
          <p:nvPr>
            <p:ph type="sldNum" sz="quarter" idx="11"/>
          </p:nvPr>
        </p:nvSpPr>
        <p:spPr>
          <a:xfrm>
            <a:off x="838200" y="6003925"/>
            <a:ext cx="2605088" cy="365125"/>
          </a:xfrm>
        </p:spPr>
        <p:txBody>
          <a:bodyPr/>
          <a:lstStyle>
            <a:lvl1pPr>
              <a:defRPr/>
            </a:lvl1pPr>
          </a:lstStyle>
          <a:p>
            <a:fld id="{7E8AD744-CB30-4DA8-A59C-BAF4A14C18FA}" type="slidenum">
              <a:rPr lang="en-US" altLang="en-US"/>
              <a:pPr/>
              <a:t>‹#›</a:t>
            </a:fld>
            <a:endParaRPr lang="en-US" altLang="en-US"/>
          </a:p>
        </p:txBody>
      </p:sp>
    </p:spTree>
    <p:extLst>
      <p:ext uri="{BB962C8B-B14F-4D97-AF65-F5344CB8AC3E}">
        <p14:creationId xmlns:p14="http://schemas.microsoft.com/office/powerpoint/2010/main" val="402216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5">
            <a:extLst>
              <a:ext uri="{FF2B5EF4-FFF2-40B4-BE49-F238E27FC236}">
                <a16:creationId xmlns:a16="http://schemas.microsoft.com/office/drawing/2014/main" id="{392D42EC-029C-4D9D-BE44-95E8ABC991C1}"/>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D67D51AE-AA71-4B75-8CE3-07C3CA256D44}"/>
              </a:ext>
            </a:extLst>
          </p:cNvPr>
          <p:cNvSpPr>
            <a:spLocks noGrp="1"/>
          </p:cNvSpPr>
          <p:nvPr>
            <p:ph type="sldNum" sz="quarter" idx="11"/>
          </p:nvPr>
        </p:nvSpPr>
        <p:spPr>
          <a:xfrm>
            <a:off x="838200" y="6003925"/>
            <a:ext cx="2670175" cy="365125"/>
          </a:xfrm>
        </p:spPr>
        <p:txBody>
          <a:bodyPr/>
          <a:lstStyle>
            <a:lvl1pPr>
              <a:defRPr/>
            </a:lvl1pPr>
          </a:lstStyle>
          <a:p>
            <a:fld id="{B59F4337-1266-4AEE-86A6-3FF3311AFC13}" type="slidenum">
              <a:rPr lang="en-US" altLang="en-US"/>
              <a:pPr/>
              <a:t>‹#›</a:t>
            </a:fld>
            <a:endParaRPr lang="en-US" altLang="en-US"/>
          </a:p>
        </p:txBody>
      </p:sp>
    </p:spTree>
    <p:extLst>
      <p:ext uri="{BB962C8B-B14F-4D97-AF65-F5344CB8AC3E}">
        <p14:creationId xmlns:p14="http://schemas.microsoft.com/office/powerpoint/2010/main" val="418329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5">
            <a:extLst>
              <a:ext uri="{FF2B5EF4-FFF2-40B4-BE49-F238E27FC236}">
                <a16:creationId xmlns:a16="http://schemas.microsoft.com/office/drawing/2014/main" id="{093A5A3D-B5F0-427B-8D56-753313073723}"/>
              </a:ext>
            </a:extLst>
          </p:cNvPr>
          <p:cNvSpPr>
            <a:spLocks noGrp="1"/>
          </p:cNvSpPr>
          <p:nvPr>
            <p:ph type="ftr" sz="quarter" idx="10"/>
          </p:nvPr>
        </p:nvSpPr>
        <p:spPr/>
        <p:txBody>
          <a:bodyPr/>
          <a:lstStyle>
            <a:lvl1pPr>
              <a:defRPr/>
            </a:lvl1pPr>
          </a:lstStyle>
          <a:p>
            <a:pPr>
              <a:defRPr/>
            </a:pPr>
            <a:endParaRPr lang="en-US"/>
          </a:p>
        </p:txBody>
      </p:sp>
      <p:sp>
        <p:nvSpPr>
          <p:cNvPr id="6" name="Slide Number Placeholder 6">
            <a:extLst>
              <a:ext uri="{FF2B5EF4-FFF2-40B4-BE49-F238E27FC236}">
                <a16:creationId xmlns:a16="http://schemas.microsoft.com/office/drawing/2014/main" id="{654F7FE8-3991-4492-9F3C-7E054F2BAFF8}"/>
              </a:ext>
            </a:extLst>
          </p:cNvPr>
          <p:cNvSpPr>
            <a:spLocks noGrp="1"/>
          </p:cNvSpPr>
          <p:nvPr>
            <p:ph type="sldNum" sz="quarter" idx="11"/>
          </p:nvPr>
        </p:nvSpPr>
        <p:spPr>
          <a:xfrm>
            <a:off x="838200" y="6003925"/>
            <a:ext cx="2676525" cy="365125"/>
          </a:xfrm>
        </p:spPr>
        <p:txBody>
          <a:bodyPr/>
          <a:lstStyle>
            <a:lvl1pPr>
              <a:defRPr/>
            </a:lvl1pPr>
          </a:lstStyle>
          <a:p>
            <a:fld id="{9A8A19D9-197B-4139-9B3E-F752A3BA6660}" type="slidenum">
              <a:rPr lang="en-US" altLang="en-US"/>
              <a:pPr/>
              <a:t>‹#›</a:t>
            </a:fld>
            <a:endParaRPr lang="en-US" altLang="en-US"/>
          </a:p>
        </p:txBody>
      </p:sp>
    </p:spTree>
    <p:extLst>
      <p:ext uri="{BB962C8B-B14F-4D97-AF65-F5344CB8AC3E}">
        <p14:creationId xmlns:p14="http://schemas.microsoft.com/office/powerpoint/2010/main" val="2519910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C70CE5E2-C2EB-44D4-ACF4-D6F2054A15DB}"/>
              </a:ext>
            </a:extLst>
          </p:cNvPr>
          <p:cNvSpPr>
            <a:spLocks noGrp="1"/>
          </p:cNvSpPr>
          <p:nvPr>
            <p:ph type="body" idx="1"/>
          </p:nvPr>
        </p:nvSpPr>
        <p:spPr bwMode="auto">
          <a:xfrm>
            <a:off x="838200" y="1825625"/>
            <a:ext cx="10515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392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3925"/>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042976FB-3164-49D5-9D59-420DD888D630}" type="slidenum">
              <a:rPr lang="en-US" altLang="en-US"/>
              <a:pPr/>
              <a:t>‹#›</a:t>
            </a:fld>
            <a:endParaRPr lang="en-US" altLang="en-US"/>
          </a:p>
        </p:txBody>
      </p:sp>
      <p:pic>
        <p:nvPicPr>
          <p:cNvPr id="1030" name="Picture 2">
            <a:extLst>
              <a:ext uri="{FF2B5EF4-FFF2-40B4-BE49-F238E27FC236}">
                <a16:creationId xmlns:a16="http://schemas.microsoft.com/office/drawing/2014/main" id="{8C89CBC7-6A9D-496A-95C5-BAE984077FA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601200" y="6003925"/>
            <a:ext cx="1981200" cy="43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ftr="0" dt="0"/>
  <p:txStyles>
    <p:titleStyle>
      <a:lvl1pPr algn="l" rtl="0" fontAlgn="base">
        <a:lnSpc>
          <a:spcPct val="90000"/>
        </a:lnSpc>
        <a:spcBef>
          <a:spcPct val="0"/>
        </a:spcBef>
        <a:spcAft>
          <a:spcPct val="0"/>
        </a:spcAft>
        <a:defRPr sz="4400" kern="1200" cap="all">
          <a:solidFill>
            <a:schemeClr val="tx1"/>
          </a:solidFill>
          <a:latin typeface="Impact" panose="020B0806030902050204" pitchFamily="34" charset="0"/>
          <a:ea typeface="+mj-ea"/>
          <a:cs typeface="+mj-cs"/>
        </a:defRPr>
      </a:lvl1pPr>
      <a:lvl2pPr algn="l" rtl="0" fontAlgn="base">
        <a:lnSpc>
          <a:spcPct val="90000"/>
        </a:lnSpc>
        <a:spcBef>
          <a:spcPct val="0"/>
        </a:spcBef>
        <a:spcAft>
          <a:spcPct val="0"/>
        </a:spcAft>
        <a:defRPr sz="4400">
          <a:solidFill>
            <a:schemeClr val="tx1"/>
          </a:solidFill>
          <a:latin typeface="Impact" panose="020B0806030902050204" pitchFamily="34" charset="0"/>
        </a:defRPr>
      </a:lvl2pPr>
      <a:lvl3pPr algn="l" rtl="0" fontAlgn="base">
        <a:lnSpc>
          <a:spcPct val="90000"/>
        </a:lnSpc>
        <a:spcBef>
          <a:spcPct val="0"/>
        </a:spcBef>
        <a:spcAft>
          <a:spcPct val="0"/>
        </a:spcAft>
        <a:defRPr sz="4400">
          <a:solidFill>
            <a:schemeClr val="tx1"/>
          </a:solidFill>
          <a:latin typeface="Impact" panose="020B0806030902050204" pitchFamily="34" charset="0"/>
        </a:defRPr>
      </a:lvl3pPr>
      <a:lvl4pPr algn="l" rtl="0" fontAlgn="base">
        <a:lnSpc>
          <a:spcPct val="90000"/>
        </a:lnSpc>
        <a:spcBef>
          <a:spcPct val="0"/>
        </a:spcBef>
        <a:spcAft>
          <a:spcPct val="0"/>
        </a:spcAft>
        <a:defRPr sz="4400">
          <a:solidFill>
            <a:schemeClr val="tx1"/>
          </a:solidFill>
          <a:latin typeface="Impact" panose="020B0806030902050204" pitchFamily="34" charset="0"/>
        </a:defRPr>
      </a:lvl4pPr>
      <a:lvl5pPr algn="l" rtl="0" fontAlgn="base">
        <a:lnSpc>
          <a:spcPct val="90000"/>
        </a:lnSpc>
        <a:spcBef>
          <a:spcPct val="0"/>
        </a:spcBef>
        <a:spcAft>
          <a:spcPct val="0"/>
        </a:spcAft>
        <a:defRPr sz="4400">
          <a:solidFill>
            <a:schemeClr val="tx1"/>
          </a:solidFill>
          <a:latin typeface="Impact" panose="020B0806030902050204" pitchFamily="34" charset="0"/>
        </a:defRPr>
      </a:lvl5pPr>
      <a:lvl6pPr marL="457200" algn="l" rtl="0" fontAlgn="base">
        <a:lnSpc>
          <a:spcPct val="90000"/>
        </a:lnSpc>
        <a:spcBef>
          <a:spcPct val="0"/>
        </a:spcBef>
        <a:spcAft>
          <a:spcPct val="0"/>
        </a:spcAft>
        <a:defRPr sz="4400">
          <a:solidFill>
            <a:schemeClr val="tx1"/>
          </a:solidFill>
          <a:latin typeface="Impact" panose="020B0806030902050204" pitchFamily="34" charset="0"/>
        </a:defRPr>
      </a:lvl6pPr>
      <a:lvl7pPr marL="914400" algn="l" rtl="0" fontAlgn="base">
        <a:lnSpc>
          <a:spcPct val="90000"/>
        </a:lnSpc>
        <a:spcBef>
          <a:spcPct val="0"/>
        </a:spcBef>
        <a:spcAft>
          <a:spcPct val="0"/>
        </a:spcAft>
        <a:defRPr sz="4400">
          <a:solidFill>
            <a:schemeClr val="tx1"/>
          </a:solidFill>
          <a:latin typeface="Impact" panose="020B0806030902050204" pitchFamily="34" charset="0"/>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1" name="Text Placeholder 2">
            <a:extLst>
              <a:ext uri="{FF2B5EF4-FFF2-40B4-BE49-F238E27FC236}">
                <a16:creationId xmlns:a16="http://schemas.microsoft.com/office/drawing/2014/main" id="{7DCB8190-F8EF-4156-8E8D-6F5D063F74B1}"/>
              </a:ext>
            </a:extLst>
          </p:cNvPr>
          <p:cNvSpPr>
            <a:spLocks noGrp="1"/>
          </p:cNvSpPr>
          <p:nvPr>
            <p:ph type="body" idx="1"/>
          </p:nvPr>
        </p:nvSpPr>
        <p:spPr bwMode="auto">
          <a:xfrm>
            <a:off x="838200" y="1825625"/>
            <a:ext cx="10515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3925"/>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3925"/>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DFC3CB8B-FBD8-4E45-8445-D3B6956528F9}" type="slidenum">
              <a:rPr lang="en-US" altLang="en-US"/>
              <a:pPr/>
              <a:t>‹#›</a:t>
            </a:fld>
            <a:endParaRPr lang="en-US" altLang="en-US"/>
          </a:p>
        </p:txBody>
      </p:sp>
      <p:pic>
        <p:nvPicPr>
          <p:cNvPr id="2054" name="Picture 2">
            <a:extLst>
              <a:ext uri="{FF2B5EF4-FFF2-40B4-BE49-F238E27FC236}">
                <a16:creationId xmlns:a16="http://schemas.microsoft.com/office/drawing/2014/main" id="{F9C7F3D9-4116-43ED-B0CA-1A10AE20FAB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601200" y="6003925"/>
            <a:ext cx="1981200" cy="43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hf hdr="0" ftr="0" dt="0"/>
  <p:txStyles>
    <p:titleStyle>
      <a:lvl1pPr algn="l" rtl="0" fontAlgn="base">
        <a:lnSpc>
          <a:spcPct val="90000"/>
        </a:lnSpc>
        <a:spcBef>
          <a:spcPct val="0"/>
        </a:spcBef>
        <a:spcAft>
          <a:spcPct val="0"/>
        </a:spcAft>
        <a:defRPr sz="4400" kern="1200" cap="all">
          <a:solidFill>
            <a:schemeClr val="tx1"/>
          </a:solidFill>
          <a:latin typeface="Impact" panose="020B0806030902050204" pitchFamily="34" charset="0"/>
          <a:ea typeface="+mj-ea"/>
          <a:cs typeface="+mj-cs"/>
        </a:defRPr>
      </a:lvl1pPr>
      <a:lvl2pPr algn="l" rtl="0" fontAlgn="base">
        <a:lnSpc>
          <a:spcPct val="90000"/>
        </a:lnSpc>
        <a:spcBef>
          <a:spcPct val="0"/>
        </a:spcBef>
        <a:spcAft>
          <a:spcPct val="0"/>
        </a:spcAft>
        <a:defRPr sz="4400">
          <a:solidFill>
            <a:schemeClr val="tx1"/>
          </a:solidFill>
          <a:latin typeface="Impact" panose="020B0806030902050204" pitchFamily="34" charset="0"/>
        </a:defRPr>
      </a:lvl2pPr>
      <a:lvl3pPr algn="l" rtl="0" fontAlgn="base">
        <a:lnSpc>
          <a:spcPct val="90000"/>
        </a:lnSpc>
        <a:spcBef>
          <a:spcPct val="0"/>
        </a:spcBef>
        <a:spcAft>
          <a:spcPct val="0"/>
        </a:spcAft>
        <a:defRPr sz="4400">
          <a:solidFill>
            <a:schemeClr val="tx1"/>
          </a:solidFill>
          <a:latin typeface="Impact" panose="020B0806030902050204" pitchFamily="34" charset="0"/>
        </a:defRPr>
      </a:lvl3pPr>
      <a:lvl4pPr algn="l" rtl="0" fontAlgn="base">
        <a:lnSpc>
          <a:spcPct val="90000"/>
        </a:lnSpc>
        <a:spcBef>
          <a:spcPct val="0"/>
        </a:spcBef>
        <a:spcAft>
          <a:spcPct val="0"/>
        </a:spcAft>
        <a:defRPr sz="4400">
          <a:solidFill>
            <a:schemeClr val="tx1"/>
          </a:solidFill>
          <a:latin typeface="Impact" panose="020B0806030902050204" pitchFamily="34" charset="0"/>
        </a:defRPr>
      </a:lvl4pPr>
      <a:lvl5pPr algn="l" rtl="0" fontAlgn="base">
        <a:lnSpc>
          <a:spcPct val="90000"/>
        </a:lnSpc>
        <a:spcBef>
          <a:spcPct val="0"/>
        </a:spcBef>
        <a:spcAft>
          <a:spcPct val="0"/>
        </a:spcAft>
        <a:defRPr sz="4400">
          <a:solidFill>
            <a:schemeClr val="tx1"/>
          </a:solidFill>
          <a:latin typeface="Impact" panose="020B0806030902050204" pitchFamily="34" charset="0"/>
        </a:defRPr>
      </a:lvl5pPr>
      <a:lvl6pPr marL="457200" algn="l" rtl="0" fontAlgn="base">
        <a:lnSpc>
          <a:spcPct val="90000"/>
        </a:lnSpc>
        <a:spcBef>
          <a:spcPct val="0"/>
        </a:spcBef>
        <a:spcAft>
          <a:spcPct val="0"/>
        </a:spcAft>
        <a:defRPr sz="4400">
          <a:solidFill>
            <a:schemeClr val="tx1"/>
          </a:solidFill>
          <a:latin typeface="Impact" panose="020B0806030902050204" pitchFamily="34" charset="0"/>
        </a:defRPr>
      </a:lvl6pPr>
      <a:lvl7pPr marL="914400" algn="l" rtl="0" fontAlgn="base">
        <a:lnSpc>
          <a:spcPct val="90000"/>
        </a:lnSpc>
        <a:spcBef>
          <a:spcPct val="0"/>
        </a:spcBef>
        <a:spcAft>
          <a:spcPct val="0"/>
        </a:spcAft>
        <a:defRPr sz="4400">
          <a:solidFill>
            <a:schemeClr val="tx1"/>
          </a:solidFill>
          <a:latin typeface="Impact" panose="020B0806030902050204" pitchFamily="34" charset="0"/>
        </a:defRPr>
      </a:lvl7pPr>
      <a:lvl8pPr marL="1371600" algn="l" rtl="0" fontAlgn="base">
        <a:lnSpc>
          <a:spcPct val="90000"/>
        </a:lnSpc>
        <a:spcBef>
          <a:spcPct val="0"/>
        </a:spcBef>
        <a:spcAft>
          <a:spcPct val="0"/>
        </a:spcAft>
        <a:defRPr sz="4400">
          <a:solidFill>
            <a:schemeClr val="tx1"/>
          </a:solidFill>
          <a:latin typeface="Impact" panose="020B0806030902050204" pitchFamily="34" charset="0"/>
        </a:defRPr>
      </a:lvl8pPr>
      <a:lvl9pPr marL="1828800" algn="l" rtl="0" fontAlgn="base">
        <a:lnSpc>
          <a:spcPct val="90000"/>
        </a:lnSpc>
        <a:spcBef>
          <a:spcPct val="0"/>
        </a:spcBef>
        <a:spcAft>
          <a:spcPct val="0"/>
        </a:spcAft>
        <a:defRPr sz="4400">
          <a:solidFill>
            <a:schemeClr val="tx1"/>
          </a:solidFill>
          <a:latin typeface="Impact" panose="020B080603090205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sc.edu/study/colleges_schools/medicine_greenville/docs/programlearningobjectives.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ghs.oasisscheduling.com/public/courses/index.html?slid=2&amp;yid=201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204.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200.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205.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201.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edu/study/colleges_schools/medicine_greenville/internal/_policydocuments/uscsomg_acaf207.pdf" TargetMode="External"/><Relationship Id="rId2" Type="http://schemas.openxmlformats.org/officeDocument/2006/relationships/hyperlink" Target="https://www.sc.edu/study/colleges_schools/medicine_greenville/internal/_policydocuments/uscsomg_acaf705.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c.edu/study/colleges_schools/medicine_greenville/admissions/technicalstandards.php" TargetMode="External"/><Relationship Id="rId2" Type="http://schemas.openxmlformats.org/officeDocument/2006/relationships/hyperlink" Target="https://www.sc.edu/study/colleges_schools/medicine_greenville/internal/_policydocuments/uscsomg_acaf400.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300.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301.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staf200.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sc.edu/study/colleges_schools/medicine_greenville/about/diversity/"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sc.edu/study/colleges_schools/medicine_greenville/internal/_policydocuments/uscsomg_acaf103.pdf" TargetMode="External"/><Relationship Id="rId2" Type="http://schemas.openxmlformats.org/officeDocument/2006/relationships/hyperlink" Target="https://www.sc.edu/study/colleges_schools/medicine_greenville/internal/_policydocuments/uscsomg_acaf100.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acaf30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staf602.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staf60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greenvillehealthsystem.formstack.com/forms/mistreatment_report_formmw"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sc.edu/study/colleges_schools/medicine_greenville/internal/_policydocuments/uscsomg_staf503.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greenvillehealthsystem.formstack.com/forms/professionalism_commendation_report_form" TargetMode="External"/><Relationship Id="rId2" Type="http://schemas.openxmlformats.org/officeDocument/2006/relationships/hyperlink" Target="https://greenvillehealthsystem.formstack.com/forms/honor_system_violatio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sc.edu/study/colleges_schools/medicine_greenville/internal/_policydocuments/uscsomg_staf704.pdf" TargetMode="External"/><Relationship Id="rId2" Type="http://schemas.openxmlformats.org/officeDocument/2006/relationships/hyperlink" Target="https://www.sc.edu/study/colleges_schools/medicine_greenville/internal/_policydocuments/uscsomg_staf703.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sc.edu/study/colleges_schools/medicine_greenville/internal/documents/uscsomg_emergency_plan.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sc.edu/study/colleges_schools/medicine_greenville/internal/policies/index.ph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sc.edu/study/colleges_schools/medicine_greenville/internal/documents/faculty_handbook.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sc.edu/study/colleges_schools/medicine_greenville/curriculum/m1m2contacts.php"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2.xml"/><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D226214E-00D2-404D-BA67-0B4E235628C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28075" y="5765800"/>
            <a:ext cx="3113088"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A41EB7A-EA32-4158-9147-F697EA836758}"/>
              </a:ext>
            </a:extLst>
          </p:cNvPr>
          <p:cNvSpPr txBox="1">
            <a:spLocks/>
          </p:cNvSpPr>
          <p:nvPr/>
        </p:nvSpPr>
        <p:spPr>
          <a:xfrm>
            <a:off x="995363" y="1671638"/>
            <a:ext cx="10201275" cy="3910012"/>
          </a:xfrm>
          <a:prstGeom prst="rect">
            <a:avLst/>
          </a:prstGeom>
        </p:spPr>
        <p:txBody>
          <a:bodyPr anchor="b">
            <a:normAutofit fontScale="25000" lnSpcReduction="20000"/>
          </a:bodyPr>
          <a:lstStyle>
            <a:lvl1pPr algn="ctr" defTabSz="914400" rtl="0" eaLnBrk="1" latinLnBrk="0" hangingPunct="1">
              <a:lnSpc>
                <a:spcPct val="90000"/>
              </a:lnSpc>
              <a:spcBef>
                <a:spcPct val="0"/>
              </a:spcBef>
              <a:buNone/>
              <a:defRPr sz="6000" kern="1200" cap="all" baseline="0">
                <a:solidFill>
                  <a:schemeClr val="tx1"/>
                </a:solidFill>
                <a:latin typeface="Impact" panose="020B0806030902050204" pitchFamily="34" charset="0"/>
                <a:ea typeface="+mj-ea"/>
                <a:cs typeface="+mj-cs"/>
              </a:defRPr>
            </a:lvl1pPr>
          </a:lstStyle>
          <a:p>
            <a:pPr fontAlgn="auto">
              <a:spcAft>
                <a:spcPts val="0"/>
              </a:spcAft>
              <a:defRPr/>
            </a:pPr>
            <a:br>
              <a:rPr lang="en-US" sz="24000" dirty="0"/>
            </a:br>
            <a:r>
              <a:rPr lang="en-US" sz="24000" dirty="0">
                <a:latin typeface="Impact"/>
              </a:rPr>
              <a:t>Important information for BMS faculty</a:t>
            </a:r>
            <a:endParaRPr lang="en-US" dirty="0"/>
          </a:p>
          <a:p>
            <a:pPr fontAlgn="auto">
              <a:spcAft>
                <a:spcPts val="0"/>
              </a:spcAft>
              <a:defRPr/>
            </a:pPr>
            <a:endParaRPr lang="en-US" sz="24000" dirty="0"/>
          </a:p>
          <a:p>
            <a:pPr fontAlgn="auto">
              <a:spcAft>
                <a:spcPts val="0"/>
              </a:spcAft>
              <a:defRPr/>
            </a:pPr>
            <a:endParaRPr lang="en-US" sz="24000" dirty="0"/>
          </a:p>
          <a:p>
            <a:pPr fontAlgn="auto">
              <a:spcAft>
                <a:spcPts val="0"/>
              </a:spcAft>
              <a:defRPr/>
            </a:pPr>
            <a:r>
              <a:rPr lang="en-US" sz="16000" dirty="0"/>
              <a:t>April O. Buchanan, MD</a:t>
            </a:r>
          </a:p>
          <a:p>
            <a:pPr fontAlgn="auto">
              <a:spcAft>
                <a:spcPts val="0"/>
              </a:spcAft>
              <a:defRPr/>
            </a:pPr>
            <a:r>
              <a:rPr lang="en-US" sz="16000" dirty="0"/>
              <a:t>Associate dean for curriculum</a:t>
            </a:r>
            <a:br>
              <a:rPr lang="en-US" dirty="0"/>
            </a:br>
            <a:br>
              <a:rPr lang="en-US" dirty="0"/>
            </a:b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CE99-912E-4DFF-9428-124AFA41DF67}"/>
              </a:ext>
            </a:extLst>
          </p:cNvPr>
          <p:cNvSpPr>
            <a:spLocks noGrp="1"/>
          </p:cNvSpPr>
          <p:nvPr>
            <p:ph type="title"/>
          </p:nvPr>
        </p:nvSpPr>
        <p:spPr/>
        <p:txBody>
          <a:bodyPr/>
          <a:lstStyle/>
          <a:p>
            <a:pPr fontAlgn="auto">
              <a:spcAft>
                <a:spcPts val="0"/>
              </a:spcAft>
              <a:defRPr/>
            </a:pPr>
            <a:r>
              <a:rPr lang="en-US" dirty="0">
                <a:latin typeface="Impact"/>
              </a:rPr>
              <a:t>M3 Core clerkships and electives</a:t>
            </a:r>
            <a:br>
              <a:rPr lang="en-US" dirty="0">
                <a:latin typeface="Impact"/>
              </a:rPr>
            </a:br>
            <a:endParaRPr lang="en-US" sz="2400">
              <a:latin typeface="Impact"/>
            </a:endParaRPr>
          </a:p>
        </p:txBody>
      </p:sp>
      <p:sp>
        <p:nvSpPr>
          <p:cNvPr id="3" name="Content Placeholder 2">
            <a:extLst>
              <a:ext uri="{FF2B5EF4-FFF2-40B4-BE49-F238E27FC236}">
                <a16:creationId xmlns:a16="http://schemas.microsoft.com/office/drawing/2014/main" id="{64ED58E4-18C2-408D-8283-F42AEC095258}"/>
              </a:ext>
            </a:extLst>
          </p:cNvPr>
          <p:cNvSpPr>
            <a:spLocks noGrp="1"/>
          </p:cNvSpPr>
          <p:nvPr>
            <p:ph idx="1"/>
          </p:nvPr>
        </p:nvSpPr>
        <p:spPr>
          <a:xfrm>
            <a:off x="788988" y="1587500"/>
            <a:ext cx="10515600" cy="3992563"/>
          </a:xfrm>
        </p:spPr>
        <p:txBody>
          <a:bodyPr rtlCol="0">
            <a:normAutofit fontScale="85000" lnSpcReduction="20000"/>
          </a:bodyPr>
          <a:lstStyle/>
          <a:p>
            <a:pPr fontAlgn="auto">
              <a:spcAft>
                <a:spcPts val="0"/>
              </a:spcAft>
              <a:defRPr/>
            </a:pPr>
            <a:endParaRPr lang="en-US" dirty="0"/>
          </a:p>
          <a:p>
            <a:pPr fontAlgn="auto">
              <a:spcAft>
                <a:spcPts val="0"/>
              </a:spcAft>
              <a:defRPr/>
            </a:pPr>
            <a:r>
              <a:rPr lang="en-US" dirty="0">
                <a:ea typeface="+mn-lt"/>
                <a:cs typeface="+mn-lt"/>
              </a:rPr>
              <a:t>Internal Medicine (8 weeks)</a:t>
            </a:r>
          </a:p>
          <a:p>
            <a:pPr fontAlgn="auto">
              <a:spcAft>
                <a:spcPts val="0"/>
              </a:spcAft>
              <a:defRPr/>
            </a:pPr>
            <a:r>
              <a:rPr lang="en-US" dirty="0">
                <a:ea typeface="+mn-lt"/>
                <a:cs typeface="+mn-lt"/>
              </a:rPr>
              <a:t>Psychiatry and Neurology  (8 weeks)</a:t>
            </a:r>
            <a:endParaRPr lang="en-US" dirty="0"/>
          </a:p>
          <a:p>
            <a:pPr fontAlgn="auto">
              <a:spcAft>
                <a:spcPts val="0"/>
              </a:spcAft>
              <a:defRPr/>
            </a:pPr>
            <a:r>
              <a:rPr lang="en-US" dirty="0">
                <a:ea typeface="+mn-lt"/>
                <a:cs typeface="+mn-lt"/>
              </a:rPr>
              <a:t>Surgery (8 weeks)</a:t>
            </a:r>
          </a:p>
          <a:p>
            <a:pPr fontAlgn="auto">
              <a:spcAft>
                <a:spcPts val="0"/>
              </a:spcAft>
              <a:defRPr/>
            </a:pPr>
            <a:r>
              <a:rPr lang="en-US" dirty="0">
                <a:ea typeface="+mn-lt"/>
                <a:cs typeface="+mn-lt"/>
              </a:rPr>
              <a:t>Family Medicine (6 weeks)</a:t>
            </a:r>
          </a:p>
          <a:p>
            <a:pPr fontAlgn="auto">
              <a:spcAft>
                <a:spcPts val="0"/>
              </a:spcAft>
              <a:defRPr/>
            </a:pPr>
            <a:r>
              <a:rPr lang="en-US" dirty="0">
                <a:ea typeface="+mn-lt"/>
                <a:cs typeface="+mn-lt"/>
              </a:rPr>
              <a:t>Obstetrics and Gynecology (6 weeks)</a:t>
            </a:r>
          </a:p>
          <a:p>
            <a:pPr fontAlgn="auto">
              <a:spcAft>
                <a:spcPts val="0"/>
              </a:spcAft>
              <a:defRPr/>
            </a:pPr>
            <a:r>
              <a:rPr lang="en-US" dirty="0">
                <a:ea typeface="+mn-lt"/>
                <a:cs typeface="+mn-lt"/>
              </a:rPr>
              <a:t>Pediatrics (6 weeks)</a:t>
            </a:r>
            <a:endParaRPr lang="en-US" dirty="0"/>
          </a:p>
          <a:p>
            <a:pPr fontAlgn="auto">
              <a:spcAft>
                <a:spcPts val="0"/>
              </a:spcAft>
              <a:defRPr/>
            </a:pPr>
            <a:r>
              <a:rPr lang="en-US" dirty="0">
                <a:ea typeface="+mn-lt"/>
                <a:cs typeface="+mn-lt"/>
              </a:rPr>
              <a:t>Emergency Medicine (2 weeks)</a:t>
            </a:r>
          </a:p>
          <a:p>
            <a:pPr fontAlgn="auto">
              <a:spcAft>
                <a:spcPts val="0"/>
              </a:spcAft>
              <a:defRPr/>
            </a:pPr>
            <a:r>
              <a:rPr lang="en-US" dirty="0"/>
              <a:t>Electives (4 weeks)</a:t>
            </a:r>
            <a:endParaRPr lang="en-US" dirty="0">
              <a:cs typeface="Arial" panose="020B0604020202020204"/>
            </a:endParaRPr>
          </a:p>
          <a:p>
            <a:pPr fontAlgn="auto">
              <a:spcAft>
                <a:spcPts val="0"/>
              </a:spcAft>
              <a:defRPr/>
            </a:pPr>
            <a:r>
              <a:rPr lang="en-US" dirty="0">
                <a:cs typeface="Arial" panose="020B0604020202020204"/>
              </a:rPr>
              <a:t>Integrated Practice of Medicine III (1 week)</a:t>
            </a:r>
          </a:p>
          <a:p>
            <a:pPr fontAlgn="auto">
              <a:spcAft>
                <a:spcPts val="0"/>
              </a:spcAft>
              <a:defRPr/>
            </a:pPr>
            <a:endParaRPr lang="en-US" dirty="0">
              <a:cs typeface="Arial" panose="020B060402020202020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4D8A6-E4A8-48FD-B9D2-1E3E47DEFA21}"/>
              </a:ext>
            </a:extLst>
          </p:cNvPr>
          <p:cNvSpPr>
            <a:spLocks noGrp="1"/>
          </p:cNvSpPr>
          <p:nvPr>
            <p:ph type="title"/>
          </p:nvPr>
        </p:nvSpPr>
        <p:spPr/>
        <p:txBody>
          <a:bodyPr/>
          <a:lstStyle/>
          <a:p>
            <a:pPr fontAlgn="auto">
              <a:spcAft>
                <a:spcPts val="0"/>
              </a:spcAft>
              <a:defRPr/>
            </a:pPr>
            <a:r>
              <a:rPr lang="en-US" dirty="0">
                <a:latin typeface="Impact"/>
              </a:rPr>
              <a:t>M4 year </a:t>
            </a:r>
            <a:endParaRPr lang="en-US" sz="2400" dirty="0"/>
          </a:p>
        </p:txBody>
      </p:sp>
      <p:sp>
        <p:nvSpPr>
          <p:cNvPr id="3" name="Content Placeholder 2">
            <a:extLst>
              <a:ext uri="{FF2B5EF4-FFF2-40B4-BE49-F238E27FC236}">
                <a16:creationId xmlns:a16="http://schemas.microsoft.com/office/drawing/2014/main" id="{C62062D6-433C-4A15-894A-D38AE8E95FE9}"/>
              </a:ext>
            </a:extLst>
          </p:cNvPr>
          <p:cNvSpPr>
            <a:spLocks noGrp="1"/>
          </p:cNvSpPr>
          <p:nvPr>
            <p:ph idx="1"/>
          </p:nvPr>
        </p:nvSpPr>
        <p:spPr>
          <a:xfrm>
            <a:off x="838200" y="1612900"/>
            <a:ext cx="10515600" cy="4911725"/>
          </a:xfrm>
        </p:spPr>
        <p:txBody>
          <a:bodyPr rtlCol="0">
            <a:normAutofit lnSpcReduction="10000"/>
          </a:bodyPr>
          <a:lstStyle/>
          <a:p>
            <a:pPr fontAlgn="auto">
              <a:spcAft>
                <a:spcPts val="0"/>
              </a:spcAft>
              <a:defRPr/>
            </a:pPr>
            <a:r>
              <a:rPr lang="en-US" dirty="0"/>
              <a:t>32-week curriculum plus orientation activities embedded throughout the year</a:t>
            </a:r>
            <a:endParaRPr lang="en-US">
              <a:cs typeface="Arial"/>
            </a:endParaRPr>
          </a:p>
          <a:p>
            <a:pPr fontAlgn="auto">
              <a:spcAft>
                <a:spcPts val="0"/>
              </a:spcAft>
              <a:defRPr/>
            </a:pPr>
            <a:r>
              <a:rPr lang="en-US" dirty="0"/>
              <a:t>Orientation: NRMP Match, Advising, ACLS, Practice Step 2 CK</a:t>
            </a:r>
            <a:endParaRPr lang="en-US" dirty="0">
              <a:cs typeface="Arial"/>
            </a:endParaRPr>
          </a:p>
          <a:p>
            <a:pPr fontAlgn="auto">
              <a:spcAft>
                <a:spcPts val="0"/>
              </a:spcAft>
              <a:defRPr/>
            </a:pPr>
            <a:r>
              <a:rPr lang="en-US" dirty="0">
                <a:ea typeface="+mn-lt"/>
                <a:cs typeface="+mn-lt"/>
              </a:rPr>
              <a:t>7 blocks (4 weeks each) </a:t>
            </a:r>
            <a:endParaRPr lang="en-US" dirty="0">
              <a:cs typeface="Arial"/>
            </a:endParaRPr>
          </a:p>
          <a:p>
            <a:pPr lvl="1" fontAlgn="auto">
              <a:spcAft>
                <a:spcPts val="0"/>
              </a:spcAft>
              <a:defRPr/>
            </a:pPr>
            <a:r>
              <a:rPr lang="en-US" dirty="0"/>
              <a:t>4 weeks Acting Internship </a:t>
            </a:r>
            <a:endParaRPr lang="en-US" dirty="0">
              <a:cs typeface="Arial"/>
            </a:endParaRPr>
          </a:p>
          <a:p>
            <a:pPr lvl="1" fontAlgn="auto">
              <a:spcAft>
                <a:spcPts val="0"/>
              </a:spcAft>
              <a:defRPr/>
            </a:pPr>
            <a:r>
              <a:rPr lang="en-US" dirty="0"/>
              <a:t>12 weeks of </a:t>
            </a:r>
            <a:r>
              <a:rPr lang="en-US" dirty="0" err="1"/>
              <a:t>selectives</a:t>
            </a:r>
            <a:r>
              <a:rPr lang="en-US" dirty="0"/>
              <a:t> </a:t>
            </a:r>
            <a:r>
              <a:rPr lang="en-US" dirty="0">
                <a:ea typeface="+mn-lt"/>
                <a:cs typeface="+mn-lt"/>
              </a:rPr>
              <a:t>related to their planned specialty</a:t>
            </a:r>
            <a:endParaRPr lang="en-US" dirty="0" err="1">
              <a:ea typeface="+mn-lt"/>
              <a:cs typeface="+mn-lt"/>
            </a:endParaRPr>
          </a:p>
          <a:p>
            <a:pPr lvl="1" fontAlgn="auto">
              <a:spcAft>
                <a:spcPts val="0"/>
              </a:spcAft>
              <a:defRPr/>
            </a:pPr>
            <a:r>
              <a:rPr lang="en-US" dirty="0"/>
              <a:t>12 weeks of electives</a:t>
            </a:r>
          </a:p>
          <a:p>
            <a:pPr fontAlgn="auto">
              <a:spcAft>
                <a:spcPts val="0"/>
              </a:spcAft>
              <a:defRPr/>
            </a:pPr>
            <a:r>
              <a:rPr lang="en-US" dirty="0"/>
              <a:t>IPM IV Intensification (4 weeks)</a:t>
            </a:r>
            <a:endParaRPr lang="en-US">
              <a:cs typeface="Arial"/>
            </a:endParaRPr>
          </a:p>
          <a:p>
            <a:pPr lvl="1" fontAlgn="auto">
              <a:spcAft>
                <a:spcPts val="0"/>
              </a:spcAft>
              <a:defRPr/>
            </a:pPr>
            <a:r>
              <a:rPr lang="en-US" dirty="0"/>
              <a:t>Held after the Match with a goal to produce medical students ready for residency</a:t>
            </a:r>
          </a:p>
          <a:p>
            <a:pPr lvl="1" fontAlgn="auto">
              <a:spcAft>
                <a:spcPts val="0"/>
              </a:spcAft>
              <a:defRPr/>
            </a:pPr>
            <a:r>
              <a:rPr lang="en-US" dirty="0"/>
              <a:t>2 weeks of Core Intensification</a:t>
            </a:r>
          </a:p>
          <a:p>
            <a:pPr lvl="1" fontAlgn="auto">
              <a:spcAft>
                <a:spcPts val="0"/>
              </a:spcAft>
              <a:defRPr/>
            </a:pPr>
            <a:r>
              <a:rPr lang="en-US" dirty="0"/>
              <a:t>2 weeks Specialty Specific Intensification</a:t>
            </a:r>
          </a:p>
          <a:p>
            <a:pPr fontAlgn="auto">
              <a:spcAft>
                <a:spcPts val="0"/>
              </a:spcAft>
              <a:defRPr/>
            </a:pPr>
            <a:endParaRPr lang="en-US" dirty="0"/>
          </a:p>
          <a:p>
            <a:pPr fontAlgn="auto">
              <a:spcAft>
                <a:spcPts val="0"/>
              </a:spcAft>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FF36-4384-4156-95C5-7D9A862AEE1D}"/>
              </a:ext>
            </a:extLst>
          </p:cNvPr>
          <p:cNvSpPr>
            <a:spLocks noGrp="1"/>
          </p:cNvSpPr>
          <p:nvPr>
            <p:ph type="title"/>
          </p:nvPr>
        </p:nvSpPr>
        <p:spPr>
          <a:xfrm>
            <a:off x="354013" y="365125"/>
            <a:ext cx="10999787" cy="1325563"/>
          </a:xfrm>
        </p:spPr>
        <p:txBody>
          <a:bodyPr/>
          <a:lstStyle/>
          <a:p>
            <a:pPr fontAlgn="auto">
              <a:spcAft>
                <a:spcPts val="0"/>
              </a:spcAft>
              <a:defRPr/>
            </a:pPr>
            <a:r>
              <a:rPr lang="en-US" dirty="0">
                <a:latin typeface="Impact"/>
              </a:rPr>
              <a:t>Your responsibilities as a faculty Member</a:t>
            </a:r>
            <a:endParaRPr lang="en-US" dirty="0"/>
          </a:p>
        </p:txBody>
      </p:sp>
      <p:sp>
        <p:nvSpPr>
          <p:cNvPr id="3" name="Content Placeholder 2">
            <a:extLst>
              <a:ext uri="{FF2B5EF4-FFF2-40B4-BE49-F238E27FC236}">
                <a16:creationId xmlns:a16="http://schemas.microsoft.com/office/drawing/2014/main" id="{1C6C437C-A757-4E5B-BE07-5C548A4987DF}"/>
              </a:ext>
            </a:extLst>
          </p:cNvPr>
          <p:cNvSpPr>
            <a:spLocks noGrp="1"/>
          </p:cNvSpPr>
          <p:nvPr>
            <p:ph idx="1"/>
          </p:nvPr>
        </p:nvSpPr>
        <p:spPr/>
        <p:txBody>
          <a:bodyPr rtlCol="0">
            <a:normAutofit/>
          </a:bodyPr>
          <a:lstStyle/>
          <a:p>
            <a:pPr fontAlgn="auto">
              <a:spcBef>
                <a:spcPts val="0"/>
              </a:spcBef>
              <a:spcAft>
                <a:spcPts val="1800"/>
              </a:spcAft>
              <a:defRPr/>
            </a:pPr>
            <a:r>
              <a:rPr lang="en-US" dirty="0"/>
              <a:t>Become familiar with the program level objectives and module/clerkship level objectives for required coursework</a:t>
            </a:r>
            <a:endParaRPr lang="en-US" dirty="0">
              <a:cs typeface="Arial"/>
            </a:endParaRPr>
          </a:p>
          <a:p>
            <a:pPr fontAlgn="auto">
              <a:spcBef>
                <a:spcPts val="0"/>
              </a:spcBef>
              <a:spcAft>
                <a:spcPts val="1800"/>
              </a:spcAft>
              <a:defRPr/>
            </a:pPr>
            <a:r>
              <a:rPr lang="en-US" dirty="0">
                <a:cs typeface="Arial"/>
              </a:rPr>
              <a:t>Provide formative feedback to students</a:t>
            </a:r>
            <a:endParaRPr lang="en-US" dirty="0"/>
          </a:p>
          <a:p>
            <a:pPr fontAlgn="auto">
              <a:spcBef>
                <a:spcPts val="0"/>
              </a:spcBef>
              <a:spcAft>
                <a:spcPts val="1800"/>
              </a:spcAft>
              <a:defRPr/>
            </a:pPr>
            <a:r>
              <a:rPr lang="en-US" dirty="0"/>
              <a:t>Assess students in accordance with </a:t>
            </a:r>
            <a:r>
              <a:rPr lang="en-US" dirty="0" err="1">
                <a:ea typeface="+mn-lt"/>
                <a:cs typeface="+mn-lt"/>
              </a:rPr>
              <a:t>UofSC</a:t>
            </a:r>
            <a:r>
              <a:rPr lang="en-US" dirty="0">
                <a:ea typeface="+mn-lt"/>
                <a:cs typeface="+mn-lt"/>
              </a:rPr>
              <a:t> School of Medicine Greenville </a:t>
            </a:r>
            <a:r>
              <a:rPr lang="en-US" dirty="0"/>
              <a:t>policies</a:t>
            </a:r>
            <a:endParaRPr lang="en-US" dirty="0">
              <a:cs typeface="Arial"/>
            </a:endParaRPr>
          </a:p>
          <a:p>
            <a:pPr fontAlgn="auto">
              <a:spcBef>
                <a:spcPts val="0"/>
              </a:spcBef>
              <a:spcAft>
                <a:spcPts val="1800"/>
              </a:spcAft>
              <a:defRPr/>
            </a:pPr>
            <a:r>
              <a:rPr lang="en-US" dirty="0"/>
              <a:t>Report student mistreatment and professionalism violations</a:t>
            </a:r>
          </a:p>
          <a:p>
            <a:pPr fontAlgn="auto">
              <a:spcBef>
                <a:spcPts val="0"/>
              </a:spcBef>
              <a:spcAft>
                <a:spcPts val="1800"/>
              </a:spcAft>
              <a:defRPr/>
            </a:pPr>
            <a:r>
              <a:rPr lang="en-US" dirty="0"/>
              <a:t>Be aware of all </a:t>
            </a:r>
            <a:r>
              <a:rPr lang="en-US" dirty="0" err="1"/>
              <a:t>UofSC</a:t>
            </a:r>
            <a:r>
              <a:rPr lang="en-US" dirty="0"/>
              <a:t> School of Medicine Greenville policies</a:t>
            </a:r>
          </a:p>
          <a:p>
            <a:pPr fontAlgn="auto">
              <a:spcBef>
                <a:spcPts val="0"/>
              </a:spcBef>
              <a:spcAft>
                <a:spcPts val="1800"/>
              </a:spcAft>
              <a:defRPr/>
            </a:pPr>
            <a:endParaRPr lang="en-US" dirty="0"/>
          </a:p>
          <a:p>
            <a:pPr fontAlgn="auto">
              <a:spcAft>
                <a:spcPts val="0"/>
              </a:spcAft>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466A-A144-4C7D-803E-53138E4F1D79}"/>
              </a:ext>
            </a:extLst>
          </p:cNvPr>
          <p:cNvSpPr>
            <a:spLocks noGrp="1"/>
          </p:cNvSpPr>
          <p:nvPr>
            <p:ph type="title"/>
          </p:nvPr>
        </p:nvSpPr>
        <p:spPr/>
        <p:txBody>
          <a:bodyPr/>
          <a:lstStyle/>
          <a:p>
            <a:pPr fontAlgn="auto">
              <a:spcAft>
                <a:spcPts val="0"/>
              </a:spcAft>
              <a:defRPr/>
            </a:pPr>
            <a:r>
              <a:rPr lang="en-US" dirty="0"/>
              <a:t>Program level objectives</a:t>
            </a:r>
          </a:p>
        </p:txBody>
      </p:sp>
      <p:sp>
        <p:nvSpPr>
          <p:cNvPr id="3" name="Content Placeholder 2">
            <a:extLst>
              <a:ext uri="{FF2B5EF4-FFF2-40B4-BE49-F238E27FC236}">
                <a16:creationId xmlns:a16="http://schemas.microsoft.com/office/drawing/2014/main" id="{D1FB0BB7-8B72-4285-B51A-CD79EDFA63E0}"/>
              </a:ext>
            </a:extLst>
          </p:cNvPr>
          <p:cNvSpPr>
            <a:spLocks noGrp="1"/>
          </p:cNvSpPr>
          <p:nvPr>
            <p:ph idx="1"/>
          </p:nvPr>
        </p:nvSpPr>
        <p:spPr/>
        <p:txBody>
          <a:bodyPr rtlCol="0">
            <a:normAutofit fontScale="92500" lnSpcReduction="20000"/>
          </a:bodyPr>
          <a:lstStyle/>
          <a:p>
            <a:pPr fontAlgn="auto">
              <a:spcAft>
                <a:spcPts val="0"/>
              </a:spcAft>
              <a:defRPr/>
            </a:pPr>
            <a:r>
              <a:rPr lang="en-US" dirty="0"/>
              <a:t>Module/Clerkship Level Objectives are mapped to overarching Program Level of Objectives for the School of Medicine</a:t>
            </a:r>
          </a:p>
          <a:p>
            <a:pPr fontAlgn="auto">
              <a:spcAft>
                <a:spcPts val="0"/>
              </a:spcAft>
              <a:defRPr/>
            </a:pPr>
            <a:r>
              <a:rPr lang="en-US" dirty="0"/>
              <a:t>Program Level Objectives (PLOs) focus on the areas of:</a:t>
            </a:r>
          </a:p>
          <a:p>
            <a:pPr lvl="1" fontAlgn="auto">
              <a:spcAft>
                <a:spcPts val="0"/>
              </a:spcAft>
              <a:defRPr/>
            </a:pPr>
            <a:r>
              <a:rPr lang="en-US" dirty="0"/>
              <a:t>Patient Care</a:t>
            </a:r>
          </a:p>
          <a:p>
            <a:pPr lvl="1" fontAlgn="auto">
              <a:spcAft>
                <a:spcPts val="0"/>
              </a:spcAft>
              <a:defRPr/>
            </a:pPr>
            <a:r>
              <a:rPr lang="en-US" dirty="0"/>
              <a:t>Knowledge for Practice</a:t>
            </a:r>
          </a:p>
          <a:p>
            <a:pPr lvl="1" fontAlgn="auto">
              <a:spcAft>
                <a:spcPts val="0"/>
              </a:spcAft>
              <a:defRPr/>
            </a:pPr>
            <a:r>
              <a:rPr lang="en-US" dirty="0"/>
              <a:t>Practice Based Learning and Improvement</a:t>
            </a:r>
          </a:p>
          <a:p>
            <a:pPr lvl="1" fontAlgn="auto">
              <a:spcAft>
                <a:spcPts val="0"/>
              </a:spcAft>
              <a:defRPr/>
            </a:pPr>
            <a:r>
              <a:rPr lang="en-US" dirty="0"/>
              <a:t>Interpersonal and Communication Skills</a:t>
            </a:r>
          </a:p>
          <a:p>
            <a:pPr lvl="1" fontAlgn="auto">
              <a:spcAft>
                <a:spcPts val="0"/>
              </a:spcAft>
              <a:defRPr/>
            </a:pPr>
            <a:r>
              <a:rPr lang="en-US" dirty="0"/>
              <a:t>Professionalism</a:t>
            </a:r>
          </a:p>
          <a:p>
            <a:pPr lvl="1" fontAlgn="auto">
              <a:spcAft>
                <a:spcPts val="0"/>
              </a:spcAft>
              <a:defRPr/>
            </a:pPr>
            <a:r>
              <a:rPr lang="en-US" dirty="0"/>
              <a:t>Systems-Based Practice</a:t>
            </a:r>
          </a:p>
          <a:p>
            <a:pPr lvl="1" fontAlgn="auto">
              <a:spcAft>
                <a:spcPts val="0"/>
              </a:spcAft>
              <a:defRPr/>
            </a:pPr>
            <a:r>
              <a:rPr lang="en-US" dirty="0"/>
              <a:t>Interprofessional Collaboration</a:t>
            </a:r>
          </a:p>
          <a:p>
            <a:pPr lvl="1" fontAlgn="auto">
              <a:spcAft>
                <a:spcPts val="0"/>
              </a:spcAft>
              <a:defRPr/>
            </a:pPr>
            <a:r>
              <a:rPr lang="en-US" dirty="0"/>
              <a:t>Personal and Professional Development</a:t>
            </a:r>
          </a:p>
          <a:p>
            <a:pPr fontAlgn="auto">
              <a:spcAft>
                <a:spcPts val="0"/>
              </a:spcAft>
              <a:defRPr/>
            </a:pPr>
            <a:r>
              <a:rPr lang="en-US" dirty="0"/>
              <a:t>A full list of PLOs is available on the school</a:t>
            </a:r>
            <a:r>
              <a:rPr lang="en-US" dirty="0">
                <a:solidFill>
                  <a:srgbClr val="00B050"/>
                </a:solidFill>
              </a:rPr>
              <a:t> </a:t>
            </a:r>
            <a:r>
              <a:rPr lang="en-US" dirty="0">
                <a:solidFill>
                  <a:srgbClr val="00B050"/>
                </a:solidFill>
                <a:hlinkClick r:id="rId2"/>
              </a:rPr>
              <a:t>website</a:t>
            </a:r>
            <a:endParaRPr lang="en-US">
              <a:solidFill>
                <a:srgbClr val="00B050"/>
              </a:solidFil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81C11-958F-456F-B1ED-6839C9BEF1D6}"/>
              </a:ext>
            </a:extLst>
          </p:cNvPr>
          <p:cNvSpPr>
            <a:spLocks noGrp="1"/>
          </p:cNvSpPr>
          <p:nvPr>
            <p:ph type="title"/>
          </p:nvPr>
        </p:nvSpPr>
        <p:spPr/>
        <p:txBody>
          <a:bodyPr/>
          <a:lstStyle/>
          <a:p>
            <a:pPr fontAlgn="auto">
              <a:spcAft>
                <a:spcPts val="0"/>
              </a:spcAft>
              <a:defRPr/>
            </a:pPr>
            <a:r>
              <a:rPr lang="en-US" dirty="0">
                <a:latin typeface="Impact"/>
              </a:rPr>
              <a:t>module/clerkship level objectives</a:t>
            </a:r>
            <a:endParaRPr lang="en-US" dirty="0"/>
          </a:p>
        </p:txBody>
      </p:sp>
      <p:sp>
        <p:nvSpPr>
          <p:cNvPr id="3" name="Content Placeholder 2">
            <a:extLst>
              <a:ext uri="{FF2B5EF4-FFF2-40B4-BE49-F238E27FC236}">
                <a16:creationId xmlns:a16="http://schemas.microsoft.com/office/drawing/2014/main" id="{B68FDBF6-6695-4387-ACDE-214341E9FCED}"/>
              </a:ext>
            </a:extLst>
          </p:cNvPr>
          <p:cNvSpPr>
            <a:spLocks noGrp="1"/>
          </p:cNvSpPr>
          <p:nvPr>
            <p:ph idx="1"/>
          </p:nvPr>
        </p:nvSpPr>
        <p:spPr>
          <a:xfrm>
            <a:off x="463550" y="1825625"/>
            <a:ext cx="11458575" cy="3992563"/>
          </a:xfrm>
        </p:spPr>
        <p:txBody>
          <a:bodyPr rtlCol="0">
            <a:normAutofit/>
          </a:bodyPr>
          <a:lstStyle/>
          <a:p>
            <a:pPr fontAlgn="auto">
              <a:spcAft>
                <a:spcPts val="0"/>
              </a:spcAft>
              <a:defRPr/>
            </a:pPr>
            <a:r>
              <a:rPr lang="en-US" dirty="0"/>
              <a:t>Become familiar with the module level objectives for the M1 and M2 year</a:t>
            </a:r>
          </a:p>
          <a:p>
            <a:pPr fontAlgn="auto">
              <a:spcAft>
                <a:spcPts val="0"/>
              </a:spcAft>
              <a:defRPr/>
            </a:pPr>
            <a:r>
              <a:rPr lang="en-US" dirty="0"/>
              <a:t>For all objectives, refer to our public </a:t>
            </a:r>
            <a:r>
              <a:rPr lang="en-US" dirty="0">
                <a:solidFill>
                  <a:srgbClr val="C00000"/>
                </a:solidFill>
                <a:hlinkClick r:id="rId2"/>
              </a:rPr>
              <a:t>course catalog</a:t>
            </a:r>
            <a:r>
              <a:rPr lang="en-US" dirty="0">
                <a:solidFill>
                  <a:srgbClr val="C00000"/>
                </a:solidFill>
              </a:rPr>
              <a:t> </a:t>
            </a:r>
            <a:r>
              <a:rPr lang="en-US" dirty="0"/>
              <a:t>in OASIS</a:t>
            </a:r>
          </a:p>
          <a:p>
            <a:pPr fontAlgn="auto">
              <a:spcAft>
                <a:spcPts val="0"/>
              </a:spcAft>
              <a:defRPr/>
            </a:pPr>
            <a:r>
              <a:rPr lang="en-US" dirty="0">
                <a:cs typeface="Arial" panose="020B0604020202020204"/>
              </a:rPr>
              <a:t>Module level objectives are also listed in the module syllabus</a:t>
            </a:r>
          </a:p>
          <a:p>
            <a:pPr marL="0" indent="0" fontAlgn="auto">
              <a:spcAft>
                <a:spcPts val="0"/>
              </a:spcAft>
              <a:buFont typeface="Arial" panose="020B0604020202020204" pitchFamily="34" charset="0"/>
              <a:buNone/>
              <a:defRPr/>
            </a:pPr>
            <a:endParaRPr lang="en-US" dirty="0">
              <a:cs typeface="Arial" panose="020B0604020202020204"/>
            </a:endParaRPr>
          </a:p>
          <a:p>
            <a:pPr marL="0" indent="0" algn="ctr" fontAlgn="auto">
              <a:spcAft>
                <a:spcPts val="0"/>
              </a:spcAft>
              <a:buFont typeface="Arial" panose="020B0604020202020204" pitchFamily="34" charset="0"/>
              <a:buNone/>
              <a:defRPr/>
            </a:pPr>
            <a:endParaRPr lang="en-US" dirty="0">
              <a:cs typeface="Arial" panose="020B0604020202020204"/>
            </a:endParaRPr>
          </a:p>
        </p:txBody>
      </p:sp>
      <p:pic>
        <p:nvPicPr>
          <p:cNvPr id="41988" name="Picture 3">
            <a:extLst>
              <a:ext uri="{FF2B5EF4-FFF2-40B4-BE49-F238E27FC236}">
                <a16:creationId xmlns:a16="http://schemas.microsoft.com/office/drawing/2014/main" id="{A28E0522-0EE4-480E-A3D0-F0FBFEEB1A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3935413"/>
            <a:ext cx="497681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a:extLst>
              <a:ext uri="{FF2B5EF4-FFF2-40B4-BE49-F238E27FC236}">
                <a16:creationId xmlns:a16="http://schemas.microsoft.com/office/drawing/2014/main" id="{28B430E7-62FD-49F4-B53E-672D331B3E66}"/>
              </a:ext>
            </a:extLst>
          </p:cNvPr>
          <p:cNvSpPr txBox="1">
            <a:spLocks noChangeArrowheads="1"/>
          </p:cNvSpPr>
          <p:nvPr/>
        </p:nvSpPr>
        <p:spPr bwMode="auto">
          <a:xfrm>
            <a:off x="5688013" y="4276725"/>
            <a:ext cx="6234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t>Select the Department and click Search</a:t>
            </a:r>
          </a:p>
          <a:p>
            <a:pPr eaLnBrk="1" hangingPunct="1">
              <a:buFont typeface="Arial" panose="020B0604020202020204" pitchFamily="34" charset="0"/>
              <a:buChar char="•"/>
            </a:pPr>
            <a:r>
              <a:rPr lang="en-US" altLang="en-US"/>
              <a:t>Click on the Course Name to view all Course Objectives</a:t>
            </a:r>
          </a:p>
        </p:txBody>
      </p:sp>
      <p:cxnSp>
        <p:nvCxnSpPr>
          <p:cNvPr id="7" name="Straight Arrow Connector 6">
            <a:extLst>
              <a:ext uri="{FF2B5EF4-FFF2-40B4-BE49-F238E27FC236}">
                <a16:creationId xmlns:a16="http://schemas.microsoft.com/office/drawing/2014/main" id="{BA3B7E50-B089-45DA-8CDF-332D2B5A8929}"/>
              </a:ext>
            </a:extLst>
          </p:cNvPr>
          <p:cNvCxnSpPr/>
          <p:nvPr/>
        </p:nvCxnSpPr>
        <p:spPr>
          <a:xfrm flipH="1">
            <a:off x="1997075" y="4643438"/>
            <a:ext cx="603250" cy="2127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57C90B0-3C7C-46C1-9BC5-770B9BA4EF35}"/>
              </a:ext>
            </a:extLst>
          </p:cNvPr>
          <p:cNvCxnSpPr/>
          <p:nvPr/>
        </p:nvCxnSpPr>
        <p:spPr>
          <a:xfrm flipH="1">
            <a:off x="3116263" y="5318125"/>
            <a:ext cx="603250" cy="21272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0732A-9D42-421C-8A57-C6B68B98D79E}"/>
              </a:ext>
            </a:extLst>
          </p:cNvPr>
          <p:cNvSpPr>
            <a:spLocks noGrp="1"/>
          </p:cNvSpPr>
          <p:nvPr>
            <p:ph type="title"/>
          </p:nvPr>
        </p:nvSpPr>
        <p:spPr/>
        <p:txBody>
          <a:bodyPr/>
          <a:lstStyle/>
          <a:p>
            <a:pPr fontAlgn="auto">
              <a:spcAft>
                <a:spcPts val="0"/>
              </a:spcAft>
              <a:defRPr/>
            </a:pPr>
            <a:r>
              <a:rPr lang="en-US" dirty="0">
                <a:latin typeface="Impact"/>
              </a:rPr>
              <a:t>Formative feedback</a:t>
            </a:r>
            <a:endParaRPr lang="en-US" dirty="0"/>
          </a:p>
        </p:txBody>
      </p:sp>
      <p:sp>
        <p:nvSpPr>
          <p:cNvPr id="3" name="Content Placeholder 2">
            <a:extLst>
              <a:ext uri="{FF2B5EF4-FFF2-40B4-BE49-F238E27FC236}">
                <a16:creationId xmlns:a16="http://schemas.microsoft.com/office/drawing/2014/main" id="{E8E212E3-86BD-4540-8C48-A5ECC59D747D}"/>
              </a:ext>
            </a:extLst>
          </p:cNvPr>
          <p:cNvSpPr>
            <a:spLocks noGrp="1"/>
          </p:cNvSpPr>
          <p:nvPr>
            <p:ph idx="1"/>
          </p:nvPr>
        </p:nvSpPr>
        <p:spPr/>
        <p:txBody>
          <a:bodyPr>
            <a:normAutofit/>
          </a:bodyPr>
          <a:lstStyle/>
          <a:p>
            <a:pPr>
              <a:lnSpc>
                <a:spcPct val="80000"/>
              </a:lnSpc>
            </a:pPr>
            <a:r>
              <a:rPr lang="en-US" altLang="en-US" sz="2600">
                <a:cs typeface="Arial" panose="020B0604020202020204" pitchFamily="34" charset="0"/>
              </a:rPr>
              <a:t>All biomedical science modules in the M1 and M2 years provide formative feedback to students through feedback reports upon completion of weekly formative exams, excluding summative exam weeks. </a:t>
            </a:r>
            <a:endParaRPr lang="en-US" altLang="en-US" sz="2600"/>
          </a:p>
          <a:p>
            <a:pPr>
              <a:lnSpc>
                <a:spcPct val="80000"/>
              </a:lnSpc>
            </a:pPr>
            <a:r>
              <a:rPr lang="en-US" altLang="en-US" sz="2600">
                <a:cs typeface="Arial" panose="020B0604020202020204" pitchFamily="34" charset="0"/>
              </a:rPr>
              <a:t>EMT will use field assessments as formative feedback. </a:t>
            </a:r>
          </a:p>
          <a:p>
            <a:pPr>
              <a:lnSpc>
                <a:spcPct val="80000"/>
              </a:lnSpc>
            </a:pPr>
            <a:r>
              <a:rPr lang="en-US" altLang="en-US" sz="2600">
                <a:cs typeface="Arial" panose="020B0604020202020204" pitchFamily="34" charset="0"/>
              </a:rPr>
              <a:t>The Integrated Practice of Medicine (IPM) modules in the M1 and M2 years provide formative feedback to students through weekly case resolution small group sessions and weekly skills sessions with IPM faculty and during regularly scheduled feedback sessions 4-5 times/year. </a:t>
            </a:r>
          </a:p>
          <a:p>
            <a:pPr>
              <a:lnSpc>
                <a:spcPct val="80000"/>
              </a:lnSpc>
            </a:pPr>
            <a:r>
              <a:rPr lang="en-US" altLang="en-US" sz="2600">
                <a:cs typeface="Arial" panose="020B0604020202020204" pitchFamily="34" charset="0"/>
              </a:rPr>
              <a:t>See the </a:t>
            </a:r>
            <a:r>
              <a:rPr lang="en-US" altLang="en-US" sz="2600">
                <a:cs typeface="Arial" panose="020B0604020202020204" pitchFamily="34" charset="0"/>
                <a:hlinkClick r:id="rId2"/>
              </a:rPr>
              <a:t>Formative Feedback</a:t>
            </a:r>
            <a:r>
              <a:rPr lang="en-US" altLang="en-US" sz="2600">
                <a:cs typeface="Arial" panose="020B0604020202020204" pitchFamily="34" charset="0"/>
              </a:rPr>
              <a:t> policy for more details. </a:t>
            </a:r>
          </a:p>
        </p:txBody>
      </p:sp>
      <p:sp>
        <p:nvSpPr>
          <p:cNvPr id="4" name="Slide Number Placeholder 3">
            <a:extLst>
              <a:ext uri="{FF2B5EF4-FFF2-40B4-BE49-F238E27FC236}">
                <a16:creationId xmlns:a16="http://schemas.microsoft.com/office/drawing/2014/main" id="{3451AC21-EBE0-49E5-B5F7-20DDC8D0EDF8}"/>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190EAEE-4932-43E3-A0E9-D3DE9A24C051}" type="slidenum">
              <a:rPr lang="en-US" altLang="en-US">
                <a:solidFill>
                  <a:srgbClr val="898989"/>
                </a:solidFill>
              </a:rPr>
              <a:pPr/>
              <a:t>15</a:t>
            </a:fld>
            <a:endParaRPr lang="en-US" altLang="en-US">
              <a:solidFill>
                <a:srgbClr val="89898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B7FA-120C-461D-BB7B-98D0E93200B6}"/>
              </a:ext>
            </a:extLst>
          </p:cNvPr>
          <p:cNvSpPr>
            <a:spLocks noGrp="1"/>
          </p:cNvSpPr>
          <p:nvPr>
            <p:ph type="title"/>
          </p:nvPr>
        </p:nvSpPr>
        <p:spPr/>
        <p:txBody>
          <a:bodyPr/>
          <a:lstStyle/>
          <a:p>
            <a:pPr fontAlgn="auto">
              <a:spcAft>
                <a:spcPts val="0"/>
              </a:spcAft>
              <a:defRPr/>
            </a:pPr>
            <a:r>
              <a:rPr lang="en-US">
                <a:latin typeface="Impact"/>
              </a:rPr>
              <a:t>Grading system</a:t>
            </a:r>
            <a:endParaRPr lang="en-US"/>
          </a:p>
        </p:txBody>
      </p:sp>
      <p:sp>
        <p:nvSpPr>
          <p:cNvPr id="3" name="Content Placeholder 2">
            <a:extLst>
              <a:ext uri="{FF2B5EF4-FFF2-40B4-BE49-F238E27FC236}">
                <a16:creationId xmlns:a16="http://schemas.microsoft.com/office/drawing/2014/main" id="{1820A9D8-0CC8-4E43-916D-4630327BEFB1}"/>
              </a:ext>
            </a:extLst>
          </p:cNvPr>
          <p:cNvSpPr>
            <a:spLocks noGrp="1"/>
          </p:cNvSpPr>
          <p:nvPr>
            <p:ph idx="1"/>
          </p:nvPr>
        </p:nvSpPr>
        <p:spPr>
          <a:xfrm>
            <a:off x="838200" y="1825625"/>
            <a:ext cx="10834688" cy="4541838"/>
          </a:xfrm>
        </p:spPr>
        <p:txBody>
          <a:bodyPr>
            <a:normAutofit/>
          </a:bodyPr>
          <a:lstStyle/>
          <a:p>
            <a:r>
              <a:rPr lang="en-US" altLang="en-US">
                <a:cs typeface="Arial" panose="020B0604020202020204" pitchFamily="34" charset="0"/>
              </a:rPr>
              <a:t>BMS modules are graded on a satisfactory/unsatisfactory basis. </a:t>
            </a:r>
            <a:endParaRPr lang="en-US" altLang="en-US"/>
          </a:p>
          <a:p>
            <a:pPr lvl="1"/>
            <a:r>
              <a:rPr lang="en-US" altLang="en-US">
                <a:cs typeface="Arial" panose="020B0604020202020204" pitchFamily="34" charset="0"/>
              </a:rPr>
              <a:t>A student will earn a Satisfactory (S) grade if a total percentage of points earned ≥ 69.45. </a:t>
            </a:r>
          </a:p>
          <a:p>
            <a:pPr lvl="1"/>
            <a:r>
              <a:rPr lang="en-US" altLang="en-US">
                <a:cs typeface="Arial" panose="020B0604020202020204" pitchFamily="34" charset="0"/>
              </a:rPr>
              <a:t>A student will earn an Unsatisfactory (U) or Incomplete_Pass/Fail (I_PF) grade if a total percentage of points earned ≤ 69.44 at the discretion of the module director. </a:t>
            </a:r>
          </a:p>
          <a:p>
            <a:pPr lvl="1"/>
            <a:r>
              <a:rPr lang="en-US" altLang="en-US">
                <a:cs typeface="Arial" panose="020B0604020202020204" pitchFamily="34" charset="0"/>
              </a:rPr>
              <a:t>Refer to the module syllabus for details on each component contributing to the final grade. Some modules may require students to pass multiple/all components to receive a satisfactory grade. </a:t>
            </a:r>
          </a:p>
          <a:p>
            <a:pPr lvl="1"/>
            <a:r>
              <a:rPr lang="en-US" altLang="en-US">
                <a:cs typeface="Arial" panose="020B0604020202020204" pitchFamily="34" charset="0"/>
              </a:rPr>
              <a:t>For EMT and IPM, refer to the module syllabus for details on earning Pass with Honors.</a:t>
            </a:r>
          </a:p>
          <a:p>
            <a:r>
              <a:rPr lang="en-US" altLang="en-US">
                <a:cs typeface="Arial" panose="020B0604020202020204" pitchFamily="34" charset="0"/>
              </a:rPr>
              <a:t>For details, see the </a:t>
            </a:r>
            <a:r>
              <a:rPr lang="en-US" altLang="en-US">
                <a:cs typeface="Arial" panose="020B0604020202020204" pitchFamily="34" charset="0"/>
                <a:hlinkClick r:id="rId2"/>
              </a:rPr>
              <a:t>Grading System</a:t>
            </a:r>
            <a:r>
              <a:rPr lang="en-US" altLang="en-US">
                <a:cs typeface="Arial" panose="020B0604020202020204" pitchFamily="34" charset="0"/>
              </a:rPr>
              <a:t> policy</a:t>
            </a:r>
          </a:p>
        </p:txBody>
      </p:sp>
      <p:sp>
        <p:nvSpPr>
          <p:cNvPr id="4" name="Slide Number Placeholder 3">
            <a:extLst>
              <a:ext uri="{FF2B5EF4-FFF2-40B4-BE49-F238E27FC236}">
                <a16:creationId xmlns:a16="http://schemas.microsoft.com/office/drawing/2014/main" id="{BAC38702-1575-42D9-A353-AA352BDC4EE8}"/>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72DEC8D-A6C8-4381-822D-36860870A6A5}" type="slidenum">
              <a:rPr lang="en-US" altLang="en-US">
                <a:solidFill>
                  <a:srgbClr val="898989"/>
                </a:solidFill>
              </a:rPr>
              <a:pPr/>
              <a:t>16</a:t>
            </a:fld>
            <a:endParaRPr lang="en-US" altLang="en-US">
              <a:solidFill>
                <a:srgbClr val="898989"/>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C17BC-D719-473F-857C-BEA48D6A50A6}"/>
              </a:ext>
            </a:extLst>
          </p:cNvPr>
          <p:cNvSpPr>
            <a:spLocks noGrp="1"/>
          </p:cNvSpPr>
          <p:nvPr>
            <p:ph type="title"/>
          </p:nvPr>
        </p:nvSpPr>
        <p:spPr/>
        <p:txBody>
          <a:bodyPr/>
          <a:lstStyle/>
          <a:p>
            <a:pPr fontAlgn="auto">
              <a:spcAft>
                <a:spcPts val="0"/>
              </a:spcAft>
              <a:defRPr/>
            </a:pPr>
            <a:r>
              <a:rPr lang="en-US">
                <a:latin typeface="Impact"/>
              </a:rPr>
              <a:t>Timeliness of grade reporting</a:t>
            </a:r>
            <a:endParaRPr lang="en-US"/>
          </a:p>
        </p:txBody>
      </p:sp>
      <p:sp>
        <p:nvSpPr>
          <p:cNvPr id="3" name="Content Placeholder 2">
            <a:extLst>
              <a:ext uri="{FF2B5EF4-FFF2-40B4-BE49-F238E27FC236}">
                <a16:creationId xmlns:a16="http://schemas.microsoft.com/office/drawing/2014/main" id="{6863EDAD-1DD1-413B-A934-B98BEDD3324D}"/>
              </a:ext>
            </a:extLst>
          </p:cNvPr>
          <p:cNvSpPr>
            <a:spLocks noGrp="1"/>
          </p:cNvSpPr>
          <p:nvPr>
            <p:ph idx="1"/>
          </p:nvPr>
        </p:nvSpPr>
        <p:spPr/>
        <p:txBody>
          <a:bodyPr rtlCol="0">
            <a:normAutofit/>
          </a:bodyPr>
          <a:lstStyle/>
          <a:p>
            <a:pPr fontAlgn="auto">
              <a:spcAft>
                <a:spcPts val="0"/>
              </a:spcAft>
              <a:defRPr/>
            </a:pPr>
            <a:r>
              <a:rPr lang="en-US">
                <a:ea typeface="+mn-lt"/>
                <a:cs typeface="+mn-lt"/>
              </a:rPr>
              <a:t>For M1 and M2 modules, the Module Director will enter the official final grade (S, I_PF, or U) in Banner within 1 week of completion of the course. Students should be directed to log in Self Service Carolina to view their final grade one week after the completion of the course. </a:t>
            </a:r>
          </a:p>
          <a:p>
            <a:pPr fontAlgn="auto">
              <a:spcAft>
                <a:spcPts val="0"/>
              </a:spcAft>
              <a:defRPr/>
            </a:pPr>
            <a:r>
              <a:rPr lang="en-US">
                <a:cs typeface="Arial"/>
              </a:rPr>
              <a:t>For details, see the </a:t>
            </a:r>
            <a:r>
              <a:rPr lang="en-US" dirty="0">
                <a:cs typeface="Arial"/>
                <a:hlinkClick r:id="rId2"/>
              </a:rPr>
              <a:t>Timeliness of Grade Reporting</a:t>
            </a:r>
            <a:r>
              <a:rPr lang="en-US" dirty="0">
                <a:cs typeface="Arial"/>
              </a:rPr>
              <a:t> </a:t>
            </a:r>
            <a:r>
              <a:rPr lang="en-US">
                <a:cs typeface="Arial"/>
              </a:rPr>
              <a:t>policy</a:t>
            </a:r>
            <a:endParaRPr lang="en-US" dirty="0">
              <a:cs typeface="Arial"/>
            </a:endParaRPr>
          </a:p>
        </p:txBody>
      </p:sp>
      <p:sp>
        <p:nvSpPr>
          <p:cNvPr id="4" name="Slide Number Placeholder 3">
            <a:extLst>
              <a:ext uri="{FF2B5EF4-FFF2-40B4-BE49-F238E27FC236}">
                <a16:creationId xmlns:a16="http://schemas.microsoft.com/office/drawing/2014/main" id="{7951C5D6-872A-49DB-B0E5-AA4ED0EB2DC5}"/>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C99DF0A5-BC98-4883-AAF1-C6C90D32A20B}" type="slidenum">
              <a:rPr lang="en-US" altLang="en-US">
                <a:solidFill>
                  <a:srgbClr val="898989"/>
                </a:solidFill>
              </a:rPr>
              <a:pPr/>
              <a:t>17</a:t>
            </a:fld>
            <a:endParaRPr lang="en-US" alt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6F00-3DDE-4AAC-942F-184ECECB67CE}"/>
              </a:ext>
            </a:extLst>
          </p:cNvPr>
          <p:cNvSpPr>
            <a:spLocks noGrp="1"/>
          </p:cNvSpPr>
          <p:nvPr>
            <p:ph type="title"/>
          </p:nvPr>
        </p:nvSpPr>
        <p:spPr/>
        <p:txBody>
          <a:bodyPr/>
          <a:lstStyle/>
          <a:p>
            <a:pPr fontAlgn="auto">
              <a:spcAft>
                <a:spcPts val="0"/>
              </a:spcAft>
              <a:defRPr/>
            </a:pPr>
            <a:r>
              <a:rPr lang="en-US">
                <a:latin typeface="Impact"/>
              </a:rPr>
              <a:t>Narrative assessment</a:t>
            </a:r>
            <a:endParaRPr lang="en-US"/>
          </a:p>
        </p:txBody>
      </p:sp>
      <p:sp>
        <p:nvSpPr>
          <p:cNvPr id="3" name="Content Placeholder 2">
            <a:extLst>
              <a:ext uri="{FF2B5EF4-FFF2-40B4-BE49-F238E27FC236}">
                <a16:creationId xmlns:a16="http://schemas.microsoft.com/office/drawing/2014/main" id="{61ACA1B4-DC1E-4276-8268-3B5F45D45B69}"/>
              </a:ext>
            </a:extLst>
          </p:cNvPr>
          <p:cNvSpPr>
            <a:spLocks noGrp="1"/>
          </p:cNvSpPr>
          <p:nvPr>
            <p:ph idx="1"/>
          </p:nvPr>
        </p:nvSpPr>
        <p:spPr/>
        <p:txBody>
          <a:bodyPr rtlCol="0">
            <a:normAutofit/>
          </a:bodyPr>
          <a:lstStyle/>
          <a:p>
            <a:pPr fontAlgn="auto">
              <a:spcAft>
                <a:spcPts val="0"/>
              </a:spcAft>
              <a:defRPr/>
            </a:pPr>
            <a:r>
              <a:rPr lang="en-US">
                <a:ea typeface="+mn-lt"/>
                <a:cs typeface="+mn-lt"/>
              </a:rPr>
              <a:t>Narrative assessment: Written comments from faculty that assess student performance and achievement in meeting specific objectives of a course or clerkship, such as professionalism, clinical reasoning. </a:t>
            </a:r>
          </a:p>
          <a:p>
            <a:pPr fontAlgn="auto">
              <a:spcAft>
                <a:spcPts val="0"/>
              </a:spcAft>
              <a:defRPr/>
            </a:pPr>
            <a:r>
              <a:rPr lang="en-US">
                <a:cs typeface="Arial"/>
              </a:rPr>
              <a:t>Opportunities for Narrative Assessment in M1 and M2 are available in IPM.  </a:t>
            </a:r>
            <a:endParaRPr lang="en-US" dirty="0">
              <a:cs typeface="Arial"/>
            </a:endParaRPr>
          </a:p>
          <a:p>
            <a:pPr fontAlgn="auto">
              <a:spcAft>
                <a:spcPts val="0"/>
              </a:spcAft>
              <a:defRPr/>
            </a:pPr>
            <a:r>
              <a:rPr lang="en-US">
                <a:cs typeface="Arial"/>
              </a:rPr>
              <a:t>See the </a:t>
            </a:r>
            <a:r>
              <a:rPr lang="en-US" dirty="0">
                <a:cs typeface="Arial"/>
                <a:hlinkClick r:id="rId2"/>
              </a:rPr>
              <a:t>Narrative Assessment</a:t>
            </a:r>
            <a:r>
              <a:rPr lang="en-US">
                <a:cs typeface="Arial"/>
              </a:rPr>
              <a:t> policy for details.</a:t>
            </a:r>
            <a:endParaRPr lang="en-US" dirty="0">
              <a:cs typeface="Arial"/>
            </a:endParaRPr>
          </a:p>
        </p:txBody>
      </p:sp>
      <p:sp>
        <p:nvSpPr>
          <p:cNvPr id="4" name="Slide Number Placeholder 3">
            <a:extLst>
              <a:ext uri="{FF2B5EF4-FFF2-40B4-BE49-F238E27FC236}">
                <a16:creationId xmlns:a16="http://schemas.microsoft.com/office/drawing/2014/main" id="{BC4C3EA9-3D4C-4C46-831E-F3B0D3A3CC3D}"/>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0E069C4-50D5-4993-9CA7-C77BE0B6A8D3}" type="slidenum">
              <a:rPr lang="en-US" altLang="en-US">
                <a:solidFill>
                  <a:srgbClr val="898989"/>
                </a:solidFill>
              </a:rPr>
              <a:pPr/>
              <a:t>18</a:t>
            </a:fld>
            <a:endParaRPr lang="en-US" altLang="en-US">
              <a:solidFill>
                <a:srgbClr val="89898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67D4-D54D-4610-A99B-259FC7305A52}"/>
              </a:ext>
            </a:extLst>
          </p:cNvPr>
          <p:cNvSpPr>
            <a:spLocks noGrp="1"/>
          </p:cNvSpPr>
          <p:nvPr>
            <p:ph type="title"/>
          </p:nvPr>
        </p:nvSpPr>
        <p:spPr>
          <a:xfrm>
            <a:off x="838200" y="365125"/>
            <a:ext cx="11182350" cy="1325563"/>
          </a:xfrm>
        </p:spPr>
        <p:txBody>
          <a:bodyPr/>
          <a:lstStyle/>
          <a:p>
            <a:pPr fontAlgn="auto">
              <a:spcAft>
                <a:spcPts val="0"/>
              </a:spcAft>
              <a:defRPr/>
            </a:pPr>
            <a:r>
              <a:rPr lang="en-US">
                <a:latin typeface="Impact"/>
              </a:rPr>
              <a:t>Challenge and appeal policies</a:t>
            </a:r>
          </a:p>
        </p:txBody>
      </p:sp>
      <p:sp>
        <p:nvSpPr>
          <p:cNvPr id="3" name="Content Placeholder 2">
            <a:extLst>
              <a:ext uri="{FF2B5EF4-FFF2-40B4-BE49-F238E27FC236}">
                <a16:creationId xmlns:a16="http://schemas.microsoft.com/office/drawing/2014/main" id="{D9234723-6377-469E-857D-172ECAB90496}"/>
              </a:ext>
            </a:extLst>
          </p:cNvPr>
          <p:cNvSpPr>
            <a:spLocks noGrp="1"/>
          </p:cNvSpPr>
          <p:nvPr>
            <p:ph idx="1"/>
          </p:nvPr>
        </p:nvSpPr>
        <p:spPr/>
        <p:txBody>
          <a:bodyPr rtlCol="0">
            <a:normAutofit fontScale="92500"/>
          </a:bodyPr>
          <a:lstStyle/>
          <a:p>
            <a:pPr fontAlgn="auto">
              <a:spcAft>
                <a:spcPts val="0"/>
              </a:spcAft>
              <a:defRPr/>
            </a:pPr>
            <a:r>
              <a:rPr lang="en-US">
                <a:ea typeface="+mn-lt"/>
                <a:cs typeface="+mn-lt"/>
              </a:rPr>
              <a:t>During summative exams for M1 and M2 basic science modules, students are allowed to challenge up to 10% of the exam via ExamSoft assessment software.  For details on this process, see the </a:t>
            </a:r>
            <a:r>
              <a:rPr lang="en-US" dirty="0">
                <a:ea typeface="+mn-lt"/>
                <a:cs typeface="+mn-lt"/>
                <a:hlinkClick r:id="rId2"/>
              </a:rPr>
              <a:t>Student Challenge of Summative Exam Questions</a:t>
            </a:r>
            <a:r>
              <a:rPr lang="en-US">
                <a:ea typeface="+mn-lt"/>
                <a:cs typeface="+mn-lt"/>
              </a:rPr>
              <a:t> policy.</a:t>
            </a:r>
            <a:endParaRPr lang="en-US" dirty="0"/>
          </a:p>
          <a:p>
            <a:pPr fontAlgn="auto">
              <a:spcAft>
                <a:spcPts val="0"/>
              </a:spcAft>
              <a:defRPr/>
            </a:pPr>
            <a:r>
              <a:rPr lang="en-US"/>
              <a:t>Students have the right to be graded in an equitable manner, </a:t>
            </a:r>
            <a:r>
              <a:rPr lang="en-US" dirty="0"/>
              <a:t>free from arbitrary bias or capriciousness on the part of faculty members. The </a:t>
            </a:r>
            <a:r>
              <a:rPr lang="en-US" dirty="0">
                <a:hlinkClick r:id="rId3"/>
              </a:rPr>
              <a:t>Grade Appeal </a:t>
            </a:r>
            <a:r>
              <a:rPr lang="en-US" dirty="0"/>
              <a:t>policy was created to ensure a fair and equitable appeal process that allows a medical student to appeal a grade when they can demonstrate that the grade inaccurately reflects their performance in a module, clerkship, or elective. </a:t>
            </a:r>
            <a:endParaRPr lang="en-US"/>
          </a:p>
          <a:p>
            <a:pPr fontAlgn="auto">
              <a:spcAft>
                <a:spcPts val="0"/>
              </a:spcAft>
              <a:defRPr/>
            </a:pPr>
            <a:endParaRPr lang="en-US" dirty="0"/>
          </a:p>
        </p:txBody>
      </p:sp>
      <p:sp>
        <p:nvSpPr>
          <p:cNvPr id="4" name="Slide Number Placeholder 3">
            <a:extLst>
              <a:ext uri="{FF2B5EF4-FFF2-40B4-BE49-F238E27FC236}">
                <a16:creationId xmlns:a16="http://schemas.microsoft.com/office/drawing/2014/main" id="{6CA196D2-062F-4CED-B292-E0F4704FAFCF}"/>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BC535E6-E1AB-49F7-9489-02CB0199170F}" type="slidenum">
              <a:rPr lang="en-US" altLang="en-US">
                <a:solidFill>
                  <a:srgbClr val="898989"/>
                </a:solidFill>
              </a:rPr>
              <a:pPr/>
              <a:t>19</a:t>
            </a:fld>
            <a:endParaRPr lang="en-US" altLang="en-US">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351E-7E26-4240-9123-76775AB2BCFA}"/>
              </a:ext>
            </a:extLst>
          </p:cNvPr>
          <p:cNvSpPr>
            <a:spLocks noGrp="1"/>
          </p:cNvSpPr>
          <p:nvPr>
            <p:ph type="title"/>
          </p:nvPr>
        </p:nvSpPr>
        <p:spPr>
          <a:xfrm>
            <a:off x="838200" y="77788"/>
            <a:ext cx="10515600" cy="1325562"/>
          </a:xfrm>
        </p:spPr>
        <p:txBody>
          <a:bodyPr/>
          <a:lstStyle/>
          <a:p>
            <a:pPr fontAlgn="auto">
              <a:spcAft>
                <a:spcPts val="0"/>
              </a:spcAft>
              <a:defRPr/>
            </a:pPr>
            <a:r>
              <a:rPr lang="en-US" b="1" dirty="0"/>
              <a:t>Content</a:t>
            </a:r>
          </a:p>
        </p:txBody>
      </p:sp>
      <p:sp>
        <p:nvSpPr>
          <p:cNvPr id="3" name="Content Placeholder 2">
            <a:extLst>
              <a:ext uri="{FF2B5EF4-FFF2-40B4-BE49-F238E27FC236}">
                <a16:creationId xmlns:a16="http://schemas.microsoft.com/office/drawing/2014/main" id="{65DA45D4-D0A9-4587-86C7-9E6B6D0DE675}"/>
              </a:ext>
            </a:extLst>
          </p:cNvPr>
          <p:cNvSpPr>
            <a:spLocks noGrp="1"/>
          </p:cNvSpPr>
          <p:nvPr>
            <p:ph idx="1"/>
          </p:nvPr>
        </p:nvSpPr>
        <p:spPr>
          <a:xfrm>
            <a:off x="904875" y="1243013"/>
            <a:ext cx="9855200" cy="5111750"/>
          </a:xfrm>
        </p:spPr>
        <p:txBody>
          <a:bodyPr rtlCol="0">
            <a:normAutofit fontScale="62500" lnSpcReduction="20000"/>
          </a:bodyPr>
          <a:lstStyle/>
          <a:p>
            <a:pPr fontAlgn="auto">
              <a:spcBef>
                <a:spcPts val="1200"/>
              </a:spcBef>
              <a:spcAft>
                <a:spcPts val="0"/>
              </a:spcAft>
              <a:defRPr/>
            </a:pPr>
            <a:r>
              <a:rPr lang="en-US" sz="2400" dirty="0"/>
              <a:t>Overview of </a:t>
            </a:r>
            <a:r>
              <a:rPr lang="en-US" sz="2400" dirty="0" err="1"/>
              <a:t>UofSC</a:t>
            </a:r>
            <a:r>
              <a:rPr lang="en-US" sz="2400" dirty="0"/>
              <a:t> School of Medicine Greenville</a:t>
            </a:r>
          </a:p>
          <a:p>
            <a:pPr fontAlgn="auto">
              <a:spcBef>
                <a:spcPts val="1200"/>
              </a:spcBef>
              <a:spcAft>
                <a:spcPts val="0"/>
              </a:spcAft>
              <a:defRPr/>
            </a:pPr>
            <a:r>
              <a:rPr lang="en-US" sz="2400"/>
              <a:t>Brief Overview of Curriculum</a:t>
            </a:r>
            <a:endParaRPr lang="en-US" sz="2400">
              <a:cs typeface="Arial"/>
            </a:endParaRPr>
          </a:p>
          <a:p>
            <a:pPr lvl="1" fontAlgn="auto">
              <a:spcBef>
                <a:spcPts val="1200"/>
              </a:spcBef>
              <a:spcAft>
                <a:spcPts val="0"/>
              </a:spcAft>
              <a:defRPr/>
            </a:pPr>
            <a:r>
              <a:rPr lang="en-US"/>
              <a:t>Program Level Objectives and Course Objectives</a:t>
            </a:r>
            <a:endParaRPr lang="en-US">
              <a:cs typeface="Arial"/>
            </a:endParaRPr>
          </a:p>
          <a:p>
            <a:pPr lvl="1" fontAlgn="auto">
              <a:spcBef>
                <a:spcPts val="1200"/>
              </a:spcBef>
              <a:spcAft>
                <a:spcPts val="0"/>
              </a:spcAft>
              <a:defRPr/>
            </a:pPr>
            <a:r>
              <a:rPr lang="en-US"/>
              <a:t>Assessment</a:t>
            </a:r>
            <a:endParaRPr lang="en-US">
              <a:cs typeface="Arial"/>
            </a:endParaRPr>
          </a:p>
          <a:p>
            <a:pPr fontAlgn="auto">
              <a:spcBef>
                <a:spcPts val="1200"/>
              </a:spcBef>
              <a:spcAft>
                <a:spcPts val="0"/>
              </a:spcAft>
              <a:defRPr/>
            </a:pPr>
            <a:r>
              <a:rPr lang="en-US" sz="2400">
                <a:cs typeface="Arial"/>
              </a:rPr>
              <a:t>Equity, Diversity and Inclusion</a:t>
            </a:r>
            <a:endParaRPr lang="en-US" sz="2400" dirty="0"/>
          </a:p>
          <a:p>
            <a:pPr fontAlgn="auto">
              <a:spcBef>
                <a:spcPts val="1200"/>
              </a:spcBef>
              <a:spcAft>
                <a:spcPts val="0"/>
              </a:spcAft>
              <a:defRPr/>
            </a:pPr>
            <a:r>
              <a:rPr lang="en-US" sz="2400"/>
              <a:t>Policies and Other Important Information </a:t>
            </a:r>
            <a:endParaRPr lang="en-US"/>
          </a:p>
          <a:p>
            <a:pPr lvl="1" fontAlgn="auto">
              <a:spcBef>
                <a:spcPts val="1200"/>
              </a:spcBef>
              <a:spcAft>
                <a:spcPts val="0"/>
              </a:spcAft>
              <a:defRPr/>
            </a:pPr>
            <a:r>
              <a:rPr lang="en-US"/>
              <a:t>Attendance</a:t>
            </a:r>
            <a:endParaRPr lang="en-US">
              <a:cs typeface="Arial"/>
            </a:endParaRPr>
          </a:p>
          <a:p>
            <a:pPr lvl="1" fontAlgn="auto">
              <a:spcBef>
                <a:spcPts val="1200"/>
              </a:spcBef>
              <a:spcAft>
                <a:spcPts val="0"/>
              </a:spcAft>
              <a:defRPr/>
            </a:pPr>
            <a:r>
              <a:rPr lang="en-US" dirty="0"/>
              <a:t>Conflict of Interest</a:t>
            </a:r>
          </a:p>
          <a:p>
            <a:pPr lvl="1" fontAlgn="auto">
              <a:spcBef>
                <a:spcPts val="1200"/>
              </a:spcBef>
              <a:spcAft>
                <a:spcPts val="0"/>
              </a:spcAft>
              <a:defRPr/>
            </a:pPr>
            <a:r>
              <a:rPr lang="en-US" dirty="0"/>
              <a:t>Conduct in Medical Educator/Learner Relationship</a:t>
            </a:r>
          </a:p>
          <a:p>
            <a:pPr lvl="1" fontAlgn="auto">
              <a:spcBef>
                <a:spcPts val="1200"/>
              </a:spcBef>
              <a:spcAft>
                <a:spcPts val="0"/>
              </a:spcAft>
              <a:defRPr/>
            </a:pPr>
            <a:r>
              <a:rPr lang="en-US" dirty="0"/>
              <a:t>Student Mistreatment</a:t>
            </a:r>
          </a:p>
          <a:p>
            <a:pPr lvl="1" fontAlgn="auto">
              <a:spcBef>
                <a:spcPts val="1200"/>
              </a:spcBef>
              <a:spcAft>
                <a:spcPts val="0"/>
              </a:spcAft>
              <a:defRPr/>
            </a:pPr>
            <a:r>
              <a:rPr lang="en-US" dirty="0"/>
              <a:t>Professionalism Concerns or Commendations</a:t>
            </a:r>
          </a:p>
          <a:p>
            <a:pPr lvl="1" fontAlgn="auto">
              <a:spcBef>
                <a:spcPts val="1200"/>
              </a:spcBef>
              <a:spcAft>
                <a:spcPts val="0"/>
              </a:spcAft>
              <a:defRPr/>
            </a:pPr>
            <a:r>
              <a:rPr lang="en-US" dirty="0"/>
              <a:t>FERPA</a:t>
            </a:r>
          </a:p>
          <a:p>
            <a:pPr lvl="1" fontAlgn="auto">
              <a:spcBef>
                <a:spcPts val="1200"/>
              </a:spcBef>
              <a:spcAft>
                <a:spcPts val="0"/>
              </a:spcAft>
              <a:defRPr/>
            </a:pPr>
            <a:r>
              <a:rPr lang="en-US" dirty="0"/>
              <a:t>Supervision</a:t>
            </a:r>
          </a:p>
          <a:p>
            <a:pPr lvl="1" fontAlgn="auto">
              <a:spcBef>
                <a:spcPts val="1200"/>
              </a:spcBef>
              <a:spcAft>
                <a:spcPts val="0"/>
              </a:spcAft>
              <a:defRPr/>
            </a:pPr>
            <a:r>
              <a:rPr lang="en-US"/>
              <a:t>Exposure Policies</a:t>
            </a:r>
          </a:p>
          <a:p>
            <a:pPr lvl="1" fontAlgn="auto">
              <a:spcBef>
                <a:spcPts val="1200"/>
              </a:spcBef>
              <a:spcAft>
                <a:spcPts val="0"/>
              </a:spcAft>
              <a:defRPr/>
            </a:pPr>
            <a:r>
              <a:rPr lang="en-US"/>
              <a:t>Emergency Action Plan</a:t>
            </a:r>
            <a:endParaRPr lang="en-US">
              <a:cs typeface="Arial"/>
            </a:endParaRPr>
          </a:p>
          <a:p>
            <a:pPr lvl="1" fontAlgn="auto">
              <a:spcBef>
                <a:spcPts val="1200"/>
              </a:spcBef>
              <a:spcAft>
                <a:spcPts val="0"/>
              </a:spcAft>
              <a:defRPr/>
            </a:pPr>
            <a:r>
              <a:rPr lang="en-US" dirty="0">
                <a:cs typeface="Arial"/>
              </a:rPr>
              <a:t>Faculty Handbook</a:t>
            </a:r>
          </a:p>
          <a:p>
            <a:pPr marL="457200" lvl="1" indent="0" fontAlgn="auto">
              <a:spcBef>
                <a:spcPts val="1200"/>
              </a:spcBef>
              <a:spcAft>
                <a:spcPts val="0"/>
              </a:spcAft>
              <a:buFont typeface="Arial" panose="020B0604020202020204" pitchFamily="34" charset="0"/>
              <a:buNone/>
              <a:defRPr/>
            </a:pPr>
            <a:endParaRPr lang="en-US" sz="2000" dirty="0">
              <a:cs typeface="Arial" panose="020B0604020202020204"/>
            </a:endParaRPr>
          </a:p>
          <a:p>
            <a:pPr fontAlgn="auto">
              <a:spcBef>
                <a:spcPts val="1200"/>
              </a:spcBef>
              <a:spcAft>
                <a:spcPts val="0"/>
              </a:spcAft>
              <a:defRPr/>
            </a:pPr>
            <a:endParaRPr lang="en-US" sz="2400" dirty="0">
              <a:cs typeface="Arial" panose="020B06040202020202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62351-B08E-47D3-9F27-4F7767CB5A3D}"/>
              </a:ext>
            </a:extLst>
          </p:cNvPr>
          <p:cNvSpPr>
            <a:spLocks noGrp="1"/>
          </p:cNvSpPr>
          <p:nvPr>
            <p:ph type="title"/>
          </p:nvPr>
        </p:nvSpPr>
        <p:spPr/>
        <p:txBody>
          <a:bodyPr/>
          <a:lstStyle/>
          <a:p>
            <a:pPr fontAlgn="auto">
              <a:spcAft>
                <a:spcPts val="0"/>
              </a:spcAft>
              <a:defRPr/>
            </a:pPr>
            <a:r>
              <a:rPr lang="en-US">
                <a:latin typeface="Impact"/>
              </a:rPr>
              <a:t>Promotion and technical standards</a:t>
            </a:r>
          </a:p>
        </p:txBody>
      </p:sp>
      <p:sp>
        <p:nvSpPr>
          <p:cNvPr id="3" name="Content Placeholder 2">
            <a:extLst>
              <a:ext uri="{FF2B5EF4-FFF2-40B4-BE49-F238E27FC236}">
                <a16:creationId xmlns:a16="http://schemas.microsoft.com/office/drawing/2014/main" id="{EDB1DD6F-FE30-4BF3-8713-6F43474CF304}"/>
              </a:ext>
            </a:extLst>
          </p:cNvPr>
          <p:cNvSpPr>
            <a:spLocks noGrp="1"/>
          </p:cNvSpPr>
          <p:nvPr>
            <p:ph idx="1"/>
          </p:nvPr>
        </p:nvSpPr>
        <p:spPr/>
        <p:txBody>
          <a:bodyPr rtlCol="0">
            <a:normAutofit/>
          </a:bodyPr>
          <a:lstStyle/>
          <a:p>
            <a:pPr fontAlgn="auto">
              <a:spcAft>
                <a:spcPts val="0"/>
              </a:spcAft>
              <a:defRPr/>
            </a:pPr>
            <a:r>
              <a:rPr lang="en-US">
                <a:ea typeface="+mn-lt"/>
                <a:cs typeface="+mn-lt"/>
              </a:rPr>
              <a:t>The </a:t>
            </a:r>
            <a:r>
              <a:rPr lang="en-US" dirty="0">
                <a:ea typeface="+mn-lt"/>
                <a:cs typeface="+mn-lt"/>
                <a:hlinkClick r:id="rId2"/>
              </a:rPr>
              <a:t>Student Evaluation, Remediation, Requirements for Promotion and Appeal</a:t>
            </a:r>
            <a:r>
              <a:rPr lang="en-US" dirty="0">
                <a:ea typeface="+mn-lt"/>
                <a:cs typeface="+mn-lt"/>
              </a:rPr>
              <a:t> </a:t>
            </a:r>
            <a:r>
              <a:rPr lang="en-US">
                <a:ea typeface="+mn-lt"/>
                <a:cs typeface="+mn-lt"/>
              </a:rPr>
              <a:t>policy outlines the conditions that constitute promotion, remediation of unsatisfactory academic progress and professional conduct, and dismissal.</a:t>
            </a:r>
          </a:p>
          <a:p>
            <a:pPr fontAlgn="auto">
              <a:spcAft>
                <a:spcPts val="0"/>
              </a:spcAft>
              <a:defRPr/>
            </a:pPr>
            <a:r>
              <a:rPr lang="en-US">
                <a:ea typeface="+mn-lt"/>
                <a:cs typeface="+mn-lt"/>
              </a:rPr>
              <a:t>The UofSC School of Medicine Greenville has adopted the following  </a:t>
            </a:r>
            <a:r>
              <a:rPr lang="en-US" dirty="0">
                <a:ea typeface="+mn-lt"/>
                <a:cs typeface="+mn-lt"/>
                <a:hlinkClick r:id="rId3"/>
              </a:rPr>
              <a:t>Technical Standards for Admission, Retention and Graduation</a:t>
            </a:r>
            <a:r>
              <a:rPr lang="en-US" dirty="0">
                <a:ea typeface="+mn-lt"/>
                <a:cs typeface="+mn-lt"/>
              </a:rPr>
              <a:t> </a:t>
            </a:r>
          </a:p>
          <a:p>
            <a:pPr fontAlgn="auto">
              <a:spcAft>
                <a:spcPts val="0"/>
              </a:spcAft>
              <a:defRPr/>
            </a:pPr>
            <a:endParaRPr lang="en-US" dirty="0">
              <a:cs typeface="Arial"/>
            </a:endParaRPr>
          </a:p>
        </p:txBody>
      </p:sp>
      <p:sp>
        <p:nvSpPr>
          <p:cNvPr id="4" name="Slide Number Placeholder 3">
            <a:extLst>
              <a:ext uri="{FF2B5EF4-FFF2-40B4-BE49-F238E27FC236}">
                <a16:creationId xmlns:a16="http://schemas.microsoft.com/office/drawing/2014/main" id="{3473578A-5D6A-4673-8F99-6CE7826FE2F3}"/>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6B507F9-E6D6-4AC6-A25E-DB2FA313CCBD}" type="slidenum">
              <a:rPr lang="en-US" altLang="en-US">
                <a:solidFill>
                  <a:srgbClr val="898989"/>
                </a:solidFill>
              </a:rPr>
              <a:pPr/>
              <a:t>20</a:t>
            </a:fld>
            <a:endParaRPr lang="en-US" altLang="en-US">
              <a:solidFill>
                <a:srgbClr val="898989"/>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4C8E-2D13-4672-B205-F3040288FE78}"/>
              </a:ext>
            </a:extLst>
          </p:cNvPr>
          <p:cNvSpPr>
            <a:spLocks noGrp="1"/>
          </p:cNvSpPr>
          <p:nvPr>
            <p:ph type="title"/>
          </p:nvPr>
        </p:nvSpPr>
        <p:spPr/>
        <p:txBody>
          <a:bodyPr/>
          <a:lstStyle/>
          <a:p>
            <a:pPr fontAlgn="auto">
              <a:spcAft>
                <a:spcPts val="0"/>
              </a:spcAft>
              <a:defRPr/>
            </a:pPr>
            <a:r>
              <a:rPr lang="en-US">
                <a:latin typeface="Impact"/>
              </a:rPr>
              <a:t>Academic workload</a:t>
            </a:r>
            <a:endParaRPr lang="en-US" dirty="0"/>
          </a:p>
        </p:txBody>
      </p:sp>
      <p:sp>
        <p:nvSpPr>
          <p:cNvPr id="3" name="Content Placeholder 2">
            <a:extLst>
              <a:ext uri="{FF2B5EF4-FFF2-40B4-BE49-F238E27FC236}">
                <a16:creationId xmlns:a16="http://schemas.microsoft.com/office/drawing/2014/main" id="{14C2E589-D778-448E-80E7-AA2F606E9BF6}"/>
              </a:ext>
            </a:extLst>
          </p:cNvPr>
          <p:cNvSpPr>
            <a:spLocks noGrp="1"/>
          </p:cNvSpPr>
          <p:nvPr>
            <p:ph idx="1"/>
          </p:nvPr>
        </p:nvSpPr>
        <p:spPr>
          <a:xfrm>
            <a:off x="479425" y="1644650"/>
            <a:ext cx="11328400" cy="4667250"/>
          </a:xfrm>
        </p:spPr>
        <p:txBody>
          <a:bodyPr rtlCol="0">
            <a:normAutofit/>
          </a:bodyPr>
          <a:lstStyle/>
          <a:p>
            <a:pPr fontAlgn="auto">
              <a:spcAft>
                <a:spcPts val="0"/>
              </a:spcAft>
              <a:defRPr/>
            </a:pPr>
            <a:r>
              <a:rPr lang="en-US">
                <a:ea typeface="+mn-lt"/>
                <a:cs typeface="+mn-lt"/>
              </a:rPr>
              <a:t>UofSC School of Medicine Greenville recommends an average of 28 hours of required educational activity per week in the M1/M2 years.</a:t>
            </a:r>
          </a:p>
          <a:p>
            <a:pPr fontAlgn="auto">
              <a:spcAft>
                <a:spcPts val="0"/>
              </a:spcAft>
              <a:defRPr/>
            </a:pPr>
            <a:r>
              <a:rPr lang="en-US">
                <a:ea typeface="+mn-lt"/>
                <a:cs typeface="+mn-lt"/>
              </a:rPr>
              <a:t>It is the responsibility of the Module Directors to ensure that academic workload is not exceeded in the M1/M2 academic years.</a:t>
            </a:r>
          </a:p>
          <a:p>
            <a:pPr fontAlgn="auto">
              <a:spcAft>
                <a:spcPts val="0"/>
              </a:spcAft>
              <a:defRPr/>
            </a:pPr>
            <a:r>
              <a:rPr lang="en-US">
                <a:ea typeface="+mn-lt"/>
                <a:cs typeface="+mn-lt"/>
              </a:rPr>
              <a:t>Moving forward, academic workload in the M1/M2 years, including hours spent in class and hours required outside of class will be reported in the MDT and reviewed at M1/M2 sub-committee </a:t>
            </a:r>
            <a:endParaRPr lang="en-US"/>
          </a:p>
          <a:p>
            <a:pPr fontAlgn="auto">
              <a:spcAft>
                <a:spcPts val="0"/>
              </a:spcAft>
              <a:defRPr/>
            </a:pPr>
            <a:r>
              <a:rPr lang="en-US"/>
              <a:t>Link to </a:t>
            </a:r>
            <a:r>
              <a:rPr lang="en-US" dirty="0">
                <a:hlinkClick r:id="rId2"/>
              </a:rPr>
              <a:t>Academic Workload </a:t>
            </a:r>
            <a:r>
              <a:rPr lang="en-US"/>
              <a:t>policy</a:t>
            </a:r>
            <a:endParaRPr lang="en-US">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9DB8-0840-48FA-B9F7-A86B1B780E36}"/>
              </a:ext>
            </a:extLst>
          </p:cNvPr>
          <p:cNvSpPr>
            <a:spLocks noGrp="1"/>
          </p:cNvSpPr>
          <p:nvPr>
            <p:ph type="title"/>
          </p:nvPr>
        </p:nvSpPr>
        <p:spPr>
          <a:xfrm>
            <a:off x="238125" y="150813"/>
            <a:ext cx="10972800" cy="1143000"/>
          </a:xfrm>
        </p:spPr>
        <p:txBody>
          <a:bodyPr/>
          <a:lstStyle/>
          <a:p>
            <a:pPr fontAlgn="auto">
              <a:spcAft>
                <a:spcPts val="0"/>
              </a:spcAft>
              <a:defRPr/>
            </a:pPr>
            <a:r>
              <a:rPr lang="en-US" dirty="0">
                <a:latin typeface="Impact"/>
              </a:rPr>
              <a:t>faculty Evaluations completed by Students</a:t>
            </a:r>
          </a:p>
        </p:txBody>
      </p:sp>
      <p:sp>
        <p:nvSpPr>
          <p:cNvPr id="3" name="Content Placeholder 2">
            <a:extLst>
              <a:ext uri="{FF2B5EF4-FFF2-40B4-BE49-F238E27FC236}">
                <a16:creationId xmlns:a16="http://schemas.microsoft.com/office/drawing/2014/main" id="{00C5F78D-3D1D-4B09-AA21-885ACA97DE30}"/>
              </a:ext>
            </a:extLst>
          </p:cNvPr>
          <p:cNvSpPr>
            <a:spLocks noGrp="1"/>
          </p:cNvSpPr>
          <p:nvPr>
            <p:ph idx="1"/>
          </p:nvPr>
        </p:nvSpPr>
        <p:spPr>
          <a:xfrm>
            <a:off x="488950" y="1643063"/>
            <a:ext cx="10972800" cy="5524500"/>
          </a:xfrm>
        </p:spPr>
        <p:txBody>
          <a:bodyPr rtlCol="0">
            <a:normAutofit/>
          </a:bodyPr>
          <a:lstStyle/>
          <a:p>
            <a:pPr fontAlgn="auto">
              <a:spcAft>
                <a:spcPts val="0"/>
              </a:spcAft>
              <a:defRPr/>
            </a:pPr>
            <a:r>
              <a:rPr lang="en-US" sz="3600" dirty="0"/>
              <a:t>In order to continuously improve the educational experience, students must complete module and faculty evaluations upon the completion of each module per the </a:t>
            </a:r>
            <a:r>
              <a:rPr lang="en-US" sz="3600" dirty="0">
                <a:hlinkClick r:id="rId2"/>
              </a:rPr>
              <a:t>Course and Faculty/Resident Evaluation</a:t>
            </a:r>
            <a:r>
              <a:rPr lang="en-US" sz="3600" dirty="0"/>
              <a:t> policy.</a:t>
            </a:r>
            <a:endParaRPr lang="en-US" sz="3600" dirty="0">
              <a:ea typeface="+mn-lt"/>
              <a:cs typeface="+mn-lt"/>
            </a:endParaRPr>
          </a:p>
          <a:p>
            <a:pPr marL="0" indent="0" fontAlgn="auto">
              <a:spcAft>
                <a:spcPts val="0"/>
              </a:spcAft>
              <a:buFont typeface="Arial" panose="020B0604020202020204" pitchFamily="34" charset="0"/>
              <a:buNone/>
              <a:defRPr/>
            </a:pPr>
            <a:endParaRPr lang="en-US" b="1" dirty="0"/>
          </a:p>
          <a:p>
            <a:pPr marL="0" indent="0" fontAlgn="t">
              <a:spcAft>
                <a:spcPts val="0"/>
              </a:spcAft>
              <a:buFont typeface="Arial" panose="020B0604020202020204" pitchFamily="34" charset="0"/>
              <a:buNone/>
              <a:defRPr/>
            </a:pPr>
            <a:endParaRPr lang="en-US" dirty="0">
              <a:cs typeface="Arial" panose="020B0604020202020204"/>
            </a:endParaRPr>
          </a:p>
          <a:p>
            <a:pPr fontAlgn="t">
              <a:spcAft>
                <a:spcPts val="0"/>
              </a:spcAft>
              <a:defRPr/>
            </a:pPr>
            <a:endParaRPr lang="en-US" dirty="0"/>
          </a:p>
          <a:p>
            <a:pPr fontAlgn="t">
              <a:spcAft>
                <a:spcPts val="0"/>
              </a:spcAft>
              <a:defRPr/>
            </a:pPr>
            <a:endParaRPr lang="en-US" dirty="0"/>
          </a:p>
          <a:p>
            <a:pPr fontAlgn="auto">
              <a:spcAft>
                <a:spcPts val="0"/>
              </a:spcAft>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4327-3C8A-4500-AEF4-57DAAED18E0C}"/>
              </a:ext>
            </a:extLst>
          </p:cNvPr>
          <p:cNvSpPr>
            <a:spLocks noGrp="1"/>
          </p:cNvSpPr>
          <p:nvPr>
            <p:ph type="ctrTitle"/>
          </p:nvPr>
        </p:nvSpPr>
        <p:spPr>
          <a:xfrm>
            <a:off x="2057400" y="2513013"/>
            <a:ext cx="7772400" cy="915987"/>
          </a:xfrm>
        </p:spPr>
        <p:txBody>
          <a:bodyPr/>
          <a:lstStyle/>
          <a:p>
            <a:pPr algn="ctr" fontAlgn="auto">
              <a:spcAft>
                <a:spcPts val="0"/>
              </a:spcAft>
              <a:defRPr/>
            </a:pPr>
            <a:r>
              <a:rPr lang="en-US" sz="4400" dirty="0"/>
              <a:t>Equity Diversity and inclusion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213F0D9-22C1-2C4B-BD42-98129A2CE84D}"/>
              </a:ext>
            </a:extLst>
          </p:cNvPr>
          <p:cNvSpPr/>
          <p:nvPr/>
        </p:nvSpPr>
        <p:spPr>
          <a:xfrm>
            <a:off x="3214688" y="1568450"/>
            <a:ext cx="3194050" cy="3208338"/>
          </a:xfrm>
          <a:prstGeom prst="ellipse">
            <a:avLst/>
          </a:prstGeom>
          <a:solidFill>
            <a:srgbClr val="FF00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Equity</a:t>
            </a:r>
          </a:p>
          <a:p>
            <a:pPr algn="ctr" eaLnBrk="1" fontAlgn="auto" hangingPunct="1">
              <a:spcBef>
                <a:spcPts val="0"/>
              </a:spcBef>
              <a:spcAft>
                <a:spcPts val="0"/>
              </a:spcAft>
              <a:defRPr/>
            </a:pPr>
            <a:endParaRPr lang="en-US" sz="2800" b="1" dirty="0">
              <a:solidFill>
                <a:schemeClr val="tx1"/>
              </a:solidFill>
            </a:endParaRPr>
          </a:p>
          <a:p>
            <a:pPr algn="ctr" eaLnBrk="1" fontAlgn="auto" hangingPunct="1">
              <a:spcBef>
                <a:spcPts val="0"/>
              </a:spcBef>
              <a:spcAft>
                <a:spcPts val="0"/>
              </a:spcAft>
              <a:defRPr/>
            </a:pPr>
            <a:endParaRPr lang="en-US" sz="2800" b="1" dirty="0">
              <a:solidFill>
                <a:schemeClr val="tx1"/>
              </a:solidFill>
            </a:endParaRPr>
          </a:p>
          <a:p>
            <a:pPr algn="ctr" eaLnBrk="1" fontAlgn="auto" hangingPunct="1">
              <a:spcBef>
                <a:spcPts val="0"/>
              </a:spcBef>
              <a:spcAft>
                <a:spcPts val="0"/>
              </a:spcAft>
              <a:defRPr/>
            </a:pPr>
            <a:r>
              <a:rPr lang="en-US" sz="2800" b="1" dirty="0">
                <a:solidFill>
                  <a:schemeClr val="tx1"/>
                </a:solidFill>
              </a:rPr>
              <a:t>   </a:t>
            </a:r>
          </a:p>
        </p:txBody>
      </p:sp>
      <p:sp>
        <p:nvSpPr>
          <p:cNvPr id="5" name="Oval 4">
            <a:extLst>
              <a:ext uri="{FF2B5EF4-FFF2-40B4-BE49-F238E27FC236}">
                <a16:creationId xmlns:a16="http://schemas.microsoft.com/office/drawing/2014/main" id="{93476EC2-B7CB-8145-894B-DEE8C8E13A63}"/>
              </a:ext>
            </a:extLst>
          </p:cNvPr>
          <p:cNvSpPr/>
          <p:nvPr/>
        </p:nvSpPr>
        <p:spPr>
          <a:xfrm>
            <a:off x="5783263" y="1568450"/>
            <a:ext cx="3194050" cy="3208338"/>
          </a:xfrm>
          <a:prstGeom prst="ellipse">
            <a:avLst/>
          </a:prstGeom>
          <a:solidFill>
            <a:srgbClr val="FFFF0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Diversity*</a:t>
            </a:r>
          </a:p>
          <a:p>
            <a:pPr algn="ctr" eaLnBrk="1" fontAlgn="auto" hangingPunct="1">
              <a:spcBef>
                <a:spcPts val="0"/>
              </a:spcBef>
              <a:spcAft>
                <a:spcPts val="0"/>
              </a:spcAft>
              <a:defRPr/>
            </a:pPr>
            <a:endParaRPr lang="en-US" sz="2800" b="1" dirty="0">
              <a:solidFill>
                <a:schemeClr val="tx1"/>
              </a:solidFill>
            </a:endParaRPr>
          </a:p>
          <a:p>
            <a:pPr algn="ctr" eaLnBrk="1" fontAlgn="auto" hangingPunct="1">
              <a:spcBef>
                <a:spcPts val="0"/>
              </a:spcBef>
              <a:spcAft>
                <a:spcPts val="0"/>
              </a:spcAft>
              <a:defRPr/>
            </a:pPr>
            <a:endParaRPr lang="en-US" sz="2800" b="1" dirty="0">
              <a:solidFill>
                <a:schemeClr val="tx1"/>
              </a:solidFill>
            </a:endParaRPr>
          </a:p>
          <a:p>
            <a:pPr algn="ctr" eaLnBrk="1" fontAlgn="auto" hangingPunct="1">
              <a:spcBef>
                <a:spcPts val="0"/>
              </a:spcBef>
              <a:spcAft>
                <a:spcPts val="0"/>
              </a:spcAft>
              <a:defRPr/>
            </a:pPr>
            <a:endParaRPr lang="en-US" sz="2800" b="1" dirty="0">
              <a:solidFill>
                <a:schemeClr val="tx1"/>
              </a:solidFill>
            </a:endParaRPr>
          </a:p>
        </p:txBody>
      </p:sp>
      <p:sp>
        <p:nvSpPr>
          <p:cNvPr id="6" name="Oval 5">
            <a:extLst>
              <a:ext uri="{FF2B5EF4-FFF2-40B4-BE49-F238E27FC236}">
                <a16:creationId xmlns:a16="http://schemas.microsoft.com/office/drawing/2014/main" id="{6391A8BC-AE1F-014C-996E-76D056D4E33D}"/>
              </a:ext>
            </a:extLst>
          </p:cNvPr>
          <p:cNvSpPr/>
          <p:nvPr/>
        </p:nvSpPr>
        <p:spPr>
          <a:xfrm>
            <a:off x="4467225" y="3306763"/>
            <a:ext cx="3194050" cy="3208337"/>
          </a:xfrm>
          <a:prstGeom prst="ellipse">
            <a:avLst/>
          </a:prstGeom>
          <a:solidFill>
            <a:srgbClr val="7030A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chemeClr val="tx1"/>
                </a:solidFill>
              </a:rPr>
              <a:t>Inclusion</a:t>
            </a:r>
          </a:p>
        </p:txBody>
      </p:sp>
      <p:sp>
        <p:nvSpPr>
          <p:cNvPr id="2" name="Rectangle 1">
            <a:extLst>
              <a:ext uri="{FF2B5EF4-FFF2-40B4-BE49-F238E27FC236}">
                <a16:creationId xmlns:a16="http://schemas.microsoft.com/office/drawing/2014/main" id="{14556573-6B1E-4799-B60E-3761C2ED42C7}"/>
              </a:ext>
            </a:extLst>
          </p:cNvPr>
          <p:cNvSpPr>
            <a:spLocks noChangeArrowheads="1"/>
          </p:cNvSpPr>
          <p:nvPr/>
        </p:nvSpPr>
        <p:spPr bwMode="auto">
          <a:xfrm>
            <a:off x="3810000" y="5233988"/>
            <a:ext cx="4572000" cy="1016000"/>
          </a:xfrm>
          <a:prstGeom prst="rect">
            <a:avLst/>
          </a:prstGeom>
          <a:solidFill>
            <a:srgbClr val="A772E8">
              <a:alpha val="9411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Intentional policies and practices that promote the full participation and sense of belonging of every student</a:t>
            </a:r>
          </a:p>
        </p:txBody>
      </p:sp>
      <p:sp>
        <p:nvSpPr>
          <p:cNvPr id="8" name="Rectangle 7">
            <a:extLst>
              <a:ext uri="{FF2B5EF4-FFF2-40B4-BE49-F238E27FC236}">
                <a16:creationId xmlns:a16="http://schemas.microsoft.com/office/drawing/2014/main" id="{2A2CF9F5-605C-4D0D-914D-5E453E3F1018}"/>
              </a:ext>
            </a:extLst>
          </p:cNvPr>
          <p:cNvSpPr>
            <a:spLocks noChangeArrowheads="1"/>
          </p:cNvSpPr>
          <p:nvPr/>
        </p:nvSpPr>
        <p:spPr bwMode="auto">
          <a:xfrm>
            <a:off x="777875" y="2798763"/>
            <a:ext cx="3862388" cy="1016000"/>
          </a:xfrm>
          <a:prstGeom prst="rect">
            <a:avLst/>
          </a:prstGeom>
          <a:solidFill>
            <a:srgbClr val="E97E7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Fair opportunities to attain one’s optimal health and hopes to the extent possible </a:t>
            </a:r>
          </a:p>
        </p:txBody>
      </p:sp>
      <p:sp>
        <p:nvSpPr>
          <p:cNvPr id="52231" name="TextBox 9">
            <a:extLst>
              <a:ext uri="{FF2B5EF4-FFF2-40B4-BE49-F238E27FC236}">
                <a16:creationId xmlns:a16="http://schemas.microsoft.com/office/drawing/2014/main" id="{6BFB7CB7-D884-4F05-9485-EAFDC3F2AB50}"/>
              </a:ext>
            </a:extLst>
          </p:cNvPr>
          <p:cNvSpPr txBox="1">
            <a:spLocks noChangeArrowheads="1"/>
          </p:cNvSpPr>
          <p:nvPr/>
        </p:nvSpPr>
        <p:spPr bwMode="auto">
          <a:xfrm>
            <a:off x="8804275" y="4633913"/>
            <a:ext cx="21463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t>Definitions adapted from CommonHealth Action</a:t>
            </a:r>
          </a:p>
        </p:txBody>
      </p:sp>
      <p:sp>
        <p:nvSpPr>
          <p:cNvPr id="11" name="Rectangle 10">
            <a:extLst>
              <a:ext uri="{FF2B5EF4-FFF2-40B4-BE49-F238E27FC236}">
                <a16:creationId xmlns:a16="http://schemas.microsoft.com/office/drawing/2014/main" id="{1DB7FBF4-B6BC-4E29-B9C6-8DFF82A5AA48}"/>
              </a:ext>
            </a:extLst>
          </p:cNvPr>
          <p:cNvSpPr>
            <a:spLocks noChangeArrowheads="1"/>
          </p:cNvSpPr>
          <p:nvPr/>
        </p:nvSpPr>
        <p:spPr bwMode="auto">
          <a:xfrm>
            <a:off x="7724775" y="2798763"/>
            <a:ext cx="3195638" cy="1631950"/>
          </a:xfrm>
          <a:prstGeom prst="rect">
            <a:avLst/>
          </a:prstGeom>
          <a:solidFill>
            <a:srgbClr val="E9E37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t>Personal and professional histories that frame how we see the world, collaborate, and serve communities</a:t>
            </a:r>
          </a:p>
        </p:txBody>
      </p:sp>
      <p:sp>
        <p:nvSpPr>
          <p:cNvPr id="7" name="Title 6">
            <a:extLst>
              <a:ext uri="{FF2B5EF4-FFF2-40B4-BE49-F238E27FC236}">
                <a16:creationId xmlns:a16="http://schemas.microsoft.com/office/drawing/2014/main" id="{E36B321C-EDCC-44C3-8E49-FE493972F7EF}"/>
              </a:ext>
            </a:extLst>
          </p:cNvPr>
          <p:cNvSpPr>
            <a:spLocks noGrp="1"/>
          </p:cNvSpPr>
          <p:nvPr>
            <p:ph type="title"/>
          </p:nvPr>
        </p:nvSpPr>
        <p:spPr/>
        <p:txBody>
          <a:bodyPr/>
          <a:lstStyle/>
          <a:p>
            <a:pPr fontAlgn="auto">
              <a:spcAft>
                <a:spcPts val="0"/>
              </a:spcAft>
              <a:defRPr/>
            </a:pPr>
            <a:r>
              <a:rPr lang="en-US" dirty="0"/>
              <a:t>Equity, Diversity and inclusion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02E8-0097-41AD-A0C2-76261A24C6BC}"/>
              </a:ext>
            </a:extLst>
          </p:cNvPr>
          <p:cNvSpPr>
            <a:spLocks noGrp="1"/>
          </p:cNvSpPr>
          <p:nvPr>
            <p:ph type="title"/>
          </p:nvPr>
        </p:nvSpPr>
        <p:spPr/>
        <p:txBody>
          <a:bodyPr/>
          <a:lstStyle/>
          <a:p>
            <a:pPr fontAlgn="auto">
              <a:spcAft>
                <a:spcPts val="0"/>
              </a:spcAft>
              <a:defRPr/>
            </a:pPr>
            <a:r>
              <a:rPr lang="en-US" dirty="0">
                <a:latin typeface="Impact"/>
              </a:rPr>
              <a:t>Anti-Discrimination policy</a:t>
            </a:r>
            <a:endParaRPr lang="en-US" dirty="0"/>
          </a:p>
        </p:txBody>
      </p:sp>
      <p:sp>
        <p:nvSpPr>
          <p:cNvPr id="3" name="Content Placeholder 2">
            <a:extLst>
              <a:ext uri="{FF2B5EF4-FFF2-40B4-BE49-F238E27FC236}">
                <a16:creationId xmlns:a16="http://schemas.microsoft.com/office/drawing/2014/main" id="{3E95846F-C75C-4D4A-AC94-D4E3D1451D02}"/>
              </a:ext>
            </a:extLst>
          </p:cNvPr>
          <p:cNvSpPr>
            <a:spLocks noGrp="1"/>
          </p:cNvSpPr>
          <p:nvPr>
            <p:ph idx="1"/>
          </p:nvPr>
        </p:nvSpPr>
        <p:spPr/>
        <p:txBody>
          <a:bodyPr rtlCol="0">
            <a:normAutofit/>
          </a:bodyPr>
          <a:lstStyle/>
          <a:p>
            <a:pPr fontAlgn="auto">
              <a:spcAft>
                <a:spcPts val="0"/>
              </a:spcAft>
              <a:defRPr/>
            </a:pPr>
            <a:r>
              <a:rPr lang="en-US" dirty="0">
                <a:ea typeface="+mn-lt"/>
                <a:cs typeface="+mn-lt"/>
              </a:rPr>
              <a:t>The </a:t>
            </a:r>
            <a:r>
              <a:rPr lang="en-US" dirty="0" err="1">
                <a:ea typeface="+mn-lt"/>
                <a:cs typeface="+mn-lt"/>
              </a:rPr>
              <a:t>UofSC</a:t>
            </a:r>
            <a:r>
              <a:rPr lang="en-US" dirty="0">
                <a:ea typeface="+mn-lt"/>
                <a:cs typeface="+mn-lt"/>
              </a:rPr>
              <a:t> School of Medicine Greenville does not discriminate in educational opportunities for qualified persons on the basis of race, ethnicity, religion, creed, sex, gender identity, national origin, age, disability, sexual orientation or veteran status. </a:t>
            </a:r>
          </a:p>
          <a:p>
            <a:pPr fontAlgn="auto">
              <a:spcAft>
                <a:spcPts val="0"/>
              </a:spcAft>
              <a:defRPr/>
            </a:pPr>
            <a:r>
              <a:rPr lang="en-US" dirty="0">
                <a:ea typeface="+mn-lt"/>
                <a:cs typeface="+mn-lt"/>
                <a:hlinkClick r:id="rId2"/>
              </a:rPr>
              <a:t>Equal Education Opportunity and Anti-Discrimination policy</a:t>
            </a:r>
            <a:endParaRPr lang="en-US">
              <a:cs typeface="Arial"/>
            </a:endParaRPr>
          </a:p>
        </p:txBody>
      </p:sp>
      <p:sp>
        <p:nvSpPr>
          <p:cNvPr id="4" name="Slide Number Placeholder 3">
            <a:extLst>
              <a:ext uri="{FF2B5EF4-FFF2-40B4-BE49-F238E27FC236}">
                <a16:creationId xmlns:a16="http://schemas.microsoft.com/office/drawing/2014/main" id="{D241E21F-1869-4456-A908-C4EE49259CF2}"/>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9C20CD7B-A86E-4811-B32A-17D8E8C82FDF}" type="slidenum">
              <a:rPr lang="en-US" altLang="en-US">
                <a:solidFill>
                  <a:srgbClr val="898989"/>
                </a:solidFill>
              </a:rPr>
              <a:pPr/>
              <a:t>25</a:t>
            </a:fld>
            <a:endParaRPr lang="en-US" altLang="en-US">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E4C73-A826-4CC0-B1C8-AAB519205686}"/>
              </a:ext>
            </a:extLst>
          </p:cNvPr>
          <p:cNvSpPr>
            <a:spLocks noGrp="1"/>
          </p:cNvSpPr>
          <p:nvPr>
            <p:ph type="title"/>
          </p:nvPr>
        </p:nvSpPr>
        <p:spPr/>
        <p:txBody>
          <a:bodyPr/>
          <a:lstStyle/>
          <a:p>
            <a:pPr fontAlgn="auto">
              <a:spcAft>
                <a:spcPts val="0"/>
              </a:spcAft>
              <a:defRPr/>
            </a:pPr>
            <a:r>
              <a:rPr lang="en-US" dirty="0"/>
              <a:t>Our commitment</a:t>
            </a:r>
          </a:p>
        </p:txBody>
      </p:sp>
      <p:sp>
        <p:nvSpPr>
          <p:cNvPr id="55299" name="Content Placeholder 2">
            <a:extLst>
              <a:ext uri="{FF2B5EF4-FFF2-40B4-BE49-F238E27FC236}">
                <a16:creationId xmlns:a16="http://schemas.microsoft.com/office/drawing/2014/main" id="{31F3AA3D-7188-40E3-B25F-9CABE98AA69C}"/>
              </a:ext>
            </a:extLst>
          </p:cNvPr>
          <p:cNvSpPr>
            <a:spLocks noGrp="1"/>
          </p:cNvSpPr>
          <p:nvPr>
            <p:ph idx="1"/>
          </p:nvPr>
        </p:nvSpPr>
        <p:spPr/>
        <p:txBody>
          <a:bodyPr/>
          <a:lstStyle/>
          <a:p>
            <a:r>
              <a:rPr lang="en-US" altLang="en-US"/>
              <a:t>The University of South Carolina School of Medicine Greenville is deeply committed to fostering a culture of fairness, equity and inclusion among its diverse students, faculty, staff and other key stakeholders.</a:t>
            </a:r>
          </a:p>
          <a:p>
            <a:pPr lvl="1"/>
            <a:r>
              <a:rPr lang="en-US" altLang="en-US"/>
              <a:t>Diversity and cultural competence is intentionally embedded into the curriculum</a:t>
            </a:r>
          </a:p>
          <a:p>
            <a:pPr lvl="1"/>
            <a:r>
              <a:rPr lang="en-US" altLang="en-US"/>
              <a:t>Opportunities for mentoring are available</a:t>
            </a:r>
          </a:p>
          <a:p>
            <a:pPr lvl="1"/>
            <a:r>
              <a:rPr lang="en-US" altLang="en-US"/>
              <a:t>Student organizations that foster diversity are available</a:t>
            </a:r>
          </a:p>
          <a:p>
            <a:r>
              <a:rPr lang="en-US" altLang="en-US"/>
              <a:t>For more details, visit our </a:t>
            </a:r>
            <a:r>
              <a:rPr lang="en-US" altLang="en-US">
                <a:hlinkClick r:id="rId2"/>
              </a:rPr>
              <a:t>website</a:t>
            </a:r>
            <a:endParaRPr lang="en-US" altLang="en-US"/>
          </a:p>
        </p:txBody>
      </p:sp>
      <p:sp>
        <p:nvSpPr>
          <p:cNvPr id="4" name="Slide Number Placeholder 3">
            <a:extLst>
              <a:ext uri="{FF2B5EF4-FFF2-40B4-BE49-F238E27FC236}">
                <a16:creationId xmlns:a16="http://schemas.microsoft.com/office/drawing/2014/main" id="{879F5A1C-5837-43A2-A565-E3AB9285113D}"/>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060EACA4-72CA-4FD8-8AA5-BAC40DFFBAF7}" type="slidenum">
              <a:rPr lang="en-US" altLang="en-US">
                <a:solidFill>
                  <a:srgbClr val="898989"/>
                </a:solidFill>
              </a:rPr>
              <a:pPr/>
              <a:t>26</a:t>
            </a:fld>
            <a:endParaRPr lang="en-US" altLang="en-US">
              <a:solidFill>
                <a:srgbClr val="898989"/>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8CEE-F5B7-41FE-A04E-314A8FE56E87}"/>
              </a:ext>
            </a:extLst>
          </p:cNvPr>
          <p:cNvSpPr>
            <a:spLocks noGrp="1"/>
          </p:cNvSpPr>
          <p:nvPr>
            <p:ph type="ctrTitle"/>
          </p:nvPr>
        </p:nvSpPr>
        <p:spPr>
          <a:xfrm>
            <a:off x="2057400" y="2513013"/>
            <a:ext cx="7772400" cy="915987"/>
          </a:xfrm>
        </p:spPr>
        <p:txBody>
          <a:bodyPr>
            <a:normAutofit fontScale="90000"/>
          </a:bodyPr>
          <a:lstStyle/>
          <a:p>
            <a:pPr algn="ctr" fontAlgn="auto">
              <a:spcAft>
                <a:spcPts val="0"/>
              </a:spcAft>
              <a:defRPr/>
            </a:pPr>
            <a:r>
              <a:rPr lang="en-US" sz="4400" dirty="0"/>
              <a:t>Policies and Other Important Information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11A4-A844-4791-AF0E-55B8C6A984E1}"/>
              </a:ext>
            </a:extLst>
          </p:cNvPr>
          <p:cNvSpPr>
            <a:spLocks noGrp="1"/>
          </p:cNvSpPr>
          <p:nvPr>
            <p:ph type="title"/>
          </p:nvPr>
        </p:nvSpPr>
        <p:spPr/>
        <p:txBody>
          <a:bodyPr/>
          <a:lstStyle/>
          <a:p>
            <a:pPr fontAlgn="auto">
              <a:spcAft>
                <a:spcPts val="0"/>
              </a:spcAft>
              <a:defRPr/>
            </a:pPr>
            <a:r>
              <a:rPr lang="en-US" dirty="0"/>
              <a:t>Attendance Policy</a:t>
            </a:r>
          </a:p>
        </p:txBody>
      </p:sp>
      <p:sp>
        <p:nvSpPr>
          <p:cNvPr id="3" name="Content Placeholder 2">
            <a:extLst>
              <a:ext uri="{FF2B5EF4-FFF2-40B4-BE49-F238E27FC236}">
                <a16:creationId xmlns:a16="http://schemas.microsoft.com/office/drawing/2014/main" id="{F74149FD-31C5-404E-B19A-C71129BFAA00}"/>
              </a:ext>
            </a:extLst>
          </p:cNvPr>
          <p:cNvSpPr>
            <a:spLocks noGrp="1"/>
          </p:cNvSpPr>
          <p:nvPr>
            <p:ph idx="1"/>
          </p:nvPr>
        </p:nvSpPr>
        <p:spPr>
          <a:xfrm>
            <a:off x="550863" y="1800225"/>
            <a:ext cx="11326812" cy="3876675"/>
          </a:xfrm>
        </p:spPr>
        <p:txBody>
          <a:bodyPr rtlCol="0">
            <a:normAutofit fontScale="85000" lnSpcReduction="20000"/>
          </a:bodyPr>
          <a:lstStyle/>
          <a:p>
            <a:pPr fontAlgn="auto">
              <a:spcAft>
                <a:spcPts val="0"/>
              </a:spcAft>
              <a:defRPr/>
            </a:pPr>
            <a:r>
              <a:rPr lang="en-US">
                <a:ea typeface="+mn-lt"/>
                <a:cs typeface="+mn-lt"/>
              </a:rPr>
              <a:t>Enrollment in the UofSC School of Medicine Greenville obligates students to complete all assigned course work promptly. Students are encouraged to attend all regular class sessions. Absences do not absolve the student of these responsibilities. Individual modules may have specific attendance requirements. Refer to the course syllabi for these specific requirements.</a:t>
            </a:r>
            <a:endParaRPr lang="en-US"/>
          </a:p>
          <a:p>
            <a:pPr fontAlgn="auto">
              <a:spcAft>
                <a:spcPts val="0"/>
              </a:spcAft>
              <a:defRPr/>
            </a:pPr>
            <a:r>
              <a:rPr lang="en-US">
                <a:ea typeface="+mn-lt"/>
                <a:cs typeface="+mn-lt"/>
              </a:rPr>
              <a:t>The Module Director will determine if the absence should be excused. Reasons for an excused absence include a scheduled healthcare appointment, presentation of original work at national meetings, family wedding or participation in a wedding party, religious holidays, death in the family, personal or immediate family illness, graduation ceremony for immediate family member or significant other. </a:t>
            </a:r>
          </a:p>
          <a:p>
            <a:pPr fontAlgn="auto">
              <a:spcAft>
                <a:spcPts val="0"/>
              </a:spcAft>
              <a:defRPr/>
            </a:pPr>
            <a:r>
              <a:rPr lang="en-US" dirty="0">
                <a:cs typeface="Arial"/>
                <a:hlinkClick r:id="rId2"/>
              </a:rPr>
              <a:t>M1 and M2 Attendance</a:t>
            </a:r>
            <a:r>
              <a:rPr lang="en-US" dirty="0">
                <a:cs typeface="Arial"/>
              </a:rPr>
              <a:t> </a:t>
            </a:r>
            <a:r>
              <a:rPr lang="en-US">
                <a:cs typeface="Arial"/>
              </a:rPr>
              <a:t>policy</a:t>
            </a:r>
            <a:endParaRPr lang="en-US" dirty="0">
              <a:cs typeface="Arial"/>
            </a:endParaRPr>
          </a:p>
          <a:p>
            <a:pPr fontAlgn="auto">
              <a:spcAft>
                <a:spcPts val="0"/>
              </a:spcAft>
              <a:defRPr/>
            </a:pPr>
            <a:r>
              <a:rPr lang="en-US" dirty="0">
                <a:cs typeface="Arial"/>
                <a:hlinkClick r:id="rId3"/>
              </a:rPr>
              <a:t>IPM Attendance</a:t>
            </a:r>
            <a:r>
              <a:rPr lang="en-US" dirty="0">
                <a:cs typeface="Arial"/>
              </a:rPr>
              <a:t> </a:t>
            </a:r>
            <a:r>
              <a:rPr lang="en-US">
                <a:cs typeface="Arial"/>
              </a:rPr>
              <a:t>policy</a:t>
            </a:r>
            <a:endParaRPr lang="en-US" dirty="0">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5D4C-A93F-4CDC-91DA-C34AEAC88CED}"/>
              </a:ext>
            </a:extLst>
          </p:cNvPr>
          <p:cNvSpPr>
            <a:spLocks noGrp="1"/>
          </p:cNvSpPr>
          <p:nvPr>
            <p:ph type="title"/>
          </p:nvPr>
        </p:nvSpPr>
        <p:spPr/>
        <p:txBody>
          <a:bodyPr/>
          <a:lstStyle/>
          <a:p>
            <a:pPr fontAlgn="auto">
              <a:spcAft>
                <a:spcPts val="0"/>
              </a:spcAft>
              <a:defRPr/>
            </a:pPr>
            <a:r>
              <a:rPr lang="en-US" dirty="0"/>
              <a:t>Conflict of interest</a:t>
            </a:r>
          </a:p>
        </p:txBody>
      </p:sp>
      <p:sp>
        <p:nvSpPr>
          <p:cNvPr id="3" name="Content Placeholder 2">
            <a:extLst>
              <a:ext uri="{FF2B5EF4-FFF2-40B4-BE49-F238E27FC236}">
                <a16:creationId xmlns:a16="http://schemas.microsoft.com/office/drawing/2014/main" id="{D6C69947-E4C3-4AF2-A276-513E17C410C9}"/>
              </a:ext>
            </a:extLst>
          </p:cNvPr>
          <p:cNvSpPr>
            <a:spLocks noGrp="1"/>
          </p:cNvSpPr>
          <p:nvPr>
            <p:ph idx="1"/>
          </p:nvPr>
        </p:nvSpPr>
        <p:spPr/>
        <p:txBody>
          <a:bodyPr rtlCol="0">
            <a:normAutofit lnSpcReduction="10000"/>
          </a:bodyPr>
          <a:lstStyle/>
          <a:p>
            <a:pPr fontAlgn="auto">
              <a:spcAft>
                <a:spcPts val="0"/>
              </a:spcAft>
              <a:defRPr/>
            </a:pPr>
            <a:r>
              <a:rPr lang="en-US" dirty="0"/>
              <a:t>A clinician who has provided medical or psychological services for a medical student will not serve in an evaluative capacity for the student or supervise educational activities that result in evaluation or assessment. </a:t>
            </a:r>
            <a:endParaRPr lang="en-US"/>
          </a:p>
          <a:p>
            <a:pPr fontAlgn="auto">
              <a:spcAft>
                <a:spcPts val="0"/>
              </a:spcAft>
              <a:defRPr/>
            </a:pPr>
            <a:r>
              <a:rPr lang="en-US"/>
              <a:t>In addition, if an assigned assessor </a:t>
            </a:r>
            <a:r>
              <a:rPr lang="en-US" dirty="0"/>
              <a:t>cannot provide an objective assessment of a student due to a personal or familial relationship, then they will not serve in an evaluative capacity for the student or supervise educational activities that result in evaluation or assessment.</a:t>
            </a:r>
            <a:endParaRPr lang="en-US"/>
          </a:p>
          <a:p>
            <a:pPr marL="0" indent="0" fontAlgn="auto">
              <a:spcAft>
                <a:spcPts val="0"/>
              </a:spcAft>
              <a:buFont typeface="Arial" panose="020B0604020202020204" pitchFamily="34" charset="0"/>
              <a:buNone/>
              <a:defRPr/>
            </a:pPr>
            <a:r>
              <a:rPr lang="en-US" dirty="0">
                <a:hlinkClick r:id="rId2"/>
              </a:rPr>
              <a:t>Conflict of Interest in Student Assessment</a:t>
            </a:r>
            <a:r>
              <a:rPr lang="en-US" dirty="0"/>
              <a:t> policy</a:t>
            </a:r>
          </a:p>
        </p:txBody>
      </p:sp>
      <p:sp>
        <p:nvSpPr>
          <p:cNvPr id="4" name="Slide Number Placeholder 3">
            <a:extLst>
              <a:ext uri="{FF2B5EF4-FFF2-40B4-BE49-F238E27FC236}">
                <a16:creationId xmlns:a16="http://schemas.microsoft.com/office/drawing/2014/main" id="{F58C60A2-93B8-4353-A24B-7F2E1132AC73}"/>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FB374ABA-A451-44C6-B47A-F356663DF76D}" type="slidenum">
              <a:rPr lang="en-US" altLang="en-US">
                <a:solidFill>
                  <a:srgbClr val="898989"/>
                </a:solidFill>
              </a:rPr>
              <a:pPr/>
              <a:t>29</a:t>
            </a:fld>
            <a:endParaRPr lang="en-US" altLang="en-US">
              <a:solidFill>
                <a:srgbClr val="89898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957B-6420-451A-A687-DB737127ACF1}"/>
              </a:ext>
            </a:extLst>
          </p:cNvPr>
          <p:cNvSpPr>
            <a:spLocks noGrp="1"/>
          </p:cNvSpPr>
          <p:nvPr>
            <p:ph type="title"/>
          </p:nvPr>
        </p:nvSpPr>
        <p:spPr/>
        <p:txBody>
          <a:bodyPr/>
          <a:lstStyle/>
          <a:p>
            <a:pPr fontAlgn="auto">
              <a:spcAft>
                <a:spcPts val="0"/>
              </a:spcAft>
              <a:defRPr/>
            </a:pPr>
            <a:r>
              <a:rPr lang="en-US" dirty="0"/>
              <a:t>Our vision</a:t>
            </a:r>
          </a:p>
        </p:txBody>
      </p:sp>
      <p:sp>
        <p:nvSpPr>
          <p:cNvPr id="29699" name="Content Placeholder 2">
            <a:extLst>
              <a:ext uri="{FF2B5EF4-FFF2-40B4-BE49-F238E27FC236}">
                <a16:creationId xmlns:a16="http://schemas.microsoft.com/office/drawing/2014/main" id="{DF96D056-829F-4166-BC5C-88111D490D4C}"/>
              </a:ext>
            </a:extLst>
          </p:cNvPr>
          <p:cNvSpPr>
            <a:spLocks noGrp="1"/>
          </p:cNvSpPr>
          <p:nvPr>
            <p:ph idx="1"/>
          </p:nvPr>
        </p:nvSpPr>
        <p:spPr/>
        <p:txBody>
          <a:bodyPr/>
          <a:lstStyle/>
          <a:p>
            <a:pPr marL="0" indent="0" algn="ctr">
              <a:buClr>
                <a:srgbClr val="98012E"/>
              </a:buClr>
              <a:buFont typeface="Arial" panose="020B0604020202020204" pitchFamily="34" charset="0"/>
              <a:buNone/>
            </a:pPr>
            <a:r>
              <a:rPr lang="en-US" altLang="en-US" sz="4000">
                <a:cs typeface="Arial" panose="020B0604020202020204" pitchFamily="34" charset="0"/>
              </a:rPr>
              <a:t>Cultivate a Culture of </a:t>
            </a:r>
            <a:r>
              <a:rPr lang="en-US" altLang="en-US" sz="4000" b="1">
                <a:solidFill>
                  <a:srgbClr val="98012E"/>
                </a:solidFill>
                <a:cs typeface="Arial" panose="020B0604020202020204" pitchFamily="34" charset="0"/>
              </a:rPr>
              <a:t>Curiosity</a:t>
            </a:r>
            <a:r>
              <a:rPr lang="en-US" altLang="en-US" sz="4000">
                <a:cs typeface="Arial" panose="020B0604020202020204" pitchFamily="34" charset="0"/>
              </a:rPr>
              <a:t> and </a:t>
            </a:r>
          </a:p>
          <a:p>
            <a:pPr marL="0" indent="0" algn="ctr">
              <a:buClr>
                <a:srgbClr val="98012E"/>
              </a:buClr>
              <a:buFont typeface="Arial" panose="020B0604020202020204" pitchFamily="34" charset="0"/>
              <a:buNone/>
            </a:pPr>
            <a:r>
              <a:rPr lang="en-US" altLang="en-US" sz="4000" b="1">
                <a:solidFill>
                  <a:srgbClr val="98012E"/>
                </a:solidFill>
                <a:cs typeface="Arial" panose="020B0604020202020204" pitchFamily="34" charset="0"/>
              </a:rPr>
              <a:t>Commitment</a:t>
            </a:r>
            <a:r>
              <a:rPr lang="en-US" altLang="en-US" sz="4000">
                <a:cs typeface="Arial" panose="020B0604020202020204" pitchFamily="34" charset="0"/>
              </a:rPr>
              <a:t> to others </a:t>
            </a:r>
          </a:p>
          <a:p>
            <a:pPr marL="0" indent="0" algn="ctr">
              <a:buClr>
                <a:srgbClr val="98012E"/>
              </a:buClr>
              <a:buFont typeface="Arial" panose="020B0604020202020204" pitchFamily="34" charset="0"/>
              <a:buNone/>
            </a:pPr>
            <a:r>
              <a:rPr lang="en-US" altLang="en-US" sz="4000">
                <a:cs typeface="Arial" panose="020B0604020202020204" pitchFamily="34" charset="0"/>
              </a:rPr>
              <a:t>to Transform the Health and Wellness of </a:t>
            </a:r>
          </a:p>
          <a:p>
            <a:pPr marL="0" indent="0" algn="ctr">
              <a:buClr>
                <a:srgbClr val="98012E"/>
              </a:buClr>
              <a:buFont typeface="Arial" panose="020B0604020202020204" pitchFamily="34" charset="0"/>
              <a:buNone/>
            </a:pPr>
            <a:r>
              <a:rPr lang="en-US" altLang="en-US" sz="4000">
                <a:cs typeface="Arial" panose="020B0604020202020204" pitchFamily="34" charset="0"/>
              </a:rPr>
              <a:t>Communities</a:t>
            </a:r>
          </a:p>
          <a:p>
            <a:pPr marL="0" indent="0">
              <a:buFont typeface="Arial" panose="020B0604020202020204" pitchFamily="34" charset="0"/>
              <a:buNone/>
            </a:pPr>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ECA6-D746-4F8B-88FC-0A6AF8BF220F}"/>
              </a:ext>
            </a:extLst>
          </p:cNvPr>
          <p:cNvSpPr>
            <a:spLocks noGrp="1"/>
          </p:cNvSpPr>
          <p:nvPr>
            <p:ph type="title"/>
          </p:nvPr>
        </p:nvSpPr>
        <p:spPr>
          <a:xfrm>
            <a:off x="622300" y="331788"/>
            <a:ext cx="9588500" cy="1143000"/>
          </a:xfrm>
        </p:spPr>
        <p:txBody>
          <a:bodyPr>
            <a:noAutofit/>
          </a:bodyPr>
          <a:lstStyle/>
          <a:p>
            <a:pPr fontAlgn="auto">
              <a:spcAft>
                <a:spcPts val="0"/>
              </a:spcAft>
              <a:defRPr/>
            </a:pPr>
            <a:r>
              <a:rPr lang="en-US" sz="3200" b="1" dirty="0"/>
              <a:t>The Family and Educational Rights and Privacy Act (FERPA)</a:t>
            </a:r>
          </a:p>
        </p:txBody>
      </p:sp>
      <p:sp>
        <p:nvSpPr>
          <p:cNvPr id="59395" name="Content Placeholder 2">
            <a:extLst>
              <a:ext uri="{FF2B5EF4-FFF2-40B4-BE49-F238E27FC236}">
                <a16:creationId xmlns:a16="http://schemas.microsoft.com/office/drawing/2014/main" id="{9658B2D1-9AFC-4CE7-B477-A354061723B8}"/>
              </a:ext>
            </a:extLst>
          </p:cNvPr>
          <p:cNvSpPr>
            <a:spLocks noGrp="1"/>
          </p:cNvSpPr>
          <p:nvPr>
            <p:ph idx="1"/>
          </p:nvPr>
        </p:nvSpPr>
        <p:spPr>
          <a:xfrm>
            <a:off x="541338" y="1474788"/>
            <a:ext cx="10493375" cy="4648200"/>
          </a:xfrm>
        </p:spPr>
        <p:txBody>
          <a:bodyPr/>
          <a:lstStyle/>
          <a:p>
            <a:pPr>
              <a:spcBef>
                <a:spcPct val="0"/>
              </a:spcBef>
              <a:spcAft>
                <a:spcPts val="1200"/>
              </a:spcAft>
            </a:pPr>
            <a:r>
              <a:rPr lang="en-US" altLang="en-US" sz="2000"/>
              <a:t>FERPA pertains to school records, including grades, student ID numbers, course schedule, records of disciplinary actions, and so forth. Exempt from FERPA regulations is information considered “directory information” by the University (</a:t>
            </a:r>
            <a:r>
              <a:rPr lang="en-US" altLang="en-US" sz="2000" i="1"/>
              <a:t>e.g.</a:t>
            </a:r>
            <a:r>
              <a:rPr lang="en-US" altLang="en-US" sz="2000"/>
              <a:t>, name, email address, “Class of ___” status, photo, etc.).</a:t>
            </a:r>
          </a:p>
          <a:p>
            <a:pPr>
              <a:spcBef>
                <a:spcPct val="0"/>
              </a:spcBef>
              <a:spcAft>
                <a:spcPts val="1200"/>
              </a:spcAft>
            </a:pPr>
            <a:r>
              <a:rPr lang="en-US" altLang="en-US" sz="2000"/>
              <a:t>Information maintained by an individual faculty member is </a:t>
            </a:r>
            <a:r>
              <a:rPr lang="en-US" altLang="en-US" sz="2000" u="sng"/>
              <a:t>not</a:t>
            </a:r>
            <a:r>
              <a:rPr lang="en-US" altLang="en-US" sz="2000"/>
              <a:t> considered school records unless it overlaps with official school records (</a:t>
            </a:r>
            <a:r>
              <a:rPr lang="en-US" altLang="en-US" sz="2000" i="1"/>
              <a:t>e.g.</a:t>
            </a:r>
            <a:r>
              <a:rPr lang="en-US" altLang="en-US" sz="2000"/>
              <a:t>, grades, disciplinary actions). So, records of personal observations or opinions that are </a:t>
            </a:r>
            <a:r>
              <a:rPr lang="en-US" altLang="en-US" sz="2000" i="1"/>
              <a:t>not shared with others</a:t>
            </a:r>
            <a:r>
              <a:rPr lang="en-US" altLang="en-US" sz="2000"/>
              <a:t>, as well as communications with students that do not include protected information, are not regulated by FERPA.</a:t>
            </a:r>
          </a:p>
          <a:p>
            <a:pPr>
              <a:spcBef>
                <a:spcPct val="0"/>
              </a:spcBef>
              <a:spcAft>
                <a:spcPts val="1200"/>
              </a:spcAft>
            </a:pPr>
            <a:r>
              <a:rPr lang="en-US" altLang="en-US" sz="2000"/>
              <a:t>Unless the student provides written permission, access to FERPA-protected information is only allowed to those (employees) who have a “legitimate educational interest” in the specific information being shared.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612D-3DAC-42AC-83C9-0F12AD124AD3}"/>
              </a:ext>
            </a:extLst>
          </p:cNvPr>
          <p:cNvSpPr>
            <a:spLocks noGrp="1"/>
          </p:cNvSpPr>
          <p:nvPr>
            <p:ph type="title"/>
          </p:nvPr>
        </p:nvSpPr>
        <p:spPr/>
        <p:txBody>
          <a:bodyPr/>
          <a:lstStyle/>
          <a:p>
            <a:pPr fontAlgn="auto">
              <a:spcAft>
                <a:spcPts val="0"/>
              </a:spcAft>
              <a:defRPr/>
            </a:pPr>
            <a:r>
              <a:rPr lang="en-US" dirty="0"/>
              <a:t>Conduct in educator/learner relationship</a:t>
            </a:r>
          </a:p>
        </p:txBody>
      </p:sp>
      <p:sp>
        <p:nvSpPr>
          <p:cNvPr id="3" name="Content Placeholder 2">
            <a:extLst>
              <a:ext uri="{FF2B5EF4-FFF2-40B4-BE49-F238E27FC236}">
                <a16:creationId xmlns:a16="http://schemas.microsoft.com/office/drawing/2014/main" id="{718261C5-9D9E-426A-9BAB-F5F6D8DAC393}"/>
              </a:ext>
            </a:extLst>
          </p:cNvPr>
          <p:cNvSpPr>
            <a:spLocks noGrp="1"/>
          </p:cNvSpPr>
          <p:nvPr>
            <p:ph idx="1"/>
          </p:nvPr>
        </p:nvSpPr>
        <p:spPr>
          <a:xfrm>
            <a:off x="949325" y="1689100"/>
            <a:ext cx="9375775" cy="4106863"/>
          </a:xfrm>
        </p:spPr>
        <p:txBody>
          <a:bodyPr rtlCol="0">
            <a:normAutofit/>
          </a:bodyPr>
          <a:lstStyle/>
          <a:p>
            <a:pPr marL="0" indent="0" fontAlgn="auto">
              <a:spcBef>
                <a:spcPts val="0"/>
              </a:spcBef>
              <a:spcAft>
                <a:spcPts val="1200"/>
              </a:spcAft>
              <a:buFont typeface="Arial" panose="020B0604020202020204" pitchFamily="34" charset="0"/>
              <a:buNone/>
              <a:defRPr/>
            </a:pPr>
            <a:r>
              <a:rPr lang="en-US" sz="2000" dirty="0"/>
              <a:t>The </a:t>
            </a:r>
            <a:r>
              <a:rPr lang="en-US" sz="2000" dirty="0" err="1"/>
              <a:t>UofSC</a:t>
            </a:r>
            <a:r>
              <a:rPr lang="en-US" sz="2000" dirty="0"/>
              <a:t> School of Medicine Greenville is committed to fostering an environment that promotes academic and professional success in learners and medical educators at all levels. An atmosphere of mutual respect, collegiality, fairness, and trust is essential to achieve this success. </a:t>
            </a:r>
          </a:p>
          <a:p>
            <a:pPr lvl="1" fontAlgn="auto">
              <a:spcBef>
                <a:spcPts val="0"/>
              </a:spcBef>
              <a:spcAft>
                <a:spcPts val="1200"/>
              </a:spcAft>
              <a:defRPr/>
            </a:pPr>
            <a:r>
              <a:rPr lang="en-US" sz="2000" dirty="0"/>
              <a:t>Identifies responsibility of teachers and learners </a:t>
            </a:r>
          </a:p>
          <a:p>
            <a:pPr lvl="1" fontAlgn="auto">
              <a:spcBef>
                <a:spcPts val="0"/>
              </a:spcBef>
              <a:spcAft>
                <a:spcPts val="1200"/>
              </a:spcAft>
              <a:defRPr/>
            </a:pPr>
            <a:r>
              <a:rPr lang="en-US" sz="2000" dirty="0"/>
              <a:t>Describes inappropriate and unacceptable behaviors as those which demonstrate disrespect for others or lack of professionalism in interpersonal conduct</a:t>
            </a:r>
          </a:p>
          <a:p>
            <a:pPr fontAlgn="auto">
              <a:spcBef>
                <a:spcPts val="0"/>
              </a:spcBef>
              <a:spcAft>
                <a:spcPts val="1200"/>
              </a:spcAft>
              <a:defRPr/>
            </a:pPr>
            <a:r>
              <a:rPr lang="en-US" sz="2000" dirty="0"/>
              <a:t>Link to </a:t>
            </a:r>
            <a:r>
              <a:rPr lang="en-US" sz="2000" dirty="0">
                <a:hlinkClick r:id="rId2"/>
              </a:rPr>
              <a:t>Guidelines for Conduct in Medical Educator/Learner Relationship </a:t>
            </a:r>
            <a:r>
              <a:rPr lang="en-US" sz="2000" dirty="0"/>
              <a:t>policy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B1C0-B983-4973-9CB7-161804017C4D}"/>
              </a:ext>
            </a:extLst>
          </p:cNvPr>
          <p:cNvSpPr>
            <a:spLocks noGrp="1"/>
          </p:cNvSpPr>
          <p:nvPr>
            <p:ph type="title"/>
          </p:nvPr>
        </p:nvSpPr>
        <p:spPr/>
        <p:txBody>
          <a:bodyPr/>
          <a:lstStyle/>
          <a:p>
            <a:pPr fontAlgn="auto">
              <a:spcAft>
                <a:spcPts val="0"/>
              </a:spcAft>
              <a:defRPr/>
            </a:pPr>
            <a:r>
              <a:rPr lang="en-US" dirty="0"/>
              <a:t>Responsibilities of Medical Educators</a:t>
            </a:r>
          </a:p>
        </p:txBody>
      </p:sp>
      <p:sp>
        <p:nvSpPr>
          <p:cNvPr id="3" name="Content Placeholder 2">
            <a:extLst>
              <a:ext uri="{FF2B5EF4-FFF2-40B4-BE49-F238E27FC236}">
                <a16:creationId xmlns:a16="http://schemas.microsoft.com/office/drawing/2014/main" id="{5FB6A886-AF6E-41C6-A40C-82C9AC466F35}"/>
              </a:ext>
            </a:extLst>
          </p:cNvPr>
          <p:cNvSpPr>
            <a:spLocks noGrp="1"/>
          </p:cNvSpPr>
          <p:nvPr>
            <p:ph idx="1"/>
          </p:nvPr>
        </p:nvSpPr>
        <p:spPr/>
        <p:txBody>
          <a:bodyPr rtlCol="0">
            <a:normAutofit fontScale="62500" lnSpcReduction="20000"/>
          </a:bodyPr>
          <a:lstStyle/>
          <a:p>
            <a:pPr marL="514350" indent="-514350" fontAlgn="auto">
              <a:spcAft>
                <a:spcPts val="0"/>
              </a:spcAft>
              <a:buFont typeface="Arial" panose="020B0604020202020204" pitchFamily="34" charset="0"/>
              <a:buAutoNum type="arabicPeriod"/>
              <a:defRPr/>
            </a:pPr>
            <a:r>
              <a:rPr lang="en-US" dirty="0"/>
              <a:t>Treat all learners with respect and fairness </a:t>
            </a:r>
          </a:p>
          <a:p>
            <a:pPr marL="514350" indent="-514350" fontAlgn="auto">
              <a:spcAft>
                <a:spcPts val="0"/>
              </a:spcAft>
              <a:buFont typeface="Arial" panose="020B0604020202020204" pitchFamily="34" charset="0"/>
              <a:buAutoNum type="arabicPeriod"/>
              <a:defRPr/>
            </a:pPr>
            <a:r>
              <a:rPr lang="en-US" dirty="0"/>
              <a:t>Treat all learners equally regardless of age, gender, race, ethnicity, national origin, religion, disability, or sexual orientation. </a:t>
            </a:r>
          </a:p>
          <a:p>
            <a:pPr marL="514350" indent="-514350" fontAlgn="auto">
              <a:spcAft>
                <a:spcPts val="0"/>
              </a:spcAft>
              <a:buFont typeface="Arial" panose="020B0604020202020204" pitchFamily="34" charset="0"/>
              <a:buAutoNum type="arabicPeriod"/>
              <a:defRPr/>
            </a:pPr>
            <a:r>
              <a:rPr lang="en-US" dirty="0"/>
              <a:t>Provide current material in an effective format for learning. </a:t>
            </a:r>
          </a:p>
          <a:p>
            <a:pPr marL="514350" indent="-514350" fontAlgn="auto">
              <a:spcAft>
                <a:spcPts val="0"/>
              </a:spcAft>
              <a:buFont typeface="Arial" panose="020B0604020202020204" pitchFamily="34" charset="0"/>
              <a:buAutoNum type="arabicPeriod"/>
              <a:defRPr/>
            </a:pPr>
            <a:r>
              <a:rPr lang="en-US" dirty="0"/>
              <a:t>Be prepared and punctual for didactic, investigational, and clinical encounters and prompt in responding to requests and questions from students. </a:t>
            </a:r>
          </a:p>
          <a:p>
            <a:pPr marL="514350" indent="-514350" fontAlgn="auto">
              <a:spcAft>
                <a:spcPts val="0"/>
              </a:spcAft>
              <a:buFont typeface="Arial" panose="020B0604020202020204" pitchFamily="34" charset="0"/>
              <a:buAutoNum type="arabicPeriod"/>
              <a:defRPr/>
            </a:pPr>
            <a:r>
              <a:rPr lang="en-US" dirty="0"/>
              <a:t>Provide timely feedback with constructive suggestions and opportunities for improvement/remediation when needed. </a:t>
            </a:r>
          </a:p>
          <a:p>
            <a:pPr marL="514350" indent="-514350" fontAlgn="auto">
              <a:spcAft>
                <a:spcPts val="0"/>
              </a:spcAft>
              <a:buFont typeface="Arial" panose="020B0604020202020204" pitchFamily="34" charset="0"/>
              <a:buAutoNum type="arabicPeriod"/>
              <a:defRPr/>
            </a:pPr>
            <a:r>
              <a:rPr lang="en-US" dirty="0"/>
              <a:t>Practice insightful (Socratic) questioning, which stimulates learning and self-discovery and avoid overly aggressive questioning which may be perceived as hurtful, humiliating, degrading or punitive. </a:t>
            </a:r>
          </a:p>
          <a:p>
            <a:pPr marL="514350" indent="-514350" fontAlgn="auto">
              <a:spcAft>
                <a:spcPts val="0"/>
              </a:spcAft>
              <a:buFont typeface="Arial" panose="020B0604020202020204" pitchFamily="34" charset="0"/>
              <a:buAutoNum type="arabicPeriod"/>
              <a:defRPr/>
            </a:pPr>
            <a:r>
              <a:rPr lang="en-US" dirty="0"/>
              <a:t>Encourage students who experience mistreatment or who witness unprofessional behavior to report the facts immediately. </a:t>
            </a:r>
          </a:p>
          <a:p>
            <a:pPr marL="514350" indent="-514350" fontAlgn="auto">
              <a:spcAft>
                <a:spcPts val="0"/>
              </a:spcAft>
              <a:buFont typeface="Arial" panose="020B0604020202020204" pitchFamily="34" charset="0"/>
              <a:buAutoNum type="arabicPeriod"/>
              <a:defRPr/>
            </a:pPr>
            <a:r>
              <a:rPr lang="en-US" dirty="0"/>
              <a:t>Demonstrate respect and professionalism toward other members of the faculty in developing and delivering an integrated curriculum.</a:t>
            </a:r>
          </a:p>
        </p:txBody>
      </p:sp>
      <p:sp>
        <p:nvSpPr>
          <p:cNvPr id="4" name="Slide Number Placeholder 3">
            <a:extLst>
              <a:ext uri="{FF2B5EF4-FFF2-40B4-BE49-F238E27FC236}">
                <a16:creationId xmlns:a16="http://schemas.microsoft.com/office/drawing/2014/main" id="{15337803-2134-4883-A78E-D99CE83A11C2}"/>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2B7F9DE-A618-488A-848D-BB0BA43CF2B3}" type="slidenum">
              <a:rPr lang="en-US" altLang="en-US">
                <a:solidFill>
                  <a:srgbClr val="898989"/>
                </a:solidFill>
              </a:rPr>
              <a:pPr/>
              <a:t>32</a:t>
            </a:fld>
            <a:endParaRPr lang="en-US" altLang="en-US">
              <a:solidFill>
                <a:srgbClr val="89898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A2FE0-C5F4-477E-94CB-9822899B59B7}"/>
              </a:ext>
            </a:extLst>
          </p:cNvPr>
          <p:cNvSpPr>
            <a:spLocks noGrp="1"/>
          </p:cNvSpPr>
          <p:nvPr>
            <p:ph type="title"/>
          </p:nvPr>
        </p:nvSpPr>
        <p:spPr/>
        <p:txBody>
          <a:bodyPr/>
          <a:lstStyle/>
          <a:p>
            <a:pPr fontAlgn="auto">
              <a:spcAft>
                <a:spcPts val="0"/>
              </a:spcAft>
              <a:defRPr/>
            </a:pPr>
            <a:r>
              <a:rPr lang="en-US" dirty="0"/>
              <a:t>Student Mistreatment</a:t>
            </a:r>
          </a:p>
        </p:txBody>
      </p:sp>
      <p:sp>
        <p:nvSpPr>
          <p:cNvPr id="3" name="Content Placeholder 2">
            <a:extLst>
              <a:ext uri="{FF2B5EF4-FFF2-40B4-BE49-F238E27FC236}">
                <a16:creationId xmlns:a16="http://schemas.microsoft.com/office/drawing/2014/main" id="{4549277D-EF2A-49E0-903B-7D7320F2C81E}"/>
              </a:ext>
            </a:extLst>
          </p:cNvPr>
          <p:cNvSpPr>
            <a:spLocks noGrp="1"/>
          </p:cNvSpPr>
          <p:nvPr>
            <p:ph idx="1"/>
          </p:nvPr>
        </p:nvSpPr>
        <p:spPr>
          <a:xfrm>
            <a:off x="585788" y="1689100"/>
            <a:ext cx="9739312" cy="4106863"/>
          </a:xfrm>
        </p:spPr>
        <p:txBody>
          <a:bodyPr rtlCol="0">
            <a:normAutofit fontScale="85000" lnSpcReduction="20000"/>
          </a:bodyPr>
          <a:lstStyle/>
          <a:p>
            <a:pPr marL="0" indent="0" fontAlgn="auto">
              <a:spcAft>
                <a:spcPts val="0"/>
              </a:spcAft>
              <a:buFont typeface="Arial" panose="020B0604020202020204" pitchFamily="34" charset="0"/>
              <a:buNone/>
              <a:defRPr/>
            </a:pPr>
            <a:r>
              <a:rPr lang="en-US" dirty="0"/>
              <a:t>Mistreatment can be defined in eight general domains:</a:t>
            </a:r>
          </a:p>
          <a:p>
            <a:pPr lvl="1" fontAlgn="auto">
              <a:spcAft>
                <a:spcPts val="0"/>
              </a:spcAft>
              <a:defRPr/>
            </a:pPr>
            <a:r>
              <a:rPr lang="en-US" dirty="0"/>
              <a:t>Public belittlement or humiliation</a:t>
            </a:r>
          </a:p>
          <a:p>
            <a:pPr lvl="1" fontAlgn="auto">
              <a:spcAft>
                <a:spcPts val="0"/>
              </a:spcAft>
              <a:defRPr/>
            </a:pPr>
            <a:r>
              <a:rPr lang="en-US" dirty="0"/>
              <a:t>Threats of physical harm or actual physical punishment</a:t>
            </a:r>
          </a:p>
          <a:p>
            <a:pPr lvl="1" fontAlgn="auto">
              <a:spcAft>
                <a:spcPts val="0"/>
              </a:spcAft>
              <a:defRPr/>
            </a:pPr>
            <a:r>
              <a:rPr lang="en-US" dirty="0"/>
              <a:t>Requirements to perform personal services, such as shopping</a:t>
            </a:r>
          </a:p>
          <a:p>
            <a:pPr lvl="1" fontAlgn="auto">
              <a:spcAft>
                <a:spcPts val="0"/>
              </a:spcAft>
              <a:defRPr/>
            </a:pPr>
            <a:r>
              <a:rPr lang="en-US" dirty="0"/>
              <a:t>Being subjected to unwanted sexual advances</a:t>
            </a:r>
          </a:p>
          <a:p>
            <a:pPr lvl="1" fontAlgn="auto">
              <a:spcAft>
                <a:spcPts val="0"/>
              </a:spcAft>
              <a:defRPr/>
            </a:pPr>
            <a:r>
              <a:rPr lang="en-US" dirty="0"/>
              <a:t>Being asked for sexual favors in exchange for grades</a:t>
            </a:r>
          </a:p>
          <a:p>
            <a:pPr lvl="1" fontAlgn="auto">
              <a:spcAft>
                <a:spcPts val="0"/>
              </a:spcAft>
              <a:defRPr/>
            </a:pPr>
            <a:r>
              <a:rPr lang="en-US" dirty="0"/>
              <a:t>Being denied opportunities for training because of gender, race, ethnicity or sexual orientation</a:t>
            </a:r>
          </a:p>
          <a:p>
            <a:pPr lvl="1" fontAlgn="auto">
              <a:spcAft>
                <a:spcPts val="0"/>
              </a:spcAft>
              <a:defRPr/>
            </a:pPr>
            <a:r>
              <a:rPr lang="en-US" dirty="0"/>
              <a:t>Being subjected to offensive remarks/name based on age, gender, race, ethnicity, religion or sexual orientation</a:t>
            </a:r>
          </a:p>
          <a:p>
            <a:pPr lvl="1" fontAlgn="auto">
              <a:spcAft>
                <a:spcPts val="0"/>
              </a:spcAft>
              <a:defRPr/>
            </a:pPr>
            <a:r>
              <a:rPr lang="en-US" dirty="0"/>
              <a:t>Receiving lower grades or evaluation based on race, ethnicity, religion, creed, sex, gender identity, national origin, age, disability, sexual orientation or veteran status. </a:t>
            </a:r>
          </a:p>
          <a:p>
            <a:pPr lvl="1" fontAlgn="auto">
              <a:spcAft>
                <a:spcPts val="0"/>
              </a:spcAft>
              <a:defRPr/>
            </a:pPr>
            <a:endParaRPr lang="en-US" dirty="0"/>
          </a:p>
          <a:p>
            <a:pPr marL="0" indent="0" fontAlgn="auto">
              <a:spcAft>
                <a:spcPts val="0"/>
              </a:spcAft>
              <a:buFont typeface="Arial" panose="020B0604020202020204" pitchFamily="34" charset="0"/>
              <a:buNone/>
              <a:defRPr/>
            </a:pPr>
            <a:r>
              <a:rPr lang="en-US" dirty="0"/>
              <a:t>Link to </a:t>
            </a:r>
            <a:r>
              <a:rPr lang="en-US" dirty="0">
                <a:hlinkClick r:id="rId2"/>
              </a:rPr>
              <a:t>Student Mistreatment </a:t>
            </a:r>
            <a:r>
              <a:rPr lang="en-US" dirty="0"/>
              <a:t>policy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1701-D30C-4DAE-AAD8-2F661D13FE88}"/>
              </a:ext>
            </a:extLst>
          </p:cNvPr>
          <p:cNvSpPr>
            <a:spLocks noGrp="1"/>
          </p:cNvSpPr>
          <p:nvPr>
            <p:ph type="title"/>
          </p:nvPr>
        </p:nvSpPr>
        <p:spPr/>
        <p:txBody>
          <a:bodyPr/>
          <a:lstStyle/>
          <a:p>
            <a:pPr fontAlgn="auto">
              <a:spcAft>
                <a:spcPts val="0"/>
              </a:spcAft>
              <a:defRPr/>
            </a:pPr>
            <a:r>
              <a:rPr lang="en-US" dirty="0"/>
              <a:t>Reporting student Mistreatment</a:t>
            </a:r>
          </a:p>
        </p:txBody>
      </p:sp>
      <p:sp>
        <p:nvSpPr>
          <p:cNvPr id="3" name="Content Placeholder 2">
            <a:extLst>
              <a:ext uri="{FF2B5EF4-FFF2-40B4-BE49-F238E27FC236}">
                <a16:creationId xmlns:a16="http://schemas.microsoft.com/office/drawing/2014/main" id="{10691F4E-6A0A-4153-ACF4-BB8409C408D0}"/>
              </a:ext>
            </a:extLst>
          </p:cNvPr>
          <p:cNvSpPr>
            <a:spLocks noGrp="1"/>
          </p:cNvSpPr>
          <p:nvPr>
            <p:ph idx="1"/>
          </p:nvPr>
        </p:nvSpPr>
        <p:spPr>
          <a:xfrm>
            <a:off x="976313" y="1741488"/>
            <a:ext cx="9310687" cy="4357687"/>
          </a:xfrm>
        </p:spPr>
        <p:txBody>
          <a:bodyPr rtlCol="0">
            <a:normAutofit/>
          </a:bodyPr>
          <a:lstStyle/>
          <a:p>
            <a:pPr fontAlgn="auto">
              <a:spcBef>
                <a:spcPts val="0"/>
              </a:spcBef>
              <a:spcAft>
                <a:spcPts val="1800"/>
              </a:spcAft>
              <a:defRPr/>
            </a:pPr>
            <a:r>
              <a:rPr lang="en-US" dirty="0"/>
              <a:t>Ombudsperson at (864) 455-3754</a:t>
            </a:r>
            <a:endParaRPr lang="en-US" dirty="0">
              <a:solidFill>
                <a:srgbClr val="FF0000"/>
              </a:solidFill>
            </a:endParaRPr>
          </a:p>
          <a:p>
            <a:pPr fontAlgn="auto">
              <a:spcBef>
                <a:spcPts val="0"/>
              </a:spcBef>
              <a:spcAft>
                <a:spcPts val="1800"/>
              </a:spcAft>
              <a:defRPr/>
            </a:pPr>
            <a:r>
              <a:rPr lang="en-US" dirty="0">
                <a:hlinkClick r:id="rId2"/>
              </a:rPr>
              <a:t>Online Mistreatment Report Form </a:t>
            </a:r>
            <a:r>
              <a:rPr lang="en-US" dirty="0"/>
              <a:t>(may be submitted anonymously</a:t>
            </a:r>
          </a:p>
          <a:p>
            <a:pPr fontAlgn="auto">
              <a:spcBef>
                <a:spcPts val="0"/>
              </a:spcBef>
              <a:spcAft>
                <a:spcPts val="1800"/>
              </a:spcAft>
              <a:defRPr/>
            </a:pPr>
            <a:r>
              <a:rPr lang="en-US" dirty="0"/>
              <a:t>Health System Compliance Hotline 1-888-243-3611 (English) or 1-800-297-8592 (Spanish)</a:t>
            </a:r>
          </a:p>
          <a:p>
            <a:pPr fontAlgn="auto">
              <a:spcBef>
                <a:spcPts val="0"/>
              </a:spcBef>
              <a:spcAft>
                <a:spcPts val="1800"/>
              </a:spcAft>
              <a:defRPr/>
            </a:pPr>
            <a:r>
              <a:rPr lang="en-US" dirty="0"/>
              <a:t>Report to School Administration</a:t>
            </a:r>
          </a:p>
          <a:p>
            <a:pPr marL="0" indent="0" fontAlgn="auto">
              <a:spcBef>
                <a:spcPts val="0"/>
              </a:spcBef>
              <a:spcAft>
                <a:spcPts val="1800"/>
              </a:spcAft>
              <a:buFont typeface="Arial" panose="020B0604020202020204" pitchFamily="34" charset="0"/>
              <a:buNone/>
              <a:defRPr/>
            </a:pPr>
            <a:r>
              <a:rPr lang="en-US" dirty="0"/>
              <a:t>Retaliation for reporting mistreatment is unacceptable and is not tolerated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2049-EE0E-43DA-A3FA-FCA3807EB936}"/>
              </a:ext>
            </a:extLst>
          </p:cNvPr>
          <p:cNvSpPr>
            <a:spLocks noGrp="1"/>
          </p:cNvSpPr>
          <p:nvPr>
            <p:ph type="title"/>
          </p:nvPr>
        </p:nvSpPr>
        <p:spPr/>
        <p:txBody>
          <a:bodyPr/>
          <a:lstStyle/>
          <a:p>
            <a:pPr fontAlgn="auto">
              <a:spcAft>
                <a:spcPts val="0"/>
              </a:spcAft>
              <a:defRPr/>
            </a:pPr>
            <a:r>
              <a:rPr lang="en-US" dirty="0"/>
              <a:t>professionalism</a:t>
            </a:r>
          </a:p>
        </p:txBody>
      </p:sp>
      <p:sp>
        <p:nvSpPr>
          <p:cNvPr id="3" name="Content Placeholder 2">
            <a:extLst>
              <a:ext uri="{FF2B5EF4-FFF2-40B4-BE49-F238E27FC236}">
                <a16:creationId xmlns:a16="http://schemas.microsoft.com/office/drawing/2014/main" id="{F1A68BAE-2D38-47E7-A63C-72E436352B56}"/>
              </a:ext>
            </a:extLst>
          </p:cNvPr>
          <p:cNvSpPr>
            <a:spLocks noGrp="1"/>
          </p:cNvSpPr>
          <p:nvPr>
            <p:ph idx="1"/>
          </p:nvPr>
        </p:nvSpPr>
        <p:spPr>
          <a:xfrm>
            <a:off x="838200" y="1487488"/>
            <a:ext cx="10515600" cy="5081587"/>
          </a:xfrm>
        </p:spPr>
        <p:txBody>
          <a:bodyPr rtlCol="0">
            <a:normAutofit fontScale="70000" lnSpcReduction="20000"/>
          </a:bodyPr>
          <a:lstStyle/>
          <a:p>
            <a:pPr marL="0" indent="0" fontAlgn="auto">
              <a:spcAft>
                <a:spcPts val="0"/>
              </a:spcAft>
              <a:buFont typeface="Arial" panose="020B0604020202020204" pitchFamily="34" charset="0"/>
              <a:buNone/>
              <a:defRPr/>
            </a:pPr>
            <a:r>
              <a:rPr lang="en-US" dirty="0"/>
              <a:t>Violations of the Honor Code, Professionalism or Student Code of Conduct standards include, but are not limited to: </a:t>
            </a:r>
          </a:p>
          <a:p>
            <a:pPr fontAlgn="auto">
              <a:spcAft>
                <a:spcPts val="0"/>
              </a:spcAft>
              <a:defRPr/>
            </a:pPr>
            <a:r>
              <a:rPr lang="en-US" dirty="0"/>
              <a:t>Lying - including any form of dishonesty or misrepresentation, omission, fabrication or falsification of documents or clinical reports </a:t>
            </a:r>
          </a:p>
          <a:p>
            <a:pPr fontAlgn="auto">
              <a:spcAft>
                <a:spcPts val="0"/>
              </a:spcAft>
              <a:defRPr/>
            </a:pPr>
            <a:r>
              <a:rPr lang="en-US" dirty="0"/>
              <a:t>Cheating - using or attempting to use any unauthorized materials, devices or study aids in or prior to an examination, OSCE or any other academic work. Giving or receiving any unauthorized assistance in the completion of any examination, OSCE or other academic work as well as preventing or attempting to prevent others from using authorized materials </a:t>
            </a:r>
          </a:p>
          <a:p>
            <a:pPr fontAlgn="auto">
              <a:spcAft>
                <a:spcPts val="0"/>
              </a:spcAft>
              <a:defRPr/>
            </a:pPr>
            <a:r>
              <a:rPr lang="en-US" dirty="0"/>
              <a:t>Plagiarism or copyright violation </a:t>
            </a:r>
          </a:p>
          <a:p>
            <a:pPr fontAlgn="auto">
              <a:spcAft>
                <a:spcPts val="0"/>
              </a:spcAft>
              <a:defRPr/>
            </a:pPr>
            <a:r>
              <a:rPr lang="en-US" dirty="0"/>
              <a:t>Stealing </a:t>
            </a:r>
          </a:p>
          <a:p>
            <a:pPr fontAlgn="auto">
              <a:spcAft>
                <a:spcPts val="0"/>
              </a:spcAft>
              <a:defRPr/>
            </a:pPr>
            <a:r>
              <a:rPr lang="en-US" dirty="0"/>
              <a:t>Violations of the Chemical Dependency policy </a:t>
            </a:r>
          </a:p>
          <a:p>
            <a:pPr fontAlgn="auto">
              <a:spcAft>
                <a:spcPts val="0"/>
              </a:spcAft>
              <a:defRPr/>
            </a:pPr>
            <a:r>
              <a:rPr lang="en-US" dirty="0"/>
              <a:t>Unprofessional behavior, including but not limited to, any breach of patient confidentiality</a:t>
            </a:r>
          </a:p>
          <a:p>
            <a:pPr fontAlgn="auto">
              <a:spcAft>
                <a:spcPts val="0"/>
              </a:spcAft>
              <a:defRPr/>
            </a:pPr>
            <a:r>
              <a:rPr lang="en-US" dirty="0"/>
              <a:t>Inappropriate conduct on campus, in the community or via social media </a:t>
            </a:r>
          </a:p>
          <a:p>
            <a:pPr fontAlgn="auto">
              <a:spcAft>
                <a:spcPts val="0"/>
              </a:spcAft>
              <a:defRPr/>
            </a:pPr>
            <a:r>
              <a:rPr lang="en-US" dirty="0"/>
              <a:t>Repeated lack of accountability</a:t>
            </a:r>
          </a:p>
          <a:p>
            <a:pPr marL="0" indent="0" fontAlgn="auto">
              <a:spcAft>
                <a:spcPts val="0"/>
              </a:spcAft>
              <a:buFont typeface="Arial" panose="020B0604020202020204" pitchFamily="34" charset="0"/>
              <a:buNone/>
              <a:defRPr/>
            </a:pPr>
            <a:r>
              <a:rPr lang="en-US" dirty="0"/>
              <a:t>Link to </a:t>
            </a:r>
            <a:r>
              <a:rPr lang="en-US" dirty="0">
                <a:hlinkClick r:id="rId2"/>
              </a:rPr>
              <a:t>Honor and Professionalism System </a:t>
            </a:r>
            <a:r>
              <a:rPr lang="en-US" dirty="0"/>
              <a:t>policy</a:t>
            </a:r>
          </a:p>
        </p:txBody>
      </p:sp>
      <p:sp>
        <p:nvSpPr>
          <p:cNvPr id="4" name="Slide Number Placeholder 3">
            <a:extLst>
              <a:ext uri="{FF2B5EF4-FFF2-40B4-BE49-F238E27FC236}">
                <a16:creationId xmlns:a16="http://schemas.microsoft.com/office/drawing/2014/main" id="{54152873-F825-4F80-9A0F-C2243123CB9E}"/>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6B882369-3436-4382-AC35-226A1C96C2EA}" type="slidenum">
              <a:rPr lang="en-US" altLang="en-US">
                <a:solidFill>
                  <a:srgbClr val="898989"/>
                </a:solidFill>
              </a:rPr>
              <a:pPr/>
              <a:t>35</a:t>
            </a:fld>
            <a:endParaRPr lang="en-US" altLang="en-US">
              <a:solidFill>
                <a:srgbClr val="898989"/>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EC9C-1C81-4F20-953E-D2849587A27C}"/>
              </a:ext>
            </a:extLst>
          </p:cNvPr>
          <p:cNvSpPr>
            <a:spLocks noGrp="1"/>
          </p:cNvSpPr>
          <p:nvPr>
            <p:ph type="title"/>
          </p:nvPr>
        </p:nvSpPr>
        <p:spPr>
          <a:xfrm>
            <a:off x="644525" y="533400"/>
            <a:ext cx="11437938" cy="1143000"/>
          </a:xfrm>
        </p:spPr>
        <p:txBody>
          <a:bodyPr/>
          <a:lstStyle/>
          <a:p>
            <a:pPr fontAlgn="auto">
              <a:spcAft>
                <a:spcPts val="0"/>
              </a:spcAft>
              <a:defRPr/>
            </a:pPr>
            <a:r>
              <a:rPr lang="en-US" dirty="0"/>
              <a:t>Reporting students  on Professionalism</a:t>
            </a:r>
          </a:p>
        </p:txBody>
      </p:sp>
      <p:sp>
        <p:nvSpPr>
          <p:cNvPr id="3" name="Content Placeholder 2">
            <a:extLst>
              <a:ext uri="{FF2B5EF4-FFF2-40B4-BE49-F238E27FC236}">
                <a16:creationId xmlns:a16="http://schemas.microsoft.com/office/drawing/2014/main" id="{86EFCBD6-9BAB-4B11-8596-24BCED008B2D}"/>
              </a:ext>
            </a:extLst>
          </p:cNvPr>
          <p:cNvSpPr>
            <a:spLocks noGrp="1"/>
          </p:cNvSpPr>
          <p:nvPr>
            <p:ph idx="1"/>
          </p:nvPr>
        </p:nvSpPr>
        <p:spPr>
          <a:xfrm>
            <a:off x="842963" y="1881188"/>
            <a:ext cx="9686925" cy="3876675"/>
          </a:xfrm>
        </p:spPr>
        <p:txBody>
          <a:bodyPr rtlCol="0">
            <a:normAutofit/>
          </a:bodyPr>
          <a:lstStyle/>
          <a:p>
            <a:pPr fontAlgn="auto">
              <a:spcAft>
                <a:spcPts val="0"/>
              </a:spcAft>
              <a:defRPr/>
            </a:pPr>
            <a:r>
              <a:rPr lang="en-US" dirty="0"/>
              <a:t>Violations can be reported online anonymously:</a:t>
            </a:r>
            <a:endParaRPr lang="en-US" dirty="0">
              <a:solidFill>
                <a:srgbClr val="00B050"/>
              </a:solidFill>
              <a:cs typeface="Arial"/>
            </a:endParaRPr>
          </a:p>
          <a:p>
            <a:pPr marL="640080" indent="0" fontAlgn="auto">
              <a:spcAft>
                <a:spcPts val="0"/>
              </a:spcAft>
              <a:buFont typeface="Arial" panose="020B0604020202020204" pitchFamily="34" charset="0"/>
              <a:buNone/>
              <a:defRPr/>
            </a:pPr>
            <a:r>
              <a:rPr lang="en-US" sz="2400" dirty="0">
                <a:hlinkClick r:id="rId2"/>
              </a:rPr>
              <a:t>Honor Code and Professionalism Violation Report From</a:t>
            </a:r>
            <a:endParaRPr lang="en-US" sz="2400" dirty="0"/>
          </a:p>
          <a:p>
            <a:pPr fontAlgn="auto">
              <a:spcAft>
                <a:spcPts val="0"/>
              </a:spcAft>
              <a:defRPr/>
            </a:pPr>
            <a:endParaRPr lang="en-US" dirty="0"/>
          </a:p>
          <a:p>
            <a:pPr fontAlgn="auto">
              <a:spcAft>
                <a:spcPts val="0"/>
              </a:spcAft>
              <a:defRPr/>
            </a:pPr>
            <a:r>
              <a:rPr lang="en-US" dirty="0"/>
              <a:t>Commendations can be reported online here: </a:t>
            </a:r>
          </a:p>
          <a:p>
            <a:pPr marL="640080" indent="0" fontAlgn="auto">
              <a:spcAft>
                <a:spcPts val="0"/>
              </a:spcAft>
              <a:buFont typeface="Arial" panose="020B0604020202020204" pitchFamily="34" charset="0"/>
              <a:buNone/>
              <a:defRPr/>
            </a:pPr>
            <a:r>
              <a:rPr lang="en-US" sz="2400" dirty="0">
                <a:hlinkClick r:id="rId3"/>
              </a:rPr>
              <a:t>Professionalism Commendation Form</a:t>
            </a:r>
            <a:r>
              <a:rPr lang="en-US" sz="2400" dirty="0"/>
              <a:t> </a:t>
            </a:r>
          </a:p>
          <a:p>
            <a:pPr fontAlgn="auto">
              <a:spcAft>
                <a:spcPts val="0"/>
              </a:spcAft>
              <a:defRPr/>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3F9AC-26EB-47E1-B255-A5279F8EB08F}"/>
              </a:ext>
            </a:extLst>
          </p:cNvPr>
          <p:cNvSpPr>
            <a:spLocks noGrp="1"/>
          </p:cNvSpPr>
          <p:nvPr>
            <p:ph type="title"/>
          </p:nvPr>
        </p:nvSpPr>
        <p:spPr/>
        <p:txBody>
          <a:bodyPr/>
          <a:lstStyle/>
          <a:p>
            <a:pPr fontAlgn="auto">
              <a:spcAft>
                <a:spcPts val="0"/>
              </a:spcAft>
              <a:defRPr/>
            </a:pPr>
            <a:r>
              <a:rPr lang="en-US" dirty="0"/>
              <a:t>Exposure policies</a:t>
            </a:r>
          </a:p>
        </p:txBody>
      </p:sp>
      <p:sp>
        <p:nvSpPr>
          <p:cNvPr id="3" name="Content Placeholder 2">
            <a:extLst>
              <a:ext uri="{FF2B5EF4-FFF2-40B4-BE49-F238E27FC236}">
                <a16:creationId xmlns:a16="http://schemas.microsoft.com/office/drawing/2014/main" id="{764A8BB2-3268-4846-9D73-1F47E1BA5201}"/>
              </a:ext>
            </a:extLst>
          </p:cNvPr>
          <p:cNvSpPr>
            <a:spLocks noGrp="1"/>
          </p:cNvSpPr>
          <p:nvPr>
            <p:ph idx="1"/>
          </p:nvPr>
        </p:nvSpPr>
        <p:spPr>
          <a:xfrm>
            <a:off x="838200" y="1506538"/>
            <a:ext cx="10515600" cy="4311650"/>
          </a:xfrm>
        </p:spPr>
        <p:txBody>
          <a:bodyPr rtlCol="0">
            <a:normAutofit/>
          </a:bodyPr>
          <a:lstStyle/>
          <a:p>
            <a:pPr fontAlgn="auto">
              <a:spcAft>
                <a:spcPts val="0"/>
              </a:spcAft>
              <a:defRPr/>
            </a:pPr>
            <a:r>
              <a:rPr lang="en-US" dirty="0">
                <a:hlinkClick r:id="rId2"/>
              </a:rPr>
              <a:t>Exposure to Blood Borne Pathogens</a:t>
            </a:r>
            <a:r>
              <a:rPr lang="en-US" dirty="0"/>
              <a:t> policy </a:t>
            </a:r>
            <a:endParaRPr lang="en-US"/>
          </a:p>
          <a:p>
            <a:pPr lvl="1" fontAlgn="auto">
              <a:spcAft>
                <a:spcPts val="0"/>
              </a:spcAft>
              <a:defRPr/>
            </a:pPr>
            <a:r>
              <a:rPr lang="en-US" dirty="0"/>
              <a:t>In the event of an exposure, contact Greenville Memorial Hospital (GMH) Exposure Control Office (864-455-4209). Do not leave a voice message regarding exposures. Instead, page the Exposure Control Nurse, 864-345-6133. After hours exposures must be reported to Infection Prevention &amp; Control pager number 864-345-6133 (the area code must be dialed to page the Infection Preventionist).</a:t>
            </a:r>
          </a:p>
          <a:p>
            <a:pPr fontAlgn="auto">
              <a:spcAft>
                <a:spcPts val="0"/>
              </a:spcAft>
              <a:defRPr/>
            </a:pPr>
            <a:r>
              <a:rPr lang="en-US" dirty="0">
                <a:hlinkClick r:id="rId3"/>
              </a:rPr>
              <a:t>Radiation Safety </a:t>
            </a:r>
            <a:r>
              <a:rPr lang="en-US" dirty="0"/>
              <a:t>policy</a:t>
            </a:r>
            <a:endParaRPr lang="en-US" dirty="0">
              <a:cs typeface="Arial"/>
            </a:endParaRPr>
          </a:p>
          <a:p>
            <a:pPr lvl="1" fontAlgn="auto">
              <a:spcAft>
                <a:spcPts val="0"/>
              </a:spcAft>
              <a:defRPr/>
            </a:pPr>
            <a:r>
              <a:rPr lang="en-US" dirty="0">
                <a:ea typeface="+mn-lt"/>
                <a:cs typeface="+mn-lt"/>
              </a:rPr>
              <a:t>Outlines methods to reduce expose and distribution of monitoring devices</a:t>
            </a:r>
          </a:p>
          <a:p>
            <a:pPr fontAlgn="auto">
              <a:spcAft>
                <a:spcPts val="0"/>
              </a:spcAft>
              <a:defRPr/>
            </a:pPr>
            <a:endParaRPr lang="en-US" dirty="0">
              <a:cs typeface="Arial" panose="020B0604020202020204"/>
            </a:endParaRPr>
          </a:p>
        </p:txBody>
      </p:sp>
      <p:sp>
        <p:nvSpPr>
          <p:cNvPr id="4" name="Slide Number Placeholder 3">
            <a:extLst>
              <a:ext uri="{FF2B5EF4-FFF2-40B4-BE49-F238E27FC236}">
                <a16:creationId xmlns:a16="http://schemas.microsoft.com/office/drawing/2014/main" id="{445712BF-C5D1-4C13-9C72-247054506945}"/>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1DB6B39D-577C-43DB-B18D-A2FCD112AC80}" type="slidenum">
              <a:rPr lang="en-US" altLang="en-US">
                <a:solidFill>
                  <a:srgbClr val="898989"/>
                </a:solidFill>
              </a:rPr>
              <a:pPr/>
              <a:t>37</a:t>
            </a:fld>
            <a:endParaRPr lang="en-US" altLang="en-US">
              <a:solidFill>
                <a:srgbClr val="898989"/>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EF87A-1597-4CD5-8862-F50FE3F9C427}"/>
              </a:ext>
            </a:extLst>
          </p:cNvPr>
          <p:cNvSpPr>
            <a:spLocks noGrp="1"/>
          </p:cNvSpPr>
          <p:nvPr>
            <p:ph type="title"/>
          </p:nvPr>
        </p:nvSpPr>
        <p:spPr/>
        <p:txBody>
          <a:bodyPr/>
          <a:lstStyle/>
          <a:p>
            <a:pPr fontAlgn="auto">
              <a:spcAft>
                <a:spcPts val="0"/>
              </a:spcAft>
              <a:defRPr/>
            </a:pPr>
            <a:r>
              <a:rPr lang="en-US">
                <a:latin typeface="Impact"/>
              </a:rPr>
              <a:t>Emergency action plan</a:t>
            </a:r>
            <a:endParaRPr lang="en-US"/>
          </a:p>
        </p:txBody>
      </p:sp>
      <p:sp>
        <p:nvSpPr>
          <p:cNvPr id="3" name="Content Placeholder 2">
            <a:extLst>
              <a:ext uri="{FF2B5EF4-FFF2-40B4-BE49-F238E27FC236}">
                <a16:creationId xmlns:a16="http://schemas.microsoft.com/office/drawing/2014/main" id="{BCB2F63D-0EE1-423F-8562-67E07D6B034D}"/>
              </a:ext>
            </a:extLst>
          </p:cNvPr>
          <p:cNvSpPr>
            <a:spLocks noGrp="1"/>
          </p:cNvSpPr>
          <p:nvPr>
            <p:ph idx="1"/>
          </p:nvPr>
        </p:nvSpPr>
        <p:spPr/>
        <p:txBody>
          <a:bodyPr>
            <a:normAutofit/>
          </a:bodyPr>
          <a:lstStyle/>
          <a:p>
            <a:r>
              <a:rPr lang="en-US" altLang="en-US">
                <a:cs typeface="Arial" panose="020B0604020202020204" pitchFamily="34" charset="0"/>
              </a:rPr>
              <a:t>The </a:t>
            </a:r>
            <a:r>
              <a:rPr lang="en-US" altLang="en-US">
                <a:cs typeface="Arial" panose="020B0604020202020204" pitchFamily="34" charset="0"/>
                <a:hlinkClick r:id="rId2"/>
              </a:rPr>
              <a:t>Emergency Action Plan</a:t>
            </a:r>
            <a:r>
              <a:rPr lang="en-US" altLang="en-US">
                <a:cs typeface="Arial" panose="020B0604020202020204" pitchFamily="34" charset="0"/>
              </a:rPr>
              <a:t> outlines responses for</a:t>
            </a:r>
          </a:p>
          <a:p>
            <a:pPr lvl="1"/>
            <a:r>
              <a:rPr lang="en-US" altLang="en-US">
                <a:cs typeface="Arial" panose="020B0604020202020204" pitchFamily="34" charset="0"/>
              </a:rPr>
              <a:t>Inclement weather, active shooter, medical and fire emergencies</a:t>
            </a:r>
            <a:endParaRPr lang="en-US" altLang="en-US"/>
          </a:p>
        </p:txBody>
      </p:sp>
      <p:sp>
        <p:nvSpPr>
          <p:cNvPr id="4" name="Slide Number Placeholder 3">
            <a:extLst>
              <a:ext uri="{FF2B5EF4-FFF2-40B4-BE49-F238E27FC236}">
                <a16:creationId xmlns:a16="http://schemas.microsoft.com/office/drawing/2014/main" id="{6EC2C1FE-3C55-4AE2-9E56-49C902DB4FAC}"/>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7C19D2D9-87CB-464C-9DFC-4F73466A50B1}" type="slidenum">
              <a:rPr lang="en-US" altLang="en-US">
                <a:solidFill>
                  <a:srgbClr val="898989"/>
                </a:solidFill>
              </a:rPr>
              <a:pPr/>
              <a:t>38</a:t>
            </a:fld>
            <a:endParaRPr lang="en-US" altLang="en-US">
              <a:solidFill>
                <a:srgbClr val="898989"/>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2B2C-351E-46DD-9DCC-FFD2D3E4E1A3}"/>
              </a:ext>
            </a:extLst>
          </p:cNvPr>
          <p:cNvSpPr>
            <a:spLocks noGrp="1"/>
          </p:cNvSpPr>
          <p:nvPr>
            <p:ph type="title"/>
          </p:nvPr>
        </p:nvSpPr>
        <p:spPr/>
        <p:txBody>
          <a:bodyPr/>
          <a:lstStyle/>
          <a:p>
            <a:pPr fontAlgn="auto">
              <a:spcAft>
                <a:spcPts val="0"/>
              </a:spcAft>
              <a:defRPr/>
            </a:pPr>
            <a:r>
              <a:rPr lang="en-US" dirty="0"/>
              <a:t>important medical school Policies</a:t>
            </a:r>
          </a:p>
        </p:txBody>
      </p:sp>
      <p:sp>
        <p:nvSpPr>
          <p:cNvPr id="69635" name="Content Placeholder 2">
            <a:extLst>
              <a:ext uri="{FF2B5EF4-FFF2-40B4-BE49-F238E27FC236}">
                <a16:creationId xmlns:a16="http://schemas.microsoft.com/office/drawing/2014/main" id="{4552979D-FA46-42FB-9198-23624B1944E6}"/>
              </a:ext>
            </a:extLst>
          </p:cNvPr>
          <p:cNvSpPr>
            <a:spLocks noGrp="1"/>
          </p:cNvSpPr>
          <p:nvPr>
            <p:ph idx="1"/>
          </p:nvPr>
        </p:nvSpPr>
        <p:spPr/>
        <p:txBody>
          <a:bodyPr/>
          <a:lstStyle/>
          <a:p>
            <a:r>
              <a:rPr lang="en-US" altLang="en-US">
                <a:cs typeface="Arial" panose="020B0604020202020204" pitchFamily="34" charset="0"/>
              </a:rPr>
              <a:t>All UofSC School of Medicine policies are located on our website.</a:t>
            </a:r>
            <a:endParaRPr lang="en-US" altLang="en-US"/>
          </a:p>
          <a:p>
            <a:r>
              <a:rPr lang="en-US" altLang="en-US">
                <a:hlinkClick r:id="rId2"/>
              </a:rPr>
              <a:t>https://www.sc.edu/study/colleges_schools/medicine_greenville/internal/policies/index.php</a:t>
            </a:r>
            <a:endParaRPr lang="en-US" altLang="en-US">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7550A-386A-4E26-A2BE-E806417A5149}"/>
              </a:ext>
            </a:extLst>
          </p:cNvPr>
          <p:cNvSpPr>
            <a:spLocks noGrp="1"/>
          </p:cNvSpPr>
          <p:nvPr>
            <p:ph type="title"/>
          </p:nvPr>
        </p:nvSpPr>
        <p:spPr/>
        <p:txBody>
          <a:bodyPr/>
          <a:lstStyle/>
          <a:p>
            <a:pPr fontAlgn="auto">
              <a:spcAft>
                <a:spcPts val="0"/>
              </a:spcAft>
              <a:defRPr/>
            </a:pPr>
            <a:r>
              <a:rPr lang="en-US" dirty="0"/>
              <a:t>Our mission</a:t>
            </a:r>
          </a:p>
        </p:txBody>
      </p:sp>
      <p:sp>
        <p:nvSpPr>
          <p:cNvPr id="30723" name="Content Placeholder 2">
            <a:extLst>
              <a:ext uri="{FF2B5EF4-FFF2-40B4-BE49-F238E27FC236}">
                <a16:creationId xmlns:a16="http://schemas.microsoft.com/office/drawing/2014/main" id="{6CACC141-E1E3-4073-9B06-A86973A5BBC1}"/>
              </a:ext>
            </a:extLst>
          </p:cNvPr>
          <p:cNvSpPr>
            <a:spLocks noGrp="1"/>
          </p:cNvSpPr>
          <p:nvPr>
            <p:ph idx="1"/>
          </p:nvPr>
        </p:nvSpPr>
        <p:spPr/>
        <p:txBody>
          <a:bodyPr/>
          <a:lstStyle/>
          <a:p>
            <a:pPr marL="0" indent="0" algn="ctr">
              <a:buFont typeface="Arial" panose="020B0604020202020204" pitchFamily="34" charset="0"/>
              <a:buNone/>
            </a:pPr>
            <a:r>
              <a:rPr lang="en-US" altLang="en-US" sz="4000">
                <a:cs typeface="Arial" panose="020B0604020202020204" pitchFamily="34" charset="0"/>
              </a:rPr>
              <a:t>We prepare physicians committed to improving the health and wellness of your family and your community through creative teaching, innovative research and quality clinical care.</a:t>
            </a:r>
          </a:p>
          <a:p>
            <a:pPr marL="0" indent="0" algn="ctr">
              <a:buFont typeface="Arial" panose="020B0604020202020204" pitchFamily="34" charset="0"/>
              <a:buNone/>
            </a:pPr>
            <a:endParaRPr lang="en-US"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6A86-ED41-40D1-ABFF-3E3FABBDD10E}"/>
              </a:ext>
            </a:extLst>
          </p:cNvPr>
          <p:cNvSpPr>
            <a:spLocks noGrp="1"/>
          </p:cNvSpPr>
          <p:nvPr>
            <p:ph type="title"/>
          </p:nvPr>
        </p:nvSpPr>
        <p:spPr/>
        <p:txBody>
          <a:bodyPr/>
          <a:lstStyle/>
          <a:p>
            <a:pPr fontAlgn="auto">
              <a:spcAft>
                <a:spcPts val="0"/>
              </a:spcAft>
              <a:defRPr/>
            </a:pPr>
            <a:r>
              <a:rPr lang="en-US" dirty="0"/>
              <a:t>Faculty handbook</a:t>
            </a:r>
          </a:p>
        </p:txBody>
      </p:sp>
      <p:sp>
        <p:nvSpPr>
          <p:cNvPr id="70659" name="Content Placeholder 2">
            <a:extLst>
              <a:ext uri="{FF2B5EF4-FFF2-40B4-BE49-F238E27FC236}">
                <a16:creationId xmlns:a16="http://schemas.microsoft.com/office/drawing/2014/main" id="{C2A6E2A1-E2A8-408B-9B79-DCA2B34116BE}"/>
              </a:ext>
            </a:extLst>
          </p:cNvPr>
          <p:cNvSpPr>
            <a:spLocks noGrp="1"/>
          </p:cNvSpPr>
          <p:nvPr>
            <p:ph idx="1"/>
          </p:nvPr>
        </p:nvSpPr>
        <p:spPr/>
        <p:txBody>
          <a:bodyPr/>
          <a:lstStyle/>
          <a:p>
            <a:r>
              <a:rPr lang="en-US" altLang="en-US"/>
              <a:t>The faculty handbook is on the Medical School </a:t>
            </a:r>
            <a:r>
              <a:rPr lang="en-US" altLang="en-US">
                <a:hlinkClick r:id="rId2"/>
              </a:rPr>
              <a:t>website</a:t>
            </a:r>
            <a:r>
              <a:rPr lang="en-US" altLang="en-US"/>
              <a:t> and describes </a:t>
            </a:r>
          </a:p>
          <a:p>
            <a:pPr lvl="1"/>
            <a:r>
              <a:rPr lang="en-US" altLang="en-US"/>
              <a:t>Responsibilities of faculty members </a:t>
            </a:r>
          </a:p>
          <a:p>
            <a:pPr lvl="1"/>
            <a:r>
              <a:rPr lang="en-US" altLang="en-US"/>
              <a:t>Responsibilities of the dean and other administrative officers</a:t>
            </a:r>
          </a:p>
          <a:p>
            <a:pPr lvl="1"/>
            <a:r>
              <a:rPr lang="en-US" altLang="en-US"/>
              <a:t>Standing committees </a:t>
            </a:r>
          </a:p>
          <a:p>
            <a:pPr lvl="1"/>
            <a:r>
              <a:rPr lang="en-US" altLang="en-US"/>
              <a:t>Appointment and promotion procedures and criteria</a:t>
            </a:r>
          </a:p>
          <a:p>
            <a:pPr lvl="1"/>
            <a:r>
              <a:rPr lang="en-US" altLang="en-US"/>
              <a:t>Annual evaluation</a:t>
            </a:r>
          </a:p>
          <a:p>
            <a:pPr lvl="1"/>
            <a:r>
              <a:rPr lang="en-US" altLang="en-US"/>
              <a:t>Resources for education</a:t>
            </a:r>
          </a:p>
          <a:p>
            <a:pPr lvl="1"/>
            <a:r>
              <a:rPr lang="en-US" altLang="en-US"/>
              <a:t>Resources for research</a:t>
            </a:r>
          </a:p>
          <a:p>
            <a:pPr lvl="1"/>
            <a:endParaRPr lang="en-US" altLang="en-US"/>
          </a:p>
        </p:txBody>
      </p:sp>
      <p:sp>
        <p:nvSpPr>
          <p:cNvPr id="4" name="Slide Number Placeholder 3">
            <a:extLst>
              <a:ext uri="{FF2B5EF4-FFF2-40B4-BE49-F238E27FC236}">
                <a16:creationId xmlns:a16="http://schemas.microsoft.com/office/drawing/2014/main" id="{E2CD207E-18B9-4373-951C-BD8E2971EEFE}"/>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32250186-266B-4F60-9A69-4987EFEA1E99}" type="slidenum">
              <a:rPr lang="en-US" altLang="en-US">
                <a:solidFill>
                  <a:srgbClr val="898989"/>
                </a:solidFill>
              </a:rPr>
              <a:pPr/>
              <a:t>40</a:t>
            </a:fld>
            <a:endParaRPr lang="en-US" altLang="en-US">
              <a:solidFill>
                <a:srgbClr val="89898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photos.smugmug.com/Match-Day-2019/i-M3MMqgN/0/aa95693f/X3/_DSC4312-X3.jpg">
            <a:extLst>
              <a:ext uri="{FF2B5EF4-FFF2-40B4-BE49-F238E27FC236}">
                <a16:creationId xmlns:a16="http://schemas.microsoft.com/office/drawing/2014/main" id="{6DAEF7E2-50DB-4183-9938-2EADFFBBA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0" y="554038"/>
            <a:ext cx="8153400"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8BC7A3-B840-4DFB-9664-FA94128436CE}"/>
              </a:ext>
            </a:extLst>
          </p:cNvPr>
          <p:cNvSpPr/>
          <p:nvPr/>
        </p:nvSpPr>
        <p:spPr>
          <a:xfrm>
            <a:off x="219075" y="1398588"/>
            <a:ext cx="12076113" cy="3077766"/>
          </a:xfrm>
          <a:prstGeom prst="rect">
            <a:avLst/>
          </a:prstGeom>
        </p:spPr>
        <p:txBody>
          <a:bodyPr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Aft>
                <a:spcPts val="1200"/>
              </a:spcAft>
            </a:pPr>
            <a:r>
              <a:rPr lang="en-US" altLang="en-US" sz="2400" b="1" dirty="0">
                <a:latin typeface="Arial"/>
                <a:cs typeface="Arial"/>
              </a:rPr>
              <a:t>Senior Associate Dean for Academic Affairs</a:t>
            </a:r>
            <a:r>
              <a:rPr lang="en-US" altLang="en-US" sz="2400" dirty="0">
                <a:latin typeface="Arial"/>
                <a:cs typeface="Arial"/>
              </a:rPr>
              <a:t>–Angela Sharkey, MD</a:t>
            </a:r>
            <a:endParaRPr lang="en-US" altLang="en-US" sz="2400" b="1" dirty="0">
              <a:latin typeface="Arial"/>
              <a:cs typeface="Arial"/>
            </a:endParaRPr>
          </a:p>
          <a:p>
            <a:pPr eaLnBrk="1" hangingPunct="1">
              <a:spcAft>
                <a:spcPts val="1200"/>
              </a:spcAft>
            </a:pPr>
            <a:r>
              <a:rPr lang="en-US" altLang="en-US" sz="2400" b="1" dirty="0">
                <a:latin typeface="Arial"/>
                <a:cs typeface="Arial"/>
              </a:rPr>
              <a:t>Associate Dean for Curriculum</a:t>
            </a:r>
            <a:r>
              <a:rPr lang="en-US" altLang="en-US" sz="2400" dirty="0">
                <a:latin typeface="Arial"/>
                <a:cs typeface="Arial"/>
              </a:rPr>
              <a:t>–April Buchanan, MD</a:t>
            </a:r>
            <a:endParaRPr lang="en-US" altLang="en-US" sz="2400" dirty="0">
              <a:cs typeface="Arial" panose="020B0604020202020204" pitchFamily="34" charset="0"/>
            </a:endParaRPr>
          </a:p>
          <a:p>
            <a:pPr eaLnBrk="1" hangingPunct="1">
              <a:spcAft>
                <a:spcPts val="1200"/>
              </a:spcAft>
            </a:pPr>
            <a:r>
              <a:rPr lang="en-US" altLang="en-US" sz="2400" b="1" dirty="0">
                <a:latin typeface="Arial"/>
                <a:cs typeface="Arial"/>
              </a:rPr>
              <a:t>Biomedical Sciences Chair (interim)</a:t>
            </a:r>
            <a:r>
              <a:rPr lang="en-US" altLang="en-US" sz="2400" dirty="0">
                <a:latin typeface="Arial"/>
                <a:cs typeface="Arial"/>
              </a:rPr>
              <a:t>–Bill Roudebush, PhD</a:t>
            </a:r>
          </a:p>
          <a:p>
            <a:pPr eaLnBrk="1" hangingPunct="1">
              <a:spcAft>
                <a:spcPts val="1200"/>
              </a:spcAft>
            </a:pPr>
            <a:r>
              <a:rPr lang="en-US" altLang="en-US" sz="2400" dirty="0">
                <a:latin typeface="Arial"/>
                <a:cs typeface="Arial"/>
                <a:hlinkClick r:id="rId2"/>
              </a:rPr>
              <a:t>M1 and M2 Contact List</a:t>
            </a:r>
            <a:endParaRPr lang="en-US" altLang="en-US" sz="2400" dirty="0">
              <a:latin typeface="Arial"/>
              <a:cs typeface="Arial"/>
            </a:endParaRPr>
          </a:p>
          <a:p>
            <a:pPr eaLnBrk="1" hangingPunct="1">
              <a:spcAft>
                <a:spcPts val="1200"/>
              </a:spcAft>
            </a:pPr>
            <a:endParaRPr lang="en-US" altLang="en-US" sz="2400">
              <a:cs typeface="Arial" panose="020B0604020202020204" pitchFamily="34" charset="0"/>
            </a:endParaRPr>
          </a:p>
          <a:p>
            <a:pPr eaLnBrk="1" hangingPunct="1">
              <a:spcAft>
                <a:spcPts val="1200"/>
              </a:spcAft>
            </a:pPr>
            <a:endParaRPr lang="en-US" altLang="en-US" sz="2400">
              <a:cs typeface="Arial" panose="020B0604020202020204" pitchFamily="34" charset="0"/>
            </a:endParaRPr>
          </a:p>
        </p:txBody>
      </p:sp>
      <p:sp>
        <p:nvSpPr>
          <p:cNvPr id="3" name="Title 2">
            <a:extLst>
              <a:ext uri="{FF2B5EF4-FFF2-40B4-BE49-F238E27FC236}">
                <a16:creationId xmlns:a16="http://schemas.microsoft.com/office/drawing/2014/main" id="{49405A3C-8100-43CB-AB33-7B177ADC7321}"/>
              </a:ext>
            </a:extLst>
          </p:cNvPr>
          <p:cNvSpPr>
            <a:spLocks noGrp="1"/>
          </p:cNvSpPr>
          <p:nvPr>
            <p:ph type="title"/>
          </p:nvPr>
        </p:nvSpPr>
        <p:spPr>
          <a:xfrm>
            <a:off x="766763" y="368300"/>
            <a:ext cx="10515600" cy="1325563"/>
          </a:xfrm>
        </p:spPr>
        <p:txBody>
          <a:bodyPr/>
          <a:lstStyle/>
          <a:p>
            <a:pPr fontAlgn="auto">
              <a:spcAft>
                <a:spcPts val="0"/>
              </a:spcAft>
              <a:defRPr/>
            </a:pPr>
            <a:r>
              <a:rPr lang="en-US" dirty="0"/>
              <a:t>questions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96F8-7FEC-45E5-9551-C78E7B640ED1}"/>
              </a:ext>
            </a:extLst>
          </p:cNvPr>
          <p:cNvSpPr>
            <a:spLocks noGrp="1"/>
          </p:cNvSpPr>
          <p:nvPr>
            <p:ph type="title"/>
          </p:nvPr>
        </p:nvSpPr>
        <p:spPr>
          <a:xfrm>
            <a:off x="714375" y="44450"/>
            <a:ext cx="10515600" cy="1325563"/>
          </a:xfrm>
        </p:spPr>
        <p:txBody>
          <a:bodyPr/>
          <a:lstStyle/>
          <a:p>
            <a:pPr fontAlgn="auto">
              <a:spcAft>
                <a:spcPts val="0"/>
              </a:spcAft>
              <a:defRPr/>
            </a:pPr>
            <a:r>
              <a:rPr lang="en-US" b="1" dirty="0"/>
              <a:t>Office for Academic Affairs</a:t>
            </a:r>
          </a:p>
        </p:txBody>
      </p:sp>
      <p:pic>
        <p:nvPicPr>
          <p:cNvPr id="9" name="Picture 8">
            <a:extLst>
              <a:ext uri="{FF2B5EF4-FFF2-40B4-BE49-F238E27FC236}">
                <a16:creationId xmlns:a16="http://schemas.microsoft.com/office/drawing/2014/main" id="{87B369CF-D016-4F75-A22A-62FA4542680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a14:imgEffect>
                  </a14:imgLayer>
                </a14:imgProps>
              </a:ext>
            </a:extLst>
          </a:blip>
          <a:srcRect l="8766" r="10063" b="12603"/>
          <a:stretch/>
        </p:blipFill>
        <p:spPr>
          <a:xfrm>
            <a:off x="7617726" y="1168487"/>
            <a:ext cx="1439645" cy="1936823"/>
          </a:xfrm>
          <a:prstGeom prst="rect">
            <a:avLst/>
          </a:prstGeom>
          <a:ln w="12700" cap="sq">
            <a:solidFill>
              <a:srgbClr val="000000"/>
            </a:solidFill>
            <a:miter lim="800000"/>
          </a:ln>
          <a:effectLst>
            <a:outerShdw blurRad="57150" dist="50800" dir="2700000" algn="tl" rotWithShape="0">
              <a:srgbClr val="000000">
                <a:alpha val="40000"/>
              </a:srgbClr>
            </a:outerShdw>
          </a:effectLst>
        </p:spPr>
      </p:pic>
      <p:sp>
        <p:nvSpPr>
          <p:cNvPr id="31749" name="Rectangle 9">
            <a:extLst>
              <a:ext uri="{FF2B5EF4-FFF2-40B4-BE49-F238E27FC236}">
                <a16:creationId xmlns:a16="http://schemas.microsoft.com/office/drawing/2014/main" id="{E6EC4CFA-5863-4C39-BD0E-765D062E3522}"/>
              </a:ext>
            </a:extLst>
          </p:cNvPr>
          <p:cNvSpPr>
            <a:spLocks noChangeArrowheads="1"/>
          </p:cNvSpPr>
          <p:nvPr/>
        </p:nvSpPr>
        <p:spPr bwMode="auto">
          <a:xfrm>
            <a:off x="1773344" y="3191464"/>
            <a:ext cx="3805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Senior Associate Dean for Academic Affairs</a:t>
            </a:r>
          </a:p>
          <a:p>
            <a:pPr algn="ctr" eaLnBrk="1" hangingPunct="1"/>
            <a:r>
              <a:rPr lang="en-US" altLang="en-US" dirty="0">
                <a:solidFill>
                  <a:srgbClr val="C00000"/>
                </a:solidFill>
              </a:rPr>
              <a:t>Phyllis MacGilvray, MD, FAAFP</a:t>
            </a:r>
          </a:p>
        </p:txBody>
      </p:sp>
      <p:sp>
        <p:nvSpPr>
          <p:cNvPr id="31750" name="Rectangle 10">
            <a:extLst>
              <a:ext uri="{FF2B5EF4-FFF2-40B4-BE49-F238E27FC236}">
                <a16:creationId xmlns:a16="http://schemas.microsoft.com/office/drawing/2014/main" id="{399FFA27-AF19-4C9C-BD39-F2C22ABD76DC}"/>
              </a:ext>
            </a:extLst>
          </p:cNvPr>
          <p:cNvSpPr>
            <a:spLocks noChangeArrowheads="1"/>
          </p:cNvSpPr>
          <p:nvPr/>
        </p:nvSpPr>
        <p:spPr bwMode="auto">
          <a:xfrm>
            <a:off x="6813549" y="3191166"/>
            <a:ext cx="304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Associate Dean for Curriculum </a:t>
            </a:r>
          </a:p>
          <a:p>
            <a:pPr algn="ctr" eaLnBrk="1" hangingPunct="1"/>
            <a:r>
              <a:rPr lang="en-US" altLang="en-US" dirty="0">
                <a:solidFill>
                  <a:srgbClr val="C00000"/>
                </a:solidFill>
              </a:rPr>
              <a:t>April Buchanan, MD</a:t>
            </a:r>
          </a:p>
        </p:txBody>
      </p:sp>
      <p:sp>
        <p:nvSpPr>
          <p:cNvPr id="31752" name="TextBox 4">
            <a:extLst>
              <a:ext uri="{FF2B5EF4-FFF2-40B4-BE49-F238E27FC236}">
                <a16:creationId xmlns:a16="http://schemas.microsoft.com/office/drawing/2014/main" id="{8614B661-9B35-44E3-9C54-CFD5865FE1D8}"/>
              </a:ext>
            </a:extLst>
          </p:cNvPr>
          <p:cNvSpPr txBox="1">
            <a:spLocks noChangeArrowheads="1"/>
          </p:cNvSpPr>
          <p:nvPr/>
        </p:nvSpPr>
        <p:spPr bwMode="auto">
          <a:xfrm>
            <a:off x="3867302" y="4353520"/>
            <a:ext cx="420974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Manager for Pre-Clerkship Education</a:t>
            </a:r>
          </a:p>
          <a:p>
            <a:pPr algn="ctr" eaLnBrk="1" hangingPunct="1"/>
            <a:r>
              <a:rPr lang="en-US" altLang="en-US" dirty="0">
                <a:solidFill>
                  <a:srgbClr val="C00000"/>
                </a:solidFill>
              </a:rPr>
              <a:t>Rachel Onley, M.Ed.</a:t>
            </a:r>
            <a:endParaRPr lang="en-US" altLang="en-US" dirty="0">
              <a:solidFill>
                <a:srgbClr val="000000"/>
              </a:solidFill>
            </a:endParaRPr>
          </a:p>
          <a:p>
            <a:pPr eaLnBrk="1" hangingPunct="1"/>
            <a:endParaRPr lang="en-US" altLang="en-US" dirty="0"/>
          </a:p>
        </p:txBody>
      </p:sp>
      <p:sp>
        <p:nvSpPr>
          <p:cNvPr id="31753" name="TextBox 11">
            <a:extLst>
              <a:ext uri="{FF2B5EF4-FFF2-40B4-BE49-F238E27FC236}">
                <a16:creationId xmlns:a16="http://schemas.microsoft.com/office/drawing/2014/main" id="{A6A8535F-A197-4AF7-83FA-29A8E1D82414}"/>
              </a:ext>
            </a:extLst>
          </p:cNvPr>
          <p:cNvSpPr txBox="1">
            <a:spLocks noChangeArrowheads="1"/>
          </p:cNvSpPr>
          <p:nvPr/>
        </p:nvSpPr>
        <p:spPr bwMode="auto">
          <a:xfrm>
            <a:off x="800100" y="5276850"/>
            <a:ext cx="3152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Pre-Clerkship Education Lead Coordinator</a:t>
            </a:r>
          </a:p>
          <a:p>
            <a:pPr algn="ctr" eaLnBrk="1" hangingPunct="1"/>
            <a:r>
              <a:rPr lang="en-US" altLang="en-US" dirty="0">
                <a:solidFill>
                  <a:srgbClr val="C00000"/>
                </a:solidFill>
              </a:rPr>
              <a:t>Emily </a:t>
            </a:r>
            <a:r>
              <a:rPr lang="en-US" altLang="en-US" dirty="0" err="1">
                <a:solidFill>
                  <a:srgbClr val="C00000"/>
                </a:solidFill>
              </a:rPr>
              <a:t>Poveromo</a:t>
            </a:r>
            <a:r>
              <a:rPr lang="en-US" altLang="en-US" dirty="0">
                <a:solidFill>
                  <a:srgbClr val="C00000"/>
                </a:solidFill>
              </a:rPr>
              <a:t>, MBA</a:t>
            </a:r>
            <a:endParaRPr lang="en-US" altLang="en-US" dirty="0">
              <a:solidFill>
                <a:srgbClr val="000000"/>
              </a:solidFill>
            </a:endParaRPr>
          </a:p>
          <a:p>
            <a:pPr eaLnBrk="1" hangingPunct="1"/>
            <a:endParaRPr lang="en-US" altLang="en-US" dirty="0"/>
          </a:p>
        </p:txBody>
      </p:sp>
      <p:sp>
        <p:nvSpPr>
          <p:cNvPr id="31754" name="TextBox 12">
            <a:extLst>
              <a:ext uri="{FF2B5EF4-FFF2-40B4-BE49-F238E27FC236}">
                <a16:creationId xmlns:a16="http://schemas.microsoft.com/office/drawing/2014/main" id="{D727CB89-3B7F-4379-8C89-CA11B2E6D64E}"/>
              </a:ext>
            </a:extLst>
          </p:cNvPr>
          <p:cNvSpPr txBox="1">
            <a:spLocks noChangeArrowheads="1"/>
          </p:cNvSpPr>
          <p:nvPr/>
        </p:nvSpPr>
        <p:spPr bwMode="auto">
          <a:xfrm>
            <a:off x="4395787" y="5315284"/>
            <a:ext cx="3152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Pre-Clerkship Education Coordinator</a:t>
            </a:r>
          </a:p>
          <a:p>
            <a:pPr algn="ctr" eaLnBrk="1" hangingPunct="1"/>
            <a:r>
              <a:rPr lang="en-US" altLang="en-US" dirty="0">
                <a:solidFill>
                  <a:srgbClr val="C00000"/>
                </a:solidFill>
              </a:rPr>
              <a:t>TBD</a:t>
            </a:r>
            <a:endParaRPr lang="en-US" altLang="en-US" dirty="0"/>
          </a:p>
          <a:p>
            <a:pPr eaLnBrk="1" hangingPunct="1"/>
            <a:endParaRPr lang="en-US" altLang="en-US" dirty="0"/>
          </a:p>
        </p:txBody>
      </p:sp>
      <p:sp>
        <p:nvSpPr>
          <p:cNvPr id="31755" name="TextBox 13">
            <a:extLst>
              <a:ext uri="{FF2B5EF4-FFF2-40B4-BE49-F238E27FC236}">
                <a16:creationId xmlns:a16="http://schemas.microsoft.com/office/drawing/2014/main" id="{4ECBF0A8-3A77-4F91-A814-C8EE436B705C}"/>
              </a:ext>
            </a:extLst>
          </p:cNvPr>
          <p:cNvSpPr txBox="1">
            <a:spLocks noChangeArrowheads="1"/>
          </p:cNvSpPr>
          <p:nvPr/>
        </p:nvSpPr>
        <p:spPr bwMode="auto">
          <a:xfrm>
            <a:off x="8077048" y="5315284"/>
            <a:ext cx="31527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IPM Education Coordinator</a:t>
            </a:r>
          </a:p>
          <a:p>
            <a:pPr algn="ctr" eaLnBrk="1" hangingPunct="1"/>
            <a:r>
              <a:rPr lang="en-US" altLang="en-US" dirty="0">
                <a:solidFill>
                  <a:srgbClr val="C00000"/>
                </a:solidFill>
              </a:rPr>
              <a:t>Lacey Cooper, MPH</a:t>
            </a:r>
            <a:endParaRPr lang="en-US" altLang="en-US" dirty="0">
              <a:solidFill>
                <a:srgbClr val="000000"/>
              </a:solidFill>
            </a:endParaRPr>
          </a:p>
          <a:p>
            <a:pPr eaLnBrk="1" hangingPunct="1"/>
            <a:endParaRPr lang="en-US" altLang="en-US" dirty="0"/>
          </a:p>
        </p:txBody>
      </p:sp>
      <p:pic>
        <p:nvPicPr>
          <p:cNvPr id="1026" name="Picture 2" descr="SOMG Announces Senior Associate Dean for Academic Affairs Dr. Phyllis  MacGilvray - School of Medicine Greenville | University of South Carolina">
            <a:extLst>
              <a:ext uri="{FF2B5EF4-FFF2-40B4-BE49-F238E27FC236}">
                <a16:creationId xmlns:a16="http://schemas.microsoft.com/office/drawing/2014/main" id="{74DFDCC8-6BFE-C86D-671B-D05566B29A6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650"/>
          <a:stretch/>
        </p:blipFill>
        <p:spPr bwMode="auto">
          <a:xfrm>
            <a:off x="2956142" y="1176499"/>
            <a:ext cx="1439645" cy="1971675"/>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96329-7A51-4719-83CD-37F9DA36D9CB}"/>
              </a:ext>
            </a:extLst>
          </p:cNvPr>
          <p:cNvSpPr>
            <a:spLocks noGrp="1"/>
          </p:cNvSpPr>
          <p:nvPr>
            <p:ph type="title"/>
          </p:nvPr>
        </p:nvSpPr>
        <p:spPr>
          <a:xfrm>
            <a:off x="714375" y="44450"/>
            <a:ext cx="10515600" cy="1325563"/>
          </a:xfrm>
        </p:spPr>
        <p:txBody>
          <a:bodyPr/>
          <a:lstStyle/>
          <a:p>
            <a:pPr fontAlgn="auto">
              <a:spcAft>
                <a:spcPts val="0"/>
              </a:spcAft>
              <a:defRPr/>
            </a:pPr>
            <a:r>
              <a:rPr lang="en-US" b="1">
                <a:latin typeface="Impact"/>
              </a:rPr>
              <a:t>Biomedical sciences</a:t>
            </a:r>
            <a:endParaRPr lang="en-US" b="1" dirty="0"/>
          </a:p>
        </p:txBody>
      </p:sp>
      <p:sp>
        <p:nvSpPr>
          <p:cNvPr id="32771" name="Title 1">
            <a:extLst>
              <a:ext uri="{FF2B5EF4-FFF2-40B4-BE49-F238E27FC236}">
                <a16:creationId xmlns:a16="http://schemas.microsoft.com/office/drawing/2014/main" id="{E2D25117-B97D-420D-8C4F-48E6FADB3555}"/>
              </a:ext>
            </a:extLst>
          </p:cNvPr>
          <p:cNvSpPr txBox="1">
            <a:spLocks/>
          </p:cNvSpPr>
          <p:nvPr/>
        </p:nvSpPr>
        <p:spPr bwMode="auto">
          <a:xfrm>
            <a:off x="1981200" y="1365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a:lnSpc>
                <a:spcPct val="100000"/>
              </a:lnSpc>
              <a:spcBef>
                <a:spcPct val="0"/>
              </a:spcBef>
              <a:buFontTx/>
              <a:buNone/>
            </a:pPr>
            <a:endParaRPr lang="en-US" altLang="en-US" sz="3200" b="1">
              <a:latin typeface="Arial Black" panose="020B0A04020102020204" pitchFamily="34" charset="0"/>
            </a:endParaRPr>
          </a:p>
        </p:txBody>
      </p:sp>
      <p:sp>
        <p:nvSpPr>
          <p:cNvPr id="32773" name="Rectangle 9">
            <a:extLst>
              <a:ext uri="{FF2B5EF4-FFF2-40B4-BE49-F238E27FC236}">
                <a16:creationId xmlns:a16="http://schemas.microsoft.com/office/drawing/2014/main" id="{64BF8C3F-737A-4CB1-8AB3-FEE368790670}"/>
              </a:ext>
            </a:extLst>
          </p:cNvPr>
          <p:cNvSpPr>
            <a:spLocks noChangeArrowheads="1"/>
          </p:cNvSpPr>
          <p:nvPr/>
        </p:nvSpPr>
        <p:spPr bwMode="auto">
          <a:xfrm>
            <a:off x="6229352" y="3484453"/>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dirty="0"/>
              <a:t>Biomedical Sciences Chair</a:t>
            </a:r>
            <a:endParaRPr lang="en-US" altLang="en-US" dirty="0">
              <a:solidFill>
                <a:srgbClr val="000000"/>
              </a:solidFill>
            </a:endParaRPr>
          </a:p>
          <a:p>
            <a:pPr algn="ctr" eaLnBrk="1" hangingPunct="1"/>
            <a:r>
              <a:rPr lang="en-US" altLang="en-US" dirty="0">
                <a:solidFill>
                  <a:srgbClr val="C00000"/>
                </a:solidFill>
              </a:rPr>
              <a:t>Kelly </a:t>
            </a:r>
            <a:r>
              <a:rPr lang="en-US" altLang="en-US" dirty="0" err="1">
                <a:solidFill>
                  <a:srgbClr val="C00000"/>
                </a:solidFill>
              </a:rPr>
              <a:t>Quesnelle</a:t>
            </a:r>
            <a:r>
              <a:rPr lang="en-US" altLang="en-US" dirty="0">
                <a:solidFill>
                  <a:srgbClr val="C00000"/>
                </a:solidFill>
              </a:rPr>
              <a:t>, PhD</a:t>
            </a:r>
            <a:endParaRPr lang="en-US" altLang="en-US" dirty="0">
              <a:solidFill>
                <a:srgbClr val="C00000"/>
              </a:solidFill>
              <a:cs typeface="Arial" panose="020B0604020202020204" pitchFamily="34" charset="0"/>
            </a:endParaRPr>
          </a:p>
        </p:txBody>
      </p:sp>
      <p:pic>
        <p:nvPicPr>
          <p:cNvPr id="2050" name="Picture 2" descr="New Biomedical Sciences Chair and Vice Chair - School of ...">
            <a:extLst>
              <a:ext uri="{FF2B5EF4-FFF2-40B4-BE49-F238E27FC236}">
                <a16:creationId xmlns:a16="http://schemas.microsoft.com/office/drawing/2014/main" id="{4EE27D1E-434A-2419-C250-10125B2BB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2" y="1985962"/>
            <a:ext cx="3074671" cy="3843338"/>
          </a:xfrm>
          <a:prstGeom prst="rect">
            <a:avLst/>
          </a:prstGeom>
          <a:ln w="381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5AF4B28-33CA-4A85-A24D-9F479CA2E80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89950" y="1012825"/>
            <a:ext cx="1152525" cy="595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61ADF082-FB1C-4167-808D-38E1D4D312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0263" y="1012825"/>
            <a:ext cx="1150937" cy="596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069BAA06-386B-4643-B5A8-B1409A3C168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00738" y="1012825"/>
            <a:ext cx="1152525" cy="598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FA7ED884-4349-4CE8-A35D-174B6FF4F1B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21213" y="1012825"/>
            <a:ext cx="1152525" cy="58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D5B4208F-A295-4E2B-8AA7-BDA5E7D0A44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67075" y="1019175"/>
            <a:ext cx="1147763"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8481CD7-8A4A-432F-8ACB-BD0D3DBCF57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01850" y="4354513"/>
            <a:ext cx="78120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1FB3F71-3A3B-4883-B8AF-506998ACB26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01850" y="3317875"/>
            <a:ext cx="7605713"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79734C30-6B2C-4043-A85E-7C711E85583D}"/>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90738" y="2284413"/>
            <a:ext cx="760571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9C5F64DA-2D68-43E1-B806-53D56C96AA3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101850" y="1222375"/>
            <a:ext cx="7551738"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4DD61CA7-18C8-4B0E-BE2C-A02FF6F5CDB6}"/>
              </a:ext>
            </a:extLst>
          </p:cNvPr>
          <p:cNvSpPr>
            <a:spLocks noGrp="1"/>
          </p:cNvSpPr>
          <p:nvPr>
            <p:ph type="title"/>
          </p:nvPr>
        </p:nvSpPr>
        <p:spPr>
          <a:xfrm>
            <a:off x="838200" y="0"/>
            <a:ext cx="10515600" cy="1325563"/>
          </a:xfrm>
        </p:spPr>
        <p:txBody>
          <a:bodyPr/>
          <a:lstStyle/>
          <a:p>
            <a:pPr fontAlgn="auto">
              <a:spcAft>
                <a:spcPts val="0"/>
              </a:spcAft>
              <a:defRPr/>
            </a:pPr>
            <a:r>
              <a:rPr lang="en-US" dirty="0"/>
              <a:t>Curriculum overview</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EEEE-8CF6-4C32-96EC-E9393BBE33EF}"/>
              </a:ext>
            </a:extLst>
          </p:cNvPr>
          <p:cNvSpPr>
            <a:spLocks noGrp="1"/>
          </p:cNvSpPr>
          <p:nvPr>
            <p:ph type="title"/>
          </p:nvPr>
        </p:nvSpPr>
        <p:spPr/>
        <p:txBody>
          <a:bodyPr/>
          <a:lstStyle/>
          <a:p>
            <a:pPr fontAlgn="auto">
              <a:spcAft>
                <a:spcPts val="0"/>
              </a:spcAft>
              <a:defRPr/>
            </a:pPr>
            <a:r>
              <a:rPr lang="en-US" dirty="0">
                <a:latin typeface="Impact"/>
              </a:rPr>
              <a:t>Key educational components</a:t>
            </a:r>
            <a:endParaRPr lang="en-US" dirty="0"/>
          </a:p>
        </p:txBody>
      </p:sp>
      <p:sp>
        <p:nvSpPr>
          <p:cNvPr id="3" name="Content Placeholder 2">
            <a:extLst>
              <a:ext uri="{FF2B5EF4-FFF2-40B4-BE49-F238E27FC236}">
                <a16:creationId xmlns:a16="http://schemas.microsoft.com/office/drawing/2014/main" id="{35299CD6-538F-4087-9CEE-4B148A6839F6}"/>
              </a:ext>
            </a:extLst>
          </p:cNvPr>
          <p:cNvSpPr>
            <a:spLocks noGrp="1"/>
          </p:cNvSpPr>
          <p:nvPr>
            <p:ph idx="1"/>
          </p:nvPr>
        </p:nvSpPr>
        <p:spPr/>
        <p:txBody>
          <a:bodyPr rtlCol="0">
            <a:normAutofit/>
          </a:bodyPr>
          <a:lstStyle/>
          <a:p>
            <a:pPr lvl="1" fontAlgn="auto">
              <a:spcAft>
                <a:spcPts val="0"/>
              </a:spcAft>
              <a:defRPr/>
            </a:pPr>
            <a:r>
              <a:rPr lang="en-US" dirty="0">
                <a:ea typeface="+mn-lt"/>
                <a:cs typeface="+mn-lt"/>
              </a:rPr>
              <a:t>Early and ongoing immersion into the practice of medicine</a:t>
            </a:r>
          </a:p>
          <a:p>
            <a:pPr lvl="1" fontAlgn="auto">
              <a:spcAft>
                <a:spcPts val="0"/>
              </a:spcAft>
              <a:defRPr/>
            </a:pPr>
            <a:r>
              <a:rPr lang="en-US" dirty="0">
                <a:ea typeface="+mn-lt"/>
                <a:cs typeface="+mn-lt"/>
              </a:rPr>
              <a:t>EMT Certification and Training</a:t>
            </a:r>
          </a:p>
          <a:p>
            <a:pPr lvl="1" fontAlgn="auto">
              <a:spcAft>
                <a:spcPts val="0"/>
              </a:spcAft>
              <a:defRPr/>
            </a:pPr>
            <a:r>
              <a:rPr lang="en-US" dirty="0">
                <a:ea typeface="+mn-lt"/>
                <a:cs typeface="+mn-lt"/>
              </a:rPr>
              <a:t>Integrated basic science and clinical learning and practice</a:t>
            </a:r>
          </a:p>
          <a:p>
            <a:pPr lvl="1" fontAlgn="auto">
              <a:spcAft>
                <a:spcPts val="0"/>
              </a:spcAft>
              <a:defRPr/>
            </a:pPr>
            <a:r>
              <a:rPr lang="en-US" dirty="0">
                <a:ea typeface="+mn-lt"/>
                <a:cs typeface="+mn-lt"/>
              </a:rPr>
              <a:t>Graduated continuum of clinical responsibility</a:t>
            </a:r>
          </a:p>
          <a:p>
            <a:pPr lvl="1" fontAlgn="auto">
              <a:spcAft>
                <a:spcPts val="0"/>
              </a:spcAft>
              <a:defRPr/>
            </a:pPr>
            <a:r>
              <a:rPr lang="en-US" dirty="0">
                <a:ea typeface="+mn-lt"/>
                <a:cs typeface="+mn-lt"/>
              </a:rPr>
              <a:t>Small-group, student-centered learning environment</a:t>
            </a:r>
          </a:p>
          <a:p>
            <a:pPr fontAlgn="auto">
              <a:spcAft>
                <a:spcPts val="0"/>
              </a:spcAft>
              <a:defRPr/>
            </a:pPr>
            <a:endParaRPr lang="en-US" dirty="0">
              <a:cs typeface="Arial"/>
            </a:endParaRPr>
          </a:p>
        </p:txBody>
      </p:sp>
      <p:sp>
        <p:nvSpPr>
          <p:cNvPr id="4" name="Slide Number Placeholder 3">
            <a:extLst>
              <a:ext uri="{FF2B5EF4-FFF2-40B4-BE49-F238E27FC236}">
                <a16:creationId xmlns:a16="http://schemas.microsoft.com/office/drawing/2014/main" id="{B350A8C3-6F2A-4F5B-8ADD-E0A20DA3E3D8}"/>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AF6C8442-A6DF-470A-881A-13DBE015F43E}" type="slidenum">
              <a:rPr lang="en-US" altLang="en-US">
                <a:solidFill>
                  <a:srgbClr val="898989"/>
                </a:solidFill>
              </a:rPr>
              <a:pPr/>
              <a:t>8</a:t>
            </a:fld>
            <a:endParaRPr lang="en-US" altLang="en-US">
              <a:solidFill>
                <a:srgbClr val="898989"/>
              </a:solidFill>
            </a:endParaRPr>
          </a:p>
        </p:txBody>
      </p:sp>
      <p:sp>
        <p:nvSpPr>
          <p:cNvPr id="6" name="Rectangle 5">
            <a:extLst>
              <a:ext uri="{FF2B5EF4-FFF2-40B4-BE49-F238E27FC236}">
                <a16:creationId xmlns:a16="http://schemas.microsoft.com/office/drawing/2014/main" id="{60B33FAC-3B1A-40E4-BFBA-3A7D3419BE7A}"/>
              </a:ext>
            </a:extLst>
          </p:cNvPr>
          <p:cNvSpPr/>
          <p:nvPr/>
        </p:nvSpPr>
        <p:spPr>
          <a:xfrm>
            <a:off x="1152525" y="4014788"/>
            <a:ext cx="10025063" cy="1600200"/>
          </a:xfrm>
          <a:prstGeom prst="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lnSpc>
                <a:spcPct val="150000"/>
              </a:lnSpc>
              <a:spcBef>
                <a:spcPts val="0"/>
              </a:spcBef>
              <a:spcAft>
                <a:spcPts val="0"/>
              </a:spcAft>
              <a:defRPr/>
            </a:pPr>
            <a:r>
              <a:rPr lang="en-US" dirty="0">
                <a:solidFill>
                  <a:schemeClr val="tx1"/>
                </a:solidFill>
              </a:rPr>
              <a:t>In addition to the traditional basic medical and clinical sciences, our school weaves three other pillars through all four years of the curriculum: </a:t>
            </a:r>
            <a:endParaRPr lang="en-US">
              <a:solidFill>
                <a:schemeClr val="tx1"/>
              </a:solidFill>
            </a:endParaRPr>
          </a:p>
          <a:p>
            <a:pPr eaLnBrk="1" fontAlgn="auto" hangingPunct="1">
              <a:lnSpc>
                <a:spcPct val="150000"/>
              </a:lnSpc>
              <a:spcBef>
                <a:spcPts val="0"/>
              </a:spcBef>
              <a:spcAft>
                <a:spcPts val="0"/>
              </a:spcAft>
              <a:defRPr/>
            </a:pPr>
            <a:r>
              <a:rPr lang="en-US" dirty="0">
                <a:solidFill>
                  <a:schemeClr val="tx1"/>
                </a:solidFill>
              </a:rPr>
              <a:t>*Professionalism, *Lifestyle Medicine, and *Behavioral, Social and Population Health Sciences.</a:t>
            </a:r>
            <a:endParaRPr lang="en-US" dirty="0">
              <a:solidFill>
                <a:schemeClr val="tx1"/>
              </a:solidFil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FE4C-E3D4-44D1-9204-4D716AE788F0}"/>
              </a:ext>
            </a:extLst>
          </p:cNvPr>
          <p:cNvSpPr>
            <a:spLocks noGrp="1"/>
          </p:cNvSpPr>
          <p:nvPr>
            <p:ph type="title"/>
          </p:nvPr>
        </p:nvSpPr>
        <p:spPr/>
        <p:txBody>
          <a:bodyPr/>
          <a:lstStyle/>
          <a:p>
            <a:pPr fontAlgn="auto">
              <a:spcAft>
                <a:spcPts val="0"/>
              </a:spcAft>
              <a:defRPr/>
            </a:pPr>
            <a:r>
              <a:rPr lang="en-US">
                <a:latin typeface="Impact"/>
              </a:rPr>
              <a:t>M1 and m2 modules</a:t>
            </a:r>
          </a:p>
        </p:txBody>
      </p:sp>
      <p:sp>
        <p:nvSpPr>
          <p:cNvPr id="36867" name="Text Placeholder 4">
            <a:extLst>
              <a:ext uri="{FF2B5EF4-FFF2-40B4-BE49-F238E27FC236}">
                <a16:creationId xmlns:a16="http://schemas.microsoft.com/office/drawing/2014/main" id="{0FBF1685-0BE0-4192-926F-12FED4DEA40C}"/>
              </a:ext>
            </a:extLst>
          </p:cNvPr>
          <p:cNvSpPr>
            <a:spLocks noGrp="1"/>
          </p:cNvSpPr>
          <p:nvPr>
            <p:ph type="body" idx="1"/>
          </p:nvPr>
        </p:nvSpPr>
        <p:spPr>
          <a:xfrm>
            <a:off x="839788" y="1266825"/>
            <a:ext cx="5157787" cy="823913"/>
          </a:xfrm>
        </p:spPr>
        <p:txBody>
          <a:bodyPr/>
          <a:lstStyle/>
          <a:p>
            <a:r>
              <a:rPr lang="en-US" altLang="en-US" u="sng">
                <a:cs typeface="Arial" panose="020B0604020202020204" pitchFamily="34" charset="0"/>
              </a:rPr>
              <a:t>M1 Modules</a:t>
            </a:r>
            <a:endParaRPr lang="en-US" altLang="en-US" u="sng"/>
          </a:p>
        </p:txBody>
      </p:sp>
      <p:sp>
        <p:nvSpPr>
          <p:cNvPr id="3" name="Content Placeholder 2">
            <a:extLst>
              <a:ext uri="{FF2B5EF4-FFF2-40B4-BE49-F238E27FC236}">
                <a16:creationId xmlns:a16="http://schemas.microsoft.com/office/drawing/2014/main" id="{61C47B2A-57EF-47AA-A4C3-F63FC59A5D0F}"/>
              </a:ext>
            </a:extLst>
          </p:cNvPr>
          <p:cNvSpPr>
            <a:spLocks noGrp="1"/>
          </p:cNvSpPr>
          <p:nvPr>
            <p:ph sz="half" idx="2"/>
          </p:nvPr>
        </p:nvSpPr>
        <p:spPr>
          <a:xfrm>
            <a:off x="839788" y="2100263"/>
            <a:ext cx="5157787" cy="3392487"/>
          </a:xfrm>
        </p:spPr>
        <p:txBody>
          <a:bodyPr rtlCol="0">
            <a:normAutofit fontScale="77500" lnSpcReduction="20000"/>
          </a:bodyPr>
          <a:lstStyle/>
          <a:p>
            <a:pPr fontAlgn="auto">
              <a:spcAft>
                <a:spcPts val="0"/>
              </a:spcAft>
              <a:defRPr/>
            </a:pPr>
            <a:r>
              <a:rPr lang="en-US">
                <a:ea typeface="+mn-lt"/>
                <a:cs typeface="+mn-lt"/>
              </a:rPr>
              <a:t>Emergency Medical Technician</a:t>
            </a:r>
          </a:p>
          <a:p>
            <a:pPr fontAlgn="auto">
              <a:spcAft>
                <a:spcPts val="0"/>
              </a:spcAft>
              <a:defRPr/>
            </a:pPr>
            <a:r>
              <a:rPr lang="en-US">
                <a:ea typeface="+mn-lt"/>
                <a:cs typeface="+mn-lt"/>
              </a:rPr>
              <a:t>Molecular and Cellular Foundations of Medicine</a:t>
            </a:r>
          </a:p>
          <a:p>
            <a:pPr fontAlgn="auto">
              <a:spcAft>
                <a:spcPts val="0"/>
              </a:spcAft>
              <a:defRPr/>
            </a:pPr>
            <a:r>
              <a:rPr lang="en-US">
                <a:ea typeface="+mn-lt"/>
                <a:cs typeface="+mn-lt"/>
              </a:rPr>
              <a:t>Structure and Function of the Human Body I </a:t>
            </a:r>
          </a:p>
          <a:p>
            <a:pPr fontAlgn="auto">
              <a:spcAft>
                <a:spcPts val="0"/>
              </a:spcAft>
              <a:defRPr/>
            </a:pPr>
            <a:r>
              <a:rPr lang="en-US">
                <a:ea typeface="+mn-lt"/>
                <a:cs typeface="+mn-lt"/>
              </a:rPr>
              <a:t>Structure and Function of the Human Body II</a:t>
            </a:r>
            <a:endParaRPr lang="en-US" dirty="0">
              <a:ea typeface="+mn-lt"/>
              <a:cs typeface="+mn-lt"/>
            </a:endParaRPr>
          </a:p>
          <a:p>
            <a:pPr fontAlgn="auto">
              <a:spcAft>
                <a:spcPts val="0"/>
              </a:spcAft>
              <a:defRPr/>
            </a:pPr>
            <a:r>
              <a:rPr lang="en-US">
                <a:ea typeface="+mn-lt"/>
                <a:cs typeface="+mn-lt"/>
              </a:rPr>
              <a:t>Neuroscience</a:t>
            </a:r>
          </a:p>
          <a:p>
            <a:pPr fontAlgn="auto">
              <a:spcAft>
                <a:spcPts val="0"/>
              </a:spcAft>
              <a:defRPr/>
            </a:pPr>
            <a:r>
              <a:rPr lang="en-US">
                <a:ea typeface="+mn-lt"/>
                <a:cs typeface="+mn-lt"/>
              </a:rPr>
              <a:t>Defenses and Responses</a:t>
            </a:r>
          </a:p>
          <a:p>
            <a:pPr fontAlgn="auto">
              <a:spcAft>
                <a:spcPts val="0"/>
              </a:spcAft>
              <a:defRPr/>
            </a:pPr>
            <a:r>
              <a:rPr lang="en-US">
                <a:ea typeface="+mn-lt"/>
                <a:cs typeface="+mn-lt"/>
              </a:rPr>
              <a:t>Integrated Practice of Medicine I </a:t>
            </a:r>
            <a:endParaRPr lang="en-US" dirty="0">
              <a:ea typeface="+mn-lt"/>
              <a:cs typeface="+mn-lt"/>
            </a:endParaRPr>
          </a:p>
        </p:txBody>
      </p:sp>
      <p:sp>
        <p:nvSpPr>
          <p:cNvPr id="36869" name="Text Placeholder 5">
            <a:extLst>
              <a:ext uri="{FF2B5EF4-FFF2-40B4-BE49-F238E27FC236}">
                <a16:creationId xmlns:a16="http://schemas.microsoft.com/office/drawing/2014/main" id="{EF7DE9A8-18C9-4D64-AB8B-E14A656EB463}"/>
              </a:ext>
            </a:extLst>
          </p:cNvPr>
          <p:cNvSpPr>
            <a:spLocks noGrp="1"/>
          </p:cNvSpPr>
          <p:nvPr>
            <p:ph type="body" sz="quarter" idx="3"/>
          </p:nvPr>
        </p:nvSpPr>
        <p:spPr>
          <a:xfrm>
            <a:off x="6172200" y="1266825"/>
            <a:ext cx="5183188" cy="823913"/>
          </a:xfrm>
        </p:spPr>
        <p:txBody>
          <a:bodyPr/>
          <a:lstStyle/>
          <a:p>
            <a:r>
              <a:rPr lang="en-US" altLang="en-US" u="sng">
                <a:cs typeface="Arial" panose="020B0604020202020204" pitchFamily="34" charset="0"/>
              </a:rPr>
              <a:t>M2 Modules</a:t>
            </a:r>
            <a:endParaRPr lang="en-US" altLang="en-US" u="sng"/>
          </a:p>
        </p:txBody>
      </p:sp>
      <p:sp>
        <p:nvSpPr>
          <p:cNvPr id="7" name="Content Placeholder 6">
            <a:extLst>
              <a:ext uri="{FF2B5EF4-FFF2-40B4-BE49-F238E27FC236}">
                <a16:creationId xmlns:a16="http://schemas.microsoft.com/office/drawing/2014/main" id="{7B32A059-E1DF-45E2-9C85-6866479FF8A8}"/>
              </a:ext>
            </a:extLst>
          </p:cNvPr>
          <p:cNvSpPr>
            <a:spLocks noGrp="1"/>
          </p:cNvSpPr>
          <p:nvPr>
            <p:ph sz="quarter" idx="4"/>
          </p:nvPr>
        </p:nvSpPr>
        <p:spPr>
          <a:xfrm>
            <a:off x="6172200" y="2128838"/>
            <a:ext cx="5365750" cy="3392487"/>
          </a:xfrm>
        </p:spPr>
        <p:txBody>
          <a:bodyPr>
            <a:normAutofit fontScale="77500" lnSpcReduction="20000"/>
          </a:bodyPr>
          <a:lstStyle/>
          <a:p>
            <a:pPr>
              <a:lnSpc>
                <a:spcPct val="70000"/>
              </a:lnSpc>
            </a:pPr>
            <a:r>
              <a:rPr lang="en-US" altLang="en-US" sz="2000">
                <a:cs typeface="Arial" panose="020B0604020202020204" pitchFamily="34" charset="0"/>
              </a:rPr>
              <a:t>Biomedical Principles of Disease and Therapy</a:t>
            </a:r>
          </a:p>
          <a:p>
            <a:pPr>
              <a:lnSpc>
                <a:spcPct val="70000"/>
              </a:lnSpc>
            </a:pPr>
            <a:r>
              <a:rPr lang="en-US" altLang="en-US" sz="2000">
                <a:cs typeface="Arial" panose="020B0604020202020204" pitchFamily="34" charset="0"/>
              </a:rPr>
              <a:t>Hematology/Oncology Systems</a:t>
            </a:r>
          </a:p>
          <a:p>
            <a:pPr>
              <a:lnSpc>
                <a:spcPct val="70000"/>
              </a:lnSpc>
            </a:pPr>
            <a:r>
              <a:rPr lang="en-US" altLang="en-US" sz="2000">
                <a:cs typeface="Arial" panose="020B0604020202020204" pitchFamily="34" charset="0"/>
              </a:rPr>
              <a:t>Mind, Brain, and Behavior</a:t>
            </a:r>
          </a:p>
          <a:p>
            <a:pPr>
              <a:lnSpc>
                <a:spcPct val="70000"/>
              </a:lnSpc>
            </a:pPr>
            <a:r>
              <a:rPr lang="en-US" altLang="en-US" sz="2000">
                <a:cs typeface="Arial" panose="020B0604020202020204" pitchFamily="34" charset="0"/>
              </a:rPr>
              <a:t>Cardiovascular/Pulmonary/Renal Systems</a:t>
            </a:r>
          </a:p>
          <a:p>
            <a:pPr>
              <a:lnSpc>
                <a:spcPct val="70000"/>
              </a:lnSpc>
            </a:pPr>
            <a:r>
              <a:rPr lang="en-US" altLang="en-US" sz="2000">
                <a:cs typeface="Arial" panose="020B0604020202020204" pitchFamily="34" charset="0"/>
              </a:rPr>
              <a:t>Gastrointestinal/Hepatic Systems</a:t>
            </a:r>
          </a:p>
          <a:p>
            <a:pPr>
              <a:lnSpc>
                <a:spcPct val="70000"/>
              </a:lnSpc>
            </a:pPr>
            <a:r>
              <a:rPr lang="en-US" altLang="en-US" sz="2000">
                <a:cs typeface="Arial" panose="020B0604020202020204" pitchFamily="34" charset="0"/>
              </a:rPr>
              <a:t>Endocrine/Reproductive Systems</a:t>
            </a:r>
          </a:p>
          <a:p>
            <a:pPr>
              <a:lnSpc>
                <a:spcPct val="70000"/>
              </a:lnSpc>
            </a:pPr>
            <a:r>
              <a:rPr lang="en-US" altLang="en-US" sz="2000">
                <a:cs typeface="Arial" panose="020B0604020202020204" pitchFamily="34" charset="0"/>
              </a:rPr>
              <a:t>Musculoskeletal/Dermatology/</a:t>
            </a:r>
          </a:p>
          <a:p>
            <a:pPr>
              <a:lnSpc>
                <a:spcPct val="70000"/>
              </a:lnSpc>
              <a:buFont typeface="Arial" panose="020B0604020202020204" pitchFamily="34" charset="0"/>
              <a:buNone/>
            </a:pPr>
            <a:r>
              <a:rPr lang="en-US" altLang="en-US" sz="2000">
                <a:cs typeface="Arial" panose="020B0604020202020204" pitchFamily="34" charset="0"/>
              </a:rPr>
              <a:t>   Rheumatology Systems</a:t>
            </a:r>
          </a:p>
          <a:p>
            <a:pPr>
              <a:lnSpc>
                <a:spcPct val="70000"/>
              </a:lnSpc>
            </a:pPr>
            <a:r>
              <a:rPr lang="en-US" altLang="en-US" sz="2000">
                <a:cs typeface="Arial" panose="020B0604020202020204" pitchFamily="34" charset="0"/>
              </a:rPr>
              <a:t>Integrated Practice of Medicine II</a:t>
            </a:r>
          </a:p>
        </p:txBody>
      </p:sp>
      <p:sp>
        <p:nvSpPr>
          <p:cNvPr id="4" name="Slide Number Placeholder 3">
            <a:extLst>
              <a:ext uri="{FF2B5EF4-FFF2-40B4-BE49-F238E27FC236}">
                <a16:creationId xmlns:a16="http://schemas.microsoft.com/office/drawing/2014/main" id="{5D7DB5FC-2B03-4DDE-86C8-50C9B54F5FF2}"/>
              </a:ext>
            </a:extLst>
          </p:cNvPr>
          <p:cNvSpPr>
            <a:spLocks noGrp="1"/>
          </p:cNvSpPr>
          <p:nvPr>
            <p:ph type="sldNum" sz="quarter" idx="11"/>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E51DF6A5-E41D-4DAE-9C90-65B9557AC53E}" type="slidenum">
              <a:rPr lang="en-US" altLang="en-US">
                <a:solidFill>
                  <a:srgbClr val="898989"/>
                </a:solidFill>
              </a:rPr>
              <a:pPr/>
              <a:t>9</a:t>
            </a:fld>
            <a:endParaRPr lang="en-US" altLang="en-US">
              <a:solidFill>
                <a:srgbClr val="898989"/>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ofsc_ppt_substitute_fonts_wide _ NEW LOGO">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fSC_PPT_Unified_Wide" id="{790933B2-0C32-0348-9D24-A0264B7A0CC5}" vid="{FC5AFAEA-2076-5443-9A1D-6CBB305484D5}"/>
    </a:ext>
  </a:extLst>
</a:theme>
</file>

<file path=ppt/theme/theme2.xml><?xml version="1.0" encoding="utf-8"?>
<a:theme xmlns:a="http://schemas.openxmlformats.org/drawingml/2006/main" name="1_uofsc_ppt_substitute_fonts_wide _ NEW LOGO">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fSC_PPT_Unified_Wide" id="{790933B2-0C32-0348-9D24-A0264B7A0CC5}" vid="{FC5AFAEA-2076-5443-9A1D-6CBB305484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60737E5D5709439B3F30DF029B7C3A" ma:contentTypeVersion="13" ma:contentTypeDescription="Create a new document." ma:contentTypeScope="" ma:versionID="830a3812ceaca1592e0645312c5fc48b">
  <xsd:schema xmlns:xsd="http://www.w3.org/2001/XMLSchema" xmlns:xs="http://www.w3.org/2001/XMLSchema" xmlns:p="http://schemas.microsoft.com/office/2006/metadata/properties" xmlns:ns3="c7e0a690-d052-466b-8ddf-c152d6e3930e" xmlns:ns4="19b61d0d-3928-4b79-92fe-32f6d29790a3" targetNamespace="http://schemas.microsoft.com/office/2006/metadata/properties" ma:root="true" ma:fieldsID="4d055625bfeb7f5cd3a49c98371479b5" ns3:_="" ns4:_="">
    <xsd:import namespace="c7e0a690-d052-466b-8ddf-c152d6e3930e"/>
    <xsd:import namespace="19b61d0d-3928-4b79-92fe-32f6d29790a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e0a690-d052-466b-8ddf-c152d6e393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b61d0d-3928-4b79-92fe-32f6d29790a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7EEFDF-8522-4AA5-B84D-3EA5C5304FC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6B74FB-8AA0-417E-84DB-3DF2245A6D2A}">
  <ds:schemaRefs>
    <ds:schemaRef ds:uri="http://schemas.microsoft.com/sharepoint/v3/contenttype/forms"/>
  </ds:schemaRefs>
</ds:datastoreItem>
</file>

<file path=customXml/itemProps3.xml><?xml version="1.0" encoding="utf-8"?>
<ds:datastoreItem xmlns:ds="http://schemas.openxmlformats.org/officeDocument/2006/customXml" ds:itemID="{A172625F-3DC4-4E0E-B162-E0EB66ACF8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e0a690-d052-466b-8ddf-c152d6e3930e"/>
    <ds:schemaRef ds:uri="19b61d0d-3928-4b79-92fe-32f6d2979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uofsc_ppt_substitute_fonts_wide _ NEW LOGO</Template>
  <TotalTime>3040</TotalTime>
  <Words>2863</Words>
  <Application>Microsoft Macintosh PowerPoint</Application>
  <PresentationFormat>Widescreen</PresentationFormat>
  <Paragraphs>296</Paragraphs>
  <Slides>42</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Arial Black</vt:lpstr>
      <vt:lpstr>Calibri</vt:lpstr>
      <vt:lpstr>Impact</vt:lpstr>
      <vt:lpstr>uofsc_ppt_substitute_fonts_wide _ NEW LOGO</vt:lpstr>
      <vt:lpstr>1_uofsc_ppt_substitute_fonts_wide _ NEW LOGO</vt:lpstr>
      <vt:lpstr>PowerPoint Presentation</vt:lpstr>
      <vt:lpstr>Content</vt:lpstr>
      <vt:lpstr>Our vision</vt:lpstr>
      <vt:lpstr>Our mission</vt:lpstr>
      <vt:lpstr>Office for Academic Affairs</vt:lpstr>
      <vt:lpstr>Biomedical sciences</vt:lpstr>
      <vt:lpstr>Curriculum overview</vt:lpstr>
      <vt:lpstr>Key educational components</vt:lpstr>
      <vt:lpstr>M1 and m2 modules</vt:lpstr>
      <vt:lpstr>M3 Core clerkships and electives </vt:lpstr>
      <vt:lpstr>M4 year </vt:lpstr>
      <vt:lpstr>Your responsibilities as a faculty Member</vt:lpstr>
      <vt:lpstr>Program level objectives</vt:lpstr>
      <vt:lpstr>module/clerkship level objectives</vt:lpstr>
      <vt:lpstr>Formative feedback</vt:lpstr>
      <vt:lpstr>Grading system</vt:lpstr>
      <vt:lpstr>Timeliness of grade reporting</vt:lpstr>
      <vt:lpstr>Narrative assessment</vt:lpstr>
      <vt:lpstr>Challenge and appeal policies</vt:lpstr>
      <vt:lpstr>Promotion and technical standards</vt:lpstr>
      <vt:lpstr>Academic workload</vt:lpstr>
      <vt:lpstr>faculty Evaluations completed by Students</vt:lpstr>
      <vt:lpstr>Equity Diversity and inclusion</vt:lpstr>
      <vt:lpstr>Equity, Diversity and inclusion</vt:lpstr>
      <vt:lpstr>Anti-Discrimination policy</vt:lpstr>
      <vt:lpstr>Our commitment</vt:lpstr>
      <vt:lpstr>Policies and Other Important Information</vt:lpstr>
      <vt:lpstr>Attendance Policy</vt:lpstr>
      <vt:lpstr>Conflict of interest</vt:lpstr>
      <vt:lpstr>The Family and Educational Rights and Privacy Act (FERPA)</vt:lpstr>
      <vt:lpstr>Conduct in educator/learner relationship</vt:lpstr>
      <vt:lpstr>Responsibilities of Medical Educators</vt:lpstr>
      <vt:lpstr>Student Mistreatment</vt:lpstr>
      <vt:lpstr>Reporting student Mistreatment</vt:lpstr>
      <vt:lpstr>professionalism</vt:lpstr>
      <vt:lpstr>Reporting students  on Professionalism</vt:lpstr>
      <vt:lpstr>Exposure policies</vt:lpstr>
      <vt:lpstr>Emergency action plan</vt:lpstr>
      <vt:lpstr>important medical school Policies</vt:lpstr>
      <vt:lpstr>Faculty handbook</vt:lpstr>
      <vt:lpstr>PowerPoint Presentation</vt:lpstr>
      <vt:lpstr>questions</vt:lpstr>
    </vt:vector>
  </TitlesOfParts>
  <Company>GHS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Kristin Lacey</dc:creator>
  <cp:lastModifiedBy>Miller, Christina</cp:lastModifiedBy>
  <cp:revision>952</cp:revision>
  <dcterms:created xsi:type="dcterms:W3CDTF">2019-04-29T18:29:34Z</dcterms:created>
  <dcterms:modified xsi:type="dcterms:W3CDTF">2023-09-05T18:09:02Z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0x010100DB60737E5D5709439B3F30DF029B7C3A</vt:lpwstr>
  </property>
</Properties>
</file>