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8012E"/>
    <a:srgbClr val="009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67"/>
    <p:restoredTop sz="94613"/>
  </p:normalViewPr>
  <p:slideViewPr>
    <p:cSldViewPr>
      <p:cViewPr varScale="1">
        <p:scale>
          <a:sx n="41" d="100"/>
          <a:sy n="41" d="100"/>
        </p:scale>
        <p:origin x="3752" y="320"/>
      </p:cViewPr>
      <p:guideLst>
        <p:guide orient="horz" pos="2448"/>
        <p:guide pos="6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AB340-BBDE-884E-9101-98AE5CD5B4C9}" type="datetimeFigureOut">
              <a:rPr lang="en-US" smtClean="0"/>
              <a:t>2/25/19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7CF62-6A26-A54E-AC96-E46743E7D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01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7CF62-6A26-A54E-AC96-E46743E7D6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696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EB6-7D97-4F17-82E4-DEEA1D01F339}" type="datetimeFigureOut">
              <a:rPr lang="en-US" smtClean="0"/>
              <a:pPr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25B4-43AF-47B2-B5BD-C7D4815558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2186880" cy="4023360"/>
          </a:xfrm>
        </p:spPr>
        <p:txBody>
          <a:bodyPr>
            <a:normAutofit/>
          </a:bodyPr>
          <a:lstStyle>
            <a:lvl1pPr algn="l">
              <a:defRPr sz="19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EB6-7D97-4F17-82E4-DEEA1D01F339}" type="datetimeFigureOut">
              <a:rPr lang="en-US" smtClean="0"/>
              <a:pPr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25B4-43AF-47B2-B5BD-C7D4815558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2186880" cy="4023360"/>
          </a:xfrm>
        </p:spPr>
        <p:txBody>
          <a:bodyPr>
            <a:normAutofit/>
          </a:bodyPr>
          <a:lstStyle>
            <a:lvl1pPr algn="l">
              <a:defRPr sz="19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EB6-7D97-4F17-82E4-DEEA1D01F339}" type="datetimeFigureOut">
              <a:rPr lang="en-US" smtClean="0"/>
              <a:pPr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25B4-43AF-47B2-B5BD-C7D4815558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2186880" cy="4023360"/>
          </a:xfrm>
        </p:spPr>
        <p:txBody>
          <a:bodyPr>
            <a:normAutofit/>
          </a:bodyPr>
          <a:lstStyle>
            <a:lvl1pPr algn="l">
              <a:defRPr sz="19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FEB6-7D97-4F17-82E4-DEEA1D01F339}" type="datetimeFigureOut">
              <a:rPr lang="en-US" smtClean="0"/>
              <a:pPr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25B4-43AF-47B2-B5BD-C7D4815558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9958B98-360A-C04B-B765-984ACBD5EAF4}"/>
              </a:ext>
            </a:extLst>
          </p:cNvPr>
          <p:cNvSpPr/>
          <p:nvPr userDrawn="1"/>
        </p:nvSpPr>
        <p:spPr>
          <a:xfrm>
            <a:off x="0" y="0"/>
            <a:ext cx="43891200" cy="4800600"/>
          </a:xfrm>
          <a:prstGeom prst="rect">
            <a:avLst/>
          </a:prstGeom>
          <a:solidFill>
            <a:srgbClr val="9801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20800"/>
            <a:ext cx="31821120" cy="2481578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E2FEB6-7D97-4F17-82E4-DEEA1D01F339}" type="datetimeFigureOut">
              <a:rPr lang="en-US" smtClean="0"/>
              <a:pPr/>
              <a:t>2/25/19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80325B4-43AF-47B2-B5BD-C7D4815558B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50D3AA-EABE-6141-A6F8-7DDFF7A90F2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4200" y="15544800"/>
            <a:ext cx="7162800" cy="18288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3F8E87D-A664-A045-B60B-9C9D082090F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5600" y="1320800"/>
            <a:ext cx="9144000" cy="2336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4389120" rtl="0" eaLnBrk="1" latinLnBrk="0" hangingPunct="1">
        <a:spcBef>
          <a:spcPct val="0"/>
        </a:spcBef>
        <a:buNone/>
        <a:defRPr sz="192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1"/>
          <p:cNvSpPr>
            <a:spLocks noChangeArrowheads="1"/>
          </p:cNvSpPr>
          <p:nvPr/>
        </p:nvSpPr>
        <p:spPr bwMode="auto">
          <a:xfrm>
            <a:off x="1073782" y="900767"/>
            <a:ext cx="298704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title (resist the temptation for long titles)</a:t>
            </a:r>
          </a:p>
          <a:p>
            <a:endParaRPr lang="en-GB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A, Author B, Author C, Author D and Author E</a:t>
            </a:r>
          </a:p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 or affiliation, address or affiliation, address or affiliation</a:t>
            </a:r>
            <a:endParaRPr lang="en-A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2"/>
          <p:cNvSpPr>
            <a:spLocks noChangeArrowheads="1"/>
          </p:cNvSpPr>
          <p:nvPr/>
        </p:nvSpPr>
        <p:spPr bwMode="auto">
          <a:xfrm>
            <a:off x="1143000" y="19043650"/>
            <a:ext cx="9829800" cy="10728325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59942" tIns="359942" rIns="359942" bIns="359942"/>
          <a:lstStyle/>
          <a:p>
            <a:pPr>
              <a:spcBef>
                <a:spcPct val="50000"/>
              </a:spcBef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</a:p>
          <a:p>
            <a:pPr>
              <a:spcBef>
                <a:spcPct val="2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How to use this poster template:</a:t>
            </a:r>
          </a:p>
          <a:p>
            <a:pPr>
              <a:spcBef>
                <a:spcPct val="4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your text from an MS Word document or a PowerPoint slide presentation. </a:t>
            </a:r>
          </a:p>
          <a:p>
            <a:pPr>
              <a:spcBef>
                <a:spcPct val="4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The body text/font size should be between 24 and 32 points in Verdana book, bold     or italic.</a:t>
            </a:r>
          </a:p>
          <a:p>
            <a:pPr>
              <a:spcBef>
                <a:spcPct val="4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Keep body text left aligned. Do not justify text.</a:t>
            </a:r>
          </a:p>
          <a:p>
            <a:pPr>
              <a:spcBef>
                <a:spcPct val="4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AU" sz="2700" dirty="0" err="1">
                <a:latin typeface="Arial" panose="020B0604020202020204" pitchFamily="34" charset="0"/>
                <a:cs typeface="Arial" panose="020B0604020202020204" pitchFamily="34" charset="0"/>
              </a:rPr>
              <a:t>color</a:t>
            </a: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 of the body text should be in black. Headings may be red.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1143000" y="7010400"/>
            <a:ext cx="9829800" cy="11056938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59942" tIns="359942" rIns="359942" bIns="359942"/>
          <a:lstStyle/>
          <a:p>
            <a:pPr>
              <a:spcBef>
                <a:spcPct val="50000"/>
              </a:spcBef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First: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Check with conference organizers on their specifications of size and orientation before you start your poster (maximum poster size, landscape, portrait or square orientation).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The page size of this poster template is 48” wide by 36” tall, landscape (horizontal) format. Do not change this page size. If you need a different shape, start with a portrait (vertical) template. 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Bear in mind you do not need to fill the whole space allocated by some conference organizers (such as 8’ x 4’). Do not make your poster bigger than necessary just to fill that given size.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11734800" y="7010400"/>
            <a:ext cx="9829800" cy="22761575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59942" tIns="359942" rIns="359942" bIns="359942"/>
          <a:lstStyle/>
          <a:p>
            <a:pPr marL="381000" indent="-381000">
              <a:spcBef>
                <a:spcPct val="50000"/>
              </a:spcBef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  <a:p>
            <a:pPr marL="381000" indent="-381000">
              <a:spcBef>
                <a:spcPct val="50000"/>
              </a:spcBef>
              <a:buSzPct val="60000"/>
              <a:buFont typeface="Monotype Sorts" pitchFamily="2" charset="2"/>
              <a:buNone/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poster:</a:t>
            </a:r>
          </a:p>
          <a:p>
            <a:pPr marL="381000" indent="-38100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Rewrite your paper into poster format (simplify everything and avoid data overkill).</a:t>
            </a:r>
          </a:p>
          <a:p>
            <a:pPr marL="381000" indent="-38100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Headings/section titles should be in sentence case unless a proper name/noun is used.</a:t>
            </a:r>
          </a:p>
          <a:p>
            <a:pPr marL="381000" indent="-38100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Never do whole sentences in capitals or underline to stress your point; use bold characters instead.</a:t>
            </a:r>
          </a:p>
          <a:p>
            <a:pPr marL="381000" indent="-38100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breathing space around your text. Don’t overcrowd.</a:t>
            </a:r>
          </a:p>
          <a:p>
            <a:pPr marL="381000" indent="-38100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Try using photographs or </a:t>
            </a:r>
            <a:r>
              <a:rPr lang="en-AU" sz="2700" dirty="0" err="1">
                <a:latin typeface="Arial" panose="020B0604020202020204" pitchFamily="34" charset="0"/>
                <a:cs typeface="Arial" panose="020B0604020202020204" pitchFamily="34" charset="0"/>
              </a:rPr>
              <a:t>colored</a:t>
            </a: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 graphs. Avoid long numerical tables.</a:t>
            </a:r>
          </a:p>
          <a:p>
            <a:pPr marL="381000" indent="-38100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Check spelling; have someone else proofread.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22326600" y="7010400"/>
            <a:ext cx="9829800" cy="22761575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59942" tIns="359942" rIns="359942" bIns="359942"/>
          <a:lstStyle/>
          <a:p>
            <a:pPr>
              <a:spcBef>
                <a:spcPct val="50000"/>
              </a:spcBef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Importing/inserting files: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AU" sz="27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; can be added to the poster.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To insert scanned images into your poster, go through the menus as follows: Insert/Picture/From File. Then, find the file on your computer, select it and press OK.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The best type of image files to insert are JPEG or TIFF. JPEG is the preferred format.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     Do not use images from the web.</a:t>
            </a:r>
          </a:p>
          <a:p>
            <a:pPr>
              <a:spcBef>
                <a:spcPct val="50000"/>
              </a:spcBef>
            </a:pPr>
            <a:endParaRPr lang="en-AU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Notes about graphs: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For simple graphs, use MS Excel or do the graph directly in PowerPoint.       </a:t>
            </a:r>
          </a:p>
          <a:p>
            <a:pPr>
              <a:spcBef>
                <a:spcPct val="50000"/>
              </a:spcBef>
            </a:pPr>
            <a:r>
              <a:rPr lang="en-AU" sz="2700" dirty="0">
                <a:latin typeface="Arial" panose="020B0604020202020204" pitchFamily="34" charset="0"/>
                <a:cs typeface="Arial" panose="020B0604020202020204" pitchFamily="34" charset="0"/>
              </a:rPr>
              <a:t>Graphs done in a scientific graphing programs (such as SPSS) should be saved as JPEG or TIFF if possible.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26"/>
          <p:cNvGrpSpPr>
            <a:grpSpLocks/>
          </p:cNvGrpSpPr>
          <p:nvPr/>
        </p:nvGrpSpPr>
        <p:grpSpPr bwMode="auto">
          <a:xfrm>
            <a:off x="32918400" y="7010400"/>
            <a:ext cx="9829800" cy="22761575"/>
            <a:chOff x="20736" y="5280"/>
            <a:chExt cx="6192" cy="13440"/>
          </a:xfrm>
        </p:grpSpPr>
        <p:sp>
          <p:nvSpPr>
            <p:cNvPr id="11" name="Rectangle 27"/>
            <p:cNvSpPr>
              <a:spLocks noChangeArrowheads="1"/>
            </p:cNvSpPr>
            <p:nvPr/>
          </p:nvSpPr>
          <p:spPr bwMode="auto">
            <a:xfrm>
              <a:off x="20736" y="16896"/>
              <a:ext cx="6192" cy="1824"/>
            </a:xfrm>
            <a:prstGeom prst="rect">
              <a:avLst/>
            </a:prstGeom>
            <a:solidFill>
              <a:schemeClr val="bg1"/>
            </a:solidFill>
            <a:ln w="28575" cmpd="thinThick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359942" tIns="359942" rIns="359942" bIns="359942"/>
            <a:lstStyle/>
            <a:p>
              <a:pPr>
                <a:spcBef>
                  <a:spcPct val="50000"/>
                </a:spcBef>
              </a:pPr>
              <a:r>
                <a:rPr lang="en-GB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Acknowledgments</a:t>
              </a:r>
            </a:p>
            <a:p>
              <a:pPr>
                <a:spcBef>
                  <a:spcPct val="50000"/>
                </a:spcBef>
              </a:pPr>
              <a:r>
                <a:rPr lang="en-AU" sz="2900" dirty="0">
                  <a:latin typeface="Arial" panose="020B0604020202020204" pitchFamily="34" charset="0"/>
                  <a:cs typeface="Arial" panose="020B0604020202020204" pitchFamily="34" charset="0"/>
                </a:rPr>
                <a:t>Just highlight this text and replace with your own text.</a:t>
              </a:r>
              <a:endParaRPr lang="en-US" sz="3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 28"/>
            <p:cNvSpPr>
              <a:spLocks noChangeArrowheads="1"/>
            </p:cNvSpPr>
            <p:nvPr/>
          </p:nvSpPr>
          <p:spPr bwMode="auto">
            <a:xfrm>
              <a:off x="20736" y="11712"/>
              <a:ext cx="6192" cy="4656"/>
            </a:xfrm>
            <a:prstGeom prst="rect">
              <a:avLst/>
            </a:prstGeom>
            <a:solidFill>
              <a:schemeClr val="bg1"/>
            </a:solidFill>
            <a:ln w="28575" cmpd="thinThick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359942" tIns="359942" rIns="359942" bIns="359942"/>
            <a:lstStyle/>
            <a:p>
              <a:pPr>
                <a:spcBef>
                  <a:spcPct val="50000"/>
                </a:spcBef>
              </a:pPr>
              <a:r>
                <a:rPr lang="en-GB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Conclusion</a:t>
              </a:r>
            </a:p>
            <a:p>
              <a:pPr>
                <a:spcBef>
                  <a:spcPct val="50000"/>
                </a:spcBef>
              </a:pPr>
              <a:r>
                <a:rPr lang="en-AU" sz="2900" dirty="0">
                  <a:latin typeface="Arial" panose="020B0604020202020204" pitchFamily="34" charset="0"/>
                  <a:cs typeface="Arial" panose="020B0604020202020204" pitchFamily="34" charset="0"/>
                </a:rPr>
                <a:t>Just highlight this text and replace with your own text.</a:t>
              </a:r>
              <a:endParaRPr lang="en-US" sz="3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spcBef>
                  <a:spcPct val="50000"/>
                </a:spcBef>
              </a:pPr>
              <a:endParaRPr lang="en-US" sz="3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29"/>
            <p:cNvSpPr>
              <a:spLocks noChangeArrowheads="1"/>
            </p:cNvSpPr>
            <p:nvPr/>
          </p:nvSpPr>
          <p:spPr bwMode="auto">
            <a:xfrm>
              <a:off x="20736" y="5280"/>
              <a:ext cx="6192" cy="5952"/>
            </a:xfrm>
            <a:prstGeom prst="rect">
              <a:avLst/>
            </a:prstGeom>
            <a:solidFill>
              <a:schemeClr val="bg1"/>
            </a:solidFill>
            <a:ln w="28575" cmpd="thinThick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359942" tIns="359942" rIns="359942" bIns="359942"/>
            <a:lstStyle/>
            <a:p>
              <a:pPr>
                <a:spcBef>
                  <a:spcPct val="50000"/>
                </a:spcBef>
              </a:pPr>
              <a:r>
                <a:rPr lang="en-GB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Results (continued)</a:t>
              </a:r>
            </a:p>
            <a:p>
              <a:pPr>
                <a:spcBef>
                  <a:spcPct val="50000"/>
                </a:spcBef>
              </a:pPr>
              <a:endParaRPr lang="en-AU" sz="27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spcBef>
                  <a:spcPct val="50000"/>
                </a:spcBef>
              </a:pPr>
              <a:r>
                <a:rPr lang="en-AU" sz="2700" dirty="0">
                  <a:latin typeface="Arial" panose="020B0604020202020204" pitchFamily="34" charset="0"/>
                  <a:cs typeface="Arial" panose="020B0604020202020204" pitchFamily="34" charset="0"/>
                </a:rPr>
                <a:t>Toggle between fit, 33 </a:t>
              </a:r>
              <a:r>
                <a:rPr lang="en-AU" sz="2700" dirty="0" err="1">
                  <a:latin typeface="Arial" panose="020B0604020202020204" pitchFamily="34" charset="0"/>
                  <a:cs typeface="Arial" panose="020B0604020202020204" pitchFamily="34" charset="0"/>
                </a:rPr>
                <a:t>percent</a:t>
              </a:r>
              <a:r>
                <a:rPr lang="en-AU" sz="2700" dirty="0">
                  <a:latin typeface="Arial" panose="020B0604020202020204" pitchFamily="34" charset="0"/>
                  <a:cs typeface="Arial" panose="020B0604020202020204" pitchFamily="34" charset="0"/>
                </a:rPr>
                <a:t>  and 100 </a:t>
              </a:r>
              <a:r>
                <a:rPr lang="en-AU" sz="2700" dirty="0" err="1">
                  <a:latin typeface="Arial" panose="020B0604020202020204" pitchFamily="34" charset="0"/>
                  <a:cs typeface="Arial" panose="020B0604020202020204" pitchFamily="34" charset="0"/>
                </a:rPr>
                <a:t>percent</a:t>
              </a:r>
              <a:r>
                <a:rPr lang="en-AU" sz="2700" dirty="0">
                  <a:latin typeface="Arial" panose="020B0604020202020204" pitchFamily="34" charset="0"/>
                  <a:cs typeface="Arial" panose="020B0604020202020204" pitchFamily="34" charset="0"/>
                </a:rPr>
                <a:t> to see layout and text you are typing.</a:t>
              </a:r>
            </a:p>
            <a:p>
              <a:pPr>
                <a:spcBef>
                  <a:spcPct val="50000"/>
                </a:spcBef>
              </a:pPr>
              <a:endParaRPr lang="en-AU" sz="27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spcBef>
                  <a:spcPct val="50000"/>
                </a:spcBef>
              </a:pP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Rectangle 30"/>
          <p:cNvSpPr>
            <a:spLocks noChangeArrowheads="1"/>
          </p:cNvSpPr>
          <p:nvPr/>
        </p:nvSpPr>
        <p:spPr bwMode="auto">
          <a:xfrm>
            <a:off x="22783800" y="24650700"/>
            <a:ext cx="8915400" cy="384175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31"/>
          <p:cNvSpPr txBox="1">
            <a:spLocks noChangeArrowheads="1"/>
          </p:cNvSpPr>
          <p:nvPr/>
        </p:nvSpPr>
        <p:spPr bwMode="auto">
          <a:xfrm>
            <a:off x="22783800" y="28621038"/>
            <a:ext cx="8915400" cy="923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5710" rIns="0" bIns="45710"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800" i="1" dirty="0">
                <a:latin typeface="Verdana"/>
                <a:cs typeface="Verdana"/>
              </a:rPr>
              <a:t>Captions to be set in Times or Times New Roman or equivalent, italic, 18 to 24 points, to the length of the column in case a figure takes more than 2/3 of column width.</a:t>
            </a:r>
          </a:p>
        </p:txBody>
      </p:sp>
      <p:sp>
        <p:nvSpPr>
          <p:cNvPr id="16" name="Rectangle 32"/>
          <p:cNvSpPr>
            <a:spLocks noChangeArrowheads="1"/>
          </p:cNvSpPr>
          <p:nvPr/>
        </p:nvSpPr>
        <p:spPr bwMode="auto">
          <a:xfrm>
            <a:off x="22783800" y="20162838"/>
            <a:ext cx="5402263" cy="384016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33"/>
          <p:cNvSpPr txBox="1">
            <a:spLocks noChangeArrowheads="1"/>
          </p:cNvSpPr>
          <p:nvPr/>
        </p:nvSpPr>
        <p:spPr bwMode="auto">
          <a:xfrm>
            <a:off x="28194000" y="19942175"/>
            <a:ext cx="3505200" cy="2856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79971" tIns="179971" rIns="179971" bIns="179971">
            <a:spAutoFit/>
          </a:bodyPr>
          <a:lstStyle/>
          <a:p>
            <a:r>
              <a:rPr lang="en-AU" sz="1800" i="1" dirty="0">
                <a:latin typeface="Verdana"/>
                <a:cs typeface="Verdana"/>
              </a:rPr>
              <a:t>Captions to be set in Times or Times New Roman or equivalent, italic, between 18 and 24 points. Left aligned if it refers to a figure on its left. Caption starts right at the top edge of the picture (graph or photo).</a:t>
            </a:r>
          </a:p>
        </p:txBody>
      </p:sp>
      <p:sp>
        <p:nvSpPr>
          <p:cNvPr id="18" name="Text Box 34"/>
          <p:cNvSpPr txBox="1">
            <a:spLocks noChangeArrowheads="1"/>
          </p:cNvSpPr>
          <p:nvPr/>
        </p:nvSpPr>
        <p:spPr bwMode="auto">
          <a:xfrm>
            <a:off x="12192000" y="19919950"/>
            <a:ext cx="3505200" cy="2856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79971" tIns="179971" rIns="179971" bIns="179971">
            <a:spAutoFit/>
          </a:bodyPr>
          <a:lstStyle/>
          <a:p>
            <a:pPr algn="r"/>
            <a:r>
              <a:rPr lang="en-AU" sz="1800" i="1" dirty="0">
                <a:latin typeface="Verdana"/>
                <a:cs typeface="Verdana"/>
              </a:rPr>
              <a:t>Captions to be set in Times or Times New Roman or equivalent, italic, between 18 and 24 points. Right aligned if it refers to a figure on its right. Caption starts right at the top edge of the picture (graph or photo).</a:t>
            </a:r>
          </a:p>
        </p:txBody>
      </p:sp>
      <p:sp>
        <p:nvSpPr>
          <p:cNvPr id="19" name="Rectangle 35"/>
          <p:cNvSpPr>
            <a:spLocks noChangeArrowheads="1"/>
          </p:cNvSpPr>
          <p:nvPr/>
        </p:nvSpPr>
        <p:spPr bwMode="auto">
          <a:xfrm>
            <a:off x="15705138" y="20162838"/>
            <a:ext cx="5402262" cy="384016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36"/>
          <p:cNvSpPr>
            <a:spLocks noChangeArrowheads="1"/>
          </p:cNvSpPr>
          <p:nvPr/>
        </p:nvSpPr>
        <p:spPr bwMode="auto">
          <a:xfrm>
            <a:off x="12192000" y="24650700"/>
            <a:ext cx="8915400" cy="384175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37"/>
          <p:cNvSpPr txBox="1">
            <a:spLocks noChangeArrowheads="1"/>
          </p:cNvSpPr>
          <p:nvPr/>
        </p:nvSpPr>
        <p:spPr bwMode="auto">
          <a:xfrm>
            <a:off x="12192000" y="28621038"/>
            <a:ext cx="8915400" cy="923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5710" rIns="0" bIns="45710"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800" i="1" dirty="0">
                <a:latin typeface="Verdana"/>
                <a:cs typeface="Verdana"/>
              </a:rPr>
              <a:t>Captions to be set in Times or Times New Roman or equivalent, italic, 18 to 24 points, to the length of the column in case a figure takes more than 2/3 of column width.</a:t>
            </a:r>
          </a:p>
        </p:txBody>
      </p:sp>
      <p:sp>
        <p:nvSpPr>
          <p:cNvPr id="22" name="Rectangle 38"/>
          <p:cNvSpPr>
            <a:spLocks noChangeArrowheads="1"/>
          </p:cNvSpPr>
          <p:nvPr/>
        </p:nvSpPr>
        <p:spPr bwMode="auto">
          <a:xfrm>
            <a:off x="12192000" y="15530513"/>
            <a:ext cx="5402263" cy="384016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39"/>
          <p:cNvSpPr txBox="1">
            <a:spLocks noChangeArrowheads="1"/>
          </p:cNvSpPr>
          <p:nvPr/>
        </p:nvSpPr>
        <p:spPr bwMode="auto">
          <a:xfrm>
            <a:off x="17602200" y="15309850"/>
            <a:ext cx="3505200" cy="2856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79971" tIns="179971" rIns="179971" bIns="179971">
            <a:spAutoFit/>
          </a:bodyPr>
          <a:lstStyle/>
          <a:p>
            <a:r>
              <a:rPr lang="en-AU" sz="1800" i="1" dirty="0">
                <a:latin typeface="Verdana"/>
                <a:cs typeface="Verdana"/>
              </a:rPr>
              <a:t>Captions to be set in Times or Times New Roman or equivalent, italic, between 18 and 24 points. Left aligned if it refers to a figure on its left. Caption starts right at the top edge of the picture (graph or photo).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740</Words>
  <Application>Microsoft Macintosh PowerPoint</Application>
  <PresentationFormat>Custom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Monotype Sorts</vt:lpstr>
      <vt:lpstr>Verdana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Jay Babcock</dc:creator>
  <cp:lastModifiedBy>BROWN, LINDSEY</cp:lastModifiedBy>
  <cp:revision>24</cp:revision>
  <cp:lastPrinted>2019-02-20T19:59:58Z</cp:lastPrinted>
  <dcterms:created xsi:type="dcterms:W3CDTF">2013-02-22T20:45:40Z</dcterms:created>
  <dcterms:modified xsi:type="dcterms:W3CDTF">2019-02-25T15:36:27Z</dcterms:modified>
</cp:coreProperties>
</file>