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6"/>
  </p:handoutMasterIdLst>
  <p:sldIdLst>
    <p:sldId id="256" r:id="rId2"/>
    <p:sldId id="276" r:id="rId3"/>
    <p:sldId id="277" r:id="rId4"/>
    <p:sldId id="257" r:id="rId5"/>
    <p:sldId id="262" r:id="rId6"/>
    <p:sldId id="259" r:id="rId7"/>
    <p:sldId id="261" r:id="rId8"/>
    <p:sldId id="260" r:id="rId9"/>
    <p:sldId id="263" r:id="rId10"/>
    <p:sldId id="264" r:id="rId11"/>
    <p:sldId id="265" r:id="rId12"/>
    <p:sldId id="266" r:id="rId13"/>
    <p:sldId id="272" r:id="rId14"/>
    <p:sldId id="273" r:id="rId15"/>
    <p:sldId id="278" r:id="rId16"/>
    <p:sldId id="274" r:id="rId17"/>
    <p:sldId id="275" r:id="rId18"/>
    <p:sldId id="267" r:id="rId19"/>
    <p:sldId id="268" r:id="rId20"/>
    <p:sldId id="282" r:id="rId21"/>
    <p:sldId id="269" r:id="rId22"/>
    <p:sldId id="279" r:id="rId23"/>
    <p:sldId id="28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AAF61-DC9F-42EB-A4D5-E4E4510A7FB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270F28-8886-4E05-AF54-67D95BD14FA9}">
      <dgm:prSet phldrT="[Text]" custT="1"/>
      <dgm:spPr/>
      <dgm:t>
        <a:bodyPr/>
        <a:lstStyle/>
        <a:p>
          <a:r>
            <a:rPr lang="en-US" sz="2800" b="1" dirty="0" smtClean="0"/>
            <a:t>Other Cultures</a:t>
          </a:r>
          <a:endParaRPr lang="en-US" sz="2800" b="1" dirty="0"/>
        </a:p>
      </dgm:t>
    </dgm:pt>
    <dgm:pt modelId="{9DDBABD4-27D2-40A3-A9F3-ED7B248DC022}" type="parTrans" cxnId="{56F01845-3855-4CEC-8F02-F8FDD31C6CF6}">
      <dgm:prSet/>
      <dgm:spPr/>
      <dgm:t>
        <a:bodyPr/>
        <a:lstStyle/>
        <a:p>
          <a:endParaRPr lang="en-US"/>
        </a:p>
      </dgm:t>
    </dgm:pt>
    <dgm:pt modelId="{4DE1D705-D386-467B-962D-7296703988D4}" type="sibTrans" cxnId="{56F01845-3855-4CEC-8F02-F8FDD31C6CF6}">
      <dgm:prSet/>
      <dgm:spPr/>
      <dgm:t>
        <a:bodyPr/>
        <a:lstStyle/>
        <a:p>
          <a:endParaRPr lang="en-US"/>
        </a:p>
      </dgm:t>
    </dgm:pt>
    <dgm:pt modelId="{BF293DE1-28B7-4249-9124-F8FFEF7AA6CB}">
      <dgm:prSet phldrT="[Text]" custT="1"/>
      <dgm:spPr/>
      <dgm:t>
        <a:bodyPr/>
        <a:lstStyle/>
        <a:p>
          <a:r>
            <a:rPr lang="en-US" sz="2800" b="1" dirty="0" smtClean="0"/>
            <a:t>Others’ Traits </a:t>
          </a:r>
          <a:endParaRPr lang="en-US" sz="2800" b="1" dirty="0"/>
        </a:p>
      </dgm:t>
    </dgm:pt>
    <dgm:pt modelId="{FFC91A32-2228-418E-969C-ECCBEC15442D}" type="parTrans" cxnId="{DDEECCAE-609C-414A-AA06-E342F3DFC46C}">
      <dgm:prSet/>
      <dgm:spPr/>
      <dgm:t>
        <a:bodyPr/>
        <a:lstStyle/>
        <a:p>
          <a:endParaRPr lang="en-US"/>
        </a:p>
      </dgm:t>
    </dgm:pt>
    <dgm:pt modelId="{3D70548D-88D7-482D-BD28-347947180C46}" type="sibTrans" cxnId="{DDEECCAE-609C-414A-AA06-E342F3DFC46C}">
      <dgm:prSet/>
      <dgm:spPr/>
      <dgm:t>
        <a:bodyPr/>
        <a:lstStyle/>
        <a:p>
          <a:endParaRPr lang="en-US"/>
        </a:p>
      </dgm:t>
    </dgm:pt>
    <dgm:pt modelId="{1261592D-99B7-4E1D-B8A4-6DECF25EDDC0}">
      <dgm:prSet phldrT="[Text]" custT="1"/>
      <dgm:spPr/>
      <dgm:t>
        <a:bodyPr/>
        <a:lstStyle/>
        <a:p>
          <a:r>
            <a:rPr lang="en-US" sz="2600" b="1" dirty="0" smtClean="0"/>
            <a:t>Personality Traits</a:t>
          </a:r>
          <a:endParaRPr lang="en-US" sz="2600" b="1" dirty="0"/>
        </a:p>
      </dgm:t>
    </dgm:pt>
    <dgm:pt modelId="{3935596E-27EE-4855-AF38-10F90E465F93}" type="parTrans" cxnId="{7DC4A638-5513-4E67-AB11-BE663B407729}">
      <dgm:prSet/>
      <dgm:spPr/>
      <dgm:t>
        <a:bodyPr/>
        <a:lstStyle/>
        <a:p>
          <a:endParaRPr lang="en-US"/>
        </a:p>
      </dgm:t>
    </dgm:pt>
    <dgm:pt modelId="{8B69F5B0-552D-4729-B8F1-F566F2776A40}" type="sibTrans" cxnId="{7DC4A638-5513-4E67-AB11-BE663B407729}">
      <dgm:prSet/>
      <dgm:spPr/>
      <dgm:t>
        <a:bodyPr/>
        <a:lstStyle/>
        <a:p>
          <a:endParaRPr lang="en-US"/>
        </a:p>
      </dgm:t>
    </dgm:pt>
    <dgm:pt modelId="{9C3864C2-ABDA-4E45-B022-7CF34370BFEB}">
      <dgm:prSet phldrT="[Text]" custT="1"/>
      <dgm:spPr/>
      <dgm:t>
        <a:bodyPr/>
        <a:lstStyle/>
        <a:p>
          <a:r>
            <a:rPr lang="en-US" sz="4800" b="1" dirty="0" smtClean="0"/>
            <a:t>Self</a:t>
          </a:r>
          <a:endParaRPr lang="en-US" sz="4800" dirty="0"/>
        </a:p>
      </dgm:t>
    </dgm:pt>
    <dgm:pt modelId="{B91F0E2B-70A6-4C97-8063-BC49E2960549}" type="parTrans" cxnId="{06477262-3C3C-4C12-8F21-A4DE628A84DA}">
      <dgm:prSet/>
      <dgm:spPr/>
      <dgm:t>
        <a:bodyPr/>
        <a:lstStyle/>
        <a:p>
          <a:endParaRPr lang="en-US"/>
        </a:p>
      </dgm:t>
    </dgm:pt>
    <dgm:pt modelId="{5F96A0E1-5D33-46F8-892C-C304D2B2D638}" type="sibTrans" cxnId="{06477262-3C3C-4C12-8F21-A4DE628A84DA}">
      <dgm:prSet/>
      <dgm:spPr/>
      <dgm:t>
        <a:bodyPr/>
        <a:lstStyle/>
        <a:p>
          <a:endParaRPr lang="en-US"/>
        </a:p>
      </dgm:t>
    </dgm:pt>
    <dgm:pt modelId="{75B2F135-C1F1-46AF-9312-918C8D6D640F}" type="pres">
      <dgm:prSet presAssocID="{D5DAAF61-DC9F-42EB-A4D5-E4E4510A7FB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95ACCD-CD29-4B90-B1AE-73FCD5AC5903}" type="pres">
      <dgm:prSet presAssocID="{D5DAAF61-DC9F-42EB-A4D5-E4E4510A7FBE}" presName="comp1" presStyleCnt="0"/>
      <dgm:spPr/>
    </dgm:pt>
    <dgm:pt modelId="{E5EEA017-4DEA-43F5-BF06-0D60F0A13E34}" type="pres">
      <dgm:prSet presAssocID="{D5DAAF61-DC9F-42EB-A4D5-E4E4510A7FBE}" presName="circle1" presStyleLbl="node1" presStyleIdx="0" presStyleCnt="4" custScaleX="178364"/>
      <dgm:spPr/>
      <dgm:t>
        <a:bodyPr/>
        <a:lstStyle/>
        <a:p>
          <a:endParaRPr lang="en-US"/>
        </a:p>
      </dgm:t>
    </dgm:pt>
    <dgm:pt modelId="{CDAC160C-BFF8-4E29-AF3F-4DA05172692F}" type="pres">
      <dgm:prSet presAssocID="{D5DAAF61-DC9F-42EB-A4D5-E4E4510A7FB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EE8D7-D3E6-4595-B6B8-316DC4C1D4D5}" type="pres">
      <dgm:prSet presAssocID="{D5DAAF61-DC9F-42EB-A4D5-E4E4510A7FBE}" presName="comp2" presStyleCnt="0"/>
      <dgm:spPr/>
    </dgm:pt>
    <dgm:pt modelId="{C0F151CE-579F-4112-887C-025A56CEB1B8}" type="pres">
      <dgm:prSet presAssocID="{D5DAAF61-DC9F-42EB-A4D5-E4E4510A7FBE}" presName="circle2" presStyleLbl="node1" presStyleIdx="1" presStyleCnt="4" custScaleX="182718"/>
      <dgm:spPr/>
      <dgm:t>
        <a:bodyPr/>
        <a:lstStyle/>
        <a:p>
          <a:endParaRPr lang="en-US"/>
        </a:p>
      </dgm:t>
    </dgm:pt>
    <dgm:pt modelId="{26BDF8AC-B252-46EE-9437-798598EC314E}" type="pres">
      <dgm:prSet presAssocID="{D5DAAF61-DC9F-42EB-A4D5-E4E4510A7FB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988C3-7FBF-489B-81F9-485004B35A50}" type="pres">
      <dgm:prSet presAssocID="{D5DAAF61-DC9F-42EB-A4D5-E4E4510A7FBE}" presName="comp3" presStyleCnt="0"/>
      <dgm:spPr/>
    </dgm:pt>
    <dgm:pt modelId="{7A415013-67A0-4B8A-9797-669F96D3C554}" type="pres">
      <dgm:prSet presAssocID="{D5DAAF61-DC9F-42EB-A4D5-E4E4510A7FBE}" presName="circle3" presStyleLbl="node1" presStyleIdx="2" presStyleCnt="4" custScaleX="154793"/>
      <dgm:spPr/>
      <dgm:t>
        <a:bodyPr/>
        <a:lstStyle/>
        <a:p>
          <a:endParaRPr lang="en-US"/>
        </a:p>
      </dgm:t>
    </dgm:pt>
    <dgm:pt modelId="{E6588BA0-447D-4D51-B7C9-508784983700}" type="pres">
      <dgm:prSet presAssocID="{D5DAAF61-DC9F-42EB-A4D5-E4E4510A7FB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5D02-BCAB-469E-9FEA-3FE80107ED6E}" type="pres">
      <dgm:prSet presAssocID="{D5DAAF61-DC9F-42EB-A4D5-E4E4510A7FBE}" presName="comp4" presStyleCnt="0"/>
      <dgm:spPr/>
    </dgm:pt>
    <dgm:pt modelId="{EFA5FCA8-8B5E-4C07-B10F-03006885300D}" type="pres">
      <dgm:prSet presAssocID="{D5DAAF61-DC9F-42EB-A4D5-E4E4510A7FBE}" presName="circle4" presStyleLbl="node1" presStyleIdx="3" presStyleCnt="4" custScaleX="150766" custLinFactNeighborX="3113"/>
      <dgm:spPr/>
      <dgm:t>
        <a:bodyPr/>
        <a:lstStyle/>
        <a:p>
          <a:endParaRPr lang="en-US"/>
        </a:p>
      </dgm:t>
    </dgm:pt>
    <dgm:pt modelId="{51CAF19A-7A3C-4F43-B3C6-B86F0D3D22EE}" type="pres">
      <dgm:prSet presAssocID="{D5DAAF61-DC9F-42EB-A4D5-E4E4510A7FB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A7DFC-8837-4D55-A486-07BD9DC9C558}" type="presOf" srcId="{1261592D-99B7-4E1D-B8A4-6DECF25EDDC0}" destId="{7A415013-67A0-4B8A-9797-669F96D3C554}" srcOrd="0" destOrd="0" presId="urn:microsoft.com/office/officeart/2005/8/layout/venn2"/>
    <dgm:cxn modelId="{DF746457-A04B-4652-B7A4-8D5D1A848A51}" type="presOf" srcId="{BF293DE1-28B7-4249-9124-F8FFEF7AA6CB}" destId="{26BDF8AC-B252-46EE-9437-798598EC314E}" srcOrd="1" destOrd="0" presId="urn:microsoft.com/office/officeart/2005/8/layout/venn2"/>
    <dgm:cxn modelId="{56F01845-3855-4CEC-8F02-F8FDD31C6CF6}" srcId="{D5DAAF61-DC9F-42EB-A4D5-E4E4510A7FBE}" destId="{98270F28-8886-4E05-AF54-67D95BD14FA9}" srcOrd="0" destOrd="0" parTransId="{9DDBABD4-27D2-40A3-A9F3-ED7B248DC022}" sibTransId="{4DE1D705-D386-467B-962D-7296703988D4}"/>
    <dgm:cxn modelId="{3EEE61DA-B93E-4046-B53C-E0ED709ACDF3}" type="presOf" srcId="{BF293DE1-28B7-4249-9124-F8FFEF7AA6CB}" destId="{C0F151CE-579F-4112-887C-025A56CEB1B8}" srcOrd="0" destOrd="0" presId="urn:microsoft.com/office/officeart/2005/8/layout/venn2"/>
    <dgm:cxn modelId="{A9AA4BAE-CEE9-41B9-BD03-62EE14987F59}" type="presOf" srcId="{9C3864C2-ABDA-4E45-B022-7CF34370BFEB}" destId="{EFA5FCA8-8B5E-4C07-B10F-03006885300D}" srcOrd="0" destOrd="0" presId="urn:microsoft.com/office/officeart/2005/8/layout/venn2"/>
    <dgm:cxn modelId="{9DB4E31B-0261-401A-8727-78891E0E56C7}" type="presOf" srcId="{98270F28-8886-4E05-AF54-67D95BD14FA9}" destId="{E5EEA017-4DEA-43F5-BF06-0D60F0A13E34}" srcOrd="0" destOrd="0" presId="urn:microsoft.com/office/officeart/2005/8/layout/venn2"/>
    <dgm:cxn modelId="{A1BC8C83-F844-4B24-A6C8-9DA705E26410}" type="presOf" srcId="{1261592D-99B7-4E1D-B8A4-6DECF25EDDC0}" destId="{E6588BA0-447D-4D51-B7C9-508784983700}" srcOrd="1" destOrd="0" presId="urn:microsoft.com/office/officeart/2005/8/layout/venn2"/>
    <dgm:cxn modelId="{7DC4A638-5513-4E67-AB11-BE663B407729}" srcId="{D5DAAF61-DC9F-42EB-A4D5-E4E4510A7FBE}" destId="{1261592D-99B7-4E1D-B8A4-6DECF25EDDC0}" srcOrd="2" destOrd="0" parTransId="{3935596E-27EE-4855-AF38-10F90E465F93}" sibTransId="{8B69F5B0-552D-4729-B8F1-F566F2776A40}"/>
    <dgm:cxn modelId="{D630B2C0-6409-4746-B47E-048CC54D5085}" type="presOf" srcId="{D5DAAF61-DC9F-42EB-A4D5-E4E4510A7FBE}" destId="{75B2F135-C1F1-46AF-9312-918C8D6D640F}" srcOrd="0" destOrd="0" presId="urn:microsoft.com/office/officeart/2005/8/layout/venn2"/>
    <dgm:cxn modelId="{04FC44C3-E70B-4F22-BAB4-AB420D8B276A}" type="presOf" srcId="{98270F28-8886-4E05-AF54-67D95BD14FA9}" destId="{CDAC160C-BFF8-4E29-AF3F-4DA05172692F}" srcOrd="1" destOrd="0" presId="urn:microsoft.com/office/officeart/2005/8/layout/venn2"/>
    <dgm:cxn modelId="{3582AEE4-D6CA-4304-8527-3D1624E34C65}" type="presOf" srcId="{9C3864C2-ABDA-4E45-B022-7CF34370BFEB}" destId="{51CAF19A-7A3C-4F43-B3C6-B86F0D3D22EE}" srcOrd="1" destOrd="0" presId="urn:microsoft.com/office/officeart/2005/8/layout/venn2"/>
    <dgm:cxn modelId="{DDEECCAE-609C-414A-AA06-E342F3DFC46C}" srcId="{D5DAAF61-DC9F-42EB-A4D5-E4E4510A7FBE}" destId="{BF293DE1-28B7-4249-9124-F8FFEF7AA6CB}" srcOrd="1" destOrd="0" parTransId="{FFC91A32-2228-418E-969C-ECCBEC15442D}" sibTransId="{3D70548D-88D7-482D-BD28-347947180C46}"/>
    <dgm:cxn modelId="{06477262-3C3C-4C12-8F21-A4DE628A84DA}" srcId="{D5DAAF61-DC9F-42EB-A4D5-E4E4510A7FBE}" destId="{9C3864C2-ABDA-4E45-B022-7CF34370BFEB}" srcOrd="3" destOrd="0" parTransId="{B91F0E2B-70A6-4C97-8063-BC49E2960549}" sibTransId="{5F96A0E1-5D33-46F8-892C-C304D2B2D638}"/>
    <dgm:cxn modelId="{B636E3E8-0515-464F-A64A-616802AC7C8B}" type="presParOf" srcId="{75B2F135-C1F1-46AF-9312-918C8D6D640F}" destId="{A195ACCD-CD29-4B90-B1AE-73FCD5AC5903}" srcOrd="0" destOrd="0" presId="urn:microsoft.com/office/officeart/2005/8/layout/venn2"/>
    <dgm:cxn modelId="{BDC7CF2F-2684-40A0-B651-C7F2FB7792AC}" type="presParOf" srcId="{A195ACCD-CD29-4B90-B1AE-73FCD5AC5903}" destId="{E5EEA017-4DEA-43F5-BF06-0D60F0A13E34}" srcOrd="0" destOrd="0" presId="urn:microsoft.com/office/officeart/2005/8/layout/venn2"/>
    <dgm:cxn modelId="{96E17EF1-75C3-4E06-872F-8E7C187E32B1}" type="presParOf" srcId="{A195ACCD-CD29-4B90-B1AE-73FCD5AC5903}" destId="{CDAC160C-BFF8-4E29-AF3F-4DA05172692F}" srcOrd="1" destOrd="0" presId="urn:microsoft.com/office/officeart/2005/8/layout/venn2"/>
    <dgm:cxn modelId="{0984EB08-7FFE-4756-8CA4-BE1F833E4921}" type="presParOf" srcId="{75B2F135-C1F1-46AF-9312-918C8D6D640F}" destId="{4A4EE8D7-D3E6-4595-B6B8-316DC4C1D4D5}" srcOrd="1" destOrd="0" presId="urn:microsoft.com/office/officeart/2005/8/layout/venn2"/>
    <dgm:cxn modelId="{FF9D93F2-BBAC-4D9A-8425-10ED07F2C7AE}" type="presParOf" srcId="{4A4EE8D7-D3E6-4595-B6B8-316DC4C1D4D5}" destId="{C0F151CE-579F-4112-887C-025A56CEB1B8}" srcOrd="0" destOrd="0" presId="urn:microsoft.com/office/officeart/2005/8/layout/venn2"/>
    <dgm:cxn modelId="{D5690085-11C7-4AEA-A403-2CA28F684E25}" type="presParOf" srcId="{4A4EE8D7-D3E6-4595-B6B8-316DC4C1D4D5}" destId="{26BDF8AC-B252-46EE-9437-798598EC314E}" srcOrd="1" destOrd="0" presId="urn:microsoft.com/office/officeart/2005/8/layout/venn2"/>
    <dgm:cxn modelId="{A1A19CA3-9D10-4290-A399-28B261A50E61}" type="presParOf" srcId="{75B2F135-C1F1-46AF-9312-918C8D6D640F}" destId="{720988C3-7FBF-489B-81F9-485004B35A50}" srcOrd="2" destOrd="0" presId="urn:microsoft.com/office/officeart/2005/8/layout/venn2"/>
    <dgm:cxn modelId="{AF08AA48-EA7E-4664-B0CC-144D7237833A}" type="presParOf" srcId="{720988C3-7FBF-489B-81F9-485004B35A50}" destId="{7A415013-67A0-4B8A-9797-669F96D3C554}" srcOrd="0" destOrd="0" presId="urn:microsoft.com/office/officeart/2005/8/layout/venn2"/>
    <dgm:cxn modelId="{622FCCFD-E31B-4E50-ABB7-E13BCF39F6C8}" type="presParOf" srcId="{720988C3-7FBF-489B-81F9-485004B35A50}" destId="{E6588BA0-447D-4D51-B7C9-508784983700}" srcOrd="1" destOrd="0" presId="urn:microsoft.com/office/officeart/2005/8/layout/venn2"/>
    <dgm:cxn modelId="{A5C7C99A-CA5F-464A-ADA5-FECCA2A32BA8}" type="presParOf" srcId="{75B2F135-C1F1-46AF-9312-918C8D6D640F}" destId="{367E5D02-BCAB-469E-9FEA-3FE80107ED6E}" srcOrd="3" destOrd="0" presId="urn:microsoft.com/office/officeart/2005/8/layout/venn2"/>
    <dgm:cxn modelId="{8F6DBE8F-B7CD-4D80-8FA3-37919F733C08}" type="presParOf" srcId="{367E5D02-BCAB-469E-9FEA-3FE80107ED6E}" destId="{EFA5FCA8-8B5E-4C07-B10F-03006885300D}" srcOrd="0" destOrd="0" presId="urn:microsoft.com/office/officeart/2005/8/layout/venn2"/>
    <dgm:cxn modelId="{3C7ED947-9988-4B5B-A350-2B6180B159F4}" type="presParOf" srcId="{367E5D02-BCAB-469E-9FEA-3FE80107ED6E}" destId="{51CAF19A-7A3C-4F43-B3C6-B86F0D3D22E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F1C50-451E-4922-B735-FA973EEBC64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3A5C34-9D08-4869-9D8C-C5558152CAC4}">
      <dgm:prSet phldrT="[Text]"/>
      <dgm:spPr/>
      <dgm:t>
        <a:bodyPr/>
        <a:lstStyle/>
        <a:p>
          <a:r>
            <a:rPr lang="en-US" b="1" dirty="0" smtClean="0"/>
            <a:t>Personality Types</a:t>
          </a:r>
          <a:endParaRPr lang="en-US" b="1" dirty="0"/>
        </a:p>
      </dgm:t>
    </dgm:pt>
    <dgm:pt modelId="{852E9E12-A93B-41DA-AC86-056747809F94}" type="parTrans" cxnId="{35B3C8D2-9EAC-4E68-B3DF-C3985A534BA1}">
      <dgm:prSet/>
      <dgm:spPr/>
      <dgm:t>
        <a:bodyPr/>
        <a:lstStyle/>
        <a:p>
          <a:endParaRPr lang="en-US"/>
        </a:p>
      </dgm:t>
    </dgm:pt>
    <dgm:pt modelId="{62C0E9A6-C55D-4862-9B44-86CD57EC3ED9}" type="sibTrans" cxnId="{35B3C8D2-9EAC-4E68-B3DF-C3985A534BA1}">
      <dgm:prSet/>
      <dgm:spPr/>
      <dgm:t>
        <a:bodyPr/>
        <a:lstStyle/>
        <a:p>
          <a:endParaRPr lang="en-US"/>
        </a:p>
      </dgm:t>
    </dgm:pt>
    <dgm:pt modelId="{4FDA05CA-4508-4F77-B4A2-273981785456}">
      <dgm:prSet phldrT="[Text]" custT="1"/>
      <dgm:spPr/>
      <dgm:t>
        <a:bodyPr/>
        <a:lstStyle/>
        <a:p>
          <a:endParaRPr lang="en-US" sz="3200" b="1" dirty="0" smtClean="0"/>
        </a:p>
        <a:p>
          <a:r>
            <a:rPr lang="en-US" sz="3200" b="1" dirty="0" smtClean="0"/>
            <a:t>Analysts:</a:t>
          </a:r>
        </a:p>
        <a:p>
          <a:r>
            <a:rPr lang="en-US" sz="2400" b="1" dirty="0" smtClean="0"/>
            <a:t>Intellect</a:t>
          </a:r>
        </a:p>
        <a:p>
          <a:r>
            <a:rPr lang="en-US" sz="2400" b="1" dirty="0" smtClean="0"/>
            <a:t>Inventive</a:t>
          </a:r>
        </a:p>
        <a:p>
          <a:r>
            <a:rPr lang="en-US" sz="2400" b="1" dirty="0" smtClean="0"/>
            <a:t>Reorganize lines</a:t>
          </a:r>
        </a:p>
      </dgm:t>
    </dgm:pt>
    <dgm:pt modelId="{AB7A9BB2-DF58-4761-B7A7-A1EF4CCFCD48}" type="parTrans" cxnId="{F5A0938E-25D3-4CED-AB76-20700EAC98CA}">
      <dgm:prSet/>
      <dgm:spPr/>
      <dgm:t>
        <a:bodyPr/>
        <a:lstStyle/>
        <a:p>
          <a:endParaRPr lang="en-US"/>
        </a:p>
      </dgm:t>
    </dgm:pt>
    <dgm:pt modelId="{8FB2F540-FF59-4FEE-A799-196835832F29}" type="sibTrans" cxnId="{F5A0938E-25D3-4CED-AB76-20700EAC98CA}">
      <dgm:prSet/>
      <dgm:spPr/>
      <dgm:t>
        <a:bodyPr/>
        <a:lstStyle/>
        <a:p>
          <a:endParaRPr lang="en-US"/>
        </a:p>
      </dgm:t>
    </dgm:pt>
    <dgm:pt modelId="{61FC49CB-BF7F-4271-8311-6ABE50C6317F}">
      <dgm:prSet phldrT="[Text]" custT="1"/>
      <dgm:spPr/>
      <dgm:t>
        <a:bodyPr/>
        <a:lstStyle/>
        <a:p>
          <a:endParaRPr lang="en-US" sz="3200" b="1" dirty="0" smtClean="0"/>
        </a:p>
        <a:p>
          <a:endParaRPr lang="en-US" sz="3200" b="1" dirty="0" smtClean="0"/>
        </a:p>
        <a:p>
          <a:r>
            <a:rPr lang="en-US" sz="3200" b="1" dirty="0" smtClean="0"/>
            <a:t>Diplomats:</a:t>
          </a:r>
        </a:p>
        <a:p>
          <a:r>
            <a:rPr lang="en-US" sz="2400" b="1" dirty="0" smtClean="0"/>
            <a:t>Emotion</a:t>
          </a:r>
        </a:p>
        <a:p>
          <a:r>
            <a:rPr lang="en-US" sz="2400" b="1" dirty="0" smtClean="0"/>
            <a:t>Diplomatic</a:t>
          </a:r>
        </a:p>
        <a:p>
          <a:r>
            <a:rPr lang="en-US" sz="2400" b="1" dirty="0" smtClean="0"/>
            <a:t>Lines—win/win</a:t>
          </a:r>
        </a:p>
        <a:p>
          <a:endParaRPr lang="en-US" sz="2400" b="1" dirty="0" smtClean="0"/>
        </a:p>
        <a:p>
          <a:endParaRPr lang="en-US" sz="3200" b="1" dirty="0"/>
        </a:p>
      </dgm:t>
    </dgm:pt>
    <dgm:pt modelId="{F3652D8E-B622-4896-B41E-872CE351A2C4}" type="parTrans" cxnId="{B6CA70C5-6F0B-4B45-B3CA-7C943E5B29A6}">
      <dgm:prSet/>
      <dgm:spPr/>
      <dgm:t>
        <a:bodyPr/>
        <a:lstStyle/>
        <a:p>
          <a:endParaRPr lang="en-US"/>
        </a:p>
      </dgm:t>
    </dgm:pt>
    <dgm:pt modelId="{C9443C02-27A7-46DA-A165-3F00ADA788C5}" type="sibTrans" cxnId="{B6CA70C5-6F0B-4B45-B3CA-7C943E5B29A6}">
      <dgm:prSet/>
      <dgm:spPr/>
      <dgm:t>
        <a:bodyPr/>
        <a:lstStyle/>
        <a:p>
          <a:endParaRPr lang="en-US"/>
        </a:p>
      </dgm:t>
    </dgm:pt>
    <dgm:pt modelId="{5F406955-8F42-4F1A-9428-61C218E148B8}">
      <dgm:prSet phldrT="[Text]" custT="1"/>
      <dgm:spPr/>
      <dgm:t>
        <a:bodyPr/>
        <a:lstStyle/>
        <a:p>
          <a:r>
            <a:rPr lang="en-US" sz="3200" b="1" dirty="0" smtClean="0"/>
            <a:t>Explorers:</a:t>
          </a:r>
        </a:p>
        <a:p>
          <a:r>
            <a:rPr lang="en-US" sz="2400" b="1" dirty="0" smtClean="0"/>
            <a:t>Live life on edge</a:t>
          </a:r>
        </a:p>
        <a:p>
          <a:r>
            <a:rPr lang="en-US" sz="2400" b="1" dirty="0" smtClean="0"/>
            <a:t>Emotion</a:t>
          </a:r>
        </a:p>
        <a:p>
          <a:r>
            <a:rPr lang="en-US" sz="2400" b="1" dirty="0" smtClean="0"/>
            <a:t>What lines?</a:t>
          </a:r>
        </a:p>
        <a:p>
          <a:endParaRPr lang="en-US" sz="2400" b="1" dirty="0"/>
        </a:p>
      </dgm:t>
    </dgm:pt>
    <dgm:pt modelId="{18D07FF0-0A09-41C4-8F12-57F1172908BD}" type="parTrans" cxnId="{9E47FAE7-1EC8-484C-A3C6-78F913461724}">
      <dgm:prSet/>
      <dgm:spPr/>
      <dgm:t>
        <a:bodyPr/>
        <a:lstStyle/>
        <a:p>
          <a:endParaRPr lang="en-US"/>
        </a:p>
      </dgm:t>
    </dgm:pt>
    <dgm:pt modelId="{0C52C9F7-71EF-4939-9065-4EE21381EFD5}" type="sibTrans" cxnId="{9E47FAE7-1EC8-484C-A3C6-78F913461724}">
      <dgm:prSet/>
      <dgm:spPr/>
      <dgm:t>
        <a:bodyPr/>
        <a:lstStyle/>
        <a:p>
          <a:endParaRPr lang="en-US"/>
        </a:p>
      </dgm:t>
    </dgm:pt>
    <dgm:pt modelId="{4433D4EE-B445-42B9-BE63-33B74A1E3BC5}">
      <dgm:prSet phldrT="[Text]" custT="1"/>
      <dgm:spPr/>
      <dgm:t>
        <a:bodyPr/>
        <a:lstStyle/>
        <a:p>
          <a:r>
            <a:rPr lang="en-US" sz="3200" b="1" dirty="0" smtClean="0"/>
            <a:t>Sentinels:</a:t>
          </a:r>
        </a:p>
        <a:p>
          <a:r>
            <a:rPr lang="en-US" sz="2400" b="1" dirty="0" smtClean="0"/>
            <a:t>Maintain status quo</a:t>
          </a:r>
        </a:p>
        <a:p>
          <a:r>
            <a:rPr lang="en-US" sz="2400" b="1" dirty="0" smtClean="0"/>
            <a:t>Consider all options</a:t>
          </a:r>
        </a:p>
        <a:p>
          <a:r>
            <a:rPr lang="en-US" sz="2400" b="1" dirty="0" smtClean="0"/>
            <a:t>Stay in the lines</a:t>
          </a:r>
        </a:p>
        <a:p>
          <a:endParaRPr lang="en-US" sz="2200" b="1" dirty="0"/>
        </a:p>
      </dgm:t>
    </dgm:pt>
    <dgm:pt modelId="{5031B639-C4F2-4072-96AE-C2E3B2C07CF8}" type="parTrans" cxnId="{6EB98F90-3CF2-4B7A-BEA3-C2119C6159DE}">
      <dgm:prSet/>
      <dgm:spPr/>
      <dgm:t>
        <a:bodyPr/>
        <a:lstStyle/>
        <a:p>
          <a:endParaRPr lang="en-US"/>
        </a:p>
      </dgm:t>
    </dgm:pt>
    <dgm:pt modelId="{3AE8C47E-F236-4BA9-8AFB-A5CB6D59B34D}" type="sibTrans" cxnId="{6EB98F90-3CF2-4B7A-BEA3-C2119C6159DE}">
      <dgm:prSet/>
      <dgm:spPr/>
      <dgm:t>
        <a:bodyPr/>
        <a:lstStyle/>
        <a:p>
          <a:endParaRPr lang="en-US"/>
        </a:p>
      </dgm:t>
    </dgm:pt>
    <dgm:pt modelId="{287F038A-B099-4C80-ADA8-063318A1AD31}" type="pres">
      <dgm:prSet presAssocID="{0DDF1C50-451E-4922-B735-FA973EEBC64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1F4740-E09A-429C-B866-5090A61E8211}" type="pres">
      <dgm:prSet presAssocID="{0DDF1C50-451E-4922-B735-FA973EEBC642}" presName="matrix" presStyleCnt="0"/>
      <dgm:spPr/>
    </dgm:pt>
    <dgm:pt modelId="{F0EBFC98-1AA4-4038-931E-94C261150892}" type="pres">
      <dgm:prSet presAssocID="{0DDF1C50-451E-4922-B735-FA973EEBC642}" presName="tile1" presStyleLbl="node1" presStyleIdx="0" presStyleCnt="4" custLinFactNeighborX="-4600" custLinFactNeighborY="483"/>
      <dgm:spPr/>
      <dgm:t>
        <a:bodyPr/>
        <a:lstStyle/>
        <a:p>
          <a:endParaRPr lang="en-US"/>
        </a:p>
      </dgm:t>
    </dgm:pt>
    <dgm:pt modelId="{25EDF6E4-2BBD-4F06-9BA9-31FB6740A95C}" type="pres">
      <dgm:prSet presAssocID="{0DDF1C50-451E-4922-B735-FA973EEBC64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56F6A-B068-4CA9-8077-3CB8A884ADDB}" type="pres">
      <dgm:prSet presAssocID="{0DDF1C50-451E-4922-B735-FA973EEBC642}" presName="tile2" presStyleLbl="node1" presStyleIdx="1" presStyleCnt="4" custLinFactNeighborX="-242" custLinFactNeighborY="-2681"/>
      <dgm:spPr/>
      <dgm:t>
        <a:bodyPr/>
        <a:lstStyle/>
        <a:p>
          <a:endParaRPr lang="en-US"/>
        </a:p>
      </dgm:t>
    </dgm:pt>
    <dgm:pt modelId="{087B50D0-39E7-400D-BC2F-C41CAF40D414}" type="pres">
      <dgm:prSet presAssocID="{0DDF1C50-451E-4922-B735-FA973EEBC64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0B8DA-9BA9-42E1-8768-79835667788C}" type="pres">
      <dgm:prSet presAssocID="{0DDF1C50-451E-4922-B735-FA973EEBC642}" presName="tile3" presStyleLbl="node1" presStyleIdx="2" presStyleCnt="4"/>
      <dgm:spPr/>
      <dgm:t>
        <a:bodyPr/>
        <a:lstStyle/>
        <a:p>
          <a:endParaRPr lang="en-US"/>
        </a:p>
      </dgm:t>
    </dgm:pt>
    <dgm:pt modelId="{4ACB6058-8084-46A8-8ADD-7FFAC6883051}" type="pres">
      <dgm:prSet presAssocID="{0DDF1C50-451E-4922-B735-FA973EEBC64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E1EED-F507-47E5-B577-A953D2F97AA8}" type="pres">
      <dgm:prSet presAssocID="{0DDF1C50-451E-4922-B735-FA973EEBC642}" presName="tile4" presStyleLbl="node1" presStyleIdx="3" presStyleCnt="4" custLinFactNeighborX="7592" custLinFactNeighborY="-623"/>
      <dgm:spPr/>
      <dgm:t>
        <a:bodyPr/>
        <a:lstStyle/>
        <a:p>
          <a:endParaRPr lang="en-US"/>
        </a:p>
      </dgm:t>
    </dgm:pt>
    <dgm:pt modelId="{0A505989-73FD-46A9-81FD-7CE5A276DFA7}" type="pres">
      <dgm:prSet presAssocID="{0DDF1C50-451E-4922-B735-FA973EEBC64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76F72-DE1D-4CF2-A008-985F3CDA5A58}" type="pres">
      <dgm:prSet presAssocID="{0DDF1C50-451E-4922-B735-FA973EEBC64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59CA204-9A9A-4E97-ABE9-6F6D55A56958}" type="presOf" srcId="{E83A5C34-9D08-4869-9D8C-C5558152CAC4}" destId="{C8376F72-DE1D-4CF2-A008-985F3CDA5A58}" srcOrd="0" destOrd="0" presId="urn:microsoft.com/office/officeart/2005/8/layout/matrix1"/>
    <dgm:cxn modelId="{D389B648-EA98-49DE-B569-0C88170838C2}" type="presOf" srcId="{4FDA05CA-4508-4F77-B4A2-273981785456}" destId="{F0EBFC98-1AA4-4038-931E-94C261150892}" srcOrd="0" destOrd="0" presId="urn:microsoft.com/office/officeart/2005/8/layout/matrix1"/>
    <dgm:cxn modelId="{8F26865E-321E-4920-9AF3-0538AD2BA296}" type="presOf" srcId="{5F406955-8F42-4F1A-9428-61C218E148B8}" destId="{4ACB6058-8084-46A8-8ADD-7FFAC6883051}" srcOrd="1" destOrd="0" presId="urn:microsoft.com/office/officeart/2005/8/layout/matrix1"/>
    <dgm:cxn modelId="{719EA018-ECA8-4F1C-ABEE-CE55269B77B0}" type="presOf" srcId="{4433D4EE-B445-42B9-BE63-33B74A1E3BC5}" destId="{86CE1EED-F507-47E5-B577-A953D2F97AA8}" srcOrd="0" destOrd="0" presId="urn:microsoft.com/office/officeart/2005/8/layout/matrix1"/>
    <dgm:cxn modelId="{044F5D9A-9AFB-45AC-937F-0A63C20DE84C}" type="presOf" srcId="{0DDF1C50-451E-4922-B735-FA973EEBC642}" destId="{287F038A-B099-4C80-ADA8-063318A1AD31}" srcOrd="0" destOrd="0" presId="urn:microsoft.com/office/officeart/2005/8/layout/matrix1"/>
    <dgm:cxn modelId="{6EB98F90-3CF2-4B7A-BEA3-C2119C6159DE}" srcId="{E83A5C34-9D08-4869-9D8C-C5558152CAC4}" destId="{4433D4EE-B445-42B9-BE63-33B74A1E3BC5}" srcOrd="3" destOrd="0" parTransId="{5031B639-C4F2-4072-96AE-C2E3B2C07CF8}" sibTransId="{3AE8C47E-F236-4BA9-8AFB-A5CB6D59B34D}"/>
    <dgm:cxn modelId="{35B3C8D2-9EAC-4E68-B3DF-C3985A534BA1}" srcId="{0DDF1C50-451E-4922-B735-FA973EEBC642}" destId="{E83A5C34-9D08-4869-9D8C-C5558152CAC4}" srcOrd="0" destOrd="0" parTransId="{852E9E12-A93B-41DA-AC86-056747809F94}" sibTransId="{62C0E9A6-C55D-4862-9B44-86CD57EC3ED9}"/>
    <dgm:cxn modelId="{496682E4-7262-4632-BE54-212B033D67FC}" type="presOf" srcId="{61FC49CB-BF7F-4271-8311-6ABE50C6317F}" destId="{087B50D0-39E7-400D-BC2F-C41CAF40D414}" srcOrd="1" destOrd="0" presId="urn:microsoft.com/office/officeart/2005/8/layout/matrix1"/>
    <dgm:cxn modelId="{F5A0938E-25D3-4CED-AB76-20700EAC98CA}" srcId="{E83A5C34-9D08-4869-9D8C-C5558152CAC4}" destId="{4FDA05CA-4508-4F77-B4A2-273981785456}" srcOrd="0" destOrd="0" parTransId="{AB7A9BB2-DF58-4761-B7A7-A1EF4CCFCD48}" sibTransId="{8FB2F540-FF59-4FEE-A799-196835832F29}"/>
    <dgm:cxn modelId="{A27A7ED5-CD9B-46EF-9D03-B4A3C65F66B1}" type="presOf" srcId="{5F406955-8F42-4F1A-9428-61C218E148B8}" destId="{8070B8DA-9BA9-42E1-8768-79835667788C}" srcOrd="0" destOrd="0" presId="urn:microsoft.com/office/officeart/2005/8/layout/matrix1"/>
    <dgm:cxn modelId="{BB43279F-900D-4A55-B21A-69E16FE8DD7C}" type="presOf" srcId="{4433D4EE-B445-42B9-BE63-33B74A1E3BC5}" destId="{0A505989-73FD-46A9-81FD-7CE5A276DFA7}" srcOrd="1" destOrd="0" presId="urn:microsoft.com/office/officeart/2005/8/layout/matrix1"/>
    <dgm:cxn modelId="{8A03A13C-FDE0-458B-82D9-E8D4BCAA6349}" type="presOf" srcId="{61FC49CB-BF7F-4271-8311-6ABE50C6317F}" destId="{CA656F6A-B068-4CA9-8077-3CB8A884ADDB}" srcOrd="0" destOrd="0" presId="urn:microsoft.com/office/officeart/2005/8/layout/matrix1"/>
    <dgm:cxn modelId="{B6CA70C5-6F0B-4B45-B3CA-7C943E5B29A6}" srcId="{E83A5C34-9D08-4869-9D8C-C5558152CAC4}" destId="{61FC49CB-BF7F-4271-8311-6ABE50C6317F}" srcOrd="1" destOrd="0" parTransId="{F3652D8E-B622-4896-B41E-872CE351A2C4}" sibTransId="{C9443C02-27A7-46DA-A165-3F00ADA788C5}"/>
    <dgm:cxn modelId="{9E47FAE7-1EC8-484C-A3C6-78F913461724}" srcId="{E83A5C34-9D08-4869-9D8C-C5558152CAC4}" destId="{5F406955-8F42-4F1A-9428-61C218E148B8}" srcOrd="2" destOrd="0" parTransId="{18D07FF0-0A09-41C4-8F12-57F1172908BD}" sibTransId="{0C52C9F7-71EF-4939-9065-4EE21381EFD5}"/>
    <dgm:cxn modelId="{D04876BD-978F-4ED3-871F-C0DFD7A850B6}" type="presOf" srcId="{4FDA05CA-4508-4F77-B4A2-273981785456}" destId="{25EDF6E4-2BBD-4F06-9BA9-31FB6740A95C}" srcOrd="1" destOrd="0" presId="urn:microsoft.com/office/officeart/2005/8/layout/matrix1"/>
    <dgm:cxn modelId="{CAD2EA2B-C139-47A7-A1C4-FC71831F8EF7}" type="presParOf" srcId="{287F038A-B099-4C80-ADA8-063318A1AD31}" destId="{E01F4740-E09A-429C-B866-5090A61E8211}" srcOrd="0" destOrd="0" presId="urn:microsoft.com/office/officeart/2005/8/layout/matrix1"/>
    <dgm:cxn modelId="{BC149F11-14C9-4CB9-B9E0-04F21D09B3E3}" type="presParOf" srcId="{E01F4740-E09A-429C-B866-5090A61E8211}" destId="{F0EBFC98-1AA4-4038-931E-94C261150892}" srcOrd="0" destOrd="0" presId="urn:microsoft.com/office/officeart/2005/8/layout/matrix1"/>
    <dgm:cxn modelId="{B48A30AB-C404-473E-847B-B65417924954}" type="presParOf" srcId="{E01F4740-E09A-429C-B866-5090A61E8211}" destId="{25EDF6E4-2BBD-4F06-9BA9-31FB6740A95C}" srcOrd="1" destOrd="0" presId="urn:microsoft.com/office/officeart/2005/8/layout/matrix1"/>
    <dgm:cxn modelId="{69647FB3-8D43-4187-8DDE-FA517AE262CB}" type="presParOf" srcId="{E01F4740-E09A-429C-B866-5090A61E8211}" destId="{CA656F6A-B068-4CA9-8077-3CB8A884ADDB}" srcOrd="2" destOrd="0" presId="urn:microsoft.com/office/officeart/2005/8/layout/matrix1"/>
    <dgm:cxn modelId="{81C7C2BB-5CAB-48F0-BC64-39D4725357FF}" type="presParOf" srcId="{E01F4740-E09A-429C-B866-5090A61E8211}" destId="{087B50D0-39E7-400D-BC2F-C41CAF40D414}" srcOrd="3" destOrd="0" presId="urn:microsoft.com/office/officeart/2005/8/layout/matrix1"/>
    <dgm:cxn modelId="{10C21931-E8DC-4936-AFB8-B66473DD304B}" type="presParOf" srcId="{E01F4740-E09A-429C-B866-5090A61E8211}" destId="{8070B8DA-9BA9-42E1-8768-79835667788C}" srcOrd="4" destOrd="0" presId="urn:microsoft.com/office/officeart/2005/8/layout/matrix1"/>
    <dgm:cxn modelId="{3141CD3C-4A51-44D4-9451-63D2D9865811}" type="presParOf" srcId="{E01F4740-E09A-429C-B866-5090A61E8211}" destId="{4ACB6058-8084-46A8-8ADD-7FFAC6883051}" srcOrd="5" destOrd="0" presId="urn:microsoft.com/office/officeart/2005/8/layout/matrix1"/>
    <dgm:cxn modelId="{CFCAF472-1617-4BF0-8A7E-7EC0AC756811}" type="presParOf" srcId="{E01F4740-E09A-429C-B866-5090A61E8211}" destId="{86CE1EED-F507-47E5-B577-A953D2F97AA8}" srcOrd="6" destOrd="0" presId="urn:microsoft.com/office/officeart/2005/8/layout/matrix1"/>
    <dgm:cxn modelId="{48E5505E-0BB6-4A30-95FE-FE13E5B39CD6}" type="presParOf" srcId="{E01F4740-E09A-429C-B866-5090A61E8211}" destId="{0A505989-73FD-46A9-81FD-7CE5A276DFA7}" srcOrd="7" destOrd="0" presId="urn:microsoft.com/office/officeart/2005/8/layout/matrix1"/>
    <dgm:cxn modelId="{B7D80240-DC2D-4E84-AB7D-FFB6168D6A54}" type="presParOf" srcId="{287F038A-B099-4C80-ADA8-063318A1AD31}" destId="{C8376F72-DE1D-4CF2-A008-985F3CDA5A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EEA017-4DEA-43F5-BF06-0D60F0A13E34}">
      <dsp:nvSpPr>
        <dsp:cNvPr id="0" name=""/>
        <dsp:cNvSpPr/>
      </dsp:nvSpPr>
      <dsp:spPr>
        <a:xfrm>
          <a:off x="1358539" y="0"/>
          <a:ext cx="8830485" cy="4950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Other Cultures</a:t>
          </a:r>
          <a:endParaRPr lang="en-US" sz="2800" b="1" kern="1200" dirty="0"/>
        </a:p>
      </dsp:txBody>
      <dsp:txXfrm>
        <a:off x="4539280" y="247541"/>
        <a:ext cx="2469003" cy="742623"/>
      </dsp:txXfrm>
    </dsp:sp>
    <dsp:sp modelId="{C0F151CE-579F-4112-887C-025A56CEB1B8}">
      <dsp:nvSpPr>
        <dsp:cNvPr id="0" name=""/>
        <dsp:cNvSpPr/>
      </dsp:nvSpPr>
      <dsp:spPr>
        <a:xfrm>
          <a:off x="2155364" y="990164"/>
          <a:ext cx="7236835" cy="3960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Others’ Traits </a:t>
          </a:r>
          <a:endParaRPr lang="en-US" sz="2800" b="1" kern="1200" dirty="0"/>
        </a:p>
      </dsp:txBody>
      <dsp:txXfrm>
        <a:off x="4509144" y="1227804"/>
        <a:ext cx="2529274" cy="712918"/>
      </dsp:txXfrm>
    </dsp:sp>
    <dsp:sp modelId="{7A415013-67A0-4B8A-9797-669F96D3C554}">
      <dsp:nvSpPr>
        <dsp:cNvPr id="0" name=""/>
        <dsp:cNvSpPr/>
      </dsp:nvSpPr>
      <dsp:spPr>
        <a:xfrm>
          <a:off x="3474723" y="1980329"/>
          <a:ext cx="4598116" cy="2970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Personality Traits</a:t>
          </a:r>
          <a:endParaRPr lang="en-US" sz="2600" b="1" kern="1200" dirty="0"/>
        </a:p>
      </dsp:txBody>
      <dsp:txXfrm>
        <a:off x="4702420" y="2203116"/>
        <a:ext cx="2142722" cy="668361"/>
      </dsp:txXfrm>
    </dsp:sp>
    <dsp:sp modelId="{EFA5FCA8-8B5E-4C07-B10F-03006885300D}">
      <dsp:nvSpPr>
        <dsp:cNvPr id="0" name=""/>
        <dsp:cNvSpPr/>
      </dsp:nvSpPr>
      <dsp:spPr>
        <a:xfrm>
          <a:off x="4342598" y="2970493"/>
          <a:ext cx="2985663" cy="1980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Self</a:t>
          </a:r>
          <a:endParaRPr lang="en-US" sz="4800" kern="1200" dirty="0"/>
        </a:p>
      </dsp:txBody>
      <dsp:txXfrm>
        <a:off x="4779838" y="3465576"/>
        <a:ext cx="2111182" cy="9901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EBFC98-1AA4-4038-931E-94C261150892}">
      <dsp:nvSpPr>
        <dsp:cNvPr id="0" name=""/>
        <dsp:cNvSpPr/>
      </dsp:nvSpPr>
      <dsp:spPr>
        <a:xfrm rot="16200000">
          <a:off x="1345474" y="-1332413"/>
          <a:ext cx="2704011" cy="53949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Analysts: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Intellect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Inventive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Reorganize lines</a:t>
          </a:r>
        </a:p>
      </dsp:txBody>
      <dsp:txXfrm rot="16200000">
        <a:off x="1683475" y="-1670415"/>
        <a:ext cx="2028008" cy="5394960"/>
      </dsp:txXfrm>
    </dsp:sp>
    <dsp:sp modelId="{CA656F6A-B068-4CA9-8077-3CB8A884ADDB}">
      <dsp:nvSpPr>
        <dsp:cNvPr id="0" name=""/>
        <dsp:cNvSpPr/>
      </dsp:nvSpPr>
      <dsp:spPr>
        <a:xfrm>
          <a:off x="5381904" y="0"/>
          <a:ext cx="5394960" cy="270401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Diplomats: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Emotion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Diplomatic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Lines—win/win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5381904" y="0"/>
        <a:ext cx="5394960" cy="2028008"/>
      </dsp:txXfrm>
    </dsp:sp>
    <dsp:sp modelId="{8070B8DA-9BA9-42E1-8768-79835667788C}">
      <dsp:nvSpPr>
        <dsp:cNvPr id="0" name=""/>
        <dsp:cNvSpPr/>
      </dsp:nvSpPr>
      <dsp:spPr>
        <a:xfrm rot="10800000">
          <a:off x="0" y="2704011"/>
          <a:ext cx="5394960" cy="270401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Explorers: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Live life on edge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Emotion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What lines?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 rot="10800000">
        <a:off x="0" y="3380014"/>
        <a:ext cx="5394960" cy="2028008"/>
      </dsp:txXfrm>
    </dsp:sp>
    <dsp:sp modelId="{86CE1EED-F507-47E5-B577-A953D2F97AA8}">
      <dsp:nvSpPr>
        <dsp:cNvPr id="0" name=""/>
        <dsp:cNvSpPr/>
      </dsp:nvSpPr>
      <dsp:spPr>
        <a:xfrm rot="5400000">
          <a:off x="6740434" y="1341691"/>
          <a:ext cx="2704011" cy="53949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Sentinels: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Maintain status quo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Consider all options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Stay in the lines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/>
        </a:p>
      </dsp:txBody>
      <dsp:txXfrm rot="5400000">
        <a:off x="7078435" y="1679692"/>
        <a:ext cx="2028008" cy="5394960"/>
      </dsp:txXfrm>
    </dsp:sp>
    <dsp:sp modelId="{C8376F72-DE1D-4CF2-A008-985F3CDA5A58}">
      <dsp:nvSpPr>
        <dsp:cNvPr id="0" name=""/>
        <dsp:cNvSpPr/>
      </dsp:nvSpPr>
      <dsp:spPr>
        <a:xfrm>
          <a:off x="3776472" y="2028008"/>
          <a:ext cx="3236976" cy="135200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Personality Types</a:t>
          </a:r>
          <a:endParaRPr lang="en-US" sz="3400" b="1" kern="1200" dirty="0"/>
        </a:p>
      </dsp:txBody>
      <dsp:txXfrm>
        <a:off x="3776472" y="2028008"/>
        <a:ext cx="3236976" cy="1352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EF0C3-A75C-43C9-9C28-462E3D4C07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F8E9A-F73E-4A58-953C-18E6D8AEE6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Me,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Understanding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375226"/>
          </a:xfrm>
        </p:spPr>
        <p:txBody>
          <a:bodyPr/>
          <a:lstStyle/>
          <a:p>
            <a:r>
              <a:rPr lang="en-US" dirty="0"/>
              <a:t>Kathy J. Langston, </a:t>
            </a:r>
            <a:r>
              <a:rPr lang="en-US" dirty="0" smtClean="0"/>
              <a:t>PhD</a:t>
            </a:r>
            <a:endParaRPr lang="en-US" dirty="0"/>
          </a:p>
          <a:p>
            <a:r>
              <a:rPr lang="en-US" dirty="0"/>
              <a:t>University of South </a:t>
            </a:r>
            <a:r>
              <a:rPr lang="en-US" dirty="0" smtClean="0"/>
              <a:t>Carolina</a:t>
            </a:r>
          </a:p>
          <a:p>
            <a:r>
              <a:rPr lang="en-US" dirty="0" smtClean="0"/>
              <a:t>#1 International Business Program…again!!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7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 Presentation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61" y="1948415"/>
            <a:ext cx="8946541" cy="4195481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Form groups of similar personality types</a:t>
            </a:r>
          </a:p>
          <a:p>
            <a:r>
              <a:rPr lang="en-US" sz="3200" dirty="0" smtClean="0"/>
              <a:t>Each group presents traits to class</a:t>
            </a:r>
          </a:p>
          <a:p>
            <a:r>
              <a:rPr lang="en-US" sz="3200" dirty="0" smtClean="0"/>
              <a:t>Discussion:  How does your personality type respond to these trait of others?</a:t>
            </a:r>
          </a:p>
          <a:p>
            <a:r>
              <a:rPr lang="en-US" sz="3200" dirty="0" smtClean="0"/>
              <a:t>Discuss: What sort of non-productive conflict comes from these personality clashes?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039497" y="5277395"/>
            <a:ext cx="2952205" cy="14238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 and YOU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Work: Explaining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Write:</a:t>
            </a:r>
          </a:p>
          <a:p>
            <a:pPr lvl="1"/>
            <a:r>
              <a:rPr lang="en-US" sz="2800" dirty="0" smtClean="0"/>
              <a:t>Short report using personality type</a:t>
            </a:r>
          </a:p>
          <a:p>
            <a:pPr lvl="1"/>
            <a:r>
              <a:rPr lang="en-US" sz="2800" dirty="0" smtClean="0"/>
              <a:t>Analyze whether personality type can work a certain job</a:t>
            </a:r>
          </a:p>
          <a:p>
            <a:pPr lvl="1"/>
            <a:r>
              <a:rPr lang="en-US" sz="2800" dirty="0" smtClean="0"/>
              <a:t>Recommend or don’t recommend</a:t>
            </a:r>
          </a:p>
          <a:p>
            <a:r>
              <a:rPr lang="en-US" sz="3000" dirty="0" smtClean="0"/>
              <a:t>Purpose: To produce original work that analyzes and explains concepts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0306593" y="5656217"/>
            <a:ext cx="1685109" cy="1045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9511"/>
          </a:xfrm>
        </p:spPr>
        <p:txBody>
          <a:bodyPr/>
          <a:lstStyle/>
          <a:p>
            <a:r>
              <a:rPr lang="en-US" dirty="0" smtClean="0"/>
              <a:t>Understanding You: </a:t>
            </a:r>
            <a:br>
              <a:rPr lang="en-US" dirty="0" smtClean="0"/>
            </a:br>
            <a:r>
              <a:rPr lang="en-US" dirty="0" smtClean="0"/>
              <a:t>Cultural Awareness Project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0306593" y="5656217"/>
            <a:ext cx="1685109" cy="1045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Students choose country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Decide if the culture of their business can easily blend with other culture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Research country’s cultures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Traits for personality and traits for cultures similar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GlobeProject.com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0306593" y="5656217"/>
            <a:ext cx="1685109" cy="1045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</a:t>
            </a:r>
            <a:endParaRPr lang="en-US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267" b="5155"/>
          <a:stretch>
            <a:fillRect/>
          </a:stretch>
        </p:blipFill>
        <p:spPr bwMode="auto">
          <a:xfrm>
            <a:off x="561702" y="1476103"/>
            <a:ext cx="9744891" cy="514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Traits = Personality Traits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0306593" y="5656217"/>
            <a:ext cx="1685109" cy="1045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603" t="12100" r="33533" b="4151"/>
          <a:stretch>
            <a:fillRect/>
          </a:stretch>
        </p:blipFill>
        <p:spPr bwMode="auto">
          <a:xfrm>
            <a:off x="1018902" y="1436914"/>
            <a:ext cx="7968343" cy="529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Countries: </a:t>
            </a:r>
            <a:br>
              <a:rPr lang="en-US" dirty="0" smtClean="0"/>
            </a:br>
            <a:r>
              <a:rPr lang="en-US" dirty="0" smtClean="0"/>
              <a:t>Use GLOBE Cultural Clusters</a:t>
            </a:r>
            <a:endParaRPr lang="en-US" dirty="0"/>
          </a:p>
        </p:txBody>
      </p:sp>
      <p:pic>
        <p:nvPicPr>
          <p:cNvPr id="5" name="Content Placeholder 4" descr="Globe Pie Cha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012" y="2052638"/>
            <a:ext cx="5022022" cy="4823024"/>
          </a:xfrm>
        </p:spPr>
      </p:pic>
      <p:sp>
        <p:nvSpPr>
          <p:cNvPr id="4" name="Explosion 2 3"/>
          <p:cNvSpPr/>
          <p:nvPr/>
        </p:nvSpPr>
        <p:spPr>
          <a:xfrm>
            <a:off x="10306593" y="5656217"/>
            <a:ext cx="1685109" cy="1045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452718"/>
            <a:ext cx="10280468" cy="1400530"/>
          </a:xfrm>
        </p:spPr>
        <p:txBody>
          <a:bodyPr/>
          <a:lstStyle/>
          <a:p>
            <a:r>
              <a:rPr lang="en-US" dirty="0" smtClean="0"/>
              <a:t>Kwintessential.co.uk/resources/guides</a:t>
            </a:r>
            <a:br>
              <a:rPr lang="en-US" dirty="0" smtClean="0"/>
            </a:br>
            <a:r>
              <a:rPr lang="en-US" dirty="0" smtClean="0"/>
              <a:t>“Country Guides and Profiles”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Culture and Language</a:t>
            </a:r>
          </a:p>
          <a:p>
            <a:endParaRPr lang="en-US" sz="2800" dirty="0" smtClean="0"/>
          </a:p>
          <a:p>
            <a:r>
              <a:rPr lang="en-US" sz="2800" dirty="0" smtClean="0"/>
              <a:t>Etiquette and Customs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Meetings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Further Management Advice</a:t>
            </a:r>
            <a:endParaRPr lang="en-US" sz="2800" dirty="0"/>
          </a:p>
        </p:txBody>
      </p:sp>
      <p:sp>
        <p:nvSpPr>
          <p:cNvPr id="4" name="Explosion 2 3"/>
          <p:cNvSpPr/>
          <p:nvPr/>
        </p:nvSpPr>
        <p:spPr>
          <a:xfrm>
            <a:off x="10306593" y="5656217"/>
            <a:ext cx="1685109" cy="1045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GlobalEDGE.msu.edu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0306593" y="5656217"/>
            <a:ext cx="1685109" cy="1045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100" b="5085"/>
          <a:stretch>
            <a:fillRect/>
          </a:stretch>
        </p:blipFill>
        <p:spPr bwMode="auto">
          <a:xfrm>
            <a:off x="627018" y="1297040"/>
            <a:ext cx="10175966" cy="473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eft Arrow 5"/>
          <p:cNvSpPr/>
          <p:nvPr/>
        </p:nvSpPr>
        <p:spPr>
          <a:xfrm rot="2056477">
            <a:off x="1551061" y="1955666"/>
            <a:ext cx="2061909" cy="1183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Find Countries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Ireland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0306593" y="5656217"/>
            <a:ext cx="1685109" cy="1045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543" b="4462"/>
          <a:stretch>
            <a:fillRect/>
          </a:stretch>
        </p:blipFill>
        <p:spPr bwMode="auto">
          <a:xfrm>
            <a:off x="643717" y="1615986"/>
            <a:ext cx="10002512" cy="477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GlobalEdge</a:t>
            </a:r>
            <a:r>
              <a:rPr lang="en-US" dirty="0" smtClean="0"/>
              <a:t> Course Material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0306593" y="5656217"/>
            <a:ext cx="1685109" cy="1045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675" b="4462"/>
          <a:stretch>
            <a:fillRect/>
          </a:stretch>
        </p:blipFill>
        <p:spPr bwMode="auto">
          <a:xfrm>
            <a:off x="522514" y="1770533"/>
            <a:ext cx="9588209" cy="468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Seamus Heaney, Irish Poet</a:t>
            </a:r>
            <a:br>
              <a:rPr lang="en-US" dirty="0" smtClean="0"/>
            </a:br>
            <a:r>
              <a:rPr lang="en-US" dirty="0" smtClean="0"/>
              <a:t>1995 Nobel Prize Winner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“I have begun to think of life as a series of ripples widening out from an original center.”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Kiss, Bow, or Shake Hands? </a:t>
            </a:r>
            <a:r>
              <a:rPr lang="en-US" dirty="0" smtClean="0"/>
              <a:t>(2</a:t>
            </a:r>
            <a:r>
              <a:rPr lang="en-US" baseline="30000" dirty="0" smtClean="0"/>
              <a:t>nd</a:t>
            </a:r>
            <a:r>
              <a:rPr lang="en-US" dirty="0" smtClean="0"/>
              <a:t> Ed.)</a:t>
            </a:r>
            <a:br>
              <a:rPr lang="en-US" dirty="0" smtClean="0"/>
            </a:br>
            <a:r>
              <a:rPr lang="en-US" dirty="0" smtClean="0"/>
              <a:t>By Wayne A Conaway</a:t>
            </a:r>
            <a:endParaRPr lang="en-US" i="1" dirty="0"/>
          </a:p>
        </p:txBody>
      </p:sp>
      <p:pic>
        <p:nvPicPr>
          <p:cNvPr id="4" name="Content Placeholder 3" descr="Kiss, Bow or Shake Han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311" r="11918" b="7497"/>
          <a:stretch>
            <a:fillRect/>
          </a:stretch>
        </p:blipFill>
        <p:spPr>
          <a:xfrm rot="880521">
            <a:off x="7171508" y="1537885"/>
            <a:ext cx="3605348" cy="473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7645" y="2194560"/>
            <a:ext cx="49900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*Country by country guide</a:t>
            </a:r>
          </a:p>
          <a:p>
            <a:endParaRPr lang="en-US" sz="2800" dirty="0" smtClean="0"/>
          </a:p>
          <a:p>
            <a:r>
              <a:rPr lang="en-US" sz="2800" dirty="0" smtClean="0"/>
              <a:t>*Includes a cultural quiz of    	a few questions at start</a:t>
            </a:r>
          </a:p>
          <a:p>
            <a:endParaRPr lang="en-US" sz="2800" dirty="0" smtClean="0"/>
          </a:p>
          <a:p>
            <a:r>
              <a:rPr lang="en-US" sz="2800" dirty="0" smtClean="0"/>
              <a:t>*Excellent resource</a:t>
            </a:r>
          </a:p>
          <a:p>
            <a:endParaRPr lang="en-US" sz="2800" dirty="0" smtClean="0"/>
          </a:p>
          <a:p>
            <a:r>
              <a:rPr lang="en-US" sz="2800" dirty="0" smtClean="0"/>
              <a:t>*Similar books also good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CIA: World </a:t>
            </a:r>
            <a:r>
              <a:rPr lang="en-US" dirty="0" err="1" smtClean="0"/>
              <a:t>Factbook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0306593" y="5656217"/>
            <a:ext cx="1685109" cy="1045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789" r="8853" b="5708"/>
          <a:stretch>
            <a:fillRect/>
          </a:stretch>
        </p:blipFill>
        <p:spPr bwMode="auto">
          <a:xfrm>
            <a:off x="391887" y="1554479"/>
            <a:ext cx="9851936" cy="501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ight Arrow 5"/>
          <p:cNvSpPr/>
          <p:nvPr/>
        </p:nvSpPr>
        <p:spPr>
          <a:xfrm rot="17630066">
            <a:off x="6557392" y="4685115"/>
            <a:ext cx="1497057" cy="125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 Country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State Department Travel:</a:t>
            </a:r>
            <a:br>
              <a:rPr lang="en-US" dirty="0" smtClean="0"/>
            </a:br>
            <a:r>
              <a:rPr lang="en-US" dirty="0" smtClean="0"/>
              <a:t>www.state.gov/travel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543" r="3427" b="4151"/>
          <a:stretch>
            <a:fillRect/>
          </a:stretch>
        </p:blipFill>
        <p:spPr bwMode="auto">
          <a:xfrm>
            <a:off x="718457" y="1935286"/>
            <a:ext cx="9862457" cy="489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Up Arrow 4"/>
          <p:cNvSpPr/>
          <p:nvPr/>
        </p:nvSpPr>
        <p:spPr>
          <a:xfrm rot="1273815">
            <a:off x="6706263" y="3234675"/>
            <a:ext cx="823640" cy="13921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Long Report and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2052918"/>
            <a:ext cx="10855234" cy="46222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Long report presents and analyzes research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Ends with recommendation for action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Presentation</a:t>
            </a:r>
          </a:p>
          <a:p>
            <a:pPr lvl="1"/>
            <a:r>
              <a:rPr lang="en-US" sz="2800" dirty="0" smtClean="0"/>
              <a:t>Students exposed to wide variety of cultural influences on “how to do business in…”</a:t>
            </a:r>
          </a:p>
          <a:p>
            <a:pPr lvl="1"/>
            <a:r>
              <a:rPr lang="en-US" sz="2800" dirty="0" smtClean="0"/>
              <a:t>Discuss: How do these traits mirror personality traits?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0505"/>
          </a:xfrm>
        </p:spPr>
        <p:txBody>
          <a:bodyPr/>
          <a:lstStyle/>
          <a:p>
            <a:r>
              <a:rPr lang="en-US" dirty="0" smtClean="0"/>
              <a:t>Conclusion: Executive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5292"/>
            <a:ext cx="9947865" cy="49769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Begin with self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Develop self-awareness</a:t>
            </a:r>
          </a:p>
          <a:p>
            <a:pPr lvl="1"/>
            <a:r>
              <a:rPr lang="en-US" sz="2800" dirty="0" smtClean="0"/>
              <a:t>Understand own personality traits</a:t>
            </a:r>
          </a:p>
          <a:p>
            <a:pPr lvl="1"/>
            <a:r>
              <a:rPr lang="en-US" sz="2800" dirty="0" smtClean="0"/>
              <a:t>Understand how relate to others in workplace</a:t>
            </a:r>
          </a:p>
          <a:p>
            <a:pPr lvl="1">
              <a:buNone/>
            </a:pPr>
            <a:endParaRPr lang="en-US" sz="2800" dirty="0" smtClean="0"/>
          </a:p>
          <a:p>
            <a:r>
              <a:rPr lang="en-US" sz="2800" dirty="0" smtClean="0"/>
              <a:t>Learn about others’ traits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Expand to international cultures / </a:t>
            </a:r>
            <a:r>
              <a:rPr lang="en-US" sz="2800" smtClean="0"/>
              <a:t>Global Citizen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Presence: Self Awareness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2070" y="1541417"/>
          <a:ext cx="11547564" cy="495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en-US" dirty="0" smtClean="0"/>
              <a:t>Audience, Purpose,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0790"/>
            <a:ext cx="10026242" cy="519901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Audience: Traditional college students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Purpose:</a:t>
            </a:r>
          </a:p>
          <a:p>
            <a:pPr lvl="1"/>
            <a:r>
              <a:rPr lang="en-US" sz="2600" dirty="0" smtClean="0"/>
              <a:t>To understand</a:t>
            </a:r>
          </a:p>
          <a:p>
            <a:pPr lvl="1"/>
            <a:r>
              <a:rPr lang="en-US" sz="2600" dirty="0" smtClean="0"/>
              <a:t>To analyze </a:t>
            </a:r>
          </a:p>
          <a:p>
            <a:pPr lvl="1"/>
            <a:r>
              <a:rPr lang="en-US" sz="2600" dirty="0" smtClean="0"/>
              <a:t>To apply</a:t>
            </a:r>
          </a:p>
          <a:p>
            <a:pPr lvl="1"/>
            <a:r>
              <a:rPr lang="en-US" sz="2600" dirty="0" smtClean="0"/>
              <a:t>To become aware</a:t>
            </a:r>
          </a:p>
          <a:p>
            <a:pPr lvl="1">
              <a:buNone/>
            </a:pPr>
            <a:endParaRPr lang="en-US" sz="2600" dirty="0" smtClean="0"/>
          </a:p>
          <a:p>
            <a:r>
              <a:rPr lang="en-US" sz="2800" dirty="0" smtClean="0"/>
              <a:t>Goal: To develop an executive presence by developing self-awareness for communication</a:t>
            </a:r>
          </a:p>
        </p:txBody>
      </p:sp>
      <p:sp>
        <p:nvSpPr>
          <p:cNvPr id="4" name="Explosion 2 3"/>
          <p:cNvSpPr/>
          <p:nvPr/>
        </p:nvSpPr>
        <p:spPr>
          <a:xfrm>
            <a:off x="10306593" y="5656217"/>
            <a:ext cx="1685109" cy="1045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in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Primary cause of conflict in workplace?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Personalities</a:t>
            </a:r>
          </a:p>
          <a:p>
            <a:pPr algn="ctr">
              <a:buNone/>
            </a:pPr>
            <a:r>
              <a:rPr lang="en-US" sz="4000" b="1" dirty="0" smtClean="0"/>
              <a:t>And</a:t>
            </a:r>
          </a:p>
          <a:p>
            <a:pPr algn="ctr">
              <a:buNone/>
            </a:pPr>
            <a:r>
              <a:rPr lang="en-US" sz="4000" b="1" dirty="0" smtClean="0"/>
              <a:t>Values</a:t>
            </a:r>
            <a:endParaRPr lang="en-US" sz="4000" b="1" dirty="0"/>
          </a:p>
        </p:txBody>
      </p:sp>
      <p:sp>
        <p:nvSpPr>
          <p:cNvPr id="4" name="Explosion 2 3"/>
          <p:cNvSpPr/>
          <p:nvPr/>
        </p:nvSpPr>
        <p:spPr>
          <a:xfrm>
            <a:off x="9039497" y="5277395"/>
            <a:ext cx="2952205" cy="14238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 and YOU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1945"/>
          </a:xfrm>
        </p:spPr>
        <p:txBody>
          <a:bodyPr/>
          <a:lstStyle/>
          <a:p>
            <a:r>
              <a:rPr lang="en-US" dirty="0" smtClean="0"/>
              <a:t>16personalities.com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855" r="14104" b="5085"/>
          <a:stretch>
            <a:fillRect/>
          </a:stretch>
        </p:blipFill>
        <p:spPr bwMode="auto">
          <a:xfrm>
            <a:off x="1244606" y="1440764"/>
            <a:ext cx="9845759" cy="541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eft Arrow 5"/>
          <p:cNvSpPr/>
          <p:nvPr/>
        </p:nvSpPr>
        <p:spPr>
          <a:xfrm>
            <a:off x="8792572" y="5535322"/>
            <a:ext cx="1780935" cy="8938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Here first</a:t>
            </a:r>
            <a:endParaRPr lang="en-US" b="1" dirty="0"/>
          </a:p>
        </p:txBody>
      </p:sp>
      <p:sp>
        <p:nvSpPr>
          <p:cNvPr id="7" name="Left Arrow 6"/>
          <p:cNvSpPr/>
          <p:nvPr/>
        </p:nvSpPr>
        <p:spPr>
          <a:xfrm rot="19025002">
            <a:off x="5705383" y="1246352"/>
            <a:ext cx="1780935" cy="8938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After test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Myers-Briggs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8640" y="1214846"/>
          <a:ext cx="10789920" cy="540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Workplace Interactions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27" t="12411" r="26182" b="4462"/>
          <a:stretch>
            <a:fillRect/>
          </a:stretch>
        </p:blipFill>
        <p:spPr bwMode="auto">
          <a:xfrm>
            <a:off x="522514" y="1449977"/>
            <a:ext cx="5133703" cy="348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65294" t="11518" r="6193" b="24375"/>
          <a:stretch>
            <a:fillRect/>
          </a:stretch>
        </p:blipFill>
        <p:spPr bwMode="auto">
          <a:xfrm>
            <a:off x="8203474" y="1711234"/>
            <a:ext cx="3709852" cy="468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eft Arrow 8"/>
          <p:cNvSpPr/>
          <p:nvPr/>
        </p:nvSpPr>
        <p:spPr>
          <a:xfrm rot="2290148">
            <a:off x="2874517" y="4523230"/>
            <a:ext cx="2227575" cy="125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Overall Explanation</a:t>
            </a:r>
            <a:endParaRPr lang="en-US" b="1" dirty="0"/>
          </a:p>
        </p:txBody>
      </p:sp>
      <p:sp>
        <p:nvSpPr>
          <p:cNvPr id="10" name="Right Arrow 9"/>
          <p:cNvSpPr/>
          <p:nvPr/>
        </p:nvSpPr>
        <p:spPr>
          <a:xfrm>
            <a:off x="6348548" y="2586445"/>
            <a:ext cx="2062625" cy="992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 of each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>
            <a:off x="6422571" y="4611190"/>
            <a:ext cx="2062625" cy="138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Focus on these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Personality as manager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Personality type as colleague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Personality type as subordinate</a:t>
            </a:r>
            <a:endParaRPr lang="en-US" sz="3200" dirty="0"/>
          </a:p>
        </p:txBody>
      </p:sp>
      <p:sp>
        <p:nvSpPr>
          <p:cNvPr id="4" name="Explosion 2 3"/>
          <p:cNvSpPr/>
          <p:nvPr/>
        </p:nvSpPr>
        <p:spPr>
          <a:xfrm>
            <a:off x="8530047" y="4885509"/>
            <a:ext cx="3461656" cy="18157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 and YOU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434</TotalTime>
  <Words>438</Words>
  <Application>Microsoft Office PowerPoint</Application>
  <PresentationFormat>Custom</PresentationFormat>
  <Paragraphs>138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Ion</vt:lpstr>
      <vt:lpstr>Understanding Me, Understanding You</vt:lpstr>
      <vt:lpstr>Seamus Heaney, Irish Poet 1995 Nobel Prize Winner </vt:lpstr>
      <vt:lpstr>Executive Presence: Self Awareness</vt:lpstr>
      <vt:lpstr>Audience, Purpose, Goals</vt:lpstr>
      <vt:lpstr>Conflict in Workplace</vt:lpstr>
      <vt:lpstr>16personalities.com</vt:lpstr>
      <vt:lpstr>Understanding Myers-Briggs Types</vt:lpstr>
      <vt:lpstr>Learn Workplace Interactions</vt:lpstr>
      <vt:lpstr>Workplace Habits</vt:lpstr>
      <vt:lpstr>Group Work: Presentation  </vt:lpstr>
      <vt:lpstr>Individual Work: Explaining Me</vt:lpstr>
      <vt:lpstr>Understanding You:  Cultural Awareness Project</vt:lpstr>
      <vt:lpstr>GlobeProject.com</vt:lpstr>
      <vt:lpstr>Cultural Traits = Personality Traits</vt:lpstr>
      <vt:lpstr>Variety of Countries:  Use GLOBE Cultural Clusters</vt:lpstr>
      <vt:lpstr>Kwintessential.co.uk/resources/guides “Country Guides and Profiles”</vt:lpstr>
      <vt:lpstr>GlobalEDGE.msu.edu </vt:lpstr>
      <vt:lpstr>Ireland</vt:lpstr>
      <vt:lpstr>GlobalEdge Course Material</vt:lpstr>
      <vt:lpstr>Kiss, Bow, or Shake Hands? (2nd Ed.) By Wayne A Conaway</vt:lpstr>
      <vt:lpstr>CIA: World Factbook</vt:lpstr>
      <vt:lpstr>U.S. State Department Travel: www.state.gov/travel</vt:lpstr>
      <vt:lpstr>Assignment: Long Report and Presentation</vt:lpstr>
      <vt:lpstr>Conclusion: Executive Presence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</cp:revision>
  <dcterms:created xsi:type="dcterms:W3CDTF">2014-09-12T17:24:29Z</dcterms:created>
  <dcterms:modified xsi:type="dcterms:W3CDTF">2017-11-09T17:47:13Z</dcterms:modified>
</cp:coreProperties>
</file>