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comment1.xml" ContentType="application/vnd.openxmlformats-officedocument.presentationml.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6" r:id="rId2"/>
    <p:sldId id="342" r:id="rId3"/>
    <p:sldId id="343" r:id="rId4"/>
    <p:sldId id="332" r:id="rId5"/>
    <p:sldId id="324" r:id="rId6"/>
    <p:sldId id="333" r:id="rId7"/>
    <p:sldId id="319" r:id="rId8"/>
    <p:sldId id="313" r:id="rId9"/>
    <p:sldId id="325" r:id="rId10"/>
    <p:sldId id="309" r:id="rId11"/>
    <p:sldId id="341" r:id="rId12"/>
    <p:sldId id="340" r:id="rId13"/>
    <p:sldId id="329" r:id="rId1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raper" initials="d" lastIdx="8"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72" autoAdjust="0"/>
    <p:restoredTop sz="77975" autoAdjust="0"/>
  </p:normalViewPr>
  <p:slideViewPr>
    <p:cSldViewPr>
      <p:cViewPr>
        <p:scale>
          <a:sx n="90" d="100"/>
          <a:sy n="90" d="100"/>
        </p:scale>
        <p:origin x="-822" y="9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3-10-21T15:20:13.512" idx="6">
    <p:pos x="5136" y="960"/>
    <p:text>Maybe instead of this graphic, open it up for discussion or get people to work in pair or groups to answer to question.</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68" tIns="46584" rIns="93168" bIns="46584" rtlCol="0"/>
          <a:lstStyle>
            <a:lvl1pPr algn="l">
              <a:defRPr sz="1200"/>
            </a:lvl1pPr>
          </a:lstStyle>
          <a:p>
            <a:endParaRPr lang="en-US"/>
          </a:p>
        </p:txBody>
      </p:sp>
      <p:sp>
        <p:nvSpPr>
          <p:cNvPr id="3" name="Date Placeholder 2"/>
          <p:cNvSpPr>
            <a:spLocks noGrp="1"/>
          </p:cNvSpPr>
          <p:nvPr>
            <p:ph type="dt" idx="1"/>
          </p:nvPr>
        </p:nvSpPr>
        <p:spPr>
          <a:xfrm>
            <a:off x="3970940" y="0"/>
            <a:ext cx="3037840" cy="464820"/>
          </a:xfrm>
          <a:prstGeom prst="rect">
            <a:avLst/>
          </a:prstGeom>
        </p:spPr>
        <p:txBody>
          <a:bodyPr vert="horz" lIns="93168" tIns="46584" rIns="93168" bIns="46584" rtlCol="0"/>
          <a:lstStyle>
            <a:lvl1pPr algn="r">
              <a:defRPr sz="1200"/>
            </a:lvl1pPr>
          </a:lstStyle>
          <a:p>
            <a:fld id="{2D00AE36-2444-4996-B83F-7226EE355787}" type="datetimeFigureOut">
              <a:rPr lang="en-US" smtClean="0"/>
              <a:pPr/>
              <a:t>3/20/2014</a:t>
            </a:fld>
            <a:endParaRPr lang="en-US"/>
          </a:p>
        </p:txBody>
      </p:sp>
      <p:sp>
        <p:nvSpPr>
          <p:cNvPr id="4" name="Slide Image Placeholder 3"/>
          <p:cNvSpPr>
            <a:spLocks noGrp="1" noRot="1" noChangeAspect="1"/>
          </p:cNvSpPr>
          <p:nvPr>
            <p:ph type="sldImg" idx="2"/>
          </p:nvPr>
        </p:nvSpPr>
        <p:spPr>
          <a:xfrm>
            <a:off x="1182688" y="698500"/>
            <a:ext cx="4645025" cy="3484563"/>
          </a:xfrm>
          <a:prstGeom prst="rect">
            <a:avLst/>
          </a:prstGeom>
          <a:noFill/>
          <a:ln w="12700">
            <a:solidFill>
              <a:prstClr val="black"/>
            </a:solidFill>
          </a:ln>
        </p:spPr>
        <p:txBody>
          <a:bodyPr vert="horz" lIns="93168" tIns="46584" rIns="93168" bIns="46584" rtlCol="0" anchor="ctr"/>
          <a:lstStyle/>
          <a:p>
            <a:endParaRPr lang="en-US"/>
          </a:p>
        </p:txBody>
      </p:sp>
      <p:sp>
        <p:nvSpPr>
          <p:cNvPr id="5" name="Notes Placeholder 4"/>
          <p:cNvSpPr>
            <a:spLocks noGrp="1"/>
          </p:cNvSpPr>
          <p:nvPr>
            <p:ph type="body" sz="quarter" idx="3"/>
          </p:nvPr>
        </p:nvSpPr>
        <p:spPr>
          <a:xfrm>
            <a:off x="701041" y="4415791"/>
            <a:ext cx="5608320" cy="4183380"/>
          </a:xfrm>
          <a:prstGeom prst="rect">
            <a:avLst/>
          </a:prstGeom>
        </p:spPr>
        <p:txBody>
          <a:bodyPr vert="horz" lIns="93168" tIns="46584" rIns="93168" bIns="4658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6"/>
            <a:ext cx="3037840" cy="464820"/>
          </a:xfrm>
          <a:prstGeom prst="rect">
            <a:avLst/>
          </a:prstGeom>
        </p:spPr>
        <p:txBody>
          <a:bodyPr vert="horz" lIns="93168" tIns="46584" rIns="93168" bIns="46584" rtlCol="0" anchor="b"/>
          <a:lstStyle>
            <a:lvl1pPr algn="l">
              <a:defRPr sz="1200"/>
            </a:lvl1pPr>
          </a:lstStyle>
          <a:p>
            <a:endParaRPr lang="en-US"/>
          </a:p>
        </p:txBody>
      </p:sp>
      <p:sp>
        <p:nvSpPr>
          <p:cNvPr id="7" name="Slide Number Placeholder 6"/>
          <p:cNvSpPr>
            <a:spLocks noGrp="1"/>
          </p:cNvSpPr>
          <p:nvPr>
            <p:ph type="sldNum" sz="quarter" idx="5"/>
          </p:nvPr>
        </p:nvSpPr>
        <p:spPr>
          <a:xfrm>
            <a:off x="3970940" y="8829966"/>
            <a:ext cx="3037840" cy="464820"/>
          </a:xfrm>
          <a:prstGeom prst="rect">
            <a:avLst/>
          </a:prstGeom>
        </p:spPr>
        <p:txBody>
          <a:bodyPr vert="horz" lIns="93168" tIns="46584" rIns="93168" bIns="46584" rtlCol="0" anchor="b"/>
          <a:lstStyle>
            <a:lvl1pPr algn="r">
              <a:defRPr sz="1200"/>
            </a:lvl1pPr>
          </a:lstStyle>
          <a:p>
            <a:fld id="{6427BECC-3658-4766-8415-F90E415E7380}" type="slidenum">
              <a:rPr lang="en-US" smtClean="0"/>
              <a:pPr/>
              <a:t>‹#›</a:t>
            </a:fld>
            <a:endParaRPr lang="en-US"/>
          </a:p>
        </p:txBody>
      </p:sp>
    </p:spTree>
    <p:extLst>
      <p:ext uri="{BB962C8B-B14F-4D97-AF65-F5344CB8AC3E}">
        <p14:creationId xmlns:p14="http://schemas.microsoft.com/office/powerpoint/2010/main" val="23760876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sustainabletable.org/library/view.php?gl=4460" TargetMode="External"/><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http://www.sustainabletable.org/library/view.php?gl=4307" TargetMode="External"/><Relationship Id="rId4" Type="http://schemas.openxmlformats.org/officeDocument/2006/relationships/hyperlink" Target="http://www.sustainabletable.org/library/view.php?gl=4161"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1167">
              <a:defRPr/>
            </a:pPr>
            <a:endParaRPr lang="en-US" dirty="0" smtClean="0"/>
          </a:p>
        </p:txBody>
      </p:sp>
      <p:sp>
        <p:nvSpPr>
          <p:cNvPr id="4" name="Slide Number Placeholder 3"/>
          <p:cNvSpPr>
            <a:spLocks noGrp="1"/>
          </p:cNvSpPr>
          <p:nvPr>
            <p:ph type="sldNum" sz="quarter" idx="10"/>
          </p:nvPr>
        </p:nvSpPr>
        <p:spPr/>
        <p:txBody>
          <a:bodyPr/>
          <a:lstStyle/>
          <a:p>
            <a:fld id="{6427BECC-3658-4766-8415-F90E415E7380}" type="slidenum">
              <a:rPr lang="en-US" smtClean="0"/>
              <a:pPr/>
              <a:t>1</a:t>
            </a:fld>
            <a:endParaRPr lang="en-US"/>
          </a:p>
        </p:txBody>
      </p:sp>
    </p:spTree>
    <p:extLst>
      <p:ext uri="{BB962C8B-B14F-4D97-AF65-F5344CB8AC3E}">
        <p14:creationId xmlns:p14="http://schemas.microsoft.com/office/powerpoint/2010/main" val="26057963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kinds of things beyond the nutritional content need to be analyzed when “eating healthy”?</a:t>
            </a:r>
          </a:p>
          <a:p>
            <a:endParaRPr lang="en-US" dirty="0" smtClean="0"/>
          </a:p>
          <a:p>
            <a:r>
              <a:rPr lang="en-US" dirty="0" smtClean="0"/>
              <a:t>What alternatives are available to us as consumers?</a:t>
            </a:r>
          </a:p>
          <a:p>
            <a:endParaRPr lang="en-US" dirty="0" smtClean="0"/>
          </a:p>
          <a:p>
            <a:r>
              <a:rPr lang="en-US" dirty="0" smtClean="0"/>
              <a:t>What should we do?</a:t>
            </a:r>
          </a:p>
          <a:p>
            <a:endParaRPr lang="en-US" dirty="0" smtClean="0"/>
          </a:p>
          <a:p>
            <a:r>
              <a:rPr lang="en-US" b="1" dirty="0" smtClean="0"/>
              <a:t>Eating healthy</a:t>
            </a:r>
            <a:r>
              <a:rPr lang="en-US" b="1" baseline="0" dirty="0" smtClean="0"/>
              <a:t> needs to be a </a:t>
            </a:r>
            <a:r>
              <a:rPr lang="en-US" b="1" baseline="0" dirty="0" err="1" smtClean="0"/>
              <a:t>wholistic</a:t>
            </a:r>
            <a:r>
              <a:rPr lang="en-US" b="1" baseline="0" dirty="0" smtClean="0"/>
              <a:t> concept. We need to think about the benefits to us, to all living creatures, and to our planet.  </a:t>
            </a:r>
          </a:p>
          <a:p>
            <a:endParaRPr lang="en-US" baseline="0" dirty="0" smtClean="0"/>
          </a:p>
          <a:p>
            <a:r>
              <a:rPr lang="en-US" baseline="0" dirty="0" smtClean="0"/>
              <a:t>Fair trade, local, avoidance of whole product categories, advocacy for change</a:t>
            </a:r>
          </a:p>
          <a:p>
            <a:endParaRPr lang="en-US" baseline="0" dirty="0" smtClean="0"/>
          </a:p>
          <a:p>
            <a:r>
              <a:rPr lang="en-US" b="1" baseline="0" dirty="0" smtClean="0"/>
              <a:t>Public health professionals have obligations beyond educating the public, we have a role creating the change we want to see in the world.  The solutions to most of the problems we are working on lie in thinking differently about how we do public health:</a:t>
            </a:r>
          </a:p>
          <a:p>
            <a:pPr>
              <a:buFont typeface="Arial" pitchFamily="34" charset="0"/>
              <a:buChar char="•"/>
            </a:pPr>
            <a:r>
              <a:rPr lang="en-US" b="1" baseline="0" dirty="0" smtClean="0"/>
              <a:t>We need to ask different questions with our science.  </a:t>
            </a:r>
          </a:p>
          <a:p>
            <a:pPr>
              <a:buFont typeface="Arial" pitchFamily="34" charset="0"/>
              <a:buChar char="•"/>
            </a:pPr>
            <a:r>
              <a:rPr lang="en-US" b="1" baseline="0" dirty="0" smtClean="0"/>
              <a:t>We need to really understand and engage in policy development</a:t>
            </a:r>
          </a:p>
          <a:p>
            <a:pPr>
              <a:buFont typeface="Arial" pitchFamily="34" charset="0"/>
              <a:buChar char="•"/>
            </a:pPr>
            <a:r>
              <a:rPr lang="en-US" b="1" baseline="0" dirty="0" smtClean="0"/>
              <a:t>We need to work closely with our communities</a:t>
            </a:r>
          </a:p>
          <a:p>
            <a:pPr>
              <a:buFont typeface="Arial" pitchFamily="34" charset="0"/>
              <a:buChar char="•"/>
            </a:pPr>
            <a:r>
              <a:rPr lang="en-US" b="1" baseline="0" dirty="0" smtClean="0"/>
              <a:t>And, our evaluations need to consider benefits and consequences beyond “reduction in BMI”</a:t>
            </a:r>
            <a:endParaRPr lang="en-US" b="1" dirty="0"/>
          </a:p>
        </p:txBody>
      </p:sp>
      <p:sp>
        <p:nvSpPr>
          <p:cNvPr id="4" name="Slide Number Placeholder 3"/>
          <p:cNvSpPr>
            <a:spLocks noGrp="1"/>
          </p:cNvSpPr>
          <p:nvPr>
            <p:ph type="sldNum" sz="quarter" idx="10"/>
          </p:nvPr>
        </p:nvSpPr>
        <p:spPr/>
        <p:txBody>
          <a:bodyPr/>
          <a:lstStyle/>
          <a:p>
            <a:fld id="{6427BECC-3658-4766-8415-F90E415E7380}"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Through this project, we are empowering communities to create changes in their local food system using a community organizing approach. Through this approach community members take collective action and shift power to implement and promote policy, systems, and environmental change. Strategies used</a:t>
            </a:r>
            <a:r>
              <a:rPr lang="en-US" baseline="0" dirty="0" smtClean="0"/>
              <a:t> include </a:t>
            </a:r>
            <a:r>
              <a:rPr lang="en-US" dirty="0" smtClean="0"/>
              <a:t>door knocking, petition signing, phone banking, one-on-ones, and neighborhood/house meetings. </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Working </a:t>
            </a:r>
            <a:r>
              <a:rPr lang="en-US" dirty="0" smtClean="0"/>
              <a:t>with 4 communities across</a:t>
            </a:r>
            <a:r>
              <a:rPr lang="en-US" baseline="0" dirty="0" smtClean="0"/>
              <a:t> the state: </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*Chester- </a:t>
            </a:r>
            <a:r>
              <a:rPr lang="en-US" dirty="0" smtClean="0"/>
              <a:t>group of concerned citizens in Chester has developed into a community-based organization that now has a mission, vision, and 3 projects they’ve committed to support: community kitchen, farmer’s market, and community garden.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baseline="0" dirty="0" smtClean="0"/>
              <a:t>*Eastover- working with a team of young adults, the library, and the town to build the community’s support for a community garden</a:t>
            </a:r>
          </a:p>
          <a:p>
            <a:r>
              <a:rPr lang="en-US" baseline="0" dirty="0" smtClean="0"/>
              <a:t> </a:t>
            </a:r>
          </a:p>
          <a:p>
            <a:r>
              <a:rPr lang="en-US" baseline="0" dirty="0" smtClean="0"/>
              <a:t>*Midlands </a:t>
            </a:r>
            <a:r>
              <a:rPr lang="en-US" baseline="0" dirty="0" smtClean="0"/>
              <a:t>Local Food </a:t>
            </a:r>
            <a:r>
              <a:rPr lang="en-US" baseline="0" dirty="0" smtClean="0"/>
              <a:t>Collaborative- organizing small scale growers to create a food hub</a:t>
            </a:r>
          </a:p>
          <a:p>
            <a:endParaRPr lang="en-US" baseline="0" dirty="0" smtClean="0"/>
          </a:p>
          <a:p>
            <a:r>
              <a:rPr lang="en-US" baseline="0" dirty="0" smtClean="0"/>
              <a:t>*ESMM SC, the statewide obesity prevention coalition- building the capacity of local coalitions to work together with SNAP recipients, and other food system stakeholders to create food systems change</a:t>
            </a: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427BECC-3658-4766-8415-F90E415E7380}" type="slidenum">
              <a:rPr lang="en-US" smtClean="0"/>
              <a:pPr/>
              <a:t>11</a:t>
            </a:fld>
            <a:endParaRPr lang="en-US"/>
          </a:p>
        </p:txBody>
      </p:sp>
    </p:spTree>
    <p:extLst>
      <p:ext uri="{BB962C8B-B14F-4D97-AF65-F5344CB8AC3E}">
        <p14:creationId xmlns:p14="http://schemas.microsoft.com/office/powerpoint/2010/main" val="23503658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427BECC-3658-4766-8415-F90E415E7380}" type="slidenum">
              <a:rPr lang="en-US" smtClean="0"/>
              <a:pPr/>
              <a:t>12</a:t>
            </a:fld>
            <a:endParaRPr lang="en-US"/>
          </a:p>
        </p:txBody>
      </p:sp>
    </p:spTree>
    <p:extLst>
      <p:ext uri="{BB962C8B-B14F-4D97-AF65-F5344CB8AC3E}">
        <p14:creationId xmlns:p14="http://schemas.microsoft.com/office/powerpoint/2010/main" val="5895816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427BECC-3658-4766-8415-F90E415E7380}" type="slidenum">
              <a:rPr lang="en-US" smtClean="0"/>
              <a:pPr/>
              <a:t>13</a:t>
            </a:fld>
            <a:endParaRPr lang="en-US"/>
          </a:p>
        </p:txBody>
      </p:sp>
    </p:spTree>
    <p:extLst>
      <p:ext uri="{BB962C8B-B14F-4D97-AF65-F5344CB8AC3E}">
        <p14:creationId xmlns:p14="http://schemas.microsoft.com/office/powerpoint/2010/main" val="39926181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1167">
              <a:defRPr/>
            </a:pPr>
            <a:r>
              <a:rPr lang="en-US" dirty="0" smtClean="0"/>
              <a:t>Ted</a:t>
            </a:r>
            <a:r>
              <a:rPr lang="en-US" baseline="0" dirty="0" smtClean="0"/>
              <a:t> Talk: Begin and end at 1:54</a:t>
            </a:r>
          </a:p>
          <a:p>
            <a:pPr defTabSz="921167">
              <a:defRPr/>
            </a:pPr>
            <a:endParaRPr lang="en-US" baseline="0" dirty="0" smtClean="0"/>
          </a:p>
          <a:p>
            <a:pPr defTabSz="921167">
              <a:defRPr/>
            </a:pPr>
            <a:r>
              <a:rPr lang="en-US" baseline="0" dirty="0" smtClean="0"/>
              <a:t>http://www.ted.com/talks/ron_finley_a_guerilla_gardener_in_south_central_la </a:t>
            </a:r>
          </a:p>
          <a:p>
            <a:pPr defTabSz="921167">
              <a:defRPr/>
            </a:pPr>
            <a:r>
              <a:rPr lang="en-US" baseline="0" dirty="0" smtClean="0"/>
              <a:t>Download through media player</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6427BECC-3658-4766-8415-F90E415E7380}" type="slidenum">
              <a:rPr lang="en-US" smtClean="0"/>
              <a:pPr/>
              <a:t>2</a:t>
            </a:fld>
            <a:endParaRPr lang="en-US"/>
          </a:p>
        </p:txBody>
      </p:sp>
    </p:spTree>
    <p:extLst>
      <p:ext uri="{BB962C8B-B14F-4D97-AF65-F5344CB8AC3E}">
        <p14:creationId xmlns:p14="http://schemas.microsoft.com/office/powerpoint/2010/main" val="40684159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427BECC-3658-4766-8415-F90E415E7380}" type="slidenum">
              <a:rPr lang="en-US" smtClean="0"/>
              <a:pPr/>
              <a:t>3</a:t>
            </a:fld>
            <a:endParaRPr lang="en-US"/>
          </a:p>
        </p:txBody>
      </p:sp>
    </p:spTree>
    <p:extLst>
      <p:ext uri="{BB962C8B-B14F-4D97-AF65-F5344CB8AC3E}">
        <p14:creationId xmlns:p14="http://schemas.microsoft.com/office/powerpoint/2010/main" val="1441492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27BECC-3658-4766-8415-F90E415E7380}" type="slidenum">
              <a:rPr lang="en-US" smtClean="0"/>
              <a:pPr/>
              <a:t>4</a:t>
            </a:fld>
            <a:endParaRPr lang="en-US"/>
          </a:p>
        </p:txBody>
      </p:sp>
    </p:spTree>
    <p:extLst>
      <p:ext uri="{BB962C8B-B14F-4D97-AF65-F5344CB8AC3E}">
        <p14:creationId xmlns:p14="http://schemas.microsoft.com/office/powerpoint/2010/main" val="1157157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1167">
              <a:defRPr/>
            </a:pPr>
            <a:r>
              <a:rPr lang="en-US" sz="1200" b="0" i="0" kern="1200" dirty="0" smtClean="0">
                <a:solidFill>
                  <a:schemeClr val="tx1"/>
                </a:solidFill>
                <a:effectLst/>
                <a:latin typeface="+mn-lt"/>
                <a:ea typeface="+mn-ea"/>
                <a:cs typeface="+mn-cs"/>
              </a:rPr>
              <a:t>Our food system is failing</a:t>
            </a:r>
            <a:r>
              <a:rPr lang="en-US" sz="1200" b="0" i="0" kern="1200" baseline="0" dirty="0" smtClean="0">
                <a:solidFill>
                  <a:schemeClr val="tx1"/>
                </a:solidFill>
                <a:effectLst/>
                <a:latin typeface="+mn-lt"/>
                <a:ea typeface="+mn-ea"/>
                <a:cs typeface="+mn-cs"/>
              </a:rPr>
              <a:t> us- </a:t>
            </a:r>
            <a:r>
              <a:rPr lang="en-US" sz="1200" b="0" i="0" kern="1200" dirty="0" smtClean="0">
                <a:solidFill>
                  <a:schemeClr val="tx1"/>
                </a:solidFill>
                <a:effectLst/>
                <a:latin typeface="+mn-lt"/>
                <a:ea typeface="+mn-ea"/>
                <a:cs typeface="+mn-cs"/>
              </a:rPr>
              <a:t>we are growing most of our food using methods that poison and undermine our soil, water and air with unsustainable quantities of chemical fertilizers and pesticides.</a:t>
            </a:r>
          </a:p>
          <a:p>
            <a:pPr defTabSz="921167">
              <a:defRPr/>
            </a:pPr>
            <a:endParaRPr lang="en-US" sz="1200" b="0" i="0" kern="1200" dirty="0" smtClean="0">
              <a:solidFill>
                <a:schemeClr val="tx1"/>
              </a:solidFill>
              <a:effectLst/>
              <a:latin typeface="+mn-lt"/>
              <a:ea typeface="+mn-ea"/>
              <a:cs typeface="+mn-cs"/>
            </a:endParaRPr>
          </a:p>
          <a:p>
            <a:pPr defTabSz="921167">
              <a:defRPr/>
            </a:pPr>
            <a:r>
              <a:rPr lang="en-US" sz="1200" b="0" i="0" kern="1200" dirty="0" smtClean="0">
                <a:solidFill>
                  <a:schemeClr val="tx1"/>
                </a:solidFill>
                <a:effectLst/>
                <a:latin typeface="+mn-lt"/>
                <a:ea typeface="+mn-ea"/>
                <a:cs typeface="+mn-cs"/>
              </a:rPr>
              <a:t>Unhealthy Food Policy- </a:t>
            </a:r>
            <a:r>
              <a:rPr lang="en-US" sz="1200" b="1" i="0" kern="1200" dirty="0" smtClean="0">
                <a:solidFill>
                  <a:schemeClr val="tx1"/>
                </a:solidFill>
                <a:effectLst/>
                <a:latin typeface="+mn-lt"/>
                <a:ea typeface="+mn-ea"/>
                <a:cs typeface="+mn-cs"/>
              </a:rPr>
              <a:t>The current system of agricultural subsidies mostly benefits large-scale growers of commodity crops such as corn and soybeans—crops that are primarily used to feed livestock and produce processed food.</a:t>
            </a:r>
            <a:r>
              <a:rPr lang="en-US" sz="1200" b="0" i="0" kern="1200" dirty="0" smtClean="0">
                <a:solidFill>
                  <a:schemeClr val="tx1"/>
                </a:solidFill>
                <a:effectLst/>
                <a:latin typeface="+mn-lt"/>
                <a:ea typeface="+mn-ea"/>
                <a:cs typeface="+mn-cs"/>
              </a:rPr>
              <a:t> Our diet is dominated by high-calorie foods made from these subsidized crops, and a growing body of research connects this diet to increases in obesity and the diseases that go with it.</a:t>
            </a:r>
          </a:p>
          <a:p>
            <a:pPr defTabSz="921167">
              <a:defRPr/>
            </a:pPr>
            <a:endParaRPr lang="en-US" sz="1200" b="0" i="0" kern="1200" dirty="0" smtClean="0">
              <a:solidFill>
                <a:schemeClr val="tx1"/>
              </a:solidFill>
              <a:effectLst/>
              <a:latin typeface="+mn-lt"/>
              <a:ea typeface="+mn-ea"/>
              <a:cs typeface="+mn-cs"/>
            </a:endParaRPr>
          </a:p>
          <a:p>
            <a:pPr fontAlgn="base"/>
            <a:r>
              <a:rPr lang="en-US" sz="1200" b="1" i="0" kern="1200" dirty="0" smtClean="0">
                <a:solidFill>
                  <a:schemeClr val="tx1"/>
                </a:solidFill>
                <a:effectLst/>
                <a:latin typeface="+mn-lt"/>
                <a:ea typeface="+mn-ea"/>
                <a:cs typeface="+mn-cs"/>
              </a:rPr>
              <a:t>Industrial Agriculture</a:t>
            </a:r>
          </a:p>
          <a:p>
            <a:r>
              <a:rPr lang="en-US" sz="1200" b="0" i="0" kern="1200" dirty="0" smtClean="0">
                <a:solidFill>
                  <a:schemeClr val="tx1"/>
                </a:solidFill>
                <a:effectLst/>
                <a:latin typeface="+mn-lt"/>
                <a:ea typeface="+mn-ea"/>
                <a:cs typeface="+mn-cs"/>
              </a:rPr>
              <a:t>The late 20th century saw a major transformation in U.S. agriculture. Farms grew to enormous sizes, becoming more focused on a few crops and increasingly dependent on synthetic fertilizers and pesticides.</a:t>
            </a:r>
          </a:p>
          <a:p>
            <a:r>
              <a:rPr lang="en-US" sz="1200" b="0" i="0" kern="1200" dirty="0" smtClean="0">
                <a:solidFill>
                  <a:schemeClr val="tx1"/>
                </a:solidFill>
                <a:effectLst/>
                <a:latin typeface="+mn-lt"/>
                <a:ea typeface="+mn-ea"/>
                <a:cs typeface="+mn-cs"/>
              </a:rPr>
              <a:t>Animal production also changed. Most of our meat and poultry now comes from CAFOs—confined animal feeding operations—where large numbers of animals are fattened for slaughter in highly crowded conditions, their diet supplemented with copious amounts of antibiotics.</a:t>
            </a:r>
          </a:p>
          <a:p>
            <a:r>
              <a:rPr lang="en-US" sz="1200" b="0" i="0" kern="1200" dirty="0" smtClean="0">
                <a:solidFill>
                  <a:schemeClr val="tx1"/>
                </a:solidFill>
                <a:effectLst/>
                <a:latin typeface="+mn-lt"/>
                <a:ea typeface="+mn-ea"/>
                <a:cs typeface="+mn-cs"/>
              </a:rPr>
              <a:t>These methods of producing food leave a host of problems in their wake. Runoff from chemical inputs and CAFO waste pollutes our water and contributes to global warming; monoculture—the practice of planting a single crop over a large area—depletes soil and reduces biodiversity; reliance on antibiotics in animal production threatens our ability to use these drugs to fight human disease.</a:t>
            </a:r>
          </a:p>
          <a:p>
            <a:pPr defTabSz="921167">
              <a:defRPr/>
            </a:pPr>
            <a:endParaRPr lang="en-US" dirty="0" smtClean="0"/>
          </a:p>
          <a:p>
            <a:pPr defTabSz="921167">
              <a:defRPr/>
            </a:pPr>
            <a:endParaRPr lang="en-US" dirty="0" smtClean="0"/>
          </a:p>
          <a:p>
            <a:pPr defTabSz="921167">
              <a:defRPr/>
            </a:pPr>
            <a:endParaRPr lang="en-US" dirty="0" smtClean="0"/>
          </a:p>
          <a:p>
            <a:pPr fontAlgn="base"/>
            <a:r>
              <a:rPr lang="en-US" sz="1200" b="1" i="0" kern="1200" dirty="0" smtClean="0">
                <a:solidFill>
                  <a:schemeClr val="tx1"/>
                </a:solidFill>
                <a:effectLst/>
                <a:latin typeface="+mn-lt"/>
                <a:ea typeface="+mn-ea"/>
                <a:cs typeface="+mn-cs"/>
              </a:rPr>
              <a:t>Genetic Engineering</a:t>
            </a:r>
          </a:p>
          <a:p>
            <a:r>
              <a:rPr lang="en-US" sz="1200" b="0" i="0" kern="1200" dirty="0" smtClean="0">
                <a:solidFill>
                  <a:schemeClr val="tx1"/>
                </a:solidFill>
                <a:effectLst/>
                <a:latin typeface="+mn-lt"/>
                <a:ea typeface="+mn-ea"/>
                <a:cs typeface="+mn-cs"/>
              </a:rPr>
              <a:t>Genetic engineering (GE), which manipulates an organism's genes to produce desired traits—most often by introducing genes from other species—has become a key component of the industrial food system.</a:t>
            </a:r>
          </a:p>
          <a:p>
            <a:r>
              <a:rPr lang="en-US" sz="1200" b="0" i="0" kern="1200" dirty="0" smtClean="0">
                <a:solidFill>
                  <a:schemeClr val="tx1"/>
                </a:solidFill>
                <a:effectLst/>
                <a:latin typeface="+mn-lt"/>
                <a:ea typeface="+mn-ea"/>
                <a:cs typeface="+mn-cs"/>
              </a:rPr>
              <a:t>GE technology does offer some potential benefits, but it also poses risks to human health and the environment that current regulations have not addressed effectively. And so far, GE solutions to food production problems haven't performed well in real-world applications, especially in comparison with less costly crop breeding and farming methods.</a:t>
            </a:r>
          </a:p>
          <a:p>
            <a:r>
              <a:rPr lang="en-US" sz="1200" b="0" i="0" kern="1200" dirty="0" smtClean="0">
                <a:solidFill>
                  <a:schemeClr val="tx1"/>
                </a:solidFill>
                <a:effectLst/>
                <a:latin typeface="+mn-lt"/>
                <a:ea typeface="+mn-ea"/>
                <a:cs typeface="+mn-cs"/>
              </a:rPr>
              <a:t>But the agribusiness giants who make GE products dominate the marketplace, leaving farmers with fewer and fewer non-GE options to choose from. And they have used their large lobbying budgets to help remove the teeth from what needs to be a careful, rigorous regulatory process.</a:t>
            </a:r>
          </a:p>
          <a:p>
            <a:pPr defTabSz="921167">
              <a:defRPr/>
            </a:pPr>
            <a:endParaRPr lang="en-US" dirty="0" smtClean="0"/>
          </a:p>
          <a:p>
            <a:pPr defTabSz="921167">
              <a:defRPr/>
            </a:pPr>
            <a:r>
              <a:rPr lang="en-US" dirty="0" smtClean="0"/>
              <a:t>http://www.ucsusa.org/food_and_agriculture/our-failing-food-system/</a:t>
            </a:r>
            <a:endParaRPr lang="en-US" dirty="0" smtClean="0"/>
          </a:p>
          <a:p>
            <a:pPr defTabSz="921167">
              <a:defRPr/>
            </a:pPr>
            <a:endParaRPr lang="en-US" dirty="0" smtClean="0"/>
          </a:p>
        </p:txBody>
      </p:sp>
      <p:sp>
        <p:nvSpPr>
          <p:cNvPr id="4" name="Slide Number Placeholder 3"/>
          <p:cNvSpPr>
            <a:spLocks noGrp="1"/>
          </p:cNvSpPr>
          <p:nvPr>
            <p:ph type="sldNum" sz="quarter" idx="10"/>
          </p:nvPr>
        </p:nvSpPr>
        <p:spPr/>
        <p:txBody>
          <a:bodyPr/>
          <a:lstStyle/>
          <a:p>
            <a:fld id="{6427BECC-3658-4766-8415-F90E415E7380}" type="slidenum">
              <a:rPr lang="en-US" smtClean="0"/>
              <a:pPr/>
              <a:t>5</a:t>
            </a:fld>
            <a:endParaRPr lang="en-US"/>
          </a:p>
        </p:txBody>
      </p:sp>
    </p:spTree>
    <p:extLst>
      <p:ext uri="{BB962C8B-B14F-4D97-AF65-F5344CB8AC3E}">
        <p14:creationId xmlns:p14="http://schemas.microsoft.com/office/powerpoint/2010/main" val="29248953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Cut at 35 seconds?</a:t>
            </a:r>
          </a:p>
          <a:p>
            <a:endParaRPr lang="en-US" dirty="0" smtClean="0"/>
          </a:p>
          <a:p>
            <a:r>
              <a:rPr lang="en-US" dirty="0" smtClean="0"/>
              <a:t>Before the video is shown…</a:t>
            </a:r>
          </a:p>
          <a:p>
            <a:r>
              <a:rPr lang="en-US" dirty="0" smtClean="0"/>
              <a:t>On Feb 14</a:t>
            </a:r>
            <a:r>
              <a:rPr lang="en-US" baseline="30000" dirty="0" smtClean="0"/>
              <a:t>th</a:t>
            </a:r>
            <a:r>
              <a:rPr lang="en-US" dirty="0" smtClean="0"/>
              <a:t>, what are</a:t>
            </a:r>
            <a:r>
              <a:rPr lang="en-US" baseline="0" dirty="0" smtClean="0"/>
              <a:t> most people likely enjoying? </a:t>
            </a:r>
            <a:endParaRPr lang="en-US" dirty="0" smtClean="0"/>
          </a:p>
          <a:p>
            <a:r>
              <a:rPr lang="en-US" dirty="0" smtClean="0"/>
              <a:t>Chocolate is an $83 billion a year business</a:t>
            </a:r>
          </a:p>
          <a:p>
            <a:r>
              <a:rPr lang="en-US" dirty="0" smtClean="0"/>
              <a:t>The US consumes approximately 20% of the world’s chocolate</a:t>
            </a:r>
          </a:p>
          <a:p>
            <a:r>
              <a:rPr lang="en-US" dirty="0" smtClean="0"/>
              <a:t>In the U.S. alone, more than 58 million pounds of chocolate candy are sold during Valentine’s week. </a:t>
            </a:r>
          </a:p>
          <a:p>
            <a:r>
              <a:rPr lang="en-US" dirty="0" smtClean="0"/>
              <a:t>That's $345 million in sales in just one week and it makes up more than 5 percent of chocolate candy’s sales for the year</a:t>
            </a:r>
          </a:p>
          <a:p>
            <a:endParaRPr lang="en-US" dirty="0" smtClean="0"/>
          </a:p>
          <a:p>
            <a:r>
              <a:rPr lang="en-US" dirty="0" smtClean="0"/>
              <a:t>Where</a:t>
            </a:r>
            <a:r>
              <a:rPr lang="en-US" baseline="0" dirty="0" smtClean="0"/>
              <a:t> is the chocolate coming from? </a:t>
            </a:r>
            <a:endParaRPr lang="en-US" dirty="0"/>
          </a:p>
        </p:txBody>
      </p:sp>
      <p:sp>
        <p:nvSpPr>
          <p:cNvPr id="4" name="Slide Number Placeholder 3"/>
          <p:cNvSpPr>
            <a:spLocks noGrp="1"/>
          </p:cNvSpPr>
          <p:nvPr>
            <p:ph type="sldNum" sz="quarter" idx="10"/>
          </p:nvPr>
        </p:nvSpPr>
        <p:spPr/>
        <p:txBody>
          <a:bodyPr/>
          <a:lstStyle/>
          <a:p>
            <a:fld id="{6427BECC-3658-4766-8415-F90E415E7380}" type="slidenum">
              <a:rPr lang="en-US" smtClean="0"/>
              <a:pPr/>
              <a:t>6</a:t>
            </a:fld>
            <a:endParaRPr lang="en-US"/>
          </a:p>
        </p:txBody>
      </p:sp>
    </p:spTree>
    <p:extLst>
      <p:ext uri="{BB962C8B-B14F-4D97-AF65-F5344CB8AC3E}">
        <p14:creationId xmlns:p14="http://schemas.microsoft.com/office/powerpoint/2010/main" val="37795910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reality is that </a:t>
            </a:r>
            <a:r>
              <a:rPr lang="en-US" dirty="0" smtClean="0"/>
              <a:t>these</a:t>
            </a:r>
            <a:r>
              <a:rPr lang="en-US" baseline="0" dirty="0" smtClean="0"/>
              <a:t> </a:t>
            </a:r>
            <a:r>
              <a:rPr lang="en-US" baseline="0" dirty="0" smtClean="0"/>
              <a:t>types of situations aren’t just happening globally, they are also happening in SC.  </a:t>
            </a:r>
            <a:r>
              <a:rPr lang="en-US" baseline="0" dirty="0" smtClean="0"/>
              <a:t>2011</a:t>
            </a:r>
          </a:p>
          <a:p>
            <a:endParaRPr lang="en-US" baseline="0" dirty="0" smtClean="0"/>
          </a:p>
          <a:p>
            <a:r>
              <a:rPr lang="en-US" dirty="0" smtClean="0"/>
              <a:t>Talk about photos and the injustice for this situation. What are we looking at and how does it relate to the chocolate situation?</a:t>
            </a:r>
            <a:endParaRPr lang="en-US" dirty="0"/>
          </a:p>
        </p:txBody>
      </p:sp>
      <p:sp>
        <p:nvSpPr>
          <p:cNvPr id="4" name="Slide Number Placeholder 3"/>
          <p:cNvSpPr>
            <a:spLocks noGrp="1"/>
          </p:cNvSpPr>
          <p:nvPr>
            <p:ph type="sldNum" sz="quarter" idx="10"/>
          </p:nvPr>
        </p:nvSpPr>
        <p:spPr/>
        <p:txBody>
          <a:bodyPr/>
          <a:lstStyle/>
          <a:p>
            <a:fld id="{6427BECC-3658-4766-8415-F90E415E7380}" type="slidenum">
              <a:rPr lang="en-US" smtClean="0"/>
              <a:pPr/>
              <a:t>7</a:t>
            </a:fld>
            <a:endParaRPr lang="en-US"/>
          </a:p>
        </p:txBody>
      </p:sp>
    </p:spTree>
    <p:extLst>
      <p:ext uri="{BB962C8B-B14F-4D97-AF65-F5344CB8AC3E}">
        <p14:creationId xmlns:p14="http://schemas.microsoft.com/office/powerpoint/2010/main" val="34676511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427BECC-3658-4766-8415-F90E415E7380}" type="slidenum">
              <a:rPr lang="en-US" smtClean="0"/>
              <a:pPr/>
              <a:t>8</a:t>
            </a:fld>
            <a:endParaRPr lang="en-US"/>
          </a:p>
        </p:txBody>
      </p:sp>
    </p:spTree>
    <p:extLst>
      <p:ext uri="{BB962C8B-B14F-4D97-AF65-F5344CB8AC3E}">
        <p14:creationId xmlns:p14="http://schemas.microsoft.com/office/powerpoint/2010/main" val="31392556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t>
            </a:r>
            <a:r>
              <a:rPr lang="en-US" dirty="0" smtClean="0"/>
              <a:t>agree </a:t>
            </a:r>
            <a:r>
              <a:rPr lang="en-US" dirty="0" smtClean="0"/>
              <a:t>that we don’t want things like to happen, so what do we want our food system to be </a:t>
            </a:r>
            <a:r>
              <a:rPr lang="en-US" dirty="0" smtClean="0"/>
              <a:t>like</a:t>
            </a:r>
          </a:p>
          <a:p>
            <a:endParaRPr lang="en-US" dirty="0" smtClean="0"/>
          </a:p>
          <a:p>
            <a:r>
              <a:rPr lang="en-US" sz="1200" b="1" i="0" kern="1200" dirty="0" smtClean="0">
                <a:solidFill>
                  <a:schemeClr val="tx1"/>
                </a:solidFill>
                <a:effectLst/>
                <a:latin typeface="+mn-lt"/>
                <a:ea typeface="+mn-ea"/>
                <a:cs typeface="+mn-cs"/>
              </a:rPr>
              <a:t>Sustainable Agriculture</a:t>
            </a:r>
          </a:p>
          <a:p>
            <a:r>
              <a:rPr lang="en-US" sz="1200" b="0" i="0" kern="1200" dirty="0" smtClean="0">
                <a:solidFill>
                  <a:schemeClr val="tx1"/>
                </a:solidFill>
                <a:effectLst/>
                <a:latin typeface="+mn-lt"/>
                <a:ea typeface="+mn-ea"/>
                <a:cs typeface="+mn-cs"/>
              </a:rPr>
              <a:t>In simplest terms, sustainable agriculture is the production of food, fiber, or other plant or animal products using </a:t>
            </a:r>
            <a:r>
              <a:rPr lang="en-US" sz="1200" b="1" i="0" kern="1200" dirty="0" smtClean="0">
                <a:solidFill>
                  <a:schemeClr val="tx1"/>
                </a:solidFill>
                <a:effectLst/>
                <a:latin typeface="+mn-lt"/>
                <a:ea typeface="+mn-ea"/>
                <a:cs typeface="+mn-cs"/>
              </a:rPr>
              <a:t>farming techniques that protect the environment, public health, human communities, and animal welfare.</a:t>
            </a:r>
            <a:r>
              <a:rPr lang="en-US" sz="1200" b="0" i="0" kern="1200" dirty="0" smtClean="0">
                <a:solidFill>
                  <a:schemeClr val="tx1"/>
                </a:solidFill>
                <a:effectLst/>
                <a:latin typeface="+mn-lt"/>
                <a:ea typeface="+mn-ea"/>
                <a:cs typeface="+mn-cs"/>
              </a:rPr>
              <a:t>  This form of agriculture enables us to produce healthful food without compromising future generations' ability to do the same.</a:t>
            </a:r>
          </a:p>
          <a:p>
            <a:endParaRPr lang="en-US" sz="1200" b="1" i="0" kern="1200" dirty="0" smtClean="0">
              <a:solidFill>
                <a:srgbClr val="FF0000"/>
              </a:solidFill>
              <a:effectLst/>
              <a:latin typeface="+mn-lt"/>
              <a:ea typeface="+mn-ea"/>
              <a:cs typeface="+mn-cs"/>
            </a:endParaRPr>
          </a:p>
          <a:p>
            <a:r>
              <a:rPr lang="en-US" sz="1200" b="1" i="0" kern="1200" dirty="0" smtClean="0">
                <a:solidFill>
                  <a:srgbClr val="FF0000"/>
                </a:solidFill>
                <a:effectLst/>
                <a:latin typeface="+mn-lt"/>
                <a:ea typeface="+mn-ea"/>
                <a:cs typeface="+mn-cs"/>
              </a:rPr>
              <a:t>The primary benefits of sustainable agriculture are:</a:t>
            </a:r>
          </a:p>
          <a:p>
            <a:r>
              <a:rPr lang="en-US" sz="1200" b="1" i="0" kern="1200" dirty="0" smtClean="0">
                <a:solidFill>
                  <a:srgbClr val="FF0000"/>
                </a:solidFill>
                <a:effectLst/>
                <a:latin typeface="+mn-lt"/>
                <a:ea typeface="+mn-ea"/>
                <a:cs typeface="+mn-cs"/>
              </a:rPr>
              <a:t>Environmental Preservation</a:t>
            </a:r>
          </a:p>
          <a:p>
            <a:r>
              <a:rPr lang="en-US" sz="1200" b="0" i="0" kern="1200" dirty="0" smtClean="0">
                <a:solidFill>
                  <a:schemeClr val="tx1"/>
                </a:solidFill>
                <a:effectLst/>
                <a:latin typeface="+mn-lt"/>
                <a:ea typeface="+mn-ea"/>
                <a:cs typeface="+mn-cs"/>
              </a:rPr>
              <a:t>Sustainable farms produce crops and raise animals without relying on toxic chemical pesticides, synthetic fertilizers, genetically modified seeds,  </a:t>
            </a:r>
            <a:r>
              <a:rPr lang="en-US" sz="1200" b="0" i="0" u="none" strike="noStrike" kern="1200" baseline="30000" dirty="0" smtClean="0">
                <a:solidFill>
                  <a:schemeClr val="tx1"/>
                </a:solidFill>
                <a:effectLst/>
                <a:latin typeface="+mn-lt"/>
                <a:ea typeface="+mn-ea"/>
                <a:cs typeface="+mn-cs"/>
                <a:hlinkClick r:id="rId3" tooltip="Click to see definition"/>
              </a:rPr>
              <a:t>G</a:t>
            </a:r>
            <a:r>
              <a:rPr lang="en-US" sz="1200" b="0" i="0" kern="1200" dirty="0" smtClean="0">
                <a:solidFill>
                  <a:schemeClr val="tx1"/>
                </a:solidFill>
                <a:effectLst/>
                <a:latin typeface="+mn-lt"/>
                <a:ea typeface="+mn-ea"/>
                <a:cs typeface="+mn-cs"/>
              </a:rPr>
              <a:t> or practices that degrade soil, water, or other natural resources. By growing a variety of plants and using techniques such as crop rotation, conservation tillage, and pasture-based livestock husbandry  </a:t>
            </a:r>
            <a:r>
              <a:rPr lang="en-US" sz="1200" b="0" i="0" u="none" strike="noStrike" kern="1200" baseline="30000" dirty="0" smtClean="0">
                <a:solidFill>
                  <a:schemeClr val="tx1"/>
                </a:solidFill>
                <a:effectLst/>
                <a:latin typeface="+mn-lt"/>
                <a:ea typeface="+mn-ea"/>
                <a:cs typeface="+mn-cs"/>
                <a:hlinkClick r:id="rId4" tooltip="Click to see definition"/>
              </a:rPr>
              <a:t>G</a:t>
            </a:r>
            <a:r>
              <a:rPr lang="en-US" sz="1200" b="0" i="0" kern="1200" dirty="0" smtClean="0">
                <a:solidFill>
                  <a:schemeClr val="tx1"/>
                </a:solidFill>
                <a:effectLst/>
                <a:latin typeface="+mn-lt"/>
                <a:ea typeface="+mn-ea"/>
                <a:cs typeface="+mn-cs"/>
              </a:rPr>
              <a:t>, sustainable farms protect biodiversity and foster the development and maintenance of healthy ecosystems.</a:t>
            </a:r>
          </a:p>
          <a:p>
            <a:r>
              <a:rPr lang="en-US" sz="1200" b="1" i="0" kern="1200" dirty="0" smtClean="0">
                <a:solidFill>
                  <a:schemeClr val="tx1"/>
                </a:solidFill>
                <a:effectLst/>
                <a:latin typeface="+mn-lt"/>
                <a:ea typeface="+mn-ea"/>
                <a:cs typeface="+mn-cs"/>
              </a:rPr>
              <a:t>Protection of Public Health</a:t>
            </a:r>
          </a:p>
          <a:p>
            <a:r>
              <a:rPr lang="en-US" sz="1200" b="0" i="0" kern="1200" dirty="0" smtClean="0">
                <a:solidFill>
                  <a:schemeClr val="tx1"/>
                </a:solidFill>
                <a:effectLst/>
                <a:latin typeface="+mn-lt"/>
                <a:ea typeface="+mn-ea"/>
                <a:cs typeface="+mn-cs"/>
              </a:rPr>
              <a:t>Food production should never come at the expense of human health.  Since sustainable crop farms avoid hazardous pesticides, they're able to grow fruits and vegetables that are safer for consumers, workers, and surrounding communities.  Likewise, sustainable livestock farmers and ranchers raise animals without dangerous practices like use of nontherapeutic antibiotics  </a:t>
            </a:r>
            <a:r>
              <a:rPr lang="en-US" sz="1200" b="0" i="0" u="none" strike="noStrike" kern="1200" baseline="30000" dirty="0" smtClean="0">
                <a:solidFill>
                  <a:schemeClr val="tx1"/>
                </a:solidFill>
                <a:effectLst/>
                <a:latin typeface="+mn-lt"/>
                <a:ea typeface="+mn-ea"/>
                <a:cs typeface="+mn-cs"/>
                <a:hlinkClick r:id="rId5" tooltip="Click to see definition"/>
              </a:rPr>
              <a:t>G</a:t>
            </a:r>
            <a:r>
              <a:rPr lang="en-US" sz="1200" b="0" i="0" kern="1200" dirty="0" smtClean="0">
                <a:solidFill>
                  <a:schemeClr val="tx1"/>
                </a:solidFill>
                <a:effectLst/>
                <a:latin typeface="+mn-lt"/>
                <a:ea typeface="+mn-ea"/>
                <a:cs typeface="+mn-cs"/>
              </a:rPr>
              <a:t> or arsenic-based growth promoters.  Through careful, responsible management of livestock waste, sustainable farmers also protect humans from exposure to pathogens, toxins, and other hazardous pollutants. </a:t>
            </a:r>
          </a:p>
          <a:p>
            <a:endParaRPr lang="en-US" dirty="0" smtClean="0"/>
          </a:p>
          <a:p>
            <a:r>
              <a:rPr lang="en-US" sz="1200" b="1" i="0" kern="1200" dirty="0" smtClean="0">
                <a:solidFill>
                  <a:schemeClr val="tx1"/>
                </a:solidFill>
                <a:effectLst/>
                <a:latin typeface="+mn-lt"/>
                <a:ea typeface="+mn-ea"/>
                <a:cs typeface="+mn-cs"/>
              </a:rPr>
              <a:t>Sustaining Vibrant Communities</a:t>
            </a:r>
          </a:p>
          <a:p>
            <a:r>
              <a:rPr lang="en-US" sz="1200" b="0" i="0" kern="1200" dirty="0" smtClean="0">
                <a:solidFill>
                  <a:schemeClr val="tx1"/>
                </a:solidFill>
                <a:effectLst/>
                <a:latin typeface="+mn-lt"/>
                <a:ea typeface="+mn-ea"/>
                <a:cs typeface="+mn-cs"/>
              </a:rPr>
              <a:t>A critical component of sustainable agriculture is its ability to remain economically viable, providing farmers, farmworkers, food processors, and others employed in the food system with a livable wage and safe, fair working conditions.  Sustainable farms also bolster local and regional economies, creating good jobs and building strong communities.</a:t>
            </a:r>
          </a:p>
          <a:p>
            <a:r>
              <a:rPr lang="en-US" sz="1200" b="1" i="0" kern="1200" dirty="0" smtClean="0">
                <a:solidFill>
                  <a:schemeClr val="tx1"/>
                </a:solidFill>
                <a:effectLst/>
                <a:latin typeface="+mn-lt"/>
                <a:ea typeface="+mn-ea"/>
                <a:cs typeface="+mn-cs"/>
              </a:rPr>
              <a:t>Upholding Animal Welfare</a:t>
            </a:r>
          </a:p>
          <a:p>
            <a:r>
              <a:rPr lang="en-US" sz="1200" b="0" i="0" kern="1200" dirty="0" smtClean="0">
                <a:solidFill>
                  <a:schemeClr val="tx1"/>
                </a:solidFill>
                <a:effectLst/>
                <a:latin typeface="+mn-lt"/>
                <a:ea typeface="+mn-ea"/>
                <a:cs typeface="+mn-cs"/>
              </a:rPr>
              <a:t>Sustainable farmers and ranchers treat animals with care and respect, implementing livestock husbandry practices that protect animals' health and wellbeing.  By raising livestock on pasture, these farmers enable their animals to move freely, engage in instinctive behaviors, consume a natural diet, and avoid the stress and illness associated with confinement.</a:t>
            </a:r>
          </a:p>
          <a:p>
            <a:endParaRPr lang="en-US" dirty="0"/>
          </a:p>
        </p:txBody>
      </p:sp>
      <p:sp>
        <p:nvSpPr>
          <p:cNvPr id="4" name="Slide Number Placeholder 3"/>
          <p:cNvSpPr>
            <a:spLocks noGrp="1"/>
          </p:cNvSpPr>
          <p:nvPr>
            <p:ph type="sldNum" sz="quarter" idx="10"/>
          </p:nvPr>
        </p:nvSpPr>
        <p:spPr/>
        <p:txBody>
          <a:bodyPr/>
          <a:lstStyle/>
          <a:p>
            <a:fld id="{6427BECC-3658-4766-8415-F90E415E7380}" type="slidenum">
              <a:rPr lang="en-US" smtClean="0"/>
              <a:pPr/>
              <a:t>9</a:t>
            </a:fld>
            <a:endParaRPr lang="en-US"/>
          </a:p>
        </p:txBody>
      </p:sp>
    </p:spTree>
    <p:extLst>
      <p:ext uri="{BB962C8B-B14F-4D97-AF65-F5344CB8AC3E}">
        <p14:creationId xmlns:p14="http://schemas.microsoft.com/office/powerpoint/2010/main" val="11406012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Same Side Corner Rectangle 6"/>
          <p:cNvSpPr/>
          <p:nvPr/>
        </p:nvSpPr>
        <p:spPr>
          <a:xfrm flipV="1">
            <a:off x="228600" y="4724400"/>
            <a:ext cx="8686800" cy="1828800"/>
          </a:xfrm>
          <a:prstGeom prst="round2SameRect">
            <a:avLst>
              <a:gd name="adj1" fmla="val 10784"/>
              <a:gd name="adj2" fmla="val 0"/>
            </a:avLst>
          </a:prstGeom>
          <a:solidFill>
            <a:schemeClr val="tx2"/>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 Same Side Corner Rectangle 7"/>
          <p:cNvSpPr/>
          <p:nvPr/>
        </p:nvSpPr>
        <p:spPr>
          <a:xfrm>
            <a:off x="228600" y="228600"/>
            <a:ext cx="8686800" cy="4419600"/>
          </a:xfrm>
          <a:prstGeom prst="round2SameRect">
            <a:avLst>
              <a:gd name="adj1" fmla="val 2821"/>
              <a:gd name="adj2" fmla="val 0"/>
            </a:avLst>
          </a:prstGeom>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a:spLocks noGrp="1"/>
          </p:cNvSpPr>
          <p:nvPr>
            <p:ph type="ctrTitle"/>
          </p:nvPr>
        </p:nvSpPr>
        <p:spPr>
          <a:xfrm>
            <a:off x="609600" y="533400"/>
            <a:ext cx="7924800" cy="3886201"/>
          </a:xfrm>
        </p:spPr>
        <p:txBody>
          <a:bodyPr>
            <a:normAutofit/>
          </a:bodyPr>
          <a:lstStyle>
            <a:lvl1pPr algn="ctr">
              <a:defRPr sz="4800">
                <a:effectLst/>
              </a:defRPr>
            </a:lvl1pPr>
          </a:lstStyle>
          <a:p>
            <a:r>
              <a:rPr lang="en-US" smtClean="0"/>
              <a:t>Click to edit Master title style</a:t>
            </a:r>
            <a:endParaRPr lang="en-US" dirty="0"/>
          </a:p>
        </p:txBody>
      </p:sp>
      <p:sp>
        <p:nvSpPr>
          <p:cNvPr id="3" name="Rectangle 2"/>
          <p:cNvSpPr>
            <a:spLocks noGrp="1"/>
          </p:cNvSpPr>
          <p:nvPr>
            <p:ph type="subTitle" idx="1"/>
          </p:nvPr>
        </p:nvSpPr>
        <p:spPr>
          <a:xfrm>
            <a:off x="304800" y="4800600"/>
            <a:ext cx="8534400" cy="1600200"/>
          </a:xfrm>
        </p:spPr>
        <p:txBody>
          <a:bodyPr anchor="ctr">
            <a:normAutofit/>
          </a:bodyPr>
          <a:lstStyle>
            <a:lvl1pPr marL="0" indent="0" algn="ctr">
              <a:buNone/>
              <a:defRPr sz="28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Rectangle 3"/>
          <p:cNvSpPr>
            <a:spLocks noGrp="1"/>
          </p:cNvSpPr>
          <p:nvPr>
            <p:ph type="dt" sz="half" idx="10"/>
          </p:nvPr>
        </p:nvSpPr>
        <p:spPr>
          <a:xfrm>
            <a:off x="228600" y="6553200"/>
            <a:ext cx="2133600" cy="287782"/>
          </a:xfrm>
        </p:spPr>
        <p:txBody>
          <a:bodyPr/>
          <a:lstStyle/>
          <a:p>
            <a:fld id="{8C8EB7DB-03F0-4B5E-AE63-3B961EDBC2D7}" type="datetimeFigureOut">
              <a:rPr lang="en-US" smtClean="0"/>
              <a:pPr/>
              <a:t>3/20/2014</a:t>
            </a:fld>
            <a:endParaRPr lang="en-US"/>
          </a:p>
        </p:txBody>
      </p:sp>
      <p:sp>
        <p:nvSpPr>
          <p:cNvPr id="5" name="Rectangle 4"/>
          <p:cNvSpPr>
            <a:spLocks noGrp="1"/>
          </p:cNvSpPr>
          <p:nvPr>
            <p:ph type="ftr" sz="quarter" idx="11"/>
          </p:nvPr>
        </p:nvSpPr>
        <p:spPr>
          <a:xfrm>
            <a:off x="2895600" y="6553200"/>
            <a:ext cx="3429000" cy="287782"/>
          </a:xfrm>
        </p:spPr>
        <p:txBody>
          <a:bodyPr/>
          <a:lstStyle/>
          <a:p>
            <a:endParaRPr lang="en-US"/>
          </a:p>
        </p:txBody>
      </p:sp>
      <p:sp>
        <p:nvSpPr>
          <p:cNvPr id="6" name="Rectangle 5"/>
          <p:cNvSpPr>
            <a:spLocks noGrp="1"/>
          </p:cNvSpPr>
          <p:nvPr>
            <p:ph type="sldNum" sz="quarter" idx="12"/>
          </p:nvPr>
        </p:nvSpPr>
        <p:spPr>
          <a:xfrm>
            <a:off x="6858000" y="6553200"/>
            <a:ext cx="2057400" cy="287782"/>
          </a:xfrm>
        </p:spPr>
        <p:txBody>
          <a:bodyPr/>
          <a:lstStyle/>
          <a:p>
            <a:fld id="{61B2D147-70D5-4CCF-A613-50D61FE2C10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smtClean="0"/>
              <a:t>Click to edit Master title style</a:t>
            </a:r>
            <a:endParaRPr lang="en-US"/>
          </a:p>
        </p:txBody>
      </p:sp>
      <p:sp>
        <p:nvSpPr>
          <p:cNvPr id="3" name="Rectangle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p:cNvSpPr>
          <p:nvPr>
            <p:ph type="dt" sz="half" idx="10"/>
          </p:nvPr>
        </p:nvSpPr>
        <p:spPr/>
        <p:txBody>
          <a:bodyPr/>
          <a:lstStyle/>
          <a:p>
            <a:fld id="{8C8EB7DB-03F0-4B5E-AE63-3B961EDBC2D7}" type="datetimeFigureOut">
              <a:rPr lang="en-US" smtClean="0"/>
              <a:pPr/>
              <a:t>3/20/2014</a:t>
            </a:fld>
            <a:endParaRPr lang="en-US"/>
          </a:p>
        </p:txBody>
      </p:sp>
      <p:sp>
        <p:nvSpPr>
          <p:cNvPr id="5" name="Rectangle 4"/>
          <p:cNvSpPr>
            <a:spLocks noGrp="1"/>
          </p:cNvSpPr>
          <p:nvPr>
            <p:ph type="ftr" sz="quarter" idx="11"/>
          </p:nvPr>
        </p:nvSpPr>
        <p:spPr/>
        <p:txBody>
          <a:bodyPr/>
          <a:lstStyle/>
          <a:p>
            <a:endParaRPr lang="en-US"/>
          </a:p>
        </p:txBody>
      </p:sp>
      <p:sp>
        <p:nvSpPr>
          <p:cNvPr id="6" name="Rectangle 5"/>
          <p:cNvSpPr>
            <a:spLocks noGrp="1"/>
          </p:cNvSpPr>
          <p:nvPr>
            <p:ph type="sldNum" sz="quarter" idx="12"/>
          </p:nvPr>
        </p:nvSpPr>
        <p:spPr/>
        <p:txBody>
          <a:bodyPr/>
          <a:lstStyle/>
          <a:p>
            <a:fld id="{61B2D147-70D5-4CCF-A613-50D61FE2C10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3" name="Rectangle 2"/>
          <p:cNvSpPr>
            <a:spLocks noGrp="1"/>
          </p:cNvSpPr>
          <p:nvPr>
            <p:ph type="body" orient="vert" idx="1"/>
          </p:nvPr>
        </p:nvSpPr>
        <p:spPr>
          <a:xfrm>
            <a:off x="457200" y="274638"/>
            <a:ext cx="6400800" cy="60499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3"/>
          <p:cNvSpPr>
            <a:spLocks noGrp="1"/>
          </p:cNvSpPr>
          <p:nvPr>
            <p:ph type="dt" sz="half" idx="10"/>
          </p:nvPr>
        </p:nvSpPr>
        <p:spPr/>
        <p:txBody>
          <a:bodyPr/>
          <a:lstStyle/>
          <a:p>
            <a:fld id="{8C8EB7DB-03F0-4B5E-AE63-3B961EDBC2D7}" type="datetimeFigureOut">
              <a:rPr lang="en-US" smtClean="0"/>
              <a:pPr/>
              <a:t>3/20/2014</a:t>
            </a:fld>
            <a:endParaRPr lang="en-US"/>
          </a:p>
        </p:txBody>
      </p:sp>
      <p:sp>
        <p:nvSpPr>
          <p:cNvPr id="5" name="Rectangle 4"/>
          <p:cNvSpPr>
            <a:spLocks noGrp="1"/>
          </p:cNvSpPr>
          <p:nvPr>
            <p:ph type="ftr" sz="quarter" idx="11"/>
          </p:nvPr>
        </p:nvSpPr>
        <p:spPr/>
        <p:txBody>
          <a:bodyPr/>
          <a:lstStyle/>
          <a:p>
            <a:endParaRPr lang="en-US"/>
          </a:p>
        </p:txBody>
      </p:sp>
      <p:sp>
        <p:nvSpPr>
          <p:cNvPr id="6" name="Rectangle 5"/>
          <p:cNvSpPr>
            <a:spLocks noGrp="1"/>
          </p:cNvSpPr>
          <p:nvPr>
            <p:ph type="sldNum" sz="quarter" idx="12"/>
          </p:nvPr>
        </p:nvSpPr>
        <p:spPr/>
        <p:txBody>
          <a:bodyPr/>
          <a:lstStyle/>
          <a:p>
            <a:fld id="{61B2D147-70D5-4CCF-A613-50D61FE2C10E}" type="slidenum">
              <a:rPr lang="en-US" smtClean="0"/>
              <a:pPr/>
              <a:t>‹#›</a:t>
            </a:fld>
            <a:endParaRPr lang="en-US"/>
          </a:p>
        </p:txBody>
      </p:sp>
      <p:sp>
        <p:nvSpPr>
          <p:cNvPr id="7" name="Round Same Side Corner Rectangle 6"/>
          <p:cNvSpPr/>
          <p:nvPr/>
        </p:nvSpPr>
        <p:spPr>
          <a:xfrm rot="5400000">
            <a:off x="4862513" y="2300287"/>
            <a:ext cx="6096000" cy="1952625"/>
          </a:xfrm>
          <a:prstGeom prst="round2SameRect">
            <a:avLst>
              <a:gd name="adj1" fmla="val 4902"/>
              <a:gd name="adj2" fmla="val 0"/>
            </a:avLst>
          </a:prstGeom>
          <a:solidFill>
            <a:schemeClr val="accent1"/>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a:spLocks noGrp="1"/>
          </p:cNvSpPr>
          <p:nvPr>
            <p:ph type="title" orient="vert"/>
          </p:nvPr>
        </p:nvSpPr>
        <p:spPr>
          <a:xfrm>
            <a:off x="7029450" y="274638"/>
            <a:ext cx="1752600" cy="5973762"/>
          </a:xfrm>
        </p:spPr>
        <p:txBody>
          <a:bodyPr vert="eaVert"/>
          <a:lstStyle>
            <a:lvl1pPr>
              <a:defRPr>
                <a:solidFill>
                  <a:srgbClr val="FFFFFF"/>
                </a:solidFill>
              </a:defRPr>
            </a:lvl1pPr>
          </a:lstStyle>
          <a:p>
            <a:r>
              <a:rPr lang="en-US" smtClean="0"/>
              <a:t>Click to edit Master title style</a:t>
            </a:r>
            <a:endParaRPr lang="en-US" dirty="0"/>
          </a:p>
        </p:txBody>
      </p:sp>
      <p:cxnSp>
        <p:nvCxnSpPr>
          <p:cNvPr id="8" name="Straight Connector 7"/>
          <p:cNvCxnSpPr/>
          <p:nvPr/>
        </p:nvCxnSpPr>
        <p:spPr>
          <a:xfrm>
            <a:off x="228600" y="6528816"/>
            <a:ext cx="8686800" cy="1588"/>
          </a:xfrm>
          <a:prstGeom prst="line">
            <a:avLst/>
          </a:prstGeom>
          <a:ln w="12700" cap="rnd" cmpd="sng" algn="ctr">
            <a:solidFill>
              <a:schemeClr val="tx2"/>
            </a:solidFill>
            <a:prstDash val="solid"/>
          </a:ln>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smtClean="0"/>
              <a:t>Click to edit Master title style</a:t>
            </a:r>
            <a:endParaRPr lang="en-US" dirty="0"/>
          </a:p>
        </p:txBody>
      </p:sp>
      <p:sp>
        <p:nvSpPr>
          <p:cNvPr id="3" name="Rectangle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p:cNvSpPr>
          <p:nvPr>
            <p:ph type="dt" sz="half" idx="10"/>
          </p:nvPr>
        </p:nvSpPr>
        <p:spPr/>
        <p:txBody>
          <a:bodyPr/>
          <a:lstStyle/>
          <a:p>
            <a:fld id="{8C8EB7DB-03F0-4B5E-AE63-3B961EDBC2D7}" type="datetimeFigureOut">
              <a:rPr lang="en-US" smtClean="0"/>
              <a:pPr/>
              <a:t>3/20/2014</a:t>
            </a:fld>
            <a:endParaRPr lang="en-US"/>
          </a:p>
        </p:txBody>
      </p:sp>
      <p:sp>
        <p:nvSpPr>
          <p:cNvPr id="5" name="Rectangle 4"/>
          <p:cNvSpPr>
            <a:spLocks noGrp="1"/>
          </p:cNvSpPr>
          <p:nvPr>
            <p:ph type="ftr" sz="quarter" idx="11"/>
          </p:nvPr>
        </p:nvSpPr>
        <p:spPr/>
        <p:txBody>
          <a:bodyPr/>
          <a:lstStyle/>
          <a:p>
            <a:endParaRPr lang="en-US"/>
          </a:p>
        </p:txBody>
      </p:sp>
      <p:sp>
        <p:nvSpPr>
          <p:cNvPr id="6" name="Rectangle 5"/>
          <p:cNvSpPr>
            <a:spLocks noGrp="1"/>
          </p:cNvSpPr>
          <p:nvPr>
            <p:ph type="sldNum" sz="quarter" idx="12"/>
          </p:nvPr>
        </p:nvSpPr>
        <p:spPr/>
        <p:txBody>
          <a:bodyPr/>
          <a:lstStyle/>
          <a:p>
            <a:fld id="{61B2D147-70D5-4CCF-A613-50D61FE2C10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ound Same Side Corner Rectangle 7"/>
          <p:cNvSpPr/>
          <p:nvPr/>
        </p:nvSpPr>
        <p:spPr>
          <a:xfrm>
            <a:off x="228600" y="228600"/>
            <a:ext cx="8686800" cy="4953000"/>
          </a:xfrm>
          <a:prstGeom prst="round2SameRect">
            <a:avLst>
              <a:gd name="adj1" fmla="val 2821"/>
              <a:gd name="adj2" fmla="val 0"/>
            </a:avLst>
          </a:prstGeom>
          <a:solidFill>
            <a:schemeClr val="tx2"/>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 Same Side Corner Rectangle 6"/>
          <p:cNvSpPr/>
          <p:nvPr/>
        </p:nvSpPr>
        <p:spPr>
          <a:xfrm flipV="1">
            <a:off x="228600" y="5257800"/>
            <a:ext cx="8686800" cy="1295400"/>
          </a:xfrm>
          <a:prstGeom prst="round2SameRect">
            <a:avLst>
              <a:gd name="adj1" fmla="val 10784"/>
              <a:gd name="adj2" fmla="val 0"/>
            </a:avLst>
          </a:prstGeom>
          <a:solidFill>
            <a:schemeClr val="accent1"/>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a:spLocks noGrp="1"/>
          </p:cNvSpPr>
          <p:nvPr>
            <p:ph type="title"/>
          </p:nvPr>
        </p:nvSpPr>
        <p:spPr>
          <a:xfrm>
            <a:off x="685800" y="838200"/>
            <a:ext cx="7772400" cy="4191000"/>
          </a:xfrm>
        </p:spPr>
        <p:txBody>
          <a:bodyPr anchor="ctr"/>
          <a:lstStyle>
            <a:lvl1pPr algn="ctr">
              <a:defRPr sz="4800" b="0" cap="none" baseline="0">
                <a:solidFill>
                  <a:schemeClr val="bg2"/>
                </a:solidFill>
                <a:effectLst/>
              </a:defRPr>
            </a:lvl1pPr>
          </a:lstStyle>
          <a:p>
            <a:r>
              <a:rPr lang="en-US" smtClean="0"/>
              <a:t>Click to edit Master title style</a:t>
            </a:r>
            <a:endParaRPr lang="en-US" dirty="0"/>
          </a:p>
        </p:txBody>
      </p:sp>
      <p:sp>
        <p:nvSpPr>
          <p:cNvPr id="3" name="Rectangle 2"/>
          <p:cNvSpPr>
            <a:spLocks noGrp="1"/>
          </p:cNvSpPr>
          <p:nvPr>
            <p:ph type="body" idx="1"/>
          </p:nvPr>
        </p:nvSpPr>
        <p:spPr>
          <a:xfrm>
            <a:off x="722313" y="5410200"/>
            <a:ext cx="7772400" cy="1042987"/>
          </a:xfrm>
        </p:spPr>
        <p:txBody>
          <a:bodyPr anchor="ctr">
            <a:normAutofit/>
          </a:bodyPr>
          <a:lstStyle>
            <a:lvl1pPr marL="0" indent="0" algn="ctr">
              <a:buNone/>
              <a:defRPr sz="28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Rectangle 3"/>
          <p:cNvSpPr>
            <a:spLocks noGrp="1"/>
          </p:cNvSpPr>
          <p:nvPr>
            <p:ph type="dt" sz="half" idx="10"/>
          </p:nvPr>
        </p:nvSpPr>
        <p:spPr/>
        <p:txBody>
          <a:bodyPr/>
          <a:lstStyle/>
          <a:p>
            <a:fld id="{8C8EB7DB-03F0-4B5E-AE63-3B961EDBC2D7}" type="datetimeFigureOut">
              <a:rPr lang="en-US" smtClean="0"/>
              <a:pPr/>
              <a:t>3/20/2014</a:t>
            </a:fld>
            <a:endParaRPr lang="en-US"/>
          </a:p>
        </p:txBody>
      </p:sp>
      <p:sp>
        <p:nvSpPr>
          <p:cNvPr id="5" name="Rectangle 4"/>
          <p:cNvSpPr>
            <a:spLocks noGrp="1"/>
          </p:cNvSpPr>
          <p:nvPr>
            <p:ph type="ftr" sz="quarter" idx="11"/>
          </p:nvPr>
        </p:nvSpPr>
        <p:spPr/>
        <p:txBody>
          <a:bodyPr/>
          <a:lstStyle/>
          <a:p>
            <a:endParaRPr lang="en-US"/>
          </a:p>
        </p:txBody>
      </p:sp>
      <p:sp>
        <p:nvSpPr>
          <p:cNvPr id="6" name="Rectangle 5"/>
          <p:cNvSpPr>
            <a:spLocks noGrp="1"/>
          </p:cNvSpPr>
          <p:nvPr>
            <p:ph type="sldNum" sz="quarter" idx="12"/>
          </p:nvPr>
        </p:nvSpPr>
        <p:spPr/>
        <p:txBody>
          <a:bodyPr/>
          <a:lstStyle/>
          <a:p>
            <a:fld id="{61B2D147-70D5-4CCF-A613-50D61FE2C10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smtClean="0"/>
              <a:t>Click to edit Master title style</a:t>
            </a:r>
            <a:endParaRPr lang="en-US"/>
          </a:p>
        </p:txBody>
      </p:sp>
      <p:sp>
        <p:nvSpPr>
          <p:cNvPr id="3" name="Rectangle 2"/>
          <p:cNvSpPr>
            <a:spLocks noGrp="1"/>
          </p:cNvSpPr>
          <p:nvPr>
            <p:ph sz="half" idx="1"/>
          </p:nvPr>
        </p:nvSpPr>
        <p:spPr>
          <a:xfrm>
            <a:off x="301752" y="1600200"/>
            <a:ext cx="4160520" cy="47548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3"/>
          <p:cNvSpPr>
            <a:spLocks noGrp="1"/>
          </p:cNvSpPr>
          <p:nvPr>
            <p:ph sz="half" idx="2"/>
          </p:nvPr>
        </p:nvSpPr>
        <p:spPr>
          <a:xfrm>
            <a:off x="4648200" y="1600200"/>
            <a:ext cx="4160520" cy="47548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a:spLocks noGrp="1"/>
          </p:cNvSpPr>
          <p:nvPr>
            <p:ph type="dt" sz="half" idx="10"/>
          </p:nvPr>
        </p:nvSpPr>
        <p:spPr/>
        <p:txBody>
          <a:bodyPr/>
          <a:lstStyle/>
          <a:p>
            <a:fld id="{8C8EB7DB-03F0-4B5E-AE63-3B961EDBC2D7}" type="datetimeFigureOut">
              <a:rPr lang="en-US" smtClean="0"/>
              <a:pPr/>
              <a:t>3/20/2014</a:t>
            </a:fld>
            <a:endParaRPr lang="en-US"/>
          </a:p>
        </p:txBody>
      </p:sp>
      <p:sp>
        <p:nvSpPr>
          <p:cNvPr id="6" name="Rectangle 5"/>
          <p:cNvSpPr>
            <a:spLocks noGrp="1"/>
          </p:cNvSpPr>
          <p:nvPr>
            <p:ph type="ftr" sz="quarter" idx="11"/>
          </p:nvPr>
        </p:nvSpPr>
        <p:spPr/>
        <p:txBody>
          <a:bodyPr/>
          <a:lstStyle/>
          <a:p>
            <a:endParaRPr lang="en-US"/>
          </a:p>
        </p:txBody>
      </p:sp>
      <p:sp>
        <p:nvSpPr>
          <p:cNvPr id="7" name="Rectangle 6"/>
          <p:cNvSpPr>
            <a:spLocks noGrp="1"/>
          </p:cNvSpPr>
          <p:nvPr>
            <p:ph type="sldNum" sz="quarter" idx="12"/>
          </p:nvPr>
        </p:nvSpPr>
        <p:spPr/>
        <p:txBody>
          <a:bodyPr/>
          <a:lstStyle/>
          <a:p>
            <a:fld id="{61B2D147-70D5-4CCF-A613-50D61FE2C10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lvl1pPr>
              <a:defRPr/>
            </a:lvl1pPr>
          </a:lstStyle>
          <a:p>
            <a:r>
              <a:rPr lang="en-US" smtClean="0"/>
              <a:t>Click to edit Master title style</a:t>
            </a:r>
            <a:endParaRPr lang="en-US"/>
          </a:p>
        </p:txBody>
      </p:sp>
      <p:sp>
        <p:nvSpPr>
          <p:cNvPr id="3" name="Rectangle 2"/>
          <p:cNvSpPr>
            <a:spLocks noGrp="1"/>
          </p:cNvSpPr>
          <p:nvPr>
            <p:ph type="body" idx="1"/>
          </p:nvPr>
        </p:nvSpPr>
        <p:spPr>
          <a:xfrm>
            <a:off x="301752" y="1535112"/>
            <a:ext cx="4160520" cy="827087"/>
          </a:xfrm>
        </p:spPr>
        <p:txBody>
          <a:bodyPr anchor="ctr">
            <a:normAutofit/>
            <a:scene3d>
              <a:camera prst="orthographicFront"/>
              <a:lightRig rig="flat" dir="tl">
                <a:rot lat="0" lon="0" rev="6600000"/>
              </a:lightRig>
            </a:scene3d>
            <a:sp3d>
              <a:contourClr>
                <a:schemeClr val="accent2">
                  <a:shade val="75000"/>
                </a:schemeClr>
              </a:contourClr>
            </a:sp3d>
          </a:bodyPr>
          <a:lstStyle>
            <a:lvl1pPr marL="0" indent="0" algn="ctr">
              <a:buNone/>
              <a:defRPr lang="en-US" sz="2400" b="0" dirty="0" smtClean="0">
                <a:ln w="11430"/>
                <a:solidFill>
                  <a:schemeClr val="tx2"/>
                </a:solidFill>
                <a:effectLst/>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Rectangle 3"/>
          <p:cNvSpPr>
            <a:spLocks noGrp="1"/>
          </p:cNvSpPr>
          <p:nvPr>
            <p:ph sz="half" idx="2"/>
          </p:nvPr>
        </p:nvSpPr>
        <p:spPr>
          <a:xfrm>
            <a:off x="301752" y="2373312"/>
            <a:ext cx="41605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a:spLocks noGrp="1"/>
          </p:cNvSpPr>
          <p:nvPr>
            <p:ph type="body" sz="quarter" idx="3"/>
          </p:nvPr>
        </p:nvSpPr>
        <p:spPr>
          <a:xfrm>
            <a:off x="4645024" y="1535112"/>
            <a:ext cx="4160520" cy="827087"/>
          </a:xfrm>
        </p:spPr>
        <p:txBody>
          <a:bodyPr anchor="ctr">
            <a:normAutofit/>
            <a:scene3d>
              <a:camera prst="orthographicFront"/>
              <a:lightRig rig="flat" dir="tl">
                <a:rot lat="0" lon="0" rev="6600000"/>
              </a:lightRig>
            </a:scene3d>
            <a:sp3d>
              <a:contourClr>
                <a:schemeClr val="accent2">
                  <a:shade val="75000"/>
                </a:schemeClr>
              </a:contourClr>
            </a:sp3d>
          </a:bodyPr>
          <a:lstStyle>
            <a:lvl1pPr marL="0" indent="0" algn="ctr">
              <a:buNone/>
              <a:defRPr lang="en-US" sz="2400" b="0" dirty="0" smtClean="0">
                <a:ln w="11430"/>
                <a:solidFill>
                  <a:schemeClr val="tx2"/>
                </a:solidFill>
                <a:effectLst/>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Rectangle 5"/>
          <p:cNvSpPr>
            <a:spLocks noGrp="1"/>
          </p:cNvSpPr>
          <p:nvPr>
            <p:ph sz="quarter" idx="4"/>
          </p:nvPr>
        </p:nvSpPr>
        <p:spPr>
          <a:xfrm>
            <a:off x="4645024" y="2373312"/>
            <a:ext cx="41605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a:spLocks noGrp="1"/>
          </p:cNvSpPr>
          <p:nvPr>
            <p:ph type="dt" sz="half" idx="10"/>
          </p:nvPr>
        </p:nvSpPr>
        <p:spPr/>
        <p:txBody>
          <a:bodyPr/>
          <a:lstStyle/>
          <a:p>
            <a:fld id="{8C8EB7DB-03F0-4B5E-AE63-3B961EDBC2D7}" type="datetimeFigureOut">
              <a:rPr lang="en-US" smtClean="0"/>
              <a:pPr/>
              <a:t>3/20/2014</a:t>
            </a:fld>
            <a:endParaRPr lang="en-US"/>
          </a:p>
        </p:txBody>
      </p:sp>
      <p:sp>
        <p:nvSpPr>
          <p:cNvPr id="8" name="Rectangle 7"/>
          <p:cNvSpPr>
            <a:spLocks noGrp="1"/>
          </p:cNvSpPr>
          <p:nvPr>
            <p:ph type="ftr" sz="quarter" idx="11"/>
          </p:nvPr>
        </p:nvSpPr>
        <p:spPr/>
        <p:txBody>
          <a:bodyPr/>
          <a:lstStyle/>
          <a:p>
            <a:endParaRPr lang="en-US"/>
          </a:p>
        </p:txBody>
      </p:sp>
      <p:sp>
        <p:nvSpPr>
          <p:cNvPr id="9" name="Rectangle 8"/>
          <p:cNvSpPr>
            <a:spLocks noGrp="1"/>
          </p:cNvSpPr>
          <p:nvPr>
            <p:ph type="sldNum" sz="quarter" idx="12"/>
          </p:nvPr>
        </p:nvSpPr>
        <p:spPr/>
        <p:txBody>
          <a:bodyPr/>
          <a:lstStyle/>
          <a:p>
            <a:fld id="{61B2D147-70D5-4CCF-A613-50D61FE2C10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smtClean="0"/>
              <a:t>Click to edit Master title style</a:t>
            </a:r>
            <a:endParaRPr lang="en-US"/>
          </a:p>
        </p:txBody>
      </p:sp>
      <p:sp>
        <p:nvSpPr>
          <p:cNvPr id="3" name="Rectangle 2"/>
          <p:cNvSpPr>
            <a:spLocks noGrp="1"/>
          </p:cNvSpPr>
          <p:nvPr>
            <p:ph type="dt" sz="half" idx="10"/>
          </p:nvPr>
        </p:nvSpPr>
        <p:spPr/>
        <p:txBody>
          <a:bodyPr/>
          <a:lstStyle/>
          <a:p>
            <a:fld id="{8C8EB7DB-03F0-4B5E-AE63-3B961EDBC2D7}" type="datetimeFigureOut">
              <a:rPr lang="en-US" smtClean="0"/>
              <a:pPr/>
              <a:t>3/20/2014</a:t>
            </a:fld>
            <a:endParaRPr lang="en-US"/>
          </a:p>
        </p:txBody>
      </p:sp>
      <p:sp>
        <p:nvSpPr>
          <p:cNvPr id="4" name="Rectangle 3"/>
          <p:cNvSpPr>
            <a:spLocks noGrp="1"/>
          </p:cNvSpPr>
          <p:nvPr>
            <p:ph type="ftr" sz="quarter" idx="11"/>
          </p:nvPr>
        </p:nvSpPr>
        <p:spPr/>
        <p:txBody>
          <a:bodyPr/>
          <a:lstStyle/>
          <a:p>
            <a:endParaRPr lang="en-US"/>
          </a:p>
        </p:txBody>
      </p:sp>
      <p:sp>
        <p:nvSpPr>
          <p:cNvPr id="5" name="Rectangle 4"/>
          <p:cNvSpPr>
            <a:spLocks noGrp="1"/>
          </p:cNvSpPr>
          <p:nvPr>
            <p:ph type="sldNum" sz="quarter" idx="12"/>
          </p:nvPr>
        </p:nvSpPr>
        <p:spPr/>
        <p:txBody>
          <a:bodyPr/>
          <a:lstStyle/>
          <a:p>
            <a:fld id="{61B2D147-70D5-4CCF-A613-50D61FE2C10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a:spLocks noGrp="1"/>
          </p:cNvSpPr>
          <p:nvPr>
            <p:ph type="dt" sz="half" idx="10"/>
          </p:nvPr>
        </p:nvSpPr>
        <p:spPr/>
        <p:txBody>
          <a:bodyPr/>
          <a:lstStyle/>
          <a:p>
            <a:fld id="{8C8EB7DB-03F0-4B5E-AE63-3B961EDBC2D7}" type="datetimeFigureOut">
              <a:rPr lang="en-US" smtClean="0"/>
              <a:pPr/>
              <a:t>3/20/2014</a:t>
            </a:fld>
            <a:endParaRPr lang="en-US"/>
          </a:p>
        </p:txBody>
      </p:sp>
      <p:sp>
        <p:nvSpPr>
          <p:cNvPr id="3" name="Rectangle 2"/>
          <p:cNvSpPr>
            <a:spLocks noGrp="1"/>
          </p:cNvSpPr>
          <p:nvPr>
            <p:ph type="ftr" sz="quarter" idx="11"/>
          </p:nvPr>
        </p:nvSpPr>
        <p:spPr/>
        <p:txBody>
          <a:bodyPr/>
          <a:lstStyle/>
          <a:p>
            <a:endParaRPr lang="en-US"/>
          </a:p>
        </p:txBody>
      </p:sp>
      <p:sp>
        <p:nvSpPr>
          <p:cNvPr id="4" name="Rectangle 3"/>
          <p:cNvSpPr>
            <a:spLocks noGrp="1"/>
          </p:cNvSpPr>
          <p:nvPr>
            <p:ph type="sldNum" sz="quarter" idx="12"/>
          </p:nvPr>
        </p:nvSpPr>
        <p:spPr/>
        <p:txBody>
          <a:bodyPr/>
          <a:lstStyle/>
          <a:p>
            <a:fld id="{61B2D147-70D5-4CCF-A613-50D61FE2C10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ound Same Side Corner Rectangle 7"/>
          <p:cNvSpPr/>
          <p:nvPr/>
        </p:nvSpPr>
        <p:spPr>
          <a:xfrm>
            <a:off x="228600" y="152400"/>
            <a:ext cx="8686800" cy="1295400"/>
          </a:xfrm>
          <a:prstGeom prst="round2SameRect">
            <a:avLst>
              <a:gd name="adj1" fmla="val 4902"/>
              <a:gd name="adj2" fmla="val 0"/>
            </a:avLst>
          </a:prstGeom>
          <a:solidFill>
            <a:schemeClr val="accent1"/>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a:spLocks noGrp="1"/>
          </p:cNvSpPr>
          <p:nvPr>
            <p:ph type="title"/>
          </p:nvPr>
        </p:nvSpPr>
        <p:spPr>
          <a:xfrm>
            <a:off x="304800" y="228600"/>
            <a:ext cx="4495800" cy="1143000"/>
          </a:xfrm>
        </p:spPr>
        <p:txBody>
          <a:bodyPr anchor="ctr"/>
          <a:lstStyle>
            <a:lvl1pPr algn="l">
              <a:defRPr sz="2800" b="0"/>
            </a:lvl1pPr>
          </a:lstStyle>
          <a:p>
            <a:r>
              <a:rPr lang="en-US" smtClean="0"/>
              <a:t>Click to edit Master title style</a:t>
            </a:r>
            <a:endParaRPr lang="en-US" dirty="0"/>
          </a:p>
        </p:txBody>
      </p:sp>
      <p:sp>
        <p:nvSpPr>
          <p:cNvPr id="3" name="Rectangle 2"/>
          <p:cNvSpPr>
            <a:spLocks noGrp="1"/>
          </p:cNvSpPr>
          <p:nvPr>
            <p:ph idx="1"/>
          </p:nvPr>
        </p:nvSpPr>
        <p:spPr>
          <a:xfrm>
            <a:off x="228600" y="1600200"/>
            <a:ext cx="8686800" cy="47244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a:spLocks noGrp="1"/>
          </p:cNvSpPr>
          <p:nvPr>
            <p:ph type="dt" sz="half" idx="10"/>
          </p:nvPr>
        </p:nvSpPr>
        <p:spPr/>
        <p:txBody>
          <a:bodyPr/>
          <a:lstStyle/>
          <a:p>
            <a:fld id="{8C8EB7DB-03F0-4B5E-AE63-3B961EDBC2D7}" type="datetimeFigureOut">
              <a:rPr lang="en-US" smtClean="0"/>
              <a:pPr/>
              <a:t>3/20/2014</a:t>
            </a:fld>
            <a:endParaRPr lang="en-US"/>
          </a:p>
        </p:txBody>
      </p:sp>
      <p:sp>
        <p:nvSpPr>
          <p:cNvPr id="6" name="Rectangle 5"/>
          <p:cNvSpPr>
            <a:spLocks noGrp="1"/>
          </p:cNvSpPr>
          <p:nvPr>
            <p:ph type="ftr" sz="quarter" idx="11"/>
          </p:nvPr>
        </p:nvSpPr>
        <p:spPr/>
        <p:txBody>
          <a:bodyPr/>
          <a:lstStyle/>
          <a:p>
            <a:endParaRPr lang="en-US"/>
          </a:p>
        </p:txBody>
      </p:sp>
      <p:sp>
        <p:nvSpPr>
          <p:cNvPr id="7" name="Rectangle 6"/>
          <p:cNvSpPr>
            <a:spLocks noGrp="1"/>
          </p:cNvSpPr>
          <p:nvPr>
            <p:ph type="sldNum" sz="quarter" idx="12"/>
          </p:nvPr>
        </p:nvSpPr>
        <p:spPr/>
        <p:txBody>
          <a:bodyPr/>
          <a:lstStyle/>
          <a:p>
            <a:fld id="{61B2D147-70D5-4CCF-A613-50D61FE2C10E}" type="slidenum">
              <a:rPr lang="en-US" smtClean="0"/>
              <a:pPr/>
              <a:t>‹#›</a:t>
            </a:fld>
            <a:endParaRPr lang="en-US"/>
          </a:p>
        </p:txBody>
      </p:sp>
      <p:cxnSp>
        <p:nvCxnSpPr>
          <p:cNvPr id="9" name="Straight Connector 8"/>
          <p:cNvCxnSpPr/>
          <p:nvPr/>
        </p:nvCxnSpPr>
        <p:spPr>
          <a:xfrm>
            <a:off x="228600" y="6528816"/>
            <a:ext cx="8686800" cy="1588"/>
          </a:xfrm>
          <a:prstGeom prst="line">
            <a:avLst/>
          </a:prstGeom>
          <a:ln w="12700" cap="rnd" cmpd="sng" algn="ctr">
            <a:solidFill>
              <a:schemeClr val="tx2"/>
            </a:solidFill>
            <a:prstDash val="solid"/>
          </a:ln>
          <a:effectLst/>
        </p:spPr>
        <p:style>
          <a:lnRef idx="1">
            <a:schemeClr val="accent1"/>
          </a:lnRef>
          <a:fillRef idx="0">
            <a:schemeClr val="accent1"/>
          </a:fillRef>
          <a:effectRef idx="0">
            <a:schemeClr val="accent1"/>
          </a:effectRef>
          <a:fontRef idx="minor">
            <a:schemeClr val="tx1"/>
          </a:fontRef>
        </p:style>
      </p:cxnSp>
      <p:sp useBgFill="1">
        <p:nvSpPr>
          <p:cNvPr id="10" name="Rectangle 9"/>
          <p:cNvSpPr/>
          <p:nvPr/>
        </p:nvSpPr>
        <p:spPr>
          <a:xfrm>
            <a:off x="4876800" y="152400"/>
            <a:ext cx="3581400" cy="12954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967288" y="152400"/>
            <a:ext cx="3400425" cy="1295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a:spLocks noGrp="1"/>
          </p:cNvSpPr>
          <p:nvPr>
            <p:ph type="body" sz="half" idx="2"/>
          </p:nvPr>
        </p:nvSpPr>
        <p:spPr>
          <a:xfrm>
            <a:off x="5105400" y="228600"/>
            <a:ext cx="3200400" cy="1143000"/>
          </a:xfrm>
        </p:spPr>
        <p:txBody>
          <a:bodyPr anchor="ctr">
            <a:normAutofit/>
          </a:bodyPr>
          <a:lstStyle>
            <a:lvl1pPr marL="0" indent="0" algn="l">
              <a:buNone/>
              <a:defRPr sz="160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ound Same Side Corner Rectangle 7"/>
          <p:cNvSpPr/>
          <p:nvPr/>
        </p:nvSpPr>
        <p:spPr>
          <a:xfrm>
            <a:off x="228600" y="152400"/>
            <a:ext cx="8686800" cy="1295400"/>
          </a:xfrm>
          <a:prstGeom prst="round2SameRect">
            <a:avLst>
              <a:gd name="adj1" fmla="val 4902"/>
              <a:gd name="adj2" fmla="val 0"/>
            </a:avLst>
          </a:prstGeom>
          <a:solidFill>
            <a:schemeClr val="accent1"/>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a:spLocks noGrp="1"/>
          </p:cNvSpPr>
          <p:nvPr>
            <p:ph type="pic" idx="1"/>
          </p:nvPr>
        </p:nvSpPr>
        <p:spPr>
          <a:xfrm>
            <a:off x="228600" y="1524000"/>
            <a:ext cx="8686800" cy="4910328"/>
          </a:xfrm>
          <a:solidFill>
            <a:schemeClr val="bg2"/>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Rectangle 4"/>
          <p:cNvSpPr>
            <a:spLocks noGrp="1"/>
          </p:cNvSpPr>
          <p:nvPr>
            <p:ph type="dt" sz="half" idx="10"/>
          </p:nvPr>
        </p:nvSpPr>
        <p:spPr/>
        <p:txBody>
          <a:bodyPr/>
          <a:lstStyle/>
          <a:p>
            <a:fld id="{8C8EB7DB-03F0-4B5E-AE63-3B961EDBC2D7}" type="datetimeFigureOut">
              <a:rPr lang="en-US" smtClean="0"/>
              <a:pPr/>
              <a:t>3/20/2014</a:t>
            </a:fld>
            <a:endParaRPr lang="en-US"/>
          </a:p>
        </p:txBody>
      </p:sp>
      <p:sp>
        <p:nvSpPr>
          <p:cNvPr id="6" name="Rectangle 5"/>
          <p:cNvSpPr>
            <a:spLocks noGrp="1"/>
          </p:cNvSpPr>
          <p:nvPr>
            <p:ph type="ftr" sz="quarter" idx="11"/>
          </p:nvPr>
        </p:nvSpPr>
        <p:spPr/>
        <p:txBody>
          <a:bodyPr/>
          <a:lstStyle/>
          <a:p>
            <a:endParaRPr lang="en-US"/>
          </a:p>
        </p:txBody>
      </p:sp>
      <p:sp>
        <p:nvSpPr>
          <p:cNvPr id="7" name="Rectangle 6"/>
          <p:cNvSpPr>
            <a:spLocks noGrp="1"/>
          </p:cNvSpPr>
          <p:nvPr>
            <p:ph type="sldNum" sz="quarter" idx="12"/>
          </p:nvPr>
        </p:nvSpPr>
        <p:spPr/>
        <p:txBody>
          <a:bodyPr/>
          <a:lstStyle/>
          <a:p>
            <a:fld id="{61B2D147-70D5-4CCF-A613-50D61FE2C10E}" type="slidenum">
              <a:rPr lang="en-US" smtClean="0"/>
              <a:pPr/>
              <a:t>‹#›</a:t>
            </a:fld>
            <a:endParaRPr lang="en-US"/>
          </a:p>
        </p:txBody>
      </p:sp>
      <p:sp useBgFill="1">
        <p:nvSpPr>
          <p:cNvPr id="9" name="Rectangle 8"/>
          <p:cNvSpPr/>
          <p:nvPr/>
        </p:nvSpPr>
        <p:spPr>
          <a:xfrm>
            <a:off x="4876800" y="152400"/>
            <a:ext cx="3581400" cy="12954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967288" y="152400"/>
            <a:ext cx="3400425" cy="1295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a:spLocks noGrp="1"/>
          </p:cNvSpPr>
          <p:nvPr>
            <p:ph type="title"/>
          </p:nvPr>
        </p:nvSpPr>
        <p:spPr>
          <a:xfrm>
            <a:off x="304800" y="228600"/>
            <a:ext cx="4495800" cy="1143000"/>
          </a:xfrm>
        </p:spPr>
        <p:txBody>
          <a:bodyPr anchor="ctr"/>
          <a:lstStyle>
            <a:lvl1pPr algn="l">
              <a:defRPr sz="2800" b="0"/>
            </a:lvl1pPr>
          </a:lstStyle>
          <a:p>
            <a:r>
              <a:rPr lang="en-US" smtClean="0"/>
              <a:t>Click to edit Master title style</a:t>
            </a:r>
            <a:endParaRPr lang="en-US" dirty="0"/>
          </a:p>
        </p:txBody>
      </p:sp>
      <p:sp>
        <p:nvSpPr>
          <p:cNvPr id="4" name="Rectangle 3"/>
          <p:cNvSpPr>
            <a:spLocks noGrp="1"/>
          </p:cNvSpPr>
          <p:nvPr>
            <p:ph type="body" sz="half" idx="2"/>
          </p:nvPr>
        </p:nvSpPr>
        <p:spPr>
          <a:xfrm>
            <a:off x="5105400" y="228600"/>
            <a:ext cx="3200400" cy="1143000"/>
          </a:xfrm>
        </p:spPr>
        <p:txBody>
          <a:bodyPr anchor="ctr">
            <a:normAutofit/>
          </a:bodyPr>
          <a:lstStyle>
            <a:lvl1pPr marL="0" indent="0">
              <a:buNone/>
              <a:defRPr sz="160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1" name="Straight Connector 10"/>
          <p:cNvCxnSpPr/>
          <p:nvPr/>
        </p:nvCxnSpPr>
        <p:spPr>
          <a:xfrm>
            <a:off x="228600" y="6528816"/>
            <a:ext cx="8686800" cy="1588"/>
          </a:xfrm>
          <a:prstGeom prst="line">
            <a:avLst/>
          </a:prstGeom>
          <a:ln w="12700" cap="rnd" cmpd="sng" algn="ctr">
            <a:solidFill>
              <a:schemeClr val="tx2"/>
            </a:solidFill>
            <a:prstDash val="solid"/>
          </a:ln>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ound Same Side Corner Rectangle 6"/>
          <p:cNvSpPr/>
          <p:nvPr/>
        </p:nvSpPr>
        <p:spPr>
          <a:xfrm>
            <a:off x="228600" y="152400"/>
            <a:ext cx="8686800" cy="1295400"/>
          </a:xfrm>
          <a:prstGeom prst="round2SameRect">
            <a:avLst>
              <a:gd name="adj1" fmla="val 4902"/>
              <a:gd name="adj2" fmla="val 0"/>
            </a:avLst>
          </a:prstGeom>
          <a:solidFill>
            <a:schemeClr val="accent1"/>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04800" y="274638"/>
            <a:ext cx="85344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04800" y="1600200"/>
            <a:ext cx="85344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28600" y="6520942"/>
            <a:ext cx="2133600" cy="320040"/>
          </a:xfrm>
          <a:prstGeom prst="rect">
            <a:avLst/>
          </a:prstGeom>
        </p:spPr>
        <p:txBody>
          <a:bodyPr vert="horz" lIns="91440" tIns="45720" rIns="91440" bIns="45720" rtlCol="0" anchor="ctr"/>
          <a:lstStyle>
            <a:lvl1pPr algn="l">
              <a:defRPr sz="1200">
                <a:solidFill>
                  <a:schemeClr val="tx2"/>
                </a:solidFill>
              </a:defRPr>
            </a:lvl1pPr>
          </a:lstStyle>
          <a:p>
            <a:fld id="{8C8EB7DB-03F0-4B5E-AE63-3B961EDBC2D7}" type="datetimeFigureOut">
              <a:rPr lang="en-US" smtClean="0"/>
              <a:pPr/>
              <a:t>3/20/2014</a:t>
            </a:fld>
            <a:endParaRPr lang="en-US"/>
          </a:p>
        </p:txBody>
      </p:sp>
      <p:sp>
        <p:nvSpPr>
          <p:cNvPr id="5" name="Footer Placeholder 4"/>
          <p:cNvSpPr>
            <a:spLocks noGrp="1"/>
          </p:cNvSpPr>
          <p:nvPr>
            <p:ph type="ftr" sz="quarter" idx="3"/>
          </p:nvPr>
        </p:nvSpPr>
        <p:spPr>
          <a:xfrm>
            <a:off x="2895600" y="6520942"/>
            <a:ext cx="3429000" cy="320040"/>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781800" y="6520942"/>
            <a:ext cx="2133600" cy="320040"/>
          </a:xfrm>
          <a:prstGeom prst="rect">
            <a:avLst/>
          </a:prstGeom>
        </p:spPr>
        <p:txBody>
          <a:bodyPr vert="horz" lIns="91440" tIns="45720" rIns="91440" bIns="45720" rtlCol="0" anchor="ctr"/>
          <a:lstStyle>
            <a:lvl1pPr algn="r">
              <a:defRPr sz="1200">
                <a:solidFill>
                  <a:schemeClr val="tx2"/>
                </a:solidFill>
              </a:defRPr>
            </a:lvl1pPr>
          </a:lstStyle>
          <a:p>
            <a:fld id="{61B2D147-70D5-4CCF-A613-50D61FE2C10E}" type="slidenum">
              <a:rPr lang="en-US" smtClean="0"/>
              <a:pPr/>
              <a:t>‹#›</a:t>
            </a:fld>
            <a:endParaRPr lang="en-US"/>
          </a:p>
        </p:txBody>
      </p:sp>
      <p:cxnSp>
        <p:nvCxnSpPr>
          <p:cNvPr id="8" name="Straight Connector 7"/>
          <p:cNvCxnSpPr/>
          <p:nvPr/>
        </p:nvCxnSpPr>
        <p:spPr>
          <a:xfrm>
            <a:off x="228600" y="6524625"/>
            <a:ext cx="8686800" cy="1588"/>
          </a:xfrm>
          <a:prstGeom prst="line">
            <a:avLst/>
          </a:prstGeom>
          <a:ln w="12700" cap="rnd" cmpd="sng" algn="ctr">
            <a:solidFill>
              <a:schemeClr val="tx2"/>
            </a:solidFill>
            <a:prstDash val="solid"/>
          </a:ln>
          <a:effectLst/>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600" kern="1200">
          <a:solidFill>
            <a:srgbClr val="FFFFFF"/>
          </a:solidFill>
          <a:effectLst/>
          <a:latin typeface="+mj-lt"/>
          <a:ea typeface="+mj-ea"/>
          <a:cs typeface="+mj-cs"/>
        </a:defRPr>
      </a:lvl1pPr>
    </p:titleStyle>
    <p:bodyStyle>
      <a:lvl1pPr marL="274320" indent="-274320" algn="l" defTabSz="914400" rtl="0" eaLnBrk="1" latinLnBrk="0" hangingPunct="1">
        <a:spcBef>
          <a:spcPct val="20000"/>
        </a:spcBef>
        <a:buClr>
          <a:schemeClr val="accent2"/>
        </a:buClr>
        <a:buSzPct val="85000"/>
        <a:buFont typeface="Wingdings 2" pitchFamily="18" charset="2"/>
        <a:buChar char=""/>
        <a:defRPr sz="2800" kern="1200">
          <a:solidFill>
            <a:schemeClr val="tx1"/>
          </a:solidFill>
          <a:latin typeface="+mn-lt"/>
          <a:ea typeface="+mn-ea"/>
          <a:cs typeface="+mn-cs"/>
        </a:defRPr>
      </a:lvl1pPr>
      <a:lvl2pPr marL="548640" indent="-228600" algn="l" defTabSz="914400" rtl="0" eaLnBrk="1" latinLnBrk="0" hangingPunct="1">
        <a:spcBef>
          <a:spcPct val="20000"/>
        </a:spcBef>
        <a:buClr>
          <a:schemeClr val="accent2"/>
        </a:buClr>
        <a:buSzPct val="85000"/>
        <a:buFont typeface="Wingdings 2" pitchFamily="18" charset="2"/>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2"/>
        </a:buClr>
        <a:buSzPct val="100000"/>
        <a:buFont typeface="Arial" pitchFamily="34" charset="0"/>
        <a:buChar char="•"/>
        <a:defRPr sz="1800" kern="1200">
          <a:solidFill>
            <a:schemeClr val="tx2"/>
          </a:solidFill>
          <a:latin typeface="+mn-lt"/>
          <a:ea typeface="+mn-ea"/>
          <a:cs typeface="+mn-cs"/>
        </a:defRPr>
      </a:lvl4pPr>
      <a:lvl5pPr marL="1280160" indent="-182880" algn="l" defTabSz="914400" rtl="0" eaLnBrk="1" latinLnBrk="0" hangingPunct="1">
        <a:spcBef>
          <a:spcPct val="20000"/>
        </a:spcBef>
        <a:buClr>
          <a:schemeClr val="accent2"/>
        </a:buClr>
        <a:buFont typeface="Arial" pitchFamily="34" charset="0"/>
        <a:buChar char="•"/>
        <a:defRPr sz="1800" kern="1200">
          <a:solidFill>
            <a:schemeClr val="tx1"/>
          </a:solidFill>
          <a:latin typeface="+mn-lt"/>
          <a:ea typeface="+mn-ea"/>
          <a:cs typeface="+mn-cs"/>
        </a:defRPr>
      </a:lvl5pPr>
      <a:lvl6pPr marL="1463040" indent="-182880" algn="l" defTabSz="914400" rtl="0" eaLnBrk="1" latinLnBrk="0" hangingPunct="1">
        <a:spcBef>
          <a:spcPct val="20000"/>
        </a:spcBef>
        <a:buClr>
          <a:schemeClr val="accent2"/>
        </a:buClr>
        <a:buFont typeface="Arial" pitchFamily="34" charset="0"/>
        <a:buChar char="•"/>
        <a:defRPr sz="1600" kern="1200">
          <a:solidFill>
            <a:schemeClr val="tx2"/>
          </a:solidFill>
          <a:latin typeface="+mn-lt"/>
          <a:ea typeface="+mn-ea"/>
          <a:cs typeface="+mn-cs"/>
        </a:defRPr>
      </a:lvl6pPr>
      <a:lvl7pPr marL="1737360" indent="-182880" algn="l" defTabSz="914400" rtl="0" eaLnBrk="1" latinLnBrk="0" hangingPunct="1">
        <a:spcBef>
          <a:spcPct val="20000"/>
        </a:spcBef>
        <a:buClr>
          <a:schemeClr val="accent2"/>
        </a:buClr>
        <a:buFont typeface="Arial" pitchFamily="34" charset="0"/>
        <a:buChar char="•"/>
        <a:defRPr sz="1600" kern="1200">
          <a:solidFill>
            <a:schemeClr val="tx1"/>
          </a:solidFill>
          <a:latin typeface="+mn-lt"/>
          <a:ea typeface="+mn-ea"/>
          <a:cs typeface="+mn-cs"/>
        </a:defRPr>
      </a:lvl7pPr>
      <a:lvl8pPr marL="1920240" indent="-182880" algn="l" defTabSz="914400" rtl="0" eaLnBrk="1" latinLnBrk="0" hangingPunct="1">
        <a:spcBef>
          <a:spcPct val="20000"/>
        </a:spcBef>
        <a:buClr>
          <a:schemeClr val="accent2"/>
        </a:buClr>
        <a:buFont typeface="Arial" pitchFamily="34" charset="0"/>
        <a:buChar char="•"/>
        <a:defRPr sz="1600" kern="1200" baseline="0">
          <a:solidFill>
            <a:schemeClr val="tx2"/>
          </a:solidFill>
          <a:latin typeface="+mn-lt"/>
          <a:ea typeface="+mn-ea"/>
          <a:cs typeface="+mn-cs"/>
        </a:defRPr>
      </a:lvl8pPr>
      <a:lvl9pPr marL="2194560" indent="-182880" algn="l" defTabSz="914400" rtl="0" eaLnBrk="1" latinLnBrk="0" hangingPunct="1">
        <a:spcBef>
          <a:spcPts val="310"/>
        </a:spcBef>
        <a:buClr>
          <a:schemeClr val="accent2"/>
        </a:buClr>
        <a:buFont typeface="Arial"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www.ted.com/talks/ron_finley_a_guerilla_gardener_in_south_central_la"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hyperlink" Target="http://www.youtube.com/watch?v=eHDxy04QPqM&amp;feature=related"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www.change.org/petitions/say-no-to-free-and-uncompensated-american-labor" TargetMode="Externa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533401"/>
            <a:ext cx="7924800" cy="2590799"/>
          </a:xfrm>
        </p:spPr>
        <p:txBody>
          <a:bodyPr>
            <a:normAutofit fontScale="90000"/>
          </a:bodyPr>
          <a:lstStyle/>
          <a:p>
            <a:r>
              <a:rPr lang="en-US" dirty="0" smtClean="0"/>
              <a:t/>
            </a:r>
            <a:br>
              <a:rPr lang="en-US" dirty="0" smtClean="0"/>
            </a:br>
            <a:r>
              <a:rPr lang="en-US" dirty="0" smtClean="0"/>
              <a:t>Food- Problem, Solution, or Both?:</a:t>
            </a:r>
            <a:br>
              <a:rPr lang="en-US" dirty="0" smtClean="0"/>
            </a:br>
            <a:r>
              <a:rPr lang="en-US" dirty="0" smtClean="0"/>
              <a:t>Creating Food Systems Change</a:t>
            </a:r>
            <a:br>
              <a:rPr lang="en-US" dirty="0" smtClean="0"/>
            </a:br>
            <a:endParaRPr lang="en-US" dirty="0"/>
          </a:p>
        </p:txBody>
      </p:sp>
      <p:sp>
        <p:nvSpPr>
          <p:cNvPr id="5" name="TextBox 4"/>
          <p:cNvSpPr txBox="1"/>
          <p:nvPr/>
        </p:nvSpPr>
        <p:spPr>
          <a:xfrm>
            <a:off x="381000" y="4800600"/>
            <a:ext cx="8458200" cy="1477328"/>
          </a:xfrm>
          <a:prstGeom prst="rect">
            <a:avLst/>
          </a:prstGeom>
          <a:noFill/>
        </p:spPr>
        <p:txBody>
          <a:bodyPr wrap="square" rtlCol="0">
            <a:spAutoFit/>
          </a:bodyPr>
          <a:lstStyle/>
          <a:p>
            <a:pPr algn="ctr"/>
            <a:r>
              <a:rPr lang="en-US" dirty="0" smtClean="0"/>
              <a:t>Mary Wilson, MPH</a:t>
            </a:r>
          </a:p>
          <a:p>
            <a:pPr algn="ctr"/>
            <a:r>
              <a:rPr lang="en-US" dirty="0"/>
              <a:t>Sonya Jones, PhD</a:t>
            </a:r>
          </a:p>
          <a:p>
            <a:pPr algn="ctr"/>
            <a:r>
              <a:rPr lang="en-US" dirty="0" smtClean="0"/>
              <a:t>Carrie </a:t>
            </a:r>
            <a:r>
              <a:rPr lang="en-US" dirty="0" smtClean="0"/>
              <a:t>Draper, MSW</a:t>
            </a:r>
          </a:p>
          <a:p>
            <a:pPr algn="ctr"/>
            <a:r>
              <a:rPr lang="en-US" dirty="0" smtClean="0"/>
              <a:t>Holly Pope, PhD</a:t>
            </a:r>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be done?</a:t>
            </a:r>
            <a:endParaRPr lang="en-US" dirty="0"/>
          </a:p>
        </p:txBody>
      </p:sp>
      <p:pic>
        <p:nvPicPr>
          <p:cNvPr id="7170" name="Picture 2" descr="http://www.w3.org/2007/Talks/0123-sb-W3CEmergingTech/Meetin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0" y="1447800"/>
            <a:ext cx="4724400" cy="50031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t>The power of organizing!</a:t>
            </a:r>
            <a:br>
              <a:rPr lang="en-US" dirty="0" smtClean="0"/>
            </a:b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b="1" dirty="0" smtClean="0"/>
              <a:t>Childhood </a:t>
            </a:r>
            <a:r>
              <a:rPr lang="en-US" b="1" dirty="0" smtClean="0"/>
              <a:t>Obesity Prevention in SC Communities (</a:t>
            </a:r>
            <a:r>
              <a:rPr lang="en-US" b="1" dirty="0" err="1" smtClean="0"/>
              <a:t>COPASCities</a:t>
            </a:r>
            <a:r>
              <a:rPr lang="en-US" b="1" dirty="0" smtClean="0"/>
              <a:t>)</a:t>
            </a:r>
          </a:p>
          <a:p>
            <a:r>
              <a:rPr lang="en-US" dirty="0" smtClean="0"/>
              <a:t>5 </a:t>
            </a:r>
            <a:r>
              <a:rPr lang="en-US" dirty="0" smtClean="0"/>
              <a:t>year project funded by </a:t>
            </a:r>
            <a:r>
              <a:rPr lang="en-US" dirty="0"/>
              <a:t>the </a:t>
            </a:r>
            <a:r>
              <a:rPr lang="en-US" dirty="0" smtClean="0"/>
              <a:t>USDA- </a:t>
            </a:r>
            <a:r>
              <a:rPr lang="en-US" dirty="0"/>
              <a:t>Agriculture and Food Research Initiative in the Childhood Obesity Challenge area in </a:t>
            </a:r>
            <a:r>
              <a:rPr lang="en-US" dirty="0" smtClean="0"/>
              <a:t>2011 </a:t>
            </a:r>
            <a:endParaRPr lang="en-US" dirty="0" smtClean="0"/>
          </a:p>
          <a:p>
            <a:endParaRPr lang="en-US" dirty="0"/>
          </a:p>
          <a:p>
            <a:r>
              <a:rPr lang="en-US" dirty="0"/>
              <a:t> Partner Communities</a:t>
            </a:r>
          </a:p>
          <a:p>
            <a:pPr lvl="1">
              <a:buFont typeface="Wingdings" panose="05000000000000000000" pitchFamily="2" charset="2"/>
              <a:buChar char="v"/>
            </a:pPr>
            <a:r>
              <a:rPr lang="en-US" dirty="0"/>
              <a:t>Chester, SC</a:t>
            </a:r>
          </a:p>
          <a:p>
            <a:pPr lvl="1">
              <a:buFont typeface="Wingdings" panose="05000000000000000000" pitchFamily="2" charset="2"/>
              <a:buChar char="v"/>
            </a:pPr>
            <a:r>
              <a:rPr lang="en-US" dirty="0"/>
              <a:t>Eastover, SC</a:t>
            </a:r>
          </a:p>
          <a:p>
            <a:pPr lvl="1">
              <a:buFont typeface="Wingdings" panose="05000000000000000000" pitchFamily="2" charset="2"/>
              <a:buChar char="v"/>
            </a:pPr>
            <a:r>
              <a:rPr lang="en-US" dirty="0"/>
              <a:t>Midlands Local Food Collaborative</a:t>
            </a:r>
          </a:p>
          <a:p>
            <a:pPr lvl="1">
              <a:buFont typeface="Wingdings" panose="05000000000000000000" pitchFamily="2" charset="2"/>
              <a:buChar char="v"/>
            </a:pPr>
            <a:r>
              <a:rPr lang="en-US" dirty="0"/>
              <a:t>Eat </a:t>
            </a:r>
            <a:r>
              <a:rPr lang="en-US" dirty="0" smtClean="0"/>
              <a:t>Smart, </a:t>
            </a:r>
            <a:r>
              <a:rPr lang="en-US" dirty="0"/>
              <a:t>Move More South Carolina </a:t>
            </a:r>
          </a:p>
          <a:p>
            <a:pPr marL="0" indent="0">
              <a:buNone/>
            </a:pPr>
            <a:endParaRPr lang="en-US" dirty="0" smtClean="0"/>
          </a:p>
          <a:p>
            <a:r>
              <a:rPr lang="en-US" dirty="0" smtClean="0"/>
              <a:t>Long-term goals: </a:t>
            </a:r>
          </a:p>
          <a:p>
            <a:pPr lvl="1"/>
            <a:r>
              <a:rPr lang="en-US" dirty="0" smtClean="0"/>
              <a:t>Increase the capacity of SC community leaders and USC faculty and students to develop practice based evidence for community-based childhood obesity prevention.</a:t>
            </a:r>
          </a:p>
          <a:p>
            <a:pPr lvl="1"/>
            <a:r>
              <a:rPr lang="en-US" dirty="0" smtClean="0"/>
              <a:t>Catalyze and describe the process through which community-based teams develop practice-based evidence for childhood obesity prevention.</a:t>
            </a:r>
            <a:endParaRPr lang="en-US" dirty="0"/>
          </a:p>
          <a:p>
            <a:endParaRPr lang="en-US" dirty="0" smtClean="0"/>
          </a:p>
        </p:txBody>
      </p:sp>
    </p:spTree>
    <p:extLst>
      <p:ext uri="{BB962C8B-B14F-4D97-AF65-F5344CB8AC3E}">
        <p14:creationId xmlns:p14="http://schemas.microsoft.com/office/powerpoint/2010/main" val="24409132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Food for Thought</a:t>
            </a:r>
            <a:endParaRPr lang="en-US" dirty="0"/>
          </a:p>
        </p:txBody>
      </p:sp>
      <p:sp>
        <p:nvSpPr>
          <p:cNvPr id="3" name="Content Placeholder 2"/>
          <p:cNvSpPr>
            <a:spLocks noGrp="1"/>
          </p:cNvSpPr>
          <p:nvPr>
            <p:ph idx="1"/>
          </p:nvPr>
        </p:nvSpPr>
        <p:spPr/>
        <p:txBody>
          <a:bodyPr/>
          <a:lstStyle/>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r>
              <a:rPr lang="en-US" dirty="0" smtClean="0"/>
              <a:t>What we eat essentially determines </a:t>
            </a:r>
          </a:p>
          <a:p>
            <a:pPr marL="0" indent="0" algn="ctr">
              <a:buNone/>
            </a:pPr>
            <a:r>
              <a:rPr lang="en-US" dirty="0" smtClean="0"/>
              <a:t>how the world is used.</a:t>
            </a:r>
          </a:p>
          <a:p>
            <a:endParaRPr lang="en-US" dirty="0"/>
          </a:p>
        </p:txBody>
      </p:sp>
    </p:spTree>
    <p:extLst>
      <p:ext uri="{BB962C8B-B14F-4D97-AF65-F5344CB8AC3E}">
        <p14:creationId xmlns:p14="http://schemas.microsoft.com/office/powerpoint/2010/main" val="12138537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200" dirty="0" smtClean="0"/>
              <a:t>The time for change is now! </a:t>
            </a:r>
            <a:br>
              <a:rPr lang="en-US" sz="3200" dirty="0" smtClean="0"/>
            </a:br>
            <a:r>
              <a:rPr lang="en-US" sz="3200" dirty="0" smtClean="0"/>
              <a:t>How will you and your community support the cause?</a:t>
            </a:r>
            <a:endParaRPr lang="en-US" sz="3200" dirty="0"/>
          </a:p>
        </p:txBody>
      </p:sp>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0400" y="3276600"/>
            <a:ext cx="2543175" cy="2570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24326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Food is the problem and the solution!</a:t>
            </a:r>
            <a:endParaRPr lang="en-US" dirty="0"/>
          </a:p>
        </p:txBody>
      </p:sp>
      <p:sp>
        <p:nvSpPr>
          <p:cNvPr id="3" name="Content Placeholder 2"/>
          <p:cNvSpPr>
            <a:spLocks noGrp="1"/>
          </p:cNvSpPr>
          <p:nvPr>
            <p:ph idx="1"/>
          </p:nvPr>
        </p:nvSpPr>
        <p:spPr/>
        <p:txBody>
          <a:bodyPr/>
          <a:lstStyle/>
          <a:p>
            <a:pPr marL="0" indent="0">
              <a:buNone/>
            </a:pPr>
            <a:endParaRPr lang="en-US" dirty="0"/>
          </a:p>
          <a:p>
            <a:endParaRPr lang="en-US" dirty="0"/>
          </a:p>
        </p:txBody>
      </p:sp>
      <p:sp>
        <p:nvSpPr>
          <p:cNvPr id="4" name="TextBox 3"/>
          <p:cNvSpPr txBox="1"/>
          <p:nvPr/>
        </p:nvSpPr>
        <p:spPr>
          <a:xfrm>
            <a:off x="609600" y="2362200"/>
            <a:ext cx="8077200" cy="646331"/>
          </a:xfrm>
          <a:prstGeom prst="rect">
            <a:avLst/>
          </a:prstGeom>
          <a:noFill/>
        </p:spPr>
        <p:txBody>
          <a:bodyPr wrap="square" rtlCol="0">
            <a:spAutoFit/>
          </a:bodyPr>
          <a:lstStyle/>
          <a:p>
            <a:r>
              <a:rPr lang="en-US" dirty="0">
                <a:hlinkClick r:id="rId3"/>
              </a:rPr>
              <a:t>http://</a:t>
            </a:r>
            <a:r>
              <a:rPr lang="en-US" dirty="0" smtClean="0">
                <a:hlinkClick r:id="rId3"/>
              </a:rPr>
              <a:t>www.ted.com/talks/ron_finley_a_guerilla_gardener_in_south_central_la</a:t>
            </a:r>
            <a:r>
              <a:rPr lang="en-US" dirty="0" smtClean="0"/>
              <a:t> </a:t>
            </a:r>
            <a:endParaRPr lang="en-US" dirty="0"/>
          </a:p>
          <a:p>
            <a:endParaRPr lang="en-US" dirty="0"/>
          </a:p>
        </p:txBody>
      </p:sp>
    </p:spTree>
    <p:extLst>
      <p:ext uri="{BB962C8B-B14F-4D97-AF65-F5344CB8AC3E}">
        <p14:creationId xmlns:p14="http://schemas.microsoft.com/office/powerpoint/2010/main" val="490023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Food System?</a:t>
            </a:r>
            <a:endParaRPr lang="en-US" dirty="0"/>
          </a:p>
        </p:txBody>
      </p:sp>
      <p:sp>
        <p:nvSpPr>
          <p:cNvPr id="3" name="Content Placeholder 2"/>
          <p:cNvSpPr>
            <a:spLocks noGrp="1"/>
          </p:cNvSpPr>
          <p:nvPr>
            <p:ph idx="1"/>
          </p:nvPr>
        </p:nvSpPr>
        <p:spPr/>
        <p:txBody>
          <a:bodyPr/>
          <a:lstStyle/>
          <a:p>
            <a:r>
              <a:rPr lang="en-US" dirty="0"/>
              <a:t>A food system includes all processes and infrastructure involved in feeding a population: </a:t>
            </a:r>
            <a:r>
              <a:rPr lang="en-US" dirty="0" smtClean="0"/>
              <a:t>production, </a:t>
            </a:r>
            <a:r>
              <a:rPr lang="en-US" dirty="0"/>
              <a:t>processing, distribution, retail, consumption, and disposal of food and food-related items. </a:t>
            </a:r>
          </a:p>
          <a:p>
            <a:endParaRPr lang="en-US" dirty="0"/>
          </a:p>
        </p:txBody>
      </p:sp>
    </p:spTree>
    <p:extLst>
      <p:ext uri="{BB962C8B-B14F-4D97-AF65-F5344CB8AC3E}">
        <p14:creationId xmlns:p14="http://schemas.microsoft.com/office/powerpoint/2010/main" val="33068397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Think about your favorite fruit and ask yourself the following questions:</a:t>
            </a:r>
          </a:p>
          <a:p>
            <a:pPr marL="1005840" lvl="2" indent="-457200">
              <a:buFont typeface="+mj-lt"/>
              <a:buAutoNum type="arabicPeriod"/>
            </a:pPr>
            <a:r>
              <a:rPr lang="en-US" dirty="0" smtClean="0"/>
              <a:t>Who grew it?</a:t>
            </a:r>
          </a:p>
          <a:p>
            <a:pPr marL="1005840" lvl="2" indent="-457200">
              <a:buFont typeface="+mj-lt"/>
              <a:buAutoNum type="arabicPeriod"/>
            </a:pPr>
            <a:r>
              <a:rPr lang="en-US" dirty="0" smtClean="0"/>
              <a:t>Who harvested it?</a:t>
            </a:r>
          </a:p>
          <a:p>
            <a:pPr marL="1005840" lvl="2" indent="-457200">
              <a:buFont typeface="+mj-lt"/>
              <a:buAutoNum type="arabicPeriod"/>
            </a:pPr>
            <a:r>
              <a:rPr lang="en-US" dirty="0" smtClean="0"/>
              <a:t>Who processed it?</a:t>
            </a:r>
          </a:p>
          <a:p>
            <a:pPr marL="1005840" lvl="2" indent="-457200">
              <a:buFont typeface="+mj-lt"/>
              <a:buAutoNum type="arabicPeriod"/>
            </a:pPr>
            <a:r>
              <a:rPr lang="en-US" dirty="0" smtClean="0"/>
              <a:t>Who transported it? </a:t>
            </a:r>
          </a:p>
          <a:p>
            <a:pPr marL="1005840" lvl="2" indent="-457200">
              <a:buFont typeface="+mj-lt"/>
              <a:buAutoNum type="arabicPeriod"/>
            </a:pPr>
            <a:r>
              <a:rPr lang="en-US" dirty="0" smtClean="0"/>
              <a:t>Who packaged it? </a:t>
            </a:r>
          </a:p>
          <a:p>
            <a:pPr marL="1005840" lvl="2" indent="-457200">
              <a:buFont typeface="+mj-lt"/>
              <a:buAutoNum type="arabicPeriod"/>
            </a:pPr>
            <a:r>
              <a:rPr lang="en-US" dirty="0" smtClean="0"/>
              <a:t>Who sold it? </a:t>
            </a:r>
          </a:p>
          <a:p>
            <a:pPr marL="1005840" lvl="2" indent="-457200">
              <a:buFont typeface="+mj-lt"/>
              <a:buAutoNum type="arabicPeriod"/>
            </a:pPr>
            <a:r>
              <a:rPr lang="en-US" dirty="0" smtClean="0"/>
              <a:t>Who prepared it? </a:t>
            </a:r>
          </a:p>
          <a:p>
            <a:pPr marL="1005840" lvl="2" indent="-457200">
              <a:buFont typeface="+mj-lt"/>
              <a:buAutoNum type="arabicPeriod"/>
            </a:pPr>
            <a:r>
              <a:rPr lang="en-US" dirty="0" smtClean="0"/>
              <a:t>When is the last time you consumed it? </a:t>
            </a:r>
          </a:p>
          <a:p>
            <a:pPr marL="1005840" lvl="2" indent="-457200">
              <a:buFont typeface="+mj-lt"/>
              <a:buAutoNum type="arabicPeriod"/>
            </a:pPr>
            <a:r>
              <a:rPr lang="en-US" dirty="0" smtClean="0"/>
              <a:t>How did you dispose of it?</a:t>
            </a:r>
          </a:p>
          <a:p>
            <a:pPr marL="1005840" lvl="2" indent="-457200">
              <a:buFont typeface="+mj-lt"/>
              <a:buAutoNum type="arabicPeriod"/>
            </a:pPr>
            <a:r>
              <a:rPr lang="en-US" dirty="0" smtClean="0"/>
              <a:t>Is there anything that you wish you knew?</a:t>
            </a:r>
          </a:p>
          <a:p>
            <a:pPr marL="1005840" lvl="2" indent="-457200">
              <a:buFont typeface="+mj-lt"/>
              <a:buAutoNum type="arabicPeriod"/>
            </a:pPr>
            <a:r>
              <a:rPr lang="en-US" dirty="0" smtClean="0"/>
              <a:t>Is there anything that you wish you did not know? </a:t>
            </a:r>
          </a:p>
        </p:txBody>
      </p:sp>
    </p:spTree>
    <p:extLst>
      <p:ext uri="{BB962C8B-B14F-4D97-AF65-F5344CB8AC3E}">
        <p14:creationId xmlns:p14="http://schemas.microsoft.com/office/powerpoint/2010/main" val="38926380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our current food system look like?</a:t>
            </a:r>
            <a:endParaRPr lang="en-US" dirty="0"/>
          </a:p>
        </p:txBody>
      </p:sp>
      <p:pic>
        <p:nvPicPr>
          <p:cNvPr id="102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0244" t="17803" r="20784" b="6656"/>
          <a:stretch/>
        </p:blipFill>
        <p:spPr bwMode="auto">
          <a:xfrm>
            <a:off x="1371600" y="2514600"/>
            <a:ext cx="4949117" cy="35642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4" cstate="print"/>
          <a:srcRect l="9370" t="34375" r="36750" b="14583"/>
          <a:stretch>
            <a:fillRect/>
          </a:stretch>
        </p:blipFill>
        <p:spPr bwMode="auto">
          <a:xfrm>
            <a:off x="533400" y="2133600"/>
            <a:ext cx="8229600" cy="4383157"/>
          </a:xfrm>
          <a:prstGeom prst="rect">
            <a:avLst/>
          </a:prstGeom>
          <a:noFill/>
          <a:ln w="9525">
            <a:noFill/>
            <a:miter lim="800000"/>
            <a:headEnd/>
            <a:tailEnd/>
          </a:ln>
        </p:spPr>
      </p:pic>
    </p:spTree>
    <p:extLst>
      <p:ext uri="{BB962C8B-B14F-4D97-AF65-F5344CB8AC3E}">
        <p14:creationId xmlns:p14="http://schemas.microsoft.com/office/powerpoint/2010/main" val="33748946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 Food System</a:t>
            </a:r>
            <a:endParaRPr lang="en-US" dirty="0"/>
          </a:p>
        </p:txBody>
      </p:sp>
      <p:sp>
        <p:nvSpPr>
          <p:cNvPr id="3" name="Content Placeholder 2"/>
          <p:cNvSpPr>
            <a:spLocks noGrp="1"/>
          </p:cNvSpPr>
          <p:nvPr>
            <p:ph idx="1"/>
          </p:nvPr>
        </p:nvSpPr>
        <p:spPr/>
        <p:txBody>
          <a:bodyPr/>
          <a:lstStyle/>
          <a:p>
            <a:pPr marL="0" indent="0" algn="ctr">
              <a:buNone/>
            </a:pPr>
            <a:r>
              <a:rPr lang="en-US" dirty="0" smtClean="0"/>
              <a:t>Currently, we have primarily a global food system versus a regional or local system.</a:t>
            </a:r>
          </a:p>
          <a:p>
            <a:endParaRPr lang="en-US" dirty="0"/>
          </a:p>
          <a:p>
            <a:pPr marL="0" indent="0" algn="ctr">
              <a:buNone/>
            </a:pPr>
            <a:r>
              <a:rPr lang="en-US" sz="2000" dirty="0">
                <a:hlinkClick r:id="rId3"/>
              </a:rPr>
              <a:t>http://www.youtube.com/watch?v=eHDxy04QPqM&amp;feature=related</a:t>
            </a:r>
            <a:endParaRPr lang="en-US" sz="2000" dirty="0"/>
          </a:p>
          <a:p>
            <a:endParaRPr lang="en-US" dirty="0"/>
          </a:p>
        </p:txBody>
      </p:sp>
    </p:spTree>
    <p:extLst>
      <p:ext uri="{BB962C8B-B14F-4D97-AF65-F5344CB8AC3E}">
        <p14:creationId xmlns:p14="http://schemas.microsoft.com/office/powerpoint/2010/main" val="2335867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Not in South Carolina…? </a:t>
            </a:r>
            <a:endParaRPr lang="en-US" dirty="0"/>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0791" t="40655" r="67093" b="38587"/>
          <a:stretch/>
        </p:blipFill>
        <p:spPr bwMode="auto">
          <a:xfrm>
            <a:off x="609600" y="2362200"/>
            <a:ext cx="3792279" cy="2530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04800" y="1828800"/>
            <a:ext cx="8610600" cy="461665"/>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Uncompensated workers at Dixie Bell Peaches, Inc</a:t>
            </a:r>
            <a:r>
              <a:rPr lang="en-US" sz="2400" dirty="0" smtClean="0"/>
              <a:t>.</a:t>
            </a:r>
            <a:endParaRPr lang="en-US" sz="2400" dirty="0"/>
          </a:p>
        </p:txBody>
      </p:sp>
      <p:pic>
        <p:nvPicPr>
          <p:cNvPr id="1028"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1730" t="27080" r="66811" b="47623"/>
          <a:stretch/>
        </p:blipFill>
        <p:spPr bwMode="auto">
          <a:xfrm>
            <a:off x="4800600" y="2290465"/>
            <a:ext cx="3586716" cy="26023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21372" y="4507948"/>
            <a:ext cx="1777456" cy="14427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04800" y="5943600"/>
            <a:ext cx="8610600" cy="369332"/>
          </a:xfrm>
          <a:prstGeom prst="rect">
            <a:avLst/>
          </a:prstGeom>
          <a:noFill/>
        </p:spPr>
        <p:txBody>
          <a:bodyPr wrap="square" rtlCol="0">
            <a:spAutoFit/>
          </a:bodyPr>
          <a:lstStyle/>
          <a:p>
            <a:r>
              <a:rPr lang="en-US" dirty="0">
                <a:hlinkClick r:id="rId6"/>
              </a:rPr>
              <a:t>http://</a:t>
            </a:r>
            <a:r>
              <a:rPr lang="en-US" dirty="0" smtClean="0">
                <a:hlinkClick r:id="rId6"/>
              </a:rPr>
              <a:t>www.change.org/petitions/say-no-to-free-and-uncompensated-american-labor</a:t>
            </a:r>
            <a:r>
              <a:rPr lang="en-US" dirty="0" smtClean="0"/>
              <a:t> </a:t>
            </a:r>
            <a:endParaRPr lang="en-US" dirty="0"/>
          </a:p>
        </p:txBody>
      </p:sp>
    </p:spTree>
    <p:extLst>
      <p:ext uri="{BB962C8B-B14F-4D97-AF65-F5344CB8AC3E}">
        <p14:creationId xmlns:p14="http://schemas.microsoft.com/office/powerpoint/2010/main" val="27602423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Feeling like maybe you can’t eat …ever again…</a:t>
            </a:r>
            <a:endParaRPr lang="en-US" dirty="0"/>
          </a:p>
        </p:txBody>
      </p:sp>
      <p:sp>
        <p:nvSpPr>
          <p:cNvPr id="52228" name="AutoShape 4" descr="data:image/jpeg;base64,/9j/4AAQSkZJRgABAQAAAQABAAD/2wCEAAkGBhQSEBUUExQVFRUWGBgUFRQWFxcYGBUVFxcYFxYYFxUXGyYeGBkjGRQVHy8gIycpLCwsFR4xNTAqNScrLCkBCQoKDgwOGg8PGCkgHyQpLCksKSkpLDUpKSwpLCkpLSkpLCwsKSwpLCwpLCwpLCkpKSkpKSksLCwpLCksKSwpKf/AABEIAQ8AugMBIgACEQEDEQH/xAAcAAABBAMBAAAAAAAAAAAAAAAABAUGBwECAwj/xABFEAABAwIDBAcECAQEBQUAAAABAAIDBBEFEiEGMUFRBxNhcYGRoSIysfAUI0JSYnLB0TOCsuFDY5LxCFOEorMVFyVUg//EABkBAQADAQEAAAAAAAAAAAAAAAABAgMEBf/EACgRAQEAAgICAQIFBQAAAAAAAAABAhEDIRIxQRMiBBQyUZEVYXHB8P/aAAwDAQACEQMRAD8AvFCEIBCEIBCEIBCEIBCEIBCEIBCEIBCEIBCEIBCEIBCEIBCEIBCEIBCEIBCEIBCFgutvQZQontJ0l0dGCC/rJB/hx6m/adwVWbRdM1ZUXbBanZ95ur/9R3eCjZpeVdjUEP8AFljYeTntB8iVGsW6VqKEaPMjiNAy1j3uO5edpq5xeXvcXvO9ziST4nVcpHlzrfPzqo3UrhqOnZxkLY6dmUcXPNyeywsnCi6cYSD1sJYQCdHXHwuqSEZB77n4BdaplnDkRr8P1QegcI6WKWaQMcHRE+6XWIPLdqP7KaMeCLjUHUHmvJRcc4seA3feGn6KT7NdIVTSOuHlw0vG8ktI5W4cNybHpBCg2EdL1HKGh5fE872lpIB7HN/YKZ0lYyVofG4PadxabhW2h2QhCAQhCAQhCAQhCAQhCAQhcKyrbFG6R7g1rQXOcdwAQJsbxuOliMkhsNzW8XO5NHEqltsekiaovGw5WHTI08O08T6Js2127fWzOcLtY27GN+63j/MdL+XBQ/6UNdd/HsVdreixkIJu435kH0C6OoSQOA5Llhjg5wLiA0bh2BKJsWBfyaPnf87kSTnCxmb2mx8AT+y6R0wsDxIse8LqKtrrG+4n9UnkrAAdePlYojQrIfZvxAPxBK4VE1wO21uw6fPguU+I3+d54pJLUi1huOv9kQcdBY8QdO0H5K6yRAu7Dw+eX7ptbW3HaB581syv139oUpK44iCWnwP78ipZsVtjNQzAFxdG42LSTbXjZRuGUOFuO/xWaaoHu8j8N3kCoHqLC8RbPE2RhFnDnex5JWqL2G24dSkRud9WTx3W5FXdR1TZGNe03a4XBUosdkIQpQEIQgEIQgEIQgFUHTntjkY2jjOriHSdw1A87Js6S9vaynxWSnbMYoR1ZBaLkNcxpJtfU3zJg2jxmllaDTPkqKqRzWgPjjO733EuZc5ju1013KKmIRJVaHXtSLr73v2fqp7T4FVBuaZ9JAPxRROPo23qsPqKdos6rheeTKKJw88qJ0hAxAhpt2Dw+QuTqknTzUqrZKZ27qH/APTvhPnC8D0TU/DIXXLM7D2HrW+VmvA8HKDVJqSfhyW9QCAT22/utBSFjgdHMOmdpu2/I8j2GxT0+hzBrgNHaEeJv66eKrbprjj5RGjNfvWnW30O/mu+J0JifYjuPMJKNb8+HmrRjcbLqtutIWHScVoSsBSg4QVxFkqbW634+SZWHVdRL/dA/U9fra/aB2qd7DdI8tI4Md7cH2mby0feZ4cFVUM9iDy5pypK/K4KE7eu6KsbLG2RhDmuAc0jiCu6qfoa2tzXpXHTV0fYd7m/r5q2FMQEIQpAhCEAhCEFAf8AERQtbWwSg+0+ItcPyOOU+IcR/KqywusdFI2RvvC9jy0Lf1Ux6Z8ZE+JS2Okdoh/Lv9SVCnxWjY4bjdp7CDe3kQoCuerknk9txe4m2pvvKmkezELYhc629o8SVEMAgLpM3Bp9Sn2rD5ZWx3OXieQWOd706+HHq5U3VVEwO9h2naf2+dV1hpxwse46+SlVVHT0wDA0D2cz3kXIHkbn9lHXVUUrvqznYTYuLQ17Sd1iANFNxtnsnJjL6I8QpQGGWI2cPeG8PbxDmnQ27UooNso2x5ZIL63u13G4OgI01HNc6mEsMgP2Wkn8TbfFTboo6LopoBVVjM4f/BiNwMv33Ab78By14ph3NVPJLMt4dbRfENqaGpaBJE9hG4gA/A3TFLRUwN2zNDd4Dg7MP5QFbHSJ0U0pppJqWMRSRtL8rb5XhupGU7jYcFU2z1M10hkeLhmjRvu7n4K11Fb52yeymHZ5rhnyS5Duc8sgae7NmcR3BZ+gU7d8TD/+sx9WsaFILmR3tXudwHtPP7JS7BCR/DPcXtv5Kkzt9LXhxnuohNFSf8q35Z3j/wAkRHqkkuHwHc+Vn5mskb/rjcP6U8YphjQcozNdyIt/umKWAsvbRaTLbDPDTm/B3f4b45Pyusf9D7HyXJ7HMNnNIIG4gjjyPYsPN+/mn/CxC6FodUGOS7szHjNGR9nRwyjTjdTbGcm3Xo/x4wV8D+TwD3HQj55r1g11xdeOaMs+kR2bZ3WNALScrvaHA6j50XsWJtmgcgApiGyEIUgQhCASXE65sMMkrtGsaXnwF0qVe9NOOdVQiEGzp3AEf5bPaf65R4oPO2N1Zmmkldvc5zz3k/3SeirsmZpGZjveYdL23EH7LhwPxWJ3b/nnf4rgGHNYcdAqpTjZySnytAflvc2k9kuN+B913LQ+CfG4YWS5m2II113/ALKX7H7KRxUjI5WNfdozhwDhrwsUtl6PaIm7GvhP+TLJGP8ASDl9Fjcd3b0cZljNe0OxDBGyWdnsbZSHC4IP4gU3x4BDC2/WMa0HMeAuN13Eqdno4p+NRVW5dd+obdb0exdI1/1UPWOH+NO50uXtaHkgnwVtqfT73pDsG2ZOIyizHNprh0s5FjKBujj7Dxdu0Vz0sQaxrWgBoAAA3AAWAHgk9NCGtyjUDieKUjcr4zRYQVwzXbvBBBHMHQj1VE0Gzz2fSIBZskUzhrxb9kjvHxV+vZqoPtjs89kv0ykjDi0ZZ4xvmaNzmji5o8x3KmXa16sqv4WSQRPNjn3ZrJCzGy1/VCAXP+Ndxde3vA8vFWLhWJU9Sy7MrvvMJs5p5EEghc6nAaUn2muZz0I9RYKJl49KZ8Vzu8ahGLVHX0oLv4jdx5kcfFRhzMzLqysRwOEMtG62lrANPqTdROqwQxtOhy62UXPtP0bIhRNitn7/AACUMoS57r6MafacdwH6nkN5SWomzOJGg4Ds4LeOA7bHQ58RpW77zxf1i69hrzb0J7MOlr45j7sftjvN/wBv+4L0kkAhCFIEIQgF576YMcE+IOaPdhaIvH3nepCvjGcSbT08szvdjY558Bf4rydieImVz5HamRznnvcblRUmd2/1Tjs7TB9XTg7jIz0IKbm/v5FOezc2WphceEjfiB+qirYfqj0JFLolETCU2UM908wOWcr1r06toxxWjqgA5W7hqSOH9yudfXhrSojX7WNhj9rTM4m5vrbQKlykRjhclh0yUOaoHge2IeL3BHMFPTNpWn7QWkzimXHdneZ1k1z4n1RBPul1r9p3BNWIbXRg2zC6RuxNk8Mjb7xdvY5uoPoqZWfC04/3ctqtiYZnioiaWv8AtCNxYXdoc3c70KSUeC1FvqK9w/y6mMOt2Z2EE+Se9n8WzxjuSuqpGk3A15pP3ibhN6v8o9PhGJD/AOi/8Xtg+RjKY8aw2tynrH04HJrXO+IaFKqmqczimmqrc41Tat4uvdUjiFbI9xD3XykgDcBrrZo0C4MC6138aT87v6itIyt3lX29IdBOEBmH9eTd8ji38rWGwHp6BWWqr/4f8Tz0MsR3xyX8Hi/xCtRTEBCEIBCEIK26dsd6nDhCD7VQ8N/kb7TvXKPFeeppNLcrKwenjGTLifVA+zDG1oH4ne074geCrUPuVAyx1l3ifY3HO/6hJnD58F1adFCYu7BMSD42P+8AfTVSVlV7KrDYPEc0AbxZop5A+4CwvT18cplJSipBk0XHHsBY+nyFoNtR2HsTpRw63Sue1tT5qsm0+XfSnGURpnEA2vvHC/NJanF366nTkp/tDgDJAbEX5qGT7IS8NQqWWNt9bReaumJvu9T5lSrZiCV7fad7NiO03Sii2RdxCkuHYV1Ysp9qS6+SLZyYs9n7pt5aKUNrdN6jQiyzP7wfMJW+osFbG9LZXbfEqwWUcxPERHE954Anx4eq3r665UO2zxP2REOPtO7huHn8FM7rHl5JjjUSLrkldI2rQD9F0B1XS8dbn/DziuWqmhO6RgcO9n9iVfq8r9FNaYsRjdewBGb8twD6FeqEgEIQpAtZJA0EncASe4arZNe00pbRzkb+rcB4i36oPKO1eJmetmmJvne5w7i4kBNDN661YtI7vK5sOirBl6xdZJWripEl2IxLJPlO5w9Qrcw6XRUDFUGORrhvFirswGszxNdzAWOcd3BluaSSoxARxlx4AnyCrafbGonkysBJ1sApDtTO407gOSrvAdrBR1Wd8WduoOtnajhfTespLldR6GHNODC5/KRNxOtsT9ZYaG9yO3QrWLbOZrCA0d+U/AaKw9ncdpauAPaWAkEujLm5mHiCFtLgcBi91oFieHeSp+nfio/qOV/VjP4VkNupPvDyIUi2d2u60iOT3tSHc7cD4Ltj2yFOymaAANb358SSeShOzrR9IBabtBJB7Nyrcbj8tp+JnNjZcYsWdt3uPYE2YlUWCWyz2F1F8TrbnsRy3LolrK0MaXOOg1UOxwkygk3LgHb72vwXXHsUzuyA+yN/aeSa5JSXXOq6MMddvO5uTyumOfetr8lqxZ4rRzpZsBBmqmdrgB26Ferm7lRPQVs11shnc32IySL8XnQW7tVe6RIQhClAVB9J/SjNJUyU9LIWwMvG4gNPWOF85zEXy30FuV1b+3Ne+HDaqSP32wvLSOBItfwvfwXlJ0p1UUIJXEkk7ysLL9/qsFBl5QNVhxWAUGHlWpsBW56QDi0lp8N3oqqcFNujWuyySQk6uAeO8aH0IVM5024LrJY1xbXduPiq2212YMc+cCzX6W5Ecuwj4KxahpykDfa47wt8LEdW0sktfgDbf48rLHD3p7XHx48nHd/CmThLgNEo+k1QYWddLktbLnda3K19ytqo2KA3NaR2GybanZI5soY4eCm+c+E/kuO+qqltLK9wYMxJ0AuT8hT7CcCFOxutzZObMIjowXPAMhGg7729RuSKWoOXU+0dT2XVcst9K38PjwY277rrX19m2UKx7GLew0+0d55D907YtX5GFx7gOZ4KDSSEkk6k7yr8ePy8zm5NdRqFssMWVu42WBA3rZm75+eCGDVBdPQdtyI3fQZQAJDeFwH27asd3gXB7O1XivNHQmwHGIbjc2UjsPVu19V6XSAQhCkNe1FF11FUR788MjR3lht62Xkdxudea9lleU9u8BNHiE8RFm5y+PtjeczbeBt4FRRF5Grm4aJQ9y4F10HMoWSFgoAJThFeYJ45B9lwJ7RxHkUlJQSiZddr9aQ9jXDUEA94KZ6zB3l5fCbO4jgVy2AxXrKJgJBdHdjhfWw930t5KRGtaDYDhvXJZ29fh5Lj92NRCoqamP8AiRvsNxAJHoun/uDOBlGY8NR4cQpVNVnKb2so5iEgdwHeo7nq13Zfi8rO5P4NHXPldnkJPGx59q1qJ7Akmw4nsXSY2FzoBqVEsWxMzuEbPdv5/wBlOOO687n/ABGWXeRDi+KmV+mjRo0fqm9ouu88IGgK5HRdc6eXbbd1glbO3LRZCIbtKGrF1kFBYvQth0r8WidGSGxNe+U8MhaW5T3ucB/svSyhPRNsf9BoGl4+untLL2Aj2GX/AAtPm5ymyQCEIUgUM6Sej1mJQ3bZtRGD1bzuI35H/hJ48D4qZoQeM8Rw6SCV8UrSyRhLXNOhBHzvSOxvuXrDbHo6pMSb9czLKBZszNHjkDwcOw+FlS20nQPXwEmny1UfDKQyQDtY42J/KSoFbOC0AUmw3o8xCWcQikmY87zIxzGtHFxe4WA+RdMdZRuikfHI0texxY5p3hwNiECcNRk1XdrhxH+ydcPpI38dTu7+GiJJMIxCamfnjvY6EcHDtH6qV0u2gcLE5DfVrufYf3TbWRNhiLj4Dt4DzUUfKSbnedVS4zJrhy5YelnTbRh4G8jv0K4/+rMtd+nZff8AuoJT1Vgt5KlZXDt0fmNw64xi3WG25vLn3rhgkQLpH2uGNNu1x/tdM0syfdmbOiez7WbN3gi36LWY6c2WflTRK9rjroVo6JoG+/wT3iGFC+7vTLUxtacoOY8eQ8eKszpIUAJTSYfJK8MiY6R7tGsY0uce4AXVjbM9AdbOWuqS2mjOpBIfKR2MboD+Y6clKFcUNBJPI2OJjpJHGzWMBc49wCunYXoCtllxE34imYf/ACyDf+VvnwVnbKbD0uHR5aeMBxFnyu1kf+Z/LsFh2J/UjWOMNAaBYAAADgBoAtkIQCEIQCEIQCEIQFlSPTp0f6nEIRpoKloG7g2X4A+B5q7lzqKdr2OY8BzXAtc06ggixBHKyDxXlQDbUaFTbpN6NpMMmzsu6mkceqfxYd/Vv5EDcdxt3hQhp5qo6z1j3gBzi4DdftXAsW2daOKkYF+CDIVhZvdABLMLxEwSB414EcxySSy2DEDjiOOyTXBsxv3R+p4pRsls66tq4qcHIJHBpfa+UWJJtx0BTbS0bnmwHirZ6GsG/wDkGOtpEx7vEjIP6/RUuU3ppMbZbVr7G7CU2Gx5YW3e4fWTOsXv7CeDfwjTv3qRoQtGYQhCAQhCAQhCAQhCAQhCAQhCCP7dYOKmgmYWhxAztG/VmvwuPFeccR2PJJdEbC/un9CvTG0uNNpoHOdqTdrG/ecR8OKpwRcSseS2XcdfBhM8dVVVXhEkd8w8ikVhxVqV2GteLWVd43hJhkI4HUfspwz31Uc/B9PuG7LyWcq0IWzXlaOUDvS7CYg+UA7tSm8BSDZrDS5xdbTd+tlXK6jTix8s5EigpGi1grH6HYbTTn8DR5vP7KEQ0gGm5OuB4pLSS9ZERcizmkXDhvsVz43vb0OTi+2yL3QmjZzaOOrjzN0cNHsO9p/UHgU7rreZZq6oQhCICEIQCEIQCEIQCEIQCxdZTbtBjTaWnfM7ho0fecfdHn6AomS26it9ucbMtU5p9yIljR2g2cfE/BR5jy87rBPexFCK6te6UZ2MDpHjg57zZoNu0uP8q47QYP8ARat8Y9w+2z8jt3fYgjwXNd3t6+Pjjfpz3IbZo8tiE1bR4EahjRHbOXANuQBc6WJO4ap3nluElYyR4flF2xtzvI+y0nLe3K5HcqS6rTLDyxsyQXaHYqronBtTCWZgS0gtcHW0Ni0kJHQbMVM9jFBK8EkZmscW3AuQXbhYcyrv26xWGswVkjj9c17WAcRIG/WD8pYM3kox0X7TywR10YN42UstQGnVokZlAJ7w6x52C38u9PJvFrHd9q6wjATJK1g9pz3BrWjmTYfFW/tNhrIpmwsDQ2CKOM5QBchouTbiSon0YzRNxGJ8xs1mZwPDOGkt9fWyfMUxZ0ksspacr3k3toM18oJ3A2G7sWdy3O3Zw8cmXRFTx3cV0niLdxWYDxXWdwJF9wIzd19fS6pHXrsYXiMtPI2VmZpvobey4cR2hWzge2NPUADOGSH/AA3Gxv8AhJ0d4JxqMLhlh6pzGujIADbaAcLW3d4UQHRLD1ocZpTGDcR+yO2xeBe3qt5jlj67efnycXLPumqniFgBBWriZQhCAQhCAQhCAQhCATTtJs3FWw9VLmADg4FhsQRcciNxO9OyEs2mWy7hq2f2bhoourhbYE3c4m7nnm53H4KKdKtILQS8bujJ7CMw9WnzVgKKdJdHnoHO/wCU5snhfKfR/oqZT7dNuHO/VltVnXUAbBE9riTKx5PY9kjmkDstlTrgkzYcQYAPqZgGFvAxTtBaD3FzfIrg+EPwpkg3w1D2O7GyBrh4XDfNcMTdlpqKdvBroyfxwSlzf+0jyWOtdvSt8p43+8/2j22pfSGSLUtjlc2x43Fmu7y23mlnRhSiWgxiW26mMY8WSPP9LU59LWyNbPUOnghdPBO2NwEYzOjc1oFi0a62BuOakXRf0fy0+FVLJ25JasPBYd7GdWWMDrbj7TjbhcLXHDTzuXl8vX/VVGzEobFJK7Qe6L9gu4/D1Vo7YdVBT01LFYjKJnOH23OFmuPMnU+SqJmF1hDaEU0olzFjhkdq4nusG9t7WF1bUVHnxWnpnEO6hsMbjz6iIOce4uB81S46dPHyS618Td/yRY9s/wDRXsYHEkwtkdfg8lwcB2aJ3x/Y4Q0jZ2Oc8ZWmQG2gcB7QtwBPktOk6/02Nrd742tA7S9wHxVlx0oEYjIBaGhhB3EWsbhTMJbYjPnyxxwu0W6PdoOtjMDzd8QBafvR7h4t3dxCmCqbEqd+FYlG9gPUvdZvaxxAfH3jQj+VWwFfC/Fc/PjN+WPq9soQhXc4QhCAQhCAQhCAQhCAQhCASevomzRPjeLte0tcOwixShCCH4RsAIaOopnSZxM4kOtbLYAMNr6kFoK4bLbDltNJT1rI5Gdb1keVx35bEgixbe27tKm1llV8Y1vNnZe/bSOINaGgWAAAHIDQLayyhWZMWTJQ7JRRVklWC8ySX0JGVt7ZsotfXKN6fEKNJmVnpCMU2RmnxeOodl+jx5HDXUlmobl/Pr3KbrCykmlss7lqX4c5IGutmANjcXANiNxF9xXRCFKgQhCAQhCAQhCD/9k="/>
          <p:cNvSpPr>
            <a:spLocks noChangeAspect="1" noChangeArrowheads="1"/>
          </p:cNvSpPr>
          <p:nvPr/>
        </p:nvSpPr>
        <p:spPr bwMode="auto">
          <a:xfrm>
            <a:off x="63500" y="-1247775"/>
            <a:ext cx="1771650" cy="258127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2230" name="AutoShape 6" descr="data:image/jpeg;base64,/9j/4AAQSkZJRgABAQAAAQABAAD/2wCEAAkGBhQSEBUUExQVFRUWGBgUFRQWFxcYGBUVFxcYFxYYFxUXGyYeGBkjGRQVHy8gIycpLCwsFR4xNTAqNScrLCkBCQoKDgwOGg8PGCkgHyQpLCksKSkpLDUpKSwpLCkpLSkpLCwsKSwpLCwpLCwpLCkpKSkpKSksLCwpLCksKSwpKf/AABEIAQ8AugMBIgACEQEDEQH/xAAcAAABBAMBAAAAAAAAAAAAAAAABAUGBwECAwj/xABFEAABAwIDBAcECAQEBQUAAAABAAIDBBEFEiEGMUFRBxNhcYGRoSIysfAUI0JSYnLB0TOCsuFDY5LxCFOEorMVFyVUg//EABkBAQADAQEAAAAAAAAAAAAAAAABAgMEBf/EACgRAQEAAgICAQIFBQAAAAAAAAABAhEDIRIxQRMiBBQyUZEVYXHB8P/aAAwDAQACEQMRAD8AvFCEIBCEIBCEIBCEIBCEIBCEIBCEIBCEIBCEIBCEIBCEIBCEIBCEIBCEIBCEIBCFgutvQZQontJ0l0dGCC/rJB/hx6m/adwVWbRdM1ZUXbBanZ95ur/9R3eCjZpeVdjUEP8AFljYeTntB8iVGsW6VqKEaPMjiNAy1j3uO5edpq5xeXvcXvO9ziST4nVcpHlzrfPzqo3UrhqOnZxkLY6dmUcXPNyeywsnCi6cYSD1sJYQCdHXHwuqSEZB77n4BdaplnDkRr8P1QegcI6WKWaQMcHRE+6XWIPLdqP7KaMeCLjUHUHmvJRcc4seA3feGn6KT7NdIVTSOuHlw0vG8ktI5W4cNybHpBCg2EdL1HKGh5fE872lpIB7HN/YKZ0lYyVofG4PadxabhW2h2QhCAQhCAQhCAQhCAQhCAQhcKyrbFG6R7g1rQXOcdwAQJsbxuOliMkhsNzW8XO5NHEqltsekiaovGw5WHTI08O08T6Js2127fWzOcLtY27GN+63j/MdL+XBQ/6UNdd/HsVdreixkIJu435kH0C6OoSQOA5Llhjg5wLiA0bh2BKJsWBfyaPnf87kSTnCxmb2mx8AT+y6R0wsDxIse8LqKtrrG+4n9UnkrAAdePlYojQrIfZvxAPxBK4VE1wO21uw6fPguU+I3+d54pJLUi1huOv9kQcdBY8QdO0H5K6yRAu7Dw+eX7ptbW3HaB581syv139oUpK44iCWnwP78ipZsVtjNQzAFxdG42LSTbXjZRuGUOFuO/xWaaoHu8j8N3kCoHqLC8RbPE2RhFnDnex5JWqL2G24dSkRud9WTx3W5FXdR1TZGNe03a4XBUosdkIQpQEIQgEIQgEIQgFUHTntjkY2jjOriHSdw1A87Js6S9vaynxWSnbMYoR1ZBaLkNcxpJtfU3zJg2jxmllaDTPkqKqRzWgPjjO733EuZc5ju1013KKmIRJVaHXtSLr73v2fqp7T4FVBuaZ9JAPxRROPo23qsPqKdos6rheeTKKJw88qJ0hAxAhpt2Dw+QuTqknTzUqrZKZ27qH/APTvhPnC8D0TU/DIXXLM7D2HrW+VmvA8HKDVJqSfhyW9QCAT22/utBSFjgdHMOmdpu2/I8j2GxT0+hzBrgNHaEeJv66eKrbprjj5RGjNfvWnW30O/mu+J0JifYjuPMJKNb8+HmrRjcbLqtutIWHScVoSsBSg4QVxFkqbW634+SZWHVdRL/dA/U9fra/aB2qd7DdI8tI4Md7cH2mby0feZ4cFVUM9iDy5pypK/K4KE7eu6KsbLG2RhDmuAc0jiCu6qfoa2tzXpXHTV0fYd7m/r5q2FMQEIQpAhCEAhCEFAf8AERQtbWwSg+0+ItcPyOOU+IcR/KqywusdFI2RvvC9jy0Lf1Ux6Z8ZE+JS2Okdoh/Lv9SVCnxWjY4bjdp7CDe3kQoCuerknk9txe4m2pvvKmkezELYhc629o8SVEMAgLpM3Bp9Sn2rD5ZWx3OXieQWOd706+HHq5U3VVEwO9h2naf2+dV1hpxwse46+SlVVHT0wDA0D2cz3kXIHkbn9lHXVUUrvqznYTYuLQ17Sd1iANFNxtnsnJjL6I8QpQGGWI2cPeG8PbxDmnQ27UooNso2x5ZIL63u13G4OgI01HNc6mEsMgP2Wkn8TbfFTboo6LopoBVVjM4f/BiNwMv33Ab78By14ph3NVPJLMt4dbRfENqaGpaBJE9hG4gA/A3TFLRUwN2zNDd4Dg7MP5QFbHSJ0U0pppJqWMRSRtL8rb5XhupGU7jYcFU2z1M10hkeLhmjRvu7n4K11Fb52yeymHZ5rhnyS5Duc8sgae7NmcR3BZ+gU7d8TD/+sx9WsaFILmR3tXudwHtPP7JS7BCR/DPcXtv5Kkzt9LXhxnuohNFSf8q35Z3j/wAkRHqkkuHwHc+Vn5mskb/rjcP6U8YphjQcozNdyIt/umKWAsvbRaTLbDPDTm/B3f4b45Pyusf9D7HyXJ7HMNnNIIG4gjjyPYsPN+/mn/CxC6FodUGOS7szHjNGR9nRwyjTjdTbGcm3Xo/x4wV8D+TwD3HQj55r1g11xdeOaMs+kR2bZ3WNALScrvaHA6j50XsWJtmgcgApiGyEIUgQhCASXE65sMMkrtGsaXnwF0qVe9NOOdVQiEGzp3AEf5bPaf65R4oPO2N1Zmmkldvc5zz3k/3SeirsmZpGZjveYdL23EH7LhwPxWJ3b/nnf4rgGHNYcdAqpTjZySnytAflvc2k9kuN+B913LQ+CfG4YWS5m2II113/ALKX7H7KRxUjI5WNfdozhwDhrwsUtl6PaIm7GvhP+TLJGP8ASDl9Fjcd3b0cZljNe0OxDBGyWdnsbZSHC4IP4gU3x4BDC2/WMa0HMeAuN13Eqdno4p+NRVW5dd+obdb0exdI1/1UPWOH+NO50uXtaHkgnwVtqfT73pDsG2ZOIyizHNprh0s5FjKBujj7Dxdu0Vz0sQaxrWgBoAAA3AAWAHgk9NCGtyjUDieKUjcr4zRYQVwzXbvBBBHMHQj1VE0Gzz2fSIBZskUzhrxb9kjvHxV+vZqoPtjs89kv0ykjDi0ZZ4xvmaNzmji5o8x3KmXa16sqv4WSQRPNjn3ZrJCzGy1/VCAXP+Ndxde3vA8vFWLhWJU9Sy7MrvvMJs5p5EEghc6nAaUn2muZz0I9RYKJl49KZ8Vzu8ahGLVHX0oLv4jdx5kcfFRhzMzLqysRwOEMtG62lrANPqTdROqwQxtOhy62UXPtP0bIhRNitn7/AACUMoS57r6MafacdwH6nkN5SWomzOJGg4Ds4LeOA7bHQ58RpW77zxf1i69hrzb0J7MOlr45j7sftjvN/wBv+4L0kkAhCFIEIQgF576YMcE+IOaPdhaIvH3nepCvjGcSbT08szvdjY558Bf4rydieImVz5HamRznnvcblRUmd2/1Tjs7TB9XTg7jIz0IKbm/v5FOezc2WphceEjfiB+qirYfqj0JFLolETCU2UM908wOWcr1r06toxxWjqgA5W7hqSOH9yudfXhrSojX7WNhj9rTM4m5vrbQKlykRjhclh0yUOaoHge2IeL3BHMFPTNpWn7QWkzimXHdneZ1k1z4n1RBPul1r9p3BNWIbXRg2zC6RuxNk8Mjb7xdvY5uoPoqZWfC04/3ctqtiYZnioiaWv8AtCNxYXdoc3c70KSUeC1FvqK9w/y6mMOt2Z2EE+Se9n8WzxjuSuqpGk3A15pP3ibhN6v8o9PhGJD/AOi/8Xtg+RjKY8aw2tynrH04HJrXO+IaFKqmqczimmqrc41Tat4uvdUjiFbI9xD3XykgDcBrrZo0C4MC6138aT87v6itIyt3lX29IdBOEBmH9eTd8ji38rWGwHp6BWWqr/4f8Tz0MsR3xyX8Hi/xCtRTEBCEIBCEIK26dsd6nDhCD7VQ8N/kb7TvXKPFeeppNLcrKwenjGTLifVA+zDG1oH4ne074geCrUPuVAyx1l3ifY3HO/6hJnD58F1adFCYu7BMSD42P+8AfTVSVlV7KrDYPEc0AbxZop5A+4CwvT18cplJSipBk0XHHsBY+nyFoNtR2HsTpRw63Sue1tT5qsm0+XfSnGURpnEA2vvHC/NJanF366nTkp/tDgDJAbEX5qGT7IS8NQqWWNt9bReaumJvu9T5lSrZiCV7fad7NiO03Sii2RdxCkuHYV1Ysp9qS6+SLZyYs9n7pt5aKUNrdN6jQiyzP7wfMJW+osFbG9LZXbfEqwWUcxPERHE954Anx4eq3r665UO2zxP2REOPtO7huHn8FM7rHl5JjjUSLrkldI2rQD9F0B1XS8dbn/DziuWqmhO6RgcO9n9iVfq8r9FNaYsRjdewBGb8twD6FeqEgEIQpAtZJA0EncASe4arZNe00pbRzkb+rcB4i36oPKO1eJmetmmJvne5w7i4kBNDN661YtI7vK5sOirBl6xdZJWripEl2IxLJPlO5w9Qrcw6XRUDFUGORrhvFirswGszxNdzAWOcd3BluaSSoxARxlx4AnyCrafbGonkysBJ1sApDtTO407gOSrvAdrBR1Wd8WduoOtnajhfTespLldR6GHNODC5/KRNxOtsT9ZYaG9yO3QrWLbOZrCA0d+U/AaKw9ncdpauAPaWAkEujLm5mHiCFtLgcBi91oFieHeSp+nfio/qOV/VjP4VkNupPvDyIUi2d2u60iOT3tSHc7cD4Ltj2yFOymaAANb358SSeShOzrR9IBabtBJB7Nyrcbj8tp+JnNjZcYsWdt3uPYE2YlUWCWyz2F1F8TrbnsRy3LolrK0MaXOOg1UOxwkygk3LgHb72vwXXHsUzuyA+yN/aeSa5JSXXOq6MMddvO5uTyumOfetr8lqxZ4rRzpZsBBmqmdrgB26Ferm7lRPQVs11shnc32IySL8XnQW7tVe6RIQhClAVB9J/SjNJUyU9LIWwMvG4gNPWOF85zEXy30FuV1b+3Ne+HDaqSP32wvLSOBItfwvfwXlJ0p1UUIJXEkk7ysLL9/qsFBl5QNVhxWAUGHlWpsBW56QDi0lp8N3oqqcFNujWuyySQk6uAeO8aH0IVM5024LrJY1xbXduPiq2212YMc+cCzX6W5Ecuwj4KxahpykDfa47wt8LEdW0sktfgDbf48rLHD3p7XHx48nHd/CmThLgNEo+k1QYWddLktbLnda3K19ytqo2KA3NaR2GybanZI5soY4eCm+c+E/kuO+qqltLK9wYMxJ0AuT8hT7CcCFOxutzZObMIjowXPAMhGg7729RuSKWoOXU+0dT2XVcst9K38PjwY277rrX19m2UKx7GLew0+0d55D907YtX5GFx7gOZ4KDSSEkk6k7yr8ePy8zm5NdRqFssMWVu42WBA3rZm75+eCGDVBdPQdtyI3fQZQAJDeFwH27asd3gXB7O1XivNHQmwHGIbjc2UjsPVu19V6XSAQhCkNe1FF11FUR788MjR3lht62Xkdxudea9lleU9u8BNHiE8RFm5y+PtjeczbeBt4FRRF5Grm4aJQ9y4F10HMoWSFgoAJThFeYJ45B9lwJ7RxHkUlJQSiZddr9aQ9jXDUEA94KZ6zB3l5fCbO4jgVy2AxXrKJgJBdHdjhfWw930t5KRGtaDYDhvXJZ29fh5Lj92NRCoqamP8AiRvsNxAJHoun/uDOBlGY8NR4cQpVNVnKb2so5iEgdwHeo7nq13Zfi8rO5P4NHXPldnkJPGx59q1qJ7Akmw4nsXSY2FzoBqVEsWxMzuEbPdv5/wBlOOO687n/ABGWXeRDi+KmV+mjRo0fqm9ouu88IGgK5HRdc6eXbbd1glbO3LRZCIbtKGrF1kFBYvQth0r8WidGSGxNe+U8MhaW5T3ucB/svSyhPRNsf9BoGl4+untLL2Aj2GX/AAtPm5ymyQCEIUgUM6Sej1mJQ3bZtRGD1bzuI35H/hJ48D4qZoQeM8Rw6SCV8UrSyRhLXNOhBHzvSOxvuXrDbHo6pMSb9czLKBZszNHjkDwcOw+FlS20nQPXwEmny1UfDKQyQDtY42J/KSoFbOC0AUmw3o8xCWcQikmY87zIxzGtHFxe4WA+RdMdZRuikfHI0texxY5p3hwNiECcNRk1XdrhxH+ydcPpI38dTu7+GiJJMIxCamfnjvY6EcHDtH6qV0u2gcLE5DfVrufYf3TbWRNhiLj4Dt4DzUUfKSbnedVS4zJrhy5YelnTbRh4G8jv0K4/+rMtd+nZff8AuoJT1Vgt5KlZXDt0fmNw64xi3WG25vLn3rhgkQLpH2uGNNu1x/tdM0syfdmbOiez7WbN3gi36LWY6c2WflTRK9rjroVo6JoG+/wT3iGFC+7vTLUxtacoOY8eQ8eKszpIUAJTSYfJK8MiY6R7tGsY0uce4AXVjbM9AdbOWuqS2mjOpBIfKR2MboD+Y6clKFcUNBJPI2OJjpJHGzWMBc49wCunYXoCtllxE34imYf/ACyDf+VvnwVnbKbD0uHR5aeMBxFnyu1kf+Z/LsFh2J/UjWOMNAaBYAAADgBoAtkIQCEIQCEIQCEIQFlSPTp0f6nEIRpoKloG7g2X4A+B5q7lzqKdr2OY8BzXAtc06ggixBHKyDxXlQDbUaFTbpN6NpMMmzsu6mkceqfxYd/Vv5EDcdxt3hQhp5qo6z1j3gBzi4DdftXAsW2daOKkYF+CDIVhZvdABLMLxEwSB414EcxySSy2DEDjiOOyTXBsxv3R+p4pRsls66tq4qcHIJHBpfa+UWJJtx0BTbS0bnmwHirZ6GsG/wDkGOtpEx7vEjIP6/RUuU3ppMbZbVr7G7CU2Gx5YW3e4fWTOsXv7CeDfwjTv3qRoQtGYQhCAQhCAQhCAQhCAQhCAQhCCP7dYOKmgmYWhxAztG/VmvwuPFeccR2PJJdEbC/un9CvTG0uNNpoHOdqTdrG/ecR8OKpwRcSseS2XcdfBhM8dVVVXhEkd8w8ikVhxVqV2GteLWVd43hJhkI4HUfspwz31Uc/B9PuG7LyWcq0IWzXlaOUDvS7CYg+UA7tSm8BSDZrDS5xdbTd+tlXK6jTix8s5EigpGi1grH6HYbTTn8DR5vP7KEQ0gGm5OuB4pLSS9ZERcizmkXDhvsVz43vb0OTi+2yL3QmjZzaOOrjzN0cNHsO9p/UHgU7rreZZq6oQhCICEIQCEIQCEIQCEIQCxdZTbtBjTaWnfM7ho0fecfdHn6AomS26it9ucbMtU5p9yIljR2g2cfE/BR5jy87rBPexFCK6te6UZ2MDpHjg57zZoNu0uP8q47QYP8ARat8Y9w+2z8jt3fYgjwXNd3t6+Pjjfpz3IbZo8tiE1bR4EahjRHbOXANuQBc6WJO4ap3nluElYyR4flF2xtzvI+y0nLe3K5HcqS6rTLDyxsyQXaHYqronBtTCWZgS0gtcHW0Ni0kJHQbMVM9jFBK8EkZmscW3AuQXbhYcyrv26xWGswVkjj9c17WAcRIG/WD8pYM3kox0X7TywR10YN42UstQGnVokZlAJ7w6x52C38u9PJvFrHd9q6wjATJK1g9pz3BrWjmTYfFW/tNhrIpmwsDQ2CKOM5QBchouTbiSon0YzRNxGJ8xs1mZwPDOGkt9fWyfMUxZ0ksspacr3k3toM18oJ3A2G7sWdy3O3Zw8cmXRFTx3cV0niLdxWYDxXWdwJF9wIzd19fS6pHXrsYXiMtPI2VmZpvobey4cR2hWzge2NPUADOGSH/AA3Gxv8AhJ0d4JxqMLhlh6pzGujIADbaAcLW3d4UQHRLD1ocZpTGDcR+yO2xeBe3qt5jlj67efnycXLPumqniFgBBWriZQhCAQhCAQhCAQhCATTtJs3FWw9VLmADg4FhsQRcciNxO9OyEs2mWy7hq2f2bhoourhbYE3c4m7nnm53H4KKdKtILQS8bujJ7CMw9WnzVgKKdJdHnoHO/wCU5snhfKfR/oqZT7dNuHO/VltVnXUAbBE9riTKx5PY9kjmkDstlTrgkzYcQYAPqZgGFvAxTtBaD3FzfIrg+EPwpkg3w1D2O7GyBrh4XDfNcMTdlpqKdvBroyfxwSlzf+0jyWOtdvSt8p43+8/2j22pfSGSLUtjlc2x43Fmu7y23mlnRhSiWgxiW26mMY8WSPP9LU59LWyNbPUOnghdPBO2NwEYzOjc1oFi0a62BuOakXRf0fy0+FVLJ25JasPBYd7GdWWMDrbj7TjbhcLXHDTzuXl8vX/VVGzEobFJK7Qe6L9gu4/D1Vo7YdVBT01LFYjKJnOH23OFmuPMnU+SqJmF1hDaEU0olzFjhkdq4nusG9t7WF1bUVHnxWnpnEO6hsMbjz6iIOce4uB81S46dPHyS618Td/yRY9s/wDRXsYHEkwtkdfg8lwcB2aJ3x/Y4Q0jZ2Oc8ZWmQG2gcB7QtwBPktOk6/02Nrd742tA7S9wHxVlx0oEYjIBaGhhB3EWsbhTMJbYjPnyxxwu0W6PdoOtjMDzd8QBafvR7h4t3dxCmCqbEqd+FYlG9gPUvdZvaxxAfH3jQj+VWwFfC/Fc/PjN+WPq9soQhXc4QhCAQhCAQhCAQhCAQhCASevomzRPjeLte0tcOwixShCCH4RsAIaOopnSZxM4kOtbLYAMNr6kFoK4bLbDltNJT1rI5Gdb1keVx35bEgixbe27tKm1llV8Y1vNnZe/bSOINaGgWAAAHIDQLayyhWZMWTJQ7JRRVklWC8ySX0JGVt7ZsotfXKN6fEKNJmVnpCMU2RmnxeOodl+jx5HDXUlmobl/Pr3KbrCykmlss7lqX4c5IGutmANjcXANiNxF9xXRCFKgQhCAQhCAQhCD/9k="/>
          <p:cNvSpPr>
            <a:spLocks noChangeAspect="1" noChangeArrowheads="1"/>
          </p:cNvSpPr>
          <p:nvPr/>
        </p:nvSpPr>
        <p:spPr bwMode="auto">
          <a:xfrm>
            <a:off x="63500" y="-1247775"/>
            <a:ext cx="1771650" cy="258127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2232" name="AutoShape 8" descr="data:image/jpeg;base64,/9j/4AAQSkZJRgABAQAAAQABAAD/2wCEAAkGBhQSEBUUExQVFRUWGBgUFRQWFxcYGBUVFxcYFxYYFxUXGyYeGBkjGRQVHy8gIycpLCwsFR4xNTAqNScrLCkBCQoKDgwOGg8PGCkgHyQpLCksKSkpLDUpKSwpLCkpLSkpLCwsKSwpLCwpLCwpLCkpKSkpKSksLCwpLCksKSwpKf/AABEIAQ8AugMBIgACEQEDEQH/xAAcAAABBAMBAAAAAAAAAAAAAAAABAUGBwECAwj/xABFEAABAwIDBAcECAQEBQUAAAABAAIDBBEFEiEGMUFRBxNhcYGRoSIysfAUI0JSYnLB0TOCsuFDY5LxCFOEorMVFyVUg//EABkBAQADAQEAAAAAAAAAAAAAAAABAgMEBf/EACgRAQEAAgICAQIFBQAAAAAAAAABAhEDIRIxQRMiBBQyUZEVYXHB8P/aAAwDAQACEQMRAD8AvFCEIBCEIBCEIBCEIBCEIBCEIBCEIBCEIBCEIBCEIBCEIBCEIBCEIBCEIBCEIBCFgutvQZQontJ0l0dGCC/rJB/hx6m/adwVWbRdM1ZUXbBanZ95ur/9R3eCjZpeVdjUEP8AFljYeTntB8iVGsW6VqKEaPMjiNAy1j3uO5edpq5xeXvcXvO9ziST4nVcpHlzrfPzqo3UrhqOnZxkLY6dmUcXPNyeywsnCi6cYSD1sJYQCdHXHwuqSEZB77n4BdaplnDkRr8P1QegcI6WKWaQMcHRE+6XWIPLdqP7KaMeCLjUHUHmvJRcc4seA3feGn6KT7NdIVTSOuHlw0vG8ktI5W4cNybHpBCg2EdL1HKGh5fE872lpIB7HN/YKZ0lYyVofG4PadxabhW2h2QhCAQhCAQhCAQhCAQhCAQhcKyrbFG6R7g1rQXOcdwAQJsbxuOliMkhsNzW8XO5NHEqltsekiaovGw5WHTI08O08T6Js2127fWzOcLtY27GN+63j/MdL+XBQ/6UNdd/HsVdreixkIJu435kH0C6OoSQOA5Llhjg5wLiA0bh2BKJsWBfyaPnf87kSTnCxmb2mx8AT+y6R0wsDxIse8LqKtrrG+4n9UnkrAAdePlYojQrIfZvxAPxBK4VE1wO21uw6fPguU+I3+d54pJLUi1huOv9kQcdBY8QdO0H5K6yRAu7Dw+eX7ptbW3HaB581syv139oUpK44iCWnwP78ipZsVtjNQzAFxdG42LSTbXjZRuGUOFuO/xWaaoHu8j8N3kCoHqLC8RbPE2RhFnDnex5JWqL2G24dSkRud9WTx3W5FXdR1TZGNe03a4XBUosdkIQpQEIQgEIQgEIQgFUHTntjkY2jjOriHSdw1A87Js6S9vaynxWSnbMYoR1ZBaLkNcxpJtfU3zJg2jxmllaDTPkqKqRzWgPjjO733EuZc5ju1013KKmIRJVaHXtSLr73v2fqp7T4FVBuaZ9JAPxRROPo23qsPqKdos6rheeTKKJw88qJ0hAxAhpt2Dw+QuTqknTzUqrZKZ27qH/APTvhPnC8D0TU/DIXXLM7D2HrW+VmvA8HKDVJqSfhyW9QCAT22/utBSFjgdHMOmdpu2/I8j2GxT0+hzBrgNHaEeJv66eKrbprjj5RGjNfvWnW30O/mu+J0JifYjuPMJKNb8+HmrRjcbLqtutIWHScVoSsBSg4QVxFkqbW634+SZWHVdRL/dA/U9fra/aB2qd7DdI8tI4Md7cH2mby0feZ4cFVUM9iDy5pypK/K4KE7eu6KsbLG2RhDmuAc0jiCu6qfoa2tzXpXHTV0fYd7m/r5q2FMQEIQpAhCEAhCEFAf8AERQtbWwSg+0+ItcPyOOU+IcR/KqywusdFI2RvvC9jy0Lf1Ux6Z8ZE+JS2Okdoh/Lv9SVCnxWjY4bjdp7CDe3kQoCuerknk9txe4m2pvvKmkezELYhc629o8SVEMAgLpM3Bp9Sn2rD5ZWx3OXieQWOd706+HHq5U3VVEwO9h2naf2+dV1hpxwse46+SlVVHT0wDA0D2cz3kXIHkbn9lHXVUUrvqznYTYuLQ17Sd1iANFNxtnsnJjL6I8QpQGGWI2cPeG8PbxDmnQ27UooNso2x5ZIL63u13G4OgI01HNc6mEsMgP2Wkn8TbfFTboo6LopoBVVjM4f/BiNwMv33Ab78By14ph3NVPJLMt4dbRfENqaGpaBJE9hG4gA/A3TFLRUwN2zNDd4Dg7MP5QFbHSJ0U0pppJqWMRSRtL8rb5XhupGU7jYcFU2z1M10hkeLhmjRvu7n4K11Fb52yeymHZ5rhnyS5Duc8sgae7NmcR3BZ+gU7d8TD/+sx9WsaFILmR3tXudwHtPP7JS7BCR/DPcXtv5Kkzt9LXhxnuohNFSf8q35Z3j/wAkRHqkkuHwHc+Vn5mskb/rjcP6U8YphjQcozNdyIt/umKWAsvbRaTLbDPDTm/B3f4b45Pyusf9D7HyXJ7HMNnNIIG4gjjyPYsPN+/mn/CxC6FodUGOS7szHjNGR9nRwyjTjdTbGcm3Xo/x4wV8D+TwD3HQj55r1g11xdeOaMs+kR2bZ3WNALScrvaHA6j50XsWJtmgcgApiGyEIUgQhCASXE65sMMkrtGsaXnwF0qVe9NOOdVQiEGzp3AEf5bPaf65R4oPO2N1Zmmkldvc5zz3k/3SeirsmZpGZjveYdL23EH7LhwPxWJ3b/nnf4rgGHNYcdAqpTjZySnytAflvc2k9kuN+B913LQ+CfG4YWS5m2II113/ALKX7H7KRxUjI5WNfdozhwDhrwsUtl6PaIm7GvhP+TLJGP8ASDl9Fjcd3b0cZljNe0OxDBGyWdnsbZSHC4IP4gU3x4BDC2/WMa0HMeAuN13Eqdno4p+NRVW5dd+obdb0exdI1/1UPWOH+NO50uXtaHkgnwVtqfT73pDsG2ZOIyizHNprh0s5FjKBujj7Dxdu0Vz0sQaxrWgBoAAA3AAWAHgk9NCGtyjUDieKUjcr4zRYQVwzXbvBBBHMHQj1VE0Gzz2fSIBZskUzhrxb9kjvHxV+vZqoPtjs89kv0ykjDi0ZZ4xvmaNzmji5o8x3KmXa16sqv4WSQRPNjn3ZrJCzGy1/VCAXP+Ndxde3vA8vFWLhWJU9Sy7MrvvMJs5p5EEghc6nAaUn2muZz0I9RYKJl49KZ8Vzu8ahGLVHX0oLv4jdx5kcfFRhzMzLqysRwOEMtG62lrANPqTdROqwQxtOhy62UXPtP0bIhRNitn7/AACUMoS57r6MafacdwH6nkN5SWomzOJGg4Ds4LeOA7bHQ58RpW77zxf1i69hrzb0J7MOlr45j7sftjvN/wBv+4L0kkAhCFIEIQgF576YMcE+IOaPdhaIvH3nepCvjGcSbT08szvdjY558Bf4rydieImVz5HamRznnvcblRUmd2/1Tjs7TB9XTg7jIz0IKbm/v5FOezc2WphceEjfiB+qirYfqj0JFLolETCU2UM908wOWcr1r06toxxWjqgA5W7hqSOH9yudfXhrSojX7WNhj9rTM4m5vrbQKlykRjhclh0yUOaoHge2IeL3BHMFPTNpWn7QWkzimXHdneZ1k1z4n1RBPul1r9p3BNWIbXRg2zC6RuxNk8Mjb7xdvY5uoPoqZWfC04/3ctqtiYZnioiaWv8AtCNxYXdoc3c70KSUeC1FvqK9w/y6mMOt2Z2EE+Se9n8WzxjuSuqpGk3A15pP3ibhN6v8o9PhGJD/AOi/8Xtg+RjKY8aw2tynrH04HJrXO+IaFKqmqczimmqrc41Tat4uvdUjiFbI9xD3XykgDcBrrZo0C4MC6138aT87v6itIyt3lX29IdBOEBmH9eTd8ji38rWGwHp6BWWqr/4f8Tz0MsR3xyX8Hi/xCtRTEBCEIBCEIK26dsd6nDhCD7VQ8N/kb7TvXKPFeeppNLcrKwenjGTLifVA+zDG1oH4ne074geCrUPuVAyx1l3ifY3HO/6hJnD58F1adFCYu7BMSD42P+8AfTVSVlV7KrDYPEc0AbxZop5A+4CwvT18cplJSipBk0XHHsBY+nyFoNtR2HsTpRw63Sue1tT5qsm0+XfSnGURpnEA2vvHC/NJanF366nTkp/tDgDJAbEX5qGT7IS8NQqWWNt9bReaumJvu9T5lSrZiCV7fad7NiO03Sii2RdxCkuHYV1Ysp9qS6+SLZyYs9n7pt5aKUNrdN6jQiyzP7wfMJW+osFbG9LZXbfEqwWUcxPERHE954Anx4eq3r665UO2zxP2REOPtO7huHn8FM7rHl5JjjUSLrkldI2rQD9F0B1XS8dbn/DziuWqmhO6RgcO9n9iVfq8r9FNaYsRjdewBGb8twD6FeqEgEIQpAtZJA0EncASe4arZNe00pbRzkb+rcB4i36oPKO1eJmetmmJvne5w7i4kBNDN661YtI7vK5sOirBl6xdZJWripEl2IxLJPlO5w9Qrcw6XRUDFUGORrhvFirswGszxNdzAWOcd3BluaSSoxARxlx4AnyCrafbGonkysBJ1sApDtTO407gOSrvAdrBR1Wd8WduoOtnajhfTespLldR6GHNODC5/KRNxOtsT9ZYaG9yO3QrWLbOZrCA0d+U/AaKw9ncdpauAPaWAkEujLm5mHiCFtLgcBi91oFieHeSp+nfio/qOV/VjP4VkNupPvDyIUi2d2u60iOT3tSHc7cD4Ltj2yFOymaAANb358SSeShOzrR9IBabtBJB7Nyrcbj8tp+JnNjZcYsWdt3uPYE2YlUWCWyz2F1F8TrbnsRy3LolrK0MaXOOg1UOxwkygk3LgHb72vwXXHsUzuyA+yN/aeSa5JSXXOq6MMddvO5uTyumOfetr8lqxZ4rRzpZsBBmqmdrgB26Ferm7lRPQVs11shnc32IySL8XnQW7tVe6RIQhClAVB9J/SjNJUyU9LIWwMvG4gNPWOF85zEXy30FuV1b+3Ne+HDaqSP32wvLSOBItfwvfwXlJ0p1UUIJXEkk7ysLL9/qsFBl5QNVhxWAUGHlWpsBW56QDi0lp8N3oqqcFNujWuyySQk6uAeO8aH0IVM5024LrJY1xbXduPiq2212YMc+cCzX6W5Ecuwj4KxahpykDfa47wt8LEdW0sktfgDbf48rLHD3p7XHx48nHd/CmThLgNEo+k1QYWddLktbLnda3K19ytqo2KA3NaR2GybanZI5soY4eCm+c+E/kuO+qqltLK9wYMxJ0AuT8hT7CcCFOxutzZObMIjowXPAMhGg7729RuSKWoOXU+0dT2XVcst9K38PjwY277rrX19m2UKx7GLew0+0d55D907YtX5GFx7gOZ4KDSSEkk6k7yr8ePy8zm5NdRqFssMWVu42WBA3rZm75+eCGDVBdPQdtyI3fQZQAJDeFwH27asd3gXB7O1XivNHQmwHGIbjc2UjsPVu19V6XSAQhCkNe1FF11FUR788MjR3lht62Xkdxudea9lleU9u8BNHiE8RFm5y+PtjeczbeBt4FRRF5Grm4aJQ9y4F10HMoWSFgoAJThFeYJ45B9lwJ7RxHkUlJQSiZddr9aQ9jXDUEA94KZ6zB3l5fCbO4jgVy2AxXrKJgJBdHdjhfWw930t5KRGtaDYDhvXJZ29fh5Lj92NRCoqamP8AiRvsNxAJHoun/uDOBlGY8NR4cQpVNVnKb2so5iEgdwHeo7nq13Zfi8rO5P4NHXPldnkJPGx59q1qJ7Akmw4nsXSY2FzoBqVEsWxMzuEbPdv5/wBlOOO687n/ABGWXeRDi+KmV+mjRo0fqm9ouu88IGgK5HRdc6eXbbd1glbO3LRZCIbtKGrF1kFBYvQth0r8WidGSGxNe+U8MhaW5T3ucB/svSyhPRNsf9BoGl4+untLL2Aj2GX/AAtPm5ymyQCEIUgUM6Sej1mJQ3bZtRGD1bzuI35H/hJ48D4qZoQeM8Rw6SCV8UrSyRhLXNOhBHzvSOxvuXrDbHo6pMSb9czLKBZszNHjkDwcOw+FlS20nQPXwEmny1UfDKQyQDtY42J/KSoFbOC0AUmw3o8xCWcQikmY87zIxzGtHFxe4WA+RdMdZRuikfHI0texxY5p3hwNiECcNRk1XdrhxH+ydcPpI38dTu7+GiJJMIxCamfnjvY6EcHDtH6qV0u2gcLE5DfVrufYf3TbWRNhiLj4Dt4DzUUfKSbnedVS4zJrhy5YelnTbRh4G8jv0K4/+rMtd+nZff8AuoJT1Vgt5KlZXDt0fmNw64xi3WG25vLn3rhgkQLpH2uGNNu1x/tdM0syfdmbOiez7WbN3gi36LWY6c2WflTRK9rjroVo6JoG+/wT3iGFC+7vTLUxtacoOY8eQ8eKszpIUAJTSYfJK8MiY6R7tGsY0uce4AXVjbM9AdbOWuqS2mjOpBIfKR2MboD+Y6clKFcUNBJPI2OJjpJHGzWMBc49wCunYXoCtllxE34imYf/ACyDf+VvnwVnbKbD0uHR5aeMBxFnyu1kf+Z/LsFh2J/UjWOMNAaBYAAADgBoAtkIQCEIQCEIQCEIQFlSPTp0f6nEIRpoKloG7g2X4A+B5q7lzqKdr2OY8BzXAtc06ggixBHKyDxXlQDbUaFTbpN6NpMMmzsu6mkceqfxYd/Vv5EDcdxt3hQhp5qo6z1j3gBzi4DdftXAsW2daOKkYF+CDIVhZvdABLMLxEwSB414EcxySSy2DEDjiOOyTXBsxv3R+p4pRsls66tq4qcHIJHBpfa+UWJJtx0BTbS0bnmwHirZ6GsG/wDkGOtpEx7vEjIP6/RUuU3ppMbZbVr7G7CU2Gx5YW3e4fWTOsXv7CeDfwjTv3qRoQtGYQhCAQhCAQhCAQhCAQhCAQhCCP7dYOKmgmYWhxAztG/VmvwuPFeccR2PJJdEbC/un9CvTG0uNNpoHOdqTdrG/ecR8OKpwRcSseS2XcdfBhM8dVVVXhEkd8w8ikVhxVqV2GteLWVd43hJhkI4HUfspwz31Uc/B9PuG7LyWcq0IWzXlaOUDvS7CYg+UA7tSm8BSDZrDS5xdbTd+tlXK6jTix8s5EigpGi1grH6HYbTTn8DR5vP7KEQ0gGm5OuB4pLSS9ZERcizmkXDhvsVz43vb0OTi+2yL3QmjZzaOOrjzN0cNHsO9p/UHgU7rreZZq6oQhCICEIQCEIQCEIQCEIQCxdZTbtBjTaWnfM7ho0fecfdHn6AomS26it9ucbMtU5p9yIljR2g2cfE/BR5jy87rBPexFCK6te6UZ2MDpHjg57zZoNu0uP8q47QYP8ARat8Y9w+2z8jt3fYgjwXNd3t6+Pjjfpz3IbZo8tiE1bR4EahjRHbOXANuQBc6WJO4ap3nluElYyR4flF2xtzvI+y0nLe3K5HcqS6rTLDyxsyQXaHYqronBtTCWZgS0gtcHW0Ni0kJHQbMVM9jFBK8EkZmscW3AuQXbhYcyrv26xWGswVkjj9c17WAcRIG/WD8pYM3kox0X7TywR10YN42UstQGnVokZlAJ7w6x52C38u9PJvFrHd9q6wjATJK1g9pz3BrWjmTYfFW/tNhrIpmwsDQ2CKOM5QBchouTbiSon0YzRNxGJ8xs1mZwPDOGkt9fWyfMUxZ0ksspacr3k3toM18oJ3A2G7sWdy3O3Zw8cmXRFTx3cV0niLdxWYDxXWdwJF9wIzd19fS6pHXrsYXiMtPI2VmZpvobey4cR2hWzge2NPUADOGSH/AA3Gxv8AhJ0d4JxqMLhlh6pzGujIADbaAcLW3d4UQHRLD1ocZpTGDcR+yO2xeBe3qt5jlj67efnycXLPumqniFgBBWriZQhCAQhCAQhCAQhCATTtJs3FWw9VLmADg4FhsQRcciNxO9OyEs2mWy7hq2f2bhoourhbYE3c4m7nnm53H4KKdKtILQS8bujJ7CMw9WnzVgKKdJdHnoHO/wCU5snhfKfR/oqZT7dNuHO/VltVnXUAbBE9riTKx5PY9kjmkDstlTrgkzYcQYAPqZgGFvAxTtBaD3FzfIrg+EPwpkg3w1D2O7GyBrh4XDfNcMTdlpqKdvBroyfxwSlzf+0jyWOtdvSt8p43+8/2j22pfSGSLUtjlc2x43Fmu7y23mlnRhSiWgxiW26mMY8WSPP9LU59LWyNbPUOnghdPBO2NwEYzOjc1oFi0a62BuOakXRf0fy0+FVLJ25JasPBYd7GdWWMDrbj7TjbhcLXHDTzuXl8vX/VVGzEobFJK7Qe6L9gu4/D1Vo7YdVBT01LFYjKJnOH23OFmuPMnU+SqJmF1hDaEU0olzFjhkdq4nusG9t7WF1bUVHnxWnpnEO6hsMbjz6iIOce4uB81S46dPHyS618Td/yRY9s/wDRXsYHEkwtkdfg8lwcB2aJ3x/Y4Q0jZ2Oc8ZWmQG2gcB7QtwBPktOk6/02Nrd742tA7S9wHxVlx0oEYjIBaGhhB3EWsbhTMJbYjPnyxxwu0W6PdoOtjMDzd8QBafvR7h4t3dxCmCqbEqd+FYlG9gPUvdZvaxxAfH3jQj+VWwFfC/Fc/PjN+WPq9soQhXc4QhCAQhCAQhCAQhCAQhCASevomzRPjeLte0tcOwixShCCH4RsAIaOopnSZxM4kOtbLYAMNr6kFoK4bLbDltNJT1rI5Gdb1keVx35bEgixbe27tKm1llV8Y1vNnZe/bSOINaGgWAAAHIDQLayyhWZMWTJQ7JRRVklWC8ySX0JGVt7ZsotfXKN6fEKNJmVnpCMU2RmnxeOodl+jx5HDXUlmobl/Pr3KbrCykmlss7lqX4c5IGutmANjcXANiNxF9xXRCFKgQhCAQhCAQhCD/9k="/>
          <p:cNvSpPr>
            <a:spLocks noChangeAspect="1" noChangeArrowheads="1"/>
          </p:cNvSpPr>
          <p:nvPr/>
        </p:nvSpPr>
        <p:spPr bwMode="auto">
          <a:xfrm>
            <a:off x="63500" y="-1247775"/>
            <a:ext cx="1771650" cy="258127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2234" name="AutoShape 10" descr="data:image/jpeg;base64,/9j/4AAQSkZJRgABAQAAAQABAAD/2wCEAAkGBhQSERUUEhQWFRUUGBoXGBgYGRcXFxcYGBcVGhgXFxcYHCYeFxojHRcXHy8gIycpLCwsFx4xNTAqNSYrLCkBCQoKDgwOGg8PGiwkHCQsLCwsLCwsLCwsLCwsLCwsLCwsLCwsLCwsLCksLCwsLCwsLCwsLCksLCwsLCwsLCwsLP/AABEIAPcAzAMBIgACEQEDEQH/xAAcAAABBQEBAQAAAAAAAAAAAAAFAAMEBgcCAQj/xAA/EAABAwIEAwQIBAUEAgMBAAABAgMRAAQFEiExBkFREyJhcQcUMoGRobHwI1LB0UJicuHxFSSSokPCMzSCF//EABgBAAMBAQAAAAAAAAAAAAAAAAABAgME/8QAHxEBAQEAAgMBAQEBAAAAAAAAAAERAjESIUFRYaFx/9oADAMBAAIRAxEAPwCnYiKCZdaPYkKDpTrW6ZTzTdD8XRtRdlvwqBireopiUHQ3V59FuGdrfN6SESs//kafOKqbbVbF6EsKEPPHc5Wx5e0f/X4Uxa0oM009byKJBuvCzWYBF2cChd1Zd0jqflVqeY0obcW0maZKxcW52B+9IoNjdqpQ9mdO8NJHiKubtprt76F4jYmZ0nnOkAc/KmGP4ppmBPgJ5dSekDnVSvRmWRIB205jx8a0TiV9BKglEgHUxoY8t410qi4o2mNE6nmJA+HP+1GKlCHmSk6inGXRIkacx49R9a59YMQTI8abjlWfRpgugDE93w23mYpXbuYeW3keVRVI8PvSiVlhxVrPdI8pPSac2gOZMKmrJhb06b8o6UMOEnPEadaK2+HKbjQKB2Mga+/71qp6FO4jb6cvv9KrN8iDVsfByag/f1qsYgnWi9GgUqVKsSKlXsaV5QGi343oWhOtGb5G9DW0a10RCQ21pUHE29aKtIqHibOooAa03W++iqyCLFBiCtSlHx1gfJIrDGWNa+hfR7/9FnwR+pijl0FmCaWWu6VYarDS0VH9X+VTa4UKcqbAy5Y0MR1qt4xh6lJ5d72tdxyBPzjyq4upqFc2mYEVpKTNbrBQ4jKdI06QCNIPXSKqGKcMg6dO6PDy+M+/zrW3MP1hQ9oR8NYNV7F8K1gp3G/Xx86Y1jmI8KFJ0BB9/LegN3ZLaIzCD/mtmu2MyJIGZOhkbjbXymhGMYIHmQopBOUjeDKZkE/OlZFTkzmyY7QyTOuo6/Cj1jh0CCmI6ab7b71HwLDcriwQdPGJnaf3qyW6NhprB098eNM9cN4OITp46dPPzFd2tnmJTsYzA9dPnFGmEDLH39/vUx7CtUqG8D5RI+BoTqm4gZBB3FU6/GtaBj9nlUqeR2O8RVHvG5JihcoOrevK7d3NcVjew7KdK4qUUfhj3/WotVygaheIoe23rRa7RUFDetaxmeaRUa/RqKnNJqPexIoCG21W3+jy4/2yUztA+ArHWEDlWq+jxcp1iEn5mOXhTvRNAFe14DXtczUq5UK6rlVBU3lrwt05XsVWpxCetJmRv96UFxHD+6ZE5dR5c6tEUxcsyPl8aqchijYhw+CFkaGCT4iBVWXh/ZpOaY8dNxE/EVq9xbDKryqi8XI/DQhGqjE/2++VXCURuwBWsjYx8ACPqflSS3B0mdz1HQfe1Wyy4ScLcHuzBI5n76VKTw6EpIA2+vnzoAPhOGFQ15/vRx637nlr8qnMWORMAfvXhRofvb6UgqvHOGZmc4HfQNfFP3r8aye5RrW0cSupADatlgo/Y+6R86x26bgkdNPhQqVXHfaPnXNerOprysqoSLf4afKh5FGlI/CT/SKDqGta4GtXjdQUN60VvBUBDdNm7QioWIo1FFGhUTEGtaYQGRrWk8BPzoJ1Vt10H6mqC1b9K0X0bsS4oR7Ov0Aj50yrSZgVylyTHhXK9x0rxtAzHxrDF6cKjXQNNqXr/ikHAaWFpyvRXiTXtJUe15XtKg0a4QVCBQ04GnP2hMq5eHlRqm1mqlRYFu2dD12cT8aNP/e9DnPOtCDLlUDz8N/GmCACfDU/U1JuiAdfn4b0Cx7GghBCRJVp7tjQFQ42xbO42BpCz8IiqFfiMx8CaOYw+VOjnlk/p+9AcR9hR8KaorNKlSrBSyPJ/DT/AEj6UEWjXWrFdN/hp8h+lAyNTXRE/GvXiKgoaoreIqI2ihGuENVHvW9qJpbqNep2oDS+H+GLIMNJUhta1oSslRlRKkg6dBryqdZcP+r3CVs//EoEKSd0n+GOqfpVEtcMVeWram1Q9bKDZOxLZMoOnTUeSatvDHECwv1S6MOgdxZ/8g6T+b6+YqLL8Pf1bSma5cT0qJht8VKW2r22iAT1B9lXvFT6z6X2aLXzqN2UEzsfvU1OrhSKcpWPGzpTlNp0NJb4G5pCU5XlNG6T+YU2rEmx/EPjRlPYfKqiuuimlYqhWxqBdXsaqIirkRp+5uYoa49qah3WJp1OYACmyouiUHTqT7qoGcQvgJ5cv7CqjiipSpRGtWe6tm0e0oadaqWPXiSMrcQTvQIqDqdVq6mB5D7NBMYV+GasV43CAPCqzjvsDzoq4A10gajzrmum9x51lDXDEUwj3Cq4VanTnVjxc90eQqulsknz/at4n42+8YqG2zRq7bqIlqmzMhqoV8zsKLIaqJft0AU9HFxkuSg7OoKY8U94fIK+NG+M+HXtHW4WlBzQdFoI1kKG4qn4Q/2L7bn5FgnynX5TWyZgrQiQR7iD41HK5dVJKh4CSq3aWsQtaElR56idfjRGuU9ByrxSc3XQ1lfdW9ziY50lV7FeETSAXdoSDOdQ99VXHOIWUkjtSVcgkSfcNflVkxHh7tTqo5Tv1oHd44zYIcLNmtQZHfcgJE7auK1JkgQJraX8Z4p18u4cObsrxSeuRaRHlG1d4Dctlcd5KhyVM+Wprm+9NTysobabCiZKT2hIA2GYEAkiTtpHjR/DFpv+zWUZHoCsp1zNqkSlXOIPSIqvf0CNvYKKwpKp/MORH7+NLFbA5SSTry1ovheFqb0IPhULiNCkJJ+zUhSMRtTqVKASNgTv9xVTxT0hFtcIUJTp3dRHSBRbiWwfU0t1YIaSkLWJyyFLyNtzvKlTJGwSdqpFzxECvKw0wlACRHq6BrAzayVK7xIBUZIgmKcPD6uJlvLJzKM8idKnYcpRXrrz05U7gOEKedWj1ZOZOnc7o3PeyqOx8J3qx3HD3q41EKIo0KzihqpY8vRIq3YimqVjiu/7qV6XAyu2R3h5j61xT9kJcR/UPrWU7OrXiydvIChVu3M+ZorjR70VFw5mUknqa3iK266aqKGqLusUyLemkPA8Ki36daN+q9KgXlmZHWgA5RWscO34dtm1DcDKf6k6H9/fVRwrg1bic6oQDtImR1irZgWAC1CglalBUEgwBPUDl/ao52WKkuigFe14TSrFZUlJr2ozluV+0YT+UaT/AFEfQUA5bu5h5aGomMYM3cMuMrHddSUkjcTGo8QQD7q5xB/sQlSAAJ7wgDTr50RBp/1M/GSq9ESg6FKeZA2z5V5/PJOXNHjvWk4PhDbKEpbSYSlKQVbwkQPLc/GiHZiZgT1jWuqd5WnhVFvrBLohVSq8VtUmA43gTbjCm1oK21JyqSDBMGUlJHMETWaWfo3YRcBaQ64ArMEKQBJBBTmKUgKE8tBprWwWj2YGRBBg08GQOVX5YjPSvWmBIAzuIAXvI9r4jnVM4tcBXA+wK0LF7gBOnKs7VbdvettdcxPlpvVwlCxMVQsXP4hrXOPOGzaLkatqnKddD+Un7+VZDiSpWrzpXpcQ6l4SmX2x/MKiUQwEf7hvzqJ2L0smM+1XmFN/hjzNc4urvVJw0Q2K1ieTelsTTZtfCi6bevDbiKekGJtgaJYRhAzdorlsOR8a8btdQBzNHEIAAA5VPPlkOTXVKlSrFaLdO5dQadbemm7izC9djUNC1NaKmPvarkljP3KK0zd3QbSVK2pn18RP3/aq/jOKKXIBgD3+6icf07yVi/4jfv7z1ZgZUgwo7wke0onkI+JitSQmAB0qp8BYc0lLjqR33FnMeekaT051baOd+Dj+lTD14lB7xAHU7T0rt53KJrlDIKIUArNuCJBnwNSpAZ4ptVr7NNw0pf5QoFXw50sU4lYYRmW4n4j3k9AK7u+G7ZxJSphuD0SEkeKVJAKT4igh9GdoVZnO1c6BbiiB7hHzpzxL2JcP8Ss3aldirNkSJVBG5Mb+Rou8uBUXC8GZtklLDaWwdTlG56k7mm8WvMid/wDNHd9DqBeL3Y66c6AcB2na3lw9GjeVsHx1UfqKg43ip2B3P6VZ/RpZ5LFK+b6lO+5R7v8A1ArS+pqP4d4zwIXNstuO8Qcp8RtXyhituUOKSrcKIPmDBr7MudjXy96WcI7DEXYEJchwdO97X/YH41MacVIolw6P9wihxorwuP8AcJ8jSkyii+J+1Uu0BCE6HbrTOJDWpSTAHlWsTX0wW9a7LYinEo5U4ERWXkeI9szrPSpdcpTFdVNunCpUqVIypp9jMIp2lQAK8sFDWRHjVH4qxfsmymdTWqEVVuNcKbVbr7iZIPIA+YrXjy30zvHETgJ3JbNzuqSfNRkVbPXUxvWaYZipSAExlAjnRhWNDL3j4+Hwp2S0T0syr5JVKjCR1ofifpBtGZAWXFgTkbBUrTqBsPE1Tk3Cr50soWUtJ9sjQq/lB8ete397b2a+4z2MDknMhUcyd586V4wR7c+mF4Kn1VSG53WFzHmBApl30xvLVLdqotfmAUT57VFuvSQ0oEGD/Sj9hG9B7jiZ64UG2GnCk7wiNPP+EeNPP4a9YR6TG3zAJB6EEEfKvcWxvNOvuqnvNupQM6AMunKR5RqBQXEOJ8qTnOm0Dc+A8fpR6+EJ3bqn3UMI1W+vs0+Cf41+QT8zW52dqlttKEiEoSEjyAgVlXobwBTq14g+IkFthPJKf4iPp461rdTzvw+P6jXArHPTrgBU03cJE9mSlfglWxPvj41s7yZoLjWGoeaW0sBSVpII6giiHPVfH6xRjhJM3Hkk13xjw4uyulsr1AMoV+ZB9k/ofEGuuDx+Ko/y0/p0SxQ96pWeAB4Ch+JK7/vqYpX0FXCfVCjFIKqCVKUQNhUlLZ61jeOHp1CprquGkwK7qThUqVKgFSpUqA8NVfjS7hlQPQ1aDVE45uMyVIG6u78dKvh2jkyFnHVJMZoqQrHFL0JISd4g6frU3G/RfeMpz9nnTvKO9p5b1UX8OdbOqVp8IP7VqbYuCcXtG0ZUEFXMq9qr1bYqwQYyAHy1HjXy4m/cQdvlH0og3xa6BBk+IWoGps0Y+gMU4gtWRMNfBP7VSOIfSagNq7OANgQIB8hzrK38bdWokHKDyGvzVJqwcGej9/EXQVZktD23FTt0TO5ozBYH3XE9xcHKkKM8tT/1Gn1p1rgK7dLa3W1pQpaElSgRAUQJAPnX0XgXDFvaNhDDSUxzgFR8SrcmlxMxmtnOqRnHmkhX6Upy9i7h/BrVDTDbbYAShISAPAVOobhl4FJEcxpXS8Skw33vHl7utRZdLjfScoTUO6Y++VIEndR92n0rhxoxoT8TTkwX2y30z8J9va+sIH4jEk+Lf8Q93te49ayPg/21/wBNfTGI25yKSs5gQQR59a+csOsuwuLlHJtakjyCjHyirivhjEFfie+pileND753vjzqQX9aqJr60SgbxXq1RQBePwPH40z/AKzO5rPwv09WNpc05UbDjLaT11qTUXs4VKlSpGVKlSoBt5UA1nnFTkrRHNaR/wBhV6xF+Ems6u3c96wnq4D+v6VrwjLlWoNjQeVcLYBOqUnzApwV7WTVXcd4Bs7tJDjKQfzIASr4jeqc96BmSqUvrCehSCfjNanXC3QNOfTnVS0lLwX0Q2LBClJLqh+c93/iKubLCUAJSAkDYAQB7hXBUvoB8T+1eoSvmR8P70Xb2PR6o126kpIOsgiBrPUaV0pmTqZHTl7+tOdmKQVnCsLcS2EKOg00mSnkD7oow3bBAgSBU7JSIqvJHiYQivHTArpbo2qDc3MUwGYvcaGsAL4Xc3ihsXT8jH6VtGM3ghVZLYcHv5lkZMry1KScwMJOYjMN58IqopU31figeNSlIq1sejiHgXXcwgwEAJkiNirkOek6VLuOAU5u6pUeY08NUmfOq9Faujl2a9TdHrqfjVnuuBUkqKXCkHVIiYPj4VVcTw5ds5lX5pUNleI+lEsvSb67adZN5W0DokD5Cn6ZtnJQk9Ug/IV2HhWDTXdKvAqlmpHr2vCa8zVDvb4IpyaVuBOO4iACJjlVC4bd7bFGwdkZlfDQVN4zxsBKiDqPrNBvRSvPfLcOumUeBNbRm20U1cXAQNeZgDmT0H3yrpS4FAcYxtLTrBWQlJK0yeSoEH4BVYyau0dQDGp36V4locv80PtcaS+YYMge0vkPAdVfSibaAAAOVHQexXtKlSUVKvCquO160FrsmoFzegU3iGKBIOtVTEccHWtJE2j11egc6C3+KQD8qrV5xPynQfOqxi/GUnKjvKUcqUp1KlEwAANyTVAU4i4iDbZUo/v96VLwF5Is0AupKlpSeqUGAopKvfGp0n4s4JwO8F9veJQtYhSGwpUskaz3e6tfgdPGrLepKQYUfImZ1Gx35zHnRS/4H3RJBGQESIhQOo56RB8qew7DVPJKgtaYVEEJ07qT/EiedRFgBOZKQDsYG4Oo0jUj9TVw4Z0txMgkqOsdY/SgrFtmuHWEqEKSFA7ggEfA0i0OWk9NN+fnXYEVi1RnbOUhKTlAEddOQqOxh6/4iPnyojNe1U5WJvGVFU0vkRUVy4U2O+nTqDtvE0Urgpk/pR5DxBbq8dAzBCoAk6aRVcxDF1vd1pKlH+USavxHKvAANAI/tT8y8WQXvAN68qXC20Cd3HBt5JmdKvHCPArVik5FqcUfaJyxm5kADQdBJq0mvCKV5U/E2pkH70+FUX0m3yEWrgLeZSiEySRk5hQy6Tpp5GelXpDagk6gqPOIE8pAP60PxLh5Fy1kuBmzJhWWUgnqBJiDqKJRYD8LYywi3QUkJGQGNgB19/PxmpFjjan1h5JysJkJkaunYkD8o1g8ztoJND//AI8+H1Bu4HqoIUkKKiVjcoUlG0bTGvQUSx966tQhK2s+aEtloFSJ1gTAymBMGNKv1alpLd4kiZrl27A5iqFhFretkrXDpOpCFex/LKiAaNM2ynEqUpZIVoEt5FqHIzrHu8KXjIPI9iXEaU/xDfkaE3PGTQCiVgZRrqIAP02+VOr4Pt3kkOpccA0JC3G3QY1HZiBGs6Ezympj/DjMN52m3AzBaUE5HG8sckxmAgeIjY0aGYY56TWxoglU6DfXy67iq4cbu7p0s27LinIkgjKQkx3lZogajU9a3u+ss6UkoDmTvIVCQtGkEolJSZGn8MihedK1qjKVJgKLYHaoEHKHW9ZGhgag9Ip6NZBhXAWI3RUHVC2CVZTnBJPiiNFDxkDSrzwXwGzZDMoB587uqHsjaEJM5BrvMmrI6mQCVZtxnQShQHiASFeP06RnVxOZROgIUkQoDxAlKx4ge7nTDt67gEjXqSdOY36+FB7l+NNRB03JPSdtK9XClZwqTGhGiVT+dA7pH8w+WxHKuQkQe4ToIlxvxCTIg6SAY8BSBy4UUoGpKjOug16eGk1fcKbCGG0nUhAOv8wzfrWb2zqnXEN909osCCTqCsCRpvGsax5a1pqnI2MDlRR9GirvCNudIvd6KjtuSvlp9ep/zThZBk9fHeow9PZ+ldg1wmuoqVR6DNIilNeJVQakXPpEeTd+qJw54ukFaQXGk5mwop7QE6Roec0U4W4r9ZXcpWWwWrp1htIMKUhrL3iCZJ1Owihy7Jw8Qh3Irs02OULKTkzl4kpCojNBmJmKpyOEXF4c64i2ULx7EO0CijK8hHbyFhRGZKQAozt3jWmTEa1t3FmUOJaU62lxWqUFaQtQ8EkyacvLoNtrcOyEqV/xBP6VjN/wzcPP3yHErUbq6lCkIaMtIUC2fW1KPYBsJ1QEFWmkzppfEqXPVLhCJccUw4hAkDMpSFBOpgAyRqTy5VN4n5KtwX6W1XFpdv3jaW12qUOZUZhnQ6mWgkKJOZSoA6501O4O9JXa2blxiPZWxRcKYCRm1UkJ7oBKipclQhP5aCYZ6MlpusPdWoJabtmA+0DJW/bgFAIGigFEGZ/8dcYXwHdMotHFpSty3u7i4cZC0yoPABCkqJCc6coUAojc6inkGrzdcc2aWg92yez7UMq0VKXFbIWmAps6a5gI56a1Eu/SPYJCD2hcS62XZQ244EspUUqccCUkoRIUJI5GqjccDvvvKdeShPb3zD7rZWFZGLZtaAkqAhbhzyQNPE603eej9arm4DWTI6y23kLzzKG8oIVLbKQH0GcwQVJ1Ou5pYNjSXi32CnEZVIKM4AAKSkJKkqSI10g1WvRy4p/DLd64VnfIU5n9mZWvKCE5QRlERRG3ZC7VTDUJ/A7NBAJCR2eRPdmYEzE8t6a4Zw71Zlu2CwostpRO2YpEFUcpJPyp4lUEesf6tcZr65LNswm6KMyUgkrzBlQAgt5Z03jzqJwtxcq2wxlp1pxsqtH3m3A4lZX2YUtasp1aWQsKSTIOkirQnhuXb5Ycj1u3DEBIPZ5W1I7ne73tZoISNqg3fCjSmUIUp3K1a+pjLE5F5c64ymFFLcdIJ86MPUK246caZWewcW3aMW6nnFPJLp7ZtKoKSgBxwZgSQUg67Eih2C42peI3iWcvbKf/ABVLnKhhpDTYypBBWsrzAbBMEncCipsbZSH7eSXH1NvrRJ9hBQEEEAgNy2E5ZJge+vW7O0SptCdbhsruP/JmT264cKjtlUf4T0mOdMhu4vQO8NJ301kRBnnoRQy5fUlUoEgwcoidd42A5HeN6H47j7TAabIWtZbU5lbTmUlAJlahmEJ3APONq4/1lta0LCwUuBKk8pBSkiJ1mSNDtTNIVdStSQNNSdRAHOZ6/wDsaFXN0C2Z8Inac0jXqIn/ADTCMWSX3WiDLZAUdIIWnMABvtG/Mmol0VBK0CAQREyQYEjfYEbePvpaeDXBFuF3CCNUozuEzJkAgD/kofCtCcOu330rP/RYtRW9mjRKSAI0zKPTy+NXvtgPvwp0ky0XBInUb6R74py4xTskKUUzAJGWTmIEx/UdgDvQxjFEL0MoPKdDv471ITfQSlY7p57pI++X1qdPArC/SR6xcerotLoOJKQ5mShIaCo76059BrPlRfgjiNV9aJfWkIzFQACp9lZTJ0HSqVg7hTimJrTmIIYMmRP4ebePD5UCwfB+zwuwft21C7N0grWkKzhsrcCsxGobypTPLXxq/GX/ABOtrN6EqyqKc24GbvEdYPv60rh3KhS0nQAqI8hJidttqxFWDvvLukOoPrD9zmQpNu449kSsFstXKlpaaaSNCSZgR0A1G9UtDLyQMyi04kQDKldmrKE8zrp8am8cPyAeCvSwi9auFXDaWPV0B06lQLeVRKtQNRl98imuF/SALpt599sWiWHAiVuaCQD3ysCDqBHj5VXLf0culGHrV+G0bdDV8hRykpadDoQRGswEnoE1JuuELjs3Vrbkf6sbst5kfi2+gTEqAnXRJInWY0qsnwtXK84mtFINyHm8rcBxSTmCZICZCZIJKhGk17ecW2aG2lrfRBWpkZczhUtOikBLYKlEd2YH8Q6iqDxDw3cXYvHwjszdhlptC1JClNtOoUt1ZSopSe6EpTJMTU/EuC1h63ftQUIaQ9LbTqbdYWtR/EStSFCCISrQKhIgcqQ9NHsbxu4bQ4y4h1swpChqkwSPdB5RpFUlXEN3eX9y1auoYYtJQpfZJcLj0HuqzaBCdQSIOniIJ8OYb6lYJQICj3iAVqSC4qYlw5laHU6ayYG1AEYNc2bl4q2UyU3LheBcUtKmluiFZm0oPaxJyjMAeYpYexOwHjAqatfWEO+tPpWpTDbalL7iiguFJjIjuzqdSdAa6tOOmFPtFCXHRcJcLYaaKj3CAsKGhSZkkkdZND7XAn2HVXLbgdWm2FspT5VJOcL7VKkBUiT7Gmkaiu+GuFhaZXkuZ+yt1M7QpTrrwdW7IMDkkDw3oGwIxjF2rx2zYQt8sXLqirIl0ShCHBJIA1SuCoT3csqGgJM4LxgU21qtLanO3eFqlSlgrhBcCnlqCe8T2RUQI33qPw9wmGksqLuf1RL6ICAAtT4TnUTmOoM6RXOH8FoSyyS+6UWzjhbb7iUjtSQrMUpClnvmCSCBAEUDXNh6RFqbde7JIaS26sZVpLjZbMJD7ZAKCsxEHTnMyBTHHb4YWexbUVBstrCXUt9s6oNhlRcMuZQc0o07pFHLPhFjsnc6XXCGy0ntFZiGjCihOWCZIjMqVaDWmhZ2jSVsqb7UPAFRWpTiilsgI76jMJMEJB01oG/xFwJlXrV52i+0Uwm3ZzhPZ6w644InqvwO3Olgypub9wpENJtmgJkQlClK8d1A6+/Wi2H2zbaVpaQhAcPeyiBmy91ajuQY35711YXCe8giCRBT5bg8ydR8qZKTi5dL104lC86m2EMw2XEqQArtBJGQDNlKsx0EmDtQpzA3nVwpM9mlhCSltEBKBmcUhQMIOeRlCCToNBNXxd0bdS0kFSDygDU8xyI2B8aCYkhTZ7RBEE9wgnURMFJPLbxgUjgVhOFCHV5crpdUoEEHMgxlBUSdNCrcamoeJ4gVylMhaNAJjMnfIJ0zCZBg9KJ4lnUhL6Rlze0J9lUwFADedPHUUIxmznK6jWYJOggzv4c9PDxqWkXf0TOhaLhwCMxQOXLMfj18hV2dUSdIPnFVP0a2+W3cVsXFDMBBAIRCiIHWrQXdTp8qpmCuPw5mCuhIMzvyMba0buLgBAza6jlPlSpVCsTrVX4YHyB6HqRptTmHnvEjQKHn06717SqolxhzhCknSZKdBpt8tRTyklC0AkqkkzpPemB5CeXIUqVUk7fug78hrHPURJ6baVDxRZgJ33JG0kbUqVEOh9w5DKE6GJnlrmOaNyNR409eqCUZO8SUhMAlIMCZJBmNetKlQTvEV/hpgTJEaxrGg321qM4mWCVCVFQzeMTHXlp76VKgU066SwqSCZg790AjbrEjz1pu3ADKkEkxC9NNMw+lKlQaRZqCwtA9mI57kbwfcah2N4JU2R7QM+exjTp9K9pUAKxLFVWsoGqoK0k/lmATpqr/ADQG6CnVtqTqXNCJgAiP216lNe0qzva+oOvMkNJIIgAIUdiTJ18RJ28a5v8AM412yTlU3oqOYHOYBmDSpVoh7/p67pjVPeSeRABiAfiD8qcRwfcqZgohSVEp7yJjbfNpIJ+9KVKlU+VR1+j65LK2iGxmMiVbyQTOVMbg1Ef9HDymchcbB5QVEQDIB7nTTalSqaqcqNcLYIu0ZU24UKJWSMmbKAQkAd4A8iffU1x2DXlKq+m//9k="/>
          <p:cNvSpPr>
            <a:spLocks noChangeAspect="1" noChangeArrowheads="1"/>
          </p:cNvSpPr>
          <p:nvPr/>
        </p:nvSpPr>
        <p:spPr bwMode="auto">
          <a:xfrm>
            <a:off x="63500" y="-1141413"/>
            <a:ext cx="1943100" cy="23526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2236" name="Picture 12" descr="http://www.google.com/url?source=imgres&amp;ct=img&amp;q=http://www.upsidetrader.com/wp-content/uploads/baby1.bmp&amp;sa=X&amp;ei=BGw7UNaGIIuJ0QGrjIG4Dg&amp;ved=0CAQQ8wc&amp;usg=AFQjCNHLmAixHwubNfiQrL-ISIl-FcEbvg"/>
          <p:cNvPicPr>
            <a:picLocks noChangeAspect="1" noChangeArrowheads="1"/>
          </p:cNvPicPr>
          <p:nvPr/>
        </p:nvPicPr>
        <p:blipFill>
          <a:blip r:embed="rId3" cstate="print"/>
          <a:srcRect/>
          <a:stretch>
            <a:fillRect/>
          </a:stretch>
        </p:blipFill>
        <p:spPr bwMode="auto">
          <a:xfrm>
            <a:off x="2438400" y="1447800"/>
            <a:ext cx="4333875" cy="523875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we want our food system to look like? </a:t>
            </a:r>
            <a:endParaRPr lang="en-US"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1524000"/>
            <a:ext cx="7239000" cy="50339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565298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refab">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Prefab">
      <a:majorFont>
        <a:latin typeface="Arial Black"/>
        <a:ea typeface=""/>
        <a:cs typeface=""/>
        <a:font script="Jpan" typeface="ＭＳ Ｐゴシック"/>
        <a:font script="Hang" typeface="HY견고딕"/>
        <a:font script="Hans" typeface="宋体"/>
        <a:font script="Hant" typeface="新細明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refab">
      <a:fillStyleLst>
        <a:solidFill>
          <a:schemeClr val="phClr"/>
        </a:solidFill>
        <a:gradFill rotWithShape="1">
          <a:gsLst>
            <a:gs pos="0">
              <a:schemeClr val="phClr">
                <a:tint val="30000"/>
                <a:satMod val="200000"/>
              </a:schemeClr>
            </a:gs>
            <a:gs pos="30000">
              <a:schemeClr val="phClr">
                <a:tint val="60000"/>
                <a:satMod val="250000"/>
              </a:schemeClr>
            </a:gs>
            <a:gs pos="50000">
              <a:schemeClr val="phClr">
                <a:tint val="57000"/>
                <a:satMod val="250000"/>
              </a:schemeClr>
            </a:gs>
            <a:gs pos="100000">
              <a:schemeClr val="phClr">
                <a:tint val="17000"/>
                <a:satMod val="350000"/>
              </a:schemeClr>
            </a:gs>
          </a:gsLst>
          <a:lin ang="4000000" scaled="1"/>
        </a:gradFill>
        <a:gradFill rotWithShape="1">
          <a:gsLst>
            <a:gs pos="0">
              <a:schemeClr val="phClr">
                <a:tint val="75000"/>
                <a:satMod val="110000"/>
              </a:schemeClr>
            </a:gs>
            <a:gs pos="30000">
              <a:schemeClr val="phClr">
                <a:shade val="75000"/>
                <a:satMod val="130000"/>
              </a:schemeClr>
            </a:gs>
            <a:gs pos="50000">
              <a:schemeClr val="phClr">
                <a:shade val="70000"/>
                <a:satMod val="135000"/>
              </a:schemeClr>
            </a:gs>
            <a:gs pos="100000">
              <a:schemeClr val="phClr">
                <a:tint val="75000"/>
                <a:satMod val="110000"/>
              </a:schemeClr>
            </a:gs>
          </a:gsLst>
          <a:lin ang="4000000" scaled="1"/>
        </a:gradFill>
      </a:fillStyleLst>
      <a:lnStyleLst>
        <a:ln w="9525" cap="flat" cmpd="sng" algn="ctr">
          <a:solidFill>
            <a:schemeClr val="phClr">
              <a:shade val="95000"/>
              <a:satMod val="105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90000" algn="ctr" rotWithShape="0">
              <a:srgbClr val="000000">
                <a:alpha val="60000"/>
              </a:srgbClr>
            </a:outerShdw>
          </a:effectLst>
        </a:effectStyle>
        <a:effectStyle>
          <a:effectLst>
            <a:outerShdw blurRad="110000" algn="ctr" rotWithShape="0">
              <a:srgbClr val="000000">
                <a:alpha val="65000"/>
              </a:srgbClr>
            </a:outerShdw>
          </a:effectLst>
        </a:effectStyle>
        <a:effectStyle>
          <a:effectLst>
            <a:outerShdw blurRad="120000" algn="ctr" rotWithShape="0">
              <a:srgbClr val="000000">
                <a:alpha val="70000"/>
              </a:srgbClr>
            </a:outerShdw>
          </a:effectLst>
          <a:scene3d>
            <a:camera prst="orthographicFront"/>
            <a:lightRig rig="glow" dir="t">
              <a:rot lat="0" lon="0" rev="1800000"/>
            </a:lightRig>
          </a:scene3d>
          <a:sp3d contourW="12700" prstMaterial="dkEdge">
            <a:bevelT w="50800" h="44450" prst="angle"/>
            <a:contourClr>
              <a:schemeClr val="phClr">
                <a:shade val="40000"/>
              </a:schemeClr>
            </a:contourClr>
          </a:sp3d>
        </a:effectStyle>
      </a:effectStyleLst>
      <a:bgFillStyleLst>
        <a:solidFill>
          <a:schemeClr val="phClr"/>
        </a:solidFill>
        <a:gradFill rotWithShape="1">
          <a:gsLst>
            <a:gs pos="0">
              <a:schemeClr val="phClr">
                <a:tint val="75000"/>
                <a:satMod val="110000"/>
              </a:schemeClr>
            </a:gs>
            <a:gs pos="30000">
              <a:schemeClr val="phClr">
                <a:shade val="75000"/>
                <a:satMod val="130000"/>
              </a:schemeClr>
            </a:gs>
            <a:gs pos="50000">
              <a:schemeClr val="phClr">
                <a:shade val="70000"/>
                <a:satMod val="135000"/>
              </a:schemeClr>
            </a:gs>
            <a:gs pos="100000">
              <a:schemeClr val="phClr">
                <a:tint val="75000"/>
                <a:satMod val="110000"/>
              </a:schemeClr>
            </a:gs>
          </a:gsLst>
          <a:lin ang="4000000" scaled="1"/>
        </a:gradFill>
        <a:blipFill>
          <a:blip xmlns:r="http://schemas.openxmlformats.org/officeDocument/2006/relationships" r:embed="rId1">
            <a:duotone>
              <a:schemeClr val="phClr">
                <a:shade val="75000"/>
                <a:satMod val="120000"/>
              </a:schemeClr>
              <a:schemeClr val="phClr">
                <a:tint val="94000"/>
                <a:satMod val="2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Prefab</Template>
  <TotalTime>8489</TotalTime>
  <Words>973</Words>
  <Application>Microsoft Office PowerPoint</Application>
  <PresentationFormat>On-screen Show (4:3)</PresentationFormat>
  <Paragraphs>141</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Prefab</vt:lpstr>
      <vt:lpstr> Food- Problem, Solution, or Both?: Creating Food Systems Change </vt:lpstr>
      <vt:lpstr>Food is the problem and the solution!</vt:lpstr>
      <vt:lpstr>What is a Food System?</vt:lpstr>
      <vt:lpstr>Activity</vt:lpstr>
      <vt:lpstr>What does our current food system look like?</vt:lpstr>
      <vt:lpstr>Global Food System</vt:lpstr>
      <vt:lpstr>Not in South Carolina…? </vt:lpstr>
      <vt:lpstr>Feeling like maybe you can’t eat …ever again…</vt:lpstr>
      <vt:lpstr>What do we want our food system to look like? </vt:lpstr>
      <vt:lpstr>What can be done?</vt:lpstr>
      <vt:lpstr> The power of organizing! </vt:lpstr>
      <vt:lpstr>Food for Thought</vt:lpstr>
      <vt:lpstr>The time for change is now!  How will you and your community support the cause?</vt:lpstr>
    </vt:vector>
  </TitlesOfParts>
  <Company>The University of South Carolina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Nutrition Noise</dc:title>
  <dc:creator>sjones</dc:creator>
  <cp:lastModifiedBy>Mary Wilson</cp:lastModifiedBy>
  <cp:revision>124</cp:revision>
  <cp:lastPrinted>2014-03-20T19:40:44Z</cp:lastPrinted>
  <dcterms:created xsi:type="dcterms:W3CDTF">2010-08-10T16:31:28Z</dcterms:created>
  <dcterms:modified xsi:type="dcterms:W3CDTF">2014-03-21T02:11:31Z</dcterms:modified>
</cp:coreProperties>
</file>