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40"/>
  </p:notesMasterIdLst>
  <p:handoutMasterIdLst>
    <p:handoutMasterId r:id="rId41"/>
  </p:handoutMasterIdLst>
  <p:sldIdLst>
    <p:sldId id="280" r:id="rId3"/>
    <p:sldId id="279" r:id="rId4"/>
    <p:sldId id="278" r:id="rId5"/>
    <p:sldId id="335"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37" r:id="rId26"/>
    <p:sldId id="340" r:id="rId27"/>
    <p:sldId id="341" r:id="rId28"/>
    <p:sldId id="339" r:id="rId29"/>
    <p:sldId id="376" r:id="rId30"/>
    <p:sldId id="374" r:id="rId31"/>
    <p:sldId id="386" r:id="rId32"/>
    <p:sldId id="375" r:id="rId33"/>
    <p:sldId id="306" r:id="rId34"/>
    <p:sldId id="377" r:id="rId35"/>
    <p:sldId id="344" r:id="rId36"/>
    <p:sldId id="384" r:id="rId37"/>
    <p:sldId id="379" r:id="rId38"/>
    <p:sldId id="382" r:id="rId3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1048" autoAdjust="0"/>
  </p:normalViewPr>
  <p:slideViewPr>
    <p:cSldViewPr snapToGrid="0">
      <p:cViewPr varScale="1">
        <p:scale>
          <a:sx n="81" d="100"/>
          <a:sy n="81" d="100"/>
        </p:scale>
        <p:origin x="95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4761C116-DB28-46D8-9D7C-47F1DB8BB81C}" type="datetimeFigureOut">
              <a:rPr lang="en-US" smtClean="0"/>
              <a:t>4/19/2019</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71DA4E9A-FA44-49D7-8421-E6EF113B0440}" type="slidenum">
              <a:rPr lang="en-US" smtClean="0"/>
              <a:t>‹#›</a:t>
            </a:fld>
            <a:endParaRPr lang="en-US"/>
          </a:p>
        </p:txBody>
      </p:sp>
    </p:spTree>
    <p:extLst>
      <p:ext uri="{BB962C8B-B14F-4D97-AF65-F5344CB8AC3E}">
        <p14:creationId xmlns:p14="http://schemas.microsoft.com/office/powerpoint/2010/main" val="250700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6CF0C145-C82F-49A0-B37B-F6BF8CC2C7A8}" type="datetimeFigureOut">
              <a:rPr lang="en-US" smtClean="0"/>
              <a:t>4/19/2019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A6B050F0-4946-4643-95B6-BC2E6E3E87F8}" type="slidenum">
              <a:rPr lang="en-US" smtClean="0"/>
              <a:t>‹#›</a:t>
            </a:fld>
            <a:endParaRPr lang="en-US"/>
          </a:p>
        </p:txBody>
      </p:sp>
    </p:spTree>
    <p:extLst>
      <p:ext uri="{BB962C8B-B14F-4D97-AF65-F5344CB8AC3E}">
        <p14:creationId xmlns:p14="http://schemas.microsoft.com/office/powerpoint/2010/main" val="353723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050F0-4946-4643-95B6-BC2E6E3E87F8}" type="slidenum">
              <a:rPr lang="en-US" smtClean="0"/>
              <a:t>1</a:t>
            </a:fld>
            <a:endParaRPr lang="en-US"/>
          </a:p>
        </p:txBody>
      </p:sp>
    </p:spTree>
    <p:extLst>
      <p:ext uri="{BB962C8B-B14F-4D97-AF65-F5344CB8AC3E}">
        <p14:creationId xmlns:p14="http://schemas.microsoft.com/office/powerpoint/2010/main" val="2123714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3BADA35C-1895-4018-AFF6-DF39102A1ABC}" type="slidenum">
              <a:rPr lang="en-US" altLang="en-US" sz="1200" b="0" smtClean="0">
                <a:solidFill>
                  <a:schemeClr val="tx1"/>
                </a:solidFill>
                <a:latin typeface="Times New Roman" pitchFamily="18" charset="0"/>
              </a:rPr>
              <a:pPr/>
              <a:t>10</a:t>
            </a:fld>
            <a:endParaRPr lang="en-US" altLang="en-US" sz="1200" b="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xfrm>
            <a:off x="685800" y="1163638"/>
            <a:ext cx="5583238" cy="3141662"/>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7559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0F5C7A4D-251B-4B09-9AD9-852A7FCCDB63}" type="slidenum">
              <a:rPr lang="en-US" altLang="en-US" sz="1200" b="0" smtClean="0">
                <a:solidFill>
                  <a:schemeClr val="tx1"/>
                </a:solidFill>
                <a:latin typeface="Times New Roman" pitchFamily="18" charset="0"/>
              </a:rPr>
              <a:pPr/>
              <a:t>11</a:t>
            </a:fld>
            <a:endParaRPr lang="en-US" altLang="en-US" sz="1200" b="0">
              <a:solidFill>
                <a:schemeClr val="tx1"/>
              </a:solidFill>
              <a:latin typeface="Times New Roman" pitchFamily="18" charset="0"/>
            </a:endParaRPr>
          </a:p>
        </p:txBody>
      </p:sp>
      <p:sp>
        <p:nvSpPr>
          <p:cNvPr id="63491" name="Rectangle 2"/>
          <p:cNvSpPr>
            <a:spLocks noGrp="1" noRot="1" noChangeAspect="1" noChangeArrowheads="1" noTextEdit="1"/>
          </p:cNvSpPr>
          <p:nvPr>
            <p:ph type="sldImg"/>
          </p:nvPr>
        </p:nvSpPr>
        <p:spPr>
          <a:xfrm>
            <a:off x="685800" y="1163638"/>
            <a:ext cx="5583238" cy="3141662"/>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92783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A9C4BAEA-B630-4D02-9D54-23711BED1E64}" type="slidenum">
              <a:rPr lang="en-US" altLang="en-US" sz="1200" b="0" smtClean="0">
                <a:solidFill>
                  <a:schemeClr val="tx1"/>
                </a:solidFill>
                <a:latin typeface="Times New Roman" pitchFamily="18" charset="0"/>
              </a:rPr>
              <a:pPr/>
              <a:t>12</a:t>
            </a:fld>
            <a:endParaRPr lang="en-US" altLang="en-US" sz="1200" b="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xfrm>
            <a:off x="685800" y="1163638"/>
            <a:ext cx="5583238" cy="3141662"/>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76254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40149D87-6138-4D7A-AAA4-31256DBB5B14}" type="slidenum">
              <a:rPr lang="en-US" altLang="en-US" sz="1200" b="0" smtClean="0">
                <a:solidFill>
                  <a:schemeClr val="tx1"/>
                </a:solidFill>
                <a:latin typeface="Times New Roman" pitchFamily="18" charset="0"/>
              </a:rPr>
              <a:pPr/>
              <a:t>13</a:t>
            </a:fld>
            <a:endParaRPr lang="en-US" altLang="en-US" sz="1200" b="0">
              <a:solidFill>
                <a:schemeClr val="tx1"/>
              </a:solidFill>
              <a:latin typeface="Times New Roman" pitchFamily="18" charset="0"/>
            </a:endParaRPr>
          </a:p>
        </p:txBody>
      </p:sp>
      <p:sp>
        <p:nvSpPr>
          <p:cNvPr id="65539" name="Rectangle 2"/>
          <p:cNvSpPr>
            <a:spLocks noGrp="1" noRot="1" noChangeAspect="1" noChangeArrowheads="1" noTextEdit="1"/>
          </p:cNvSpPr>
          <p:nvPr>
            <p:ph type="sldImg"/>
          </p:nvPr>
        </p:nvSpPr>
        <p:spPr>
          <a:xfrm>
            <a:off x="685800" y="1163638"/>
            <a:ext cx="5583238" cy="3141662"/>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48228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542353A1-10AC-4F8D-BD07-069C03D91C64}" type="slidenum">
              <a:rPr lang="en-US" altLang="en-US" sz="1200" b="0" smtClean="0">
                <a:solidFill>
                  <a:schemeClr val="tx1"/>
                </a:solidFill>
                <a:latin typeface="Times New Roman" pitchFamily="18" charset="0"/>
              </a:rPr>
              <a:pPr/>
              <a:t>14</a:t>
            </a:fld>
            <a:endParaRPr lang="en-US" altLang="en-US" sz="1200" b="0">
              <a:solidFill>
                <a:schemeClr val="tx1"/>
              </a:solidFill>
              <a:latin typeface="Times New Roman" pitchFamily="18" charset="0"/>
            </a:endParaRPr>
          </a:p>
        </p:txBody>
      </p:sp>
      <p:sp>
        <p:nvSpPr>
          <p:cNvPr id="66563" name="Rectangle 2"/>
          <p:cNvSpPr>
            <a:spLocks noGrp="1" noRot="1" noChangeAspect="1" noChangeArrowheads="1" noTextEdit="1"/>
          </p:cNvSpPr>
          <p:nvPr>
            <p:ph type="sldImg"/>
          </p:nvPr>
        </p:nvSpPr>
        <p:spPr>
          <a:xfrm>
            <a:off x="685800" y="1163638"/>
            <a:ext cx="5583238" cy="3141662"/>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268362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ADF4EE0F-48BF-4E3B-879B-D800F4B8A5EA}" type="slidenum">
              <a:rPr lang="en-US" altLang="en-US" sz="1200" b="0" smtClean="0">
                <a:solidFill>
                  <a:schemeClr val="tx1"/>
                </a:solidFill>
                <a:latin typeface="Times New Roman" pitchFamily="18" charset="0"/>
              </a:rPr>
              <a:pPr/>
              <a:t>15</a:t>
            </a:fld>
            <a:endParaRPr lang="en-US" altLang="en-US" sz="1200" b="0">
              <a:solidFill>
                <a:schemeClr val="tx1"/>
              </a:solidFill>
              <a:latin typeface="Times New Roman" pitchFamily="18" charset="0"/>
            </a:endParaRPr>
          </a:p>
        </p:txBody>
      </p:sp>
      <p:sp>
        <p:nvSpPr>
          <p:cNvPr id="67587" name="Rectangle 2"/>
          <p:cNvSpPr>
            <a:spLocks noGrp="1" noRot="1" noChangeAspect="1" noChangeArrowheads="1" noTextEdit="1"/>
          </p:cNvSpPr>
          <p:nvPr>
            <p:ph type="sldImg"/>
          </p:nvPr>
        </p:nvSpPr>
        <p:spPr>
          <a:xfrm>
            <a:off x="685800" y="1163638"/>
            <a:ext cx="5583238" cy="3141662"/>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215110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70CB9DED-81DB-4B0A-95D6-488949CCDED5}" type="slidenum">
              <a:rPr lang="en-US" altLang="en-US" sz="1200" b="0" smtClean="0">
                <a:solidFill>
                  <a:schemeClr val="tx1"/>
                </a:solidFill>
                <a:latin typeface="Times New Roman" pitchFamily="18" charset="0"/>
              </a:rPr>
              <a:pPr/>
              <a:t>16</a:t>
            </a:fld>
            <a:endParaRPr lang="en-US" altLang="en-US" sz="1200" b="0">
              <a:solidFill>
                <a:schemeClr val="tx1"/>
              </a:solidFill>
              <a:latin typeface="Times New Roman" pitchFamily="18" charset="0"/>
            </a:endParaRPr>
          </a:p>
        </p:txBody>
      </p:sp>
      <p:sp>
        <p:nvSpPr>
          <p:cNvPr id="68611" name="Rectangle 2"/>
          <p:cNvSpPr>
            <a:spLocks noGrp="1" noRot="1" noChangeAspect="1" noChangeArrowheads="1" noTextEdit="1"/>
          </p:cNvSpPr>
          <p:nvPr>
            <p:ph type="sldImg"/>
          </p:nvPr>
        </p:nvSpPr>
        <p:spPr>
          <a:xfrm>
            <a:off x="685800" y="1163638"/>
            <a:ext cx="5583238" cy="3141662"/>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413580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D8C95E13-7496-49DD-977D-56A6EE69028A}" type="slidenum">
              <a:rPr lang="en-US" altLang="en-US" sz="1200" b="0" smtClean="0">
                <a:solidFill>
                  <a:schemeClr val="tx1"/>
                </a:solidFill>
                <a:latin typeface="Times New Roman" pitchFamily="18" charset="0"/>
              </a:rPr>
              <a:pPr/>
              <a:t>17</a:t>
            </a:fld>
            <a:endParaRPr lang="en-US" altLang="en-US" sz="1200" b="0">
              <a:solidFill>
                <a:schemeClr val="tx1"/>
              </a:solidFill>
              <a:latin typeface="Times New Roman" pitchFamily="18" charset="0"/>
            </a:endParaRPr>
          </a:p>
        </p:txBody>
      </p:sp>
      <p:sp>
        <p:nvSpPr>
          <p:cNvPr id="69635" name="Rectangle 2"/>
          <p:cNvSpPr>
            <a:spLocks noGrp="1" noRot="1" noChangeAspect="1" noChangeArrowheads="1" noTextEdit="1"/>
          </p:cNvSpPr>
          <p:nvPr>
            <p:ph type="sldImg"/>
          </p:nvPr>
        </p:nvSpPr>
        <p:spPr>
          <a:xfrm>
            <a:off x="685800" y="1163638"/>
            <a:ext cx="5583238" cy="3141662"/>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420351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3A9184EC-E997-48AA-8550-70F0C33A9B00}" type="slidenum">
              <a:rPr lang="en-US" altLang="en-US" sz="1200" b="0" smtClean="0">
                <a:solidFill>
                  <a:schemeClr val="tx1"/>
                </a:solidFill>
                <a:latin typeface="Times New Roman" pitchFamily="18" charset="0"/>
              </a:rPr>
              <a:pPr/>
              <a:t>18</a:t>
            </a:fld>
            <a:endParaRPr lang="en-US" altLang="en-US" sz="1200" b="0">
              <a:solidFill>
                <a:schemeClr val="tx1"/>
              </a:solidFill>
              <a:latin typeface="Times New Roman" pitchFamily="18" charset="0"/>
            </a:endParaRPr>
          </a:p>
        </p:txBody>
      </p:sp>
      <p:sp>
        <p:nvSpPr>
          <p:cNvPr id="70659" name="Rectangle 2"/>
          <p:cNvSpPr>
            <a:spLocks noGrp="1" noRot="1" noChangeAspect="1" noChangeArrowheads="1" noTextEdit="1"/>
          </p:cNvSpPr>
          <p:nvPr>
            <p:ph type="sldImg"/>
          </p:nvPr>
        </p:nvSpPr>
        <p:spPr>
          <a:xfrm>
            <a:off x="685800" y="1163638"/>
            <a:ext cx="5583238" cy="3141662"/>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44514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416E7078-C710-49C0-9551-8C2F43F5FE6B}" type="slidenum">
              <a:rPr lang="en-US" altLang="en-US" sz="1200" b="0" smtClean="0">
                <a:solidFill>
                  <a:schemeClr val="tx1"/>
                </a:solidFill>
                <a:latin typeface="Times New Roman" pitchFamily="18" charset="0"/>
              </a:rPr>
              <a:pPr/>
              <a:t>19</a:t>
            </a:fld>
            <a:endParaRPr lang="en-US" altLang="en-US" sz="1200" b="0">
              <a:solidFill>
                <a:schemeClr val="tx1"/>
              </a:solidFill>
              <a:latin typeface="Times New Roman" pitchFamily="18" charset="0"/>
            </a:endParaRPr>
          </a:p>
        </p:txBody>
      </p:sp>
      <p:sp>
        <p:nvSpPr>
          <p:cNvPr id="71683" name="Rectangle 2"/>
          <p:cNvSpPr>
            <a:spLocks noGrp="1" noRot="1" noChangeAspect="1" noChangeArrowheads="1" noTextEdit="1"/>
          </p:cNvSpPr>
          <p:nvPr>
            <p:ph type="sldImg"/>
          </p:nvPr>
        </p:nvSpPr>
        <p:spPr>
          <a:xfrm>
            <a:off x="685800" y="1163638"/>
            <a:ext cx="5583238" cy="3141662"/>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60656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2</a:t>
            </a:fld>
            <a:endParaRPr lang="en-US"/>
          </a:p>
        </p:txBody>
      </p:sp>
    </p:spTree>
    <p:extLst>
      <p:ext uri="{BB962C8B-B14F-4D97-AF65-F5344CB8AC3E}">
        <p14:creationId xmlns:p14="http://schemas.microsoft.com/office/powerpoint/2010/main" val="93279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3BAF20C5-ADCD-449D-B8ED-8FA50F1EFF74}" type="slidenum">
              <a:rPr lang="en-US" altLang="en-US" sz="1200" b="0" smtClean="0">
                <a:solidFill>
                  <a:schemeClr val="tx1"/>
                </a:solidFill>
                <a:latin typeface="Times New Roman" pitchFamily="18" charset="0"/>
              </a:rPr>
              <a:pPr/>
              <a:t>20</a:t>
            </a:fld>
            <a:endParaRPr lang="en-US" altLang="en-US" sz="1200" b="0">
              <a:solidFill>
                <a:schemeClr val="tx1"/>
              </a:solidFill>
              <a:latin typeface="Times New Roman" pitchFamily="18" charset="0"/>
            </a:endParaRPr>
          </a:p>
        </p:txBody>
      </p:sp>
      <p:sp>
        <p:nvSpPr>
          <p:cNvPr id="72707" name="Rectangle 2"/>
          <p:cNvSpPr>
            <a:spLocks noGrp="1" noRot="1" noChangeAspect="1" noChangeArrowheads="1" noTextEdit="1"/>
          </p:cNvSpPr>
          <p:nvPr>
            <p:ph type="sldImg"/>
          </p:nvPr>
        </p:nvSpPr>
        <p:spPr>
          <a:xfrm>
            <a:off x="685800" y="1163638"/>
            <a:ext cx="5583238" cy="3141662"/>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02425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8E833839-F9F5-4FEC-97D3-A765F7C4C578}" type="slidenum">
              <a:rPr lang="en-US" altLang="en-US" sz="1200" b="0" smtClean="0">
                <a:solidFill>
                  <a:schemeClr val="tx1"/>
                </a:solidFill>
                <a:latin typeface="Times New Roman" pitchFamily="18" charset="0"/>
              </a:rPr>
              <a:pPr/>
              <a:t>21</a:t>
            </a:fld>
            <a:endParaRPr lang="en-US" altLang="en-US" sz="1200" b="0">
              <a:solidFill>
                <a:schemeClr val="tx1"/>
              </a:solidFill>
              <a:latin typeface="Times New Roman" pitchFamily="18" charset="0"/>
            </a:endParaRPr>
          </a:p>
        </p:txBody>
      </p:sp>
      <p:sp>
        <p:nvSpPr>
          <p:cNvPr id="73731" name="Rectangle 2"/>
          <p:cNvSpPr>
            <a:spLocks noGrp="1" noRot="1" noChangeAspect="1" noChangeArrowheads="1" noTextEdit="1"/>
          </p:cNvSpPr>
          <p:nvPr>
            <p:ph type="sldImg"/>
          </p:nvPr>
        </p:nvSpPr>
        <p:spPr>
          <a:xfrm>
            <a:off x="685800" y="1163638"/>
            <a:ext cx="5583238" cy="3141662"/>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61412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04FAE227-CDFF-4E10-A077-0A881148DAB9}" type="slidenum">
              <a:rPr lang="en-US" altLang="en-US" sz="1200" b="0" smtClean="0">
                <a:solidFill>
                  <a:schemeClr val="tx1"/>
                </a:solidFill>
                <a:latin typeface="Times New Roman" pitchFamily="18" charset="0"/>
              </a:rPr>
              <a:pPr/>
              <a:t>22</a:t>
            </a:fld>
            <a:endParaRPr lang="en-US" altLang="en-US" sz="1200" b="0">
              <a:solidFill>
                <a:schemeClr val="tx1"/>
              </a:solidFill>
              <a:latin typeface="Times New Roman" pitchFamily="18" charset="0"/>
            </a:endParaRPr>
          </a:p>
        </p:txBody>
      </p:sp>
      <p:sp>
        <p:nvSpPr>
          <p:cNvPr id="74755" name="Rectangle 2"/>
          <p:cNvSpPr>
            <a:spLocks noGrp="1" noRot="1" noChangeAspect="1" noChangeArrowheads="1" noTextEdit="1"/>
          </p:cNvSpPr>
          <p:nvPr>
            <p:ph type="sldImg"/>
          </p:nvPr>
        </p:nvSpPr>
        <p:spPr>
          <a:xfrm>
            <a:off x="685800" y="1163638"/>
            <a:ext cx="5583238" cy="3141662"/>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212979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7D797CC8-5E38-414C-AD7E-5DE4EABED385}" type="slidenum">
              <a:rPr lang="en-US" altLang="en-US" sz="1200" b="0" smtClean="0">
                <a:solidFill>
                  <a:schemeClr val="tx1"/>
                </a:solidFill>
                <a:latin typeface="Times New Roman" pitchFamily="18" charset="0"/>
              </a:rPr>
              <a:pPr/>
              <a:t>23</a:t>
            </a:fld>
            <a:endParaRPr lang="en-US" altLang="en-US" sz="1200" b="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xfrm>
            <a:off x="685800" y="1163638"/>
            <a:ext cx="5583238" cy="3141662"/>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b="1" dirty="0">
              <a:latin typeface="Arial" charset="0"/>
            </a:endParaRPr>
          </a:p>
        </p:txBody>
      </p:sp>
    </p:spTree>
    <p:extLst>
      <p:ext uri="{BB962C8B-B14F-4D97-AF65-F5344CB8AC3E}">
        <p14:creationId xmlns:p14="http://schemas.microsoft.com/office/powerpoint/2010/main" val="89769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5067" algn="l"/>
                <a:tab pos="1290135" algn="l"/>
                <a:tab pos="1935202" algn="l"/>
                <a:tab pos="2580269" algn="l"/>
              </a:tabLst>
              <a:defRPr sz="1200">
                <a:solidFill>
                  <a:schemeClr val="bg1"/>
                </a:solidFill>
                <a:latin typeface="Arial" charset="0"/>
                <a:ea typeface="ＭＳ Ｐゴシック" charset="-128"/>
              </a:defRPr>
            </a:lvl1pPr>
            <a:lvl2pPr eaLnBrk="0" hangingPunct="0">
              <a:tabLst>
                <a:tab pos="645067" algn="l"/>
                <a:tab pos="1290135" algn="l"/>
                <a:tab pos="1935202" algn="l"/>
                <a:tab pos="2580269" algn="l"/>
              </a:tabLst>
              <a:defRPr sz="1200">
                <a:solidFill>
                  <a:schemeClr val="bg1"/>
                </a:solidFill>
                <a:latin typeface="Arial" charset="0"/>
                <a:ea typeface="ＭＳ Ｐゴシック" charset="-128"/>
              </a:defRPr>
            </a:lvl2pPr>
            <a:lvl3pPr eaLnBrk="0" hangingPunct="0">
              <a:tabLst>
                <a:tab pos="645067" algn="l"/>
                <a:tab pos="1290135" algn="l"/>
                <a:tab pos="1935202" algn="l"/>
                <a:tab pos="2580269" algn="l"/>
              </a:tabLst>
              <a:defRPr sz="1200">
                <a:solidFill>
                  <a:schemeClr val="bg1"/>
                </a:solidFill>
                <a:latin typeface="Arial" charset="0"/>
                <a:ea typeface="ＭＳ Ｐゴシック" charset="-128"/>
              </a:defRPr>
            </a:lvl3pPr>
            <a:lvl4pPr eaLnBrk="0" hangingPunct="0">
              <a:tabLst>
                <a:tab pos="645067" algn="l"/>
                <a:tab pos="1290135" algn="l"/>
                <a:tab pos="1935202" algn="l"/>
                <a:tab pos="2580269" algn="l"/>
              </a:tabLst>
              <a:defRPr sz="1200">
                <a:solidFill>
                  <a:schemeClr val="bg1"/>
                </a:solidFill>
                <a:latin typeface="Arial" charset="0"/>
                <a:ea typeface="ＭＳ Ｐゴシック" charset="-128"/>
              </a:defRPr>
            </a:lvl4pPr>
            <a:lvl5pPr eaLnBrk="0" hangingPunct="0">
              <a:tabLst>
                <a:tab pos="645067" algn="l"/>
                <a:tab pos="1290135" algn="l"/>
                <a:tab pos="1935202" algn="l"/>
                <a:tab pos="2580269" algn="l"/>
              </a:tabLst>
              <a:defRPr sz="1200">
                <a:solidFill>
                  <a:schemeClr val="bg1"/>
                </a:solidFill>
                <a:latin typeface="Arial" charset="0"/>
                <a:ea typeface="ＭＳ Ｐゴシック" charset="-128"/>
              </a:defRPr>
            </a:lvl5pPr>
            <a:lvl6pPr marL="2240760"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6pPr>
            <a:lvl7pPr marL="2648171"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7pPr>
            <a:lvl8pPr marL="3055582"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8pPr>
            <a:lvl9pPr marL="3462993"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9pPr>
          </a:lstStyle>
          <a:p>
            <a:pPr eaLnBrk="1" hangingPunct="1">
              <a:buFont typeface="Times New Roman" pitchFamily="18" charset="0"/>
              <a:buNone/>
            </a:pPr>
            <a:fld id="{59AF05BF-642B-4EBB-AC42-3E03584EFACC}" type="slidenum">
              <a:rPr lang="en-US" altLang="en-US">
                <a:solidFill>
                  <a:srgbClr val="303D22"/>
                </a:solidFill>
              </a:rPr>
              <a:pPr eaLnBrk="1" hangingPunct="1">
                <a:buFont typeface="Times New Roman" pitchFamily="18" charset="0"/>
                <a:buNone/>
              </a:pPr>
              <a:t>24</a:t>
            </a:fld>
            <a:endParaRPr lang="en-US" altLang="en-US">
              <a:solidFill>
                <a:srgbClr val="303D22"/>
              </a:solidFill>
            </a:endParaRPr>
          </a:p>
        </p:txBody>
      </p:sp>
      <p:sp>
        <p:nvSpPr>
          <p:cNvPr id="22531" name="Rectangle 1"/>
          <p:cNvSpPr txBox="1">
            <a:spLocks noGrp="1" noRot="1" noChangeAspect="1" noChangeArrowheads="1" noTextEdit="1"/>
          </p:cNvSpPr>
          <p:nvPr>
            <p:ph type="sldImg"/>
          </p:nvPr>
        </p:nvSpPr>
        <p:spPr>
          <a:xfrm>
            <a:off x="655638" y="665163"/>
            <a:ext cx="5838825" cy="32845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txBox="1">
            <a:spLocks noGrp="1" noChangeArrowheads="1"/>
          </p:cNvSpPr>
          <p:nvPr>
            <p:ph type="body" idx="1"/>
          </p:nvPr>
        </p:nvSpPr>
        <p:spPr>
          <a:xfrm>
            <a:off x="715639" y="4159032"/>
            <a:ext cx="5719266" cy="82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074"/>
          <a:lstStyle/>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r>
              <a:rPr lang="en-US" altLang="en-US" sz="800" dirty="0">
                <a:latin typeface="Arial" charset="0"/>
                <a:ea typeface="Baekmuk Gulim" charset="0"/>
                <a:cs typeface="Baekmuk Gulim" charset="0"/>
              </a:rPr>
              <a:t>Ages of people with Alzheimer's dementia in the United States, 2018. Percentages do not total 100 because of rounding. Created from data from Hebert and colleagues [30].</a:t>
            </a:r>
            <a:r>
              <a:rPr lang="en-US" altLang="en-US" sz="800" baseline="33000" dirty="0">
                <a:latin typeface="Arial" charset="0"/>
                <a:ea typeface="Baekmuk Gulim" charset="0"/>
                <a:cs typeface="Baekmuk Gulim" charset="0"/>
              </a:rPr>
              <a:t>A3</a:t>
            </a: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800" dirty="0">
              <a:latin typeface="Arial" charset="0"/>
              <a:ea typeface="Baekmuk Gulim" charset="0"/>
              <a:cs typeface="Baekmuk Gulim"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5067" algn="l"/>
                <a:tab pos="1290135" algn="l"/>
                <a:tab pos="1935202" algn="l"/>
                <a:tab pos="2580269" algn="l"/>
              </a:tabLst>
              <a:defRPr sz="1200">
                <a:solidFill>
                  <a:schemeClr val="bg1"/>
                </a:solidFill>
                <a:latin typeface="Arial" charset="0"/>
                <a:ea typeface="ＭＳ Ｐゴシック" charset="-128"/>
              </a:defRPr>
            </a:lvl1pPr>
            <a:lvl2pPr eaLnBrk="0" hangingPunct="0">
              <a:tabLst>
                <a:tab pos="645067" algn="l"/>
                <a:tab pos="1290135" algn="l"/>
                <a:tab pos="1935202" algn="l"/>
                <a:tab pos="2580269" algn="l"/>
              </a:tabLst>
              <a:defRPr sz="1200">
                <a:solidFill>
                  <a:schemeClr val="bg1"/>
                </a:solidFill>
                <a:latin typeface="Arial" charset="0"/>
                <a:ea typeface="ＭＳ Ｐゴシック" charset="-128"/>
              </a:defRPr>
            </a:lvl2pPr>
            <a:lvl3pPr eaLnBrk="0" hangingPunct="0">
              <a:tabLst>
                <a:tab pos="645067" algn="l"/>
                <a:tab pos="1290135" algn="l"/>
                <a:tab pos="1935202" algn="l"/>
                <a:tab pos="2580269" algn="l"/>
              </a:tabLst>
              <a:defRPr sz="1200">
                <a:solidFill>
                  <a:schemeClr val="bg1"/>
                </a:solidFill>
                <a:latin typeface="Arial" charset="0"/>
                <a:ea typeface="ＭＳ Ｐゴシック" charset="-128"/>
              </a:defRPr>
            </a:lvl3pPr>
            <a:lvl4pPr eaLnBrk="0" hangingPunct="0">
              <a:tabLst>
                <a:tab pos="645067" algn="l"/>
                <a:tab pos="1290135" algn="l"/>
                <a:tab pos="1935202" algn="l"/>
                <a:tab pos="2580269" algn="l"/>
              </a:tabLst>
              <a:defRPr sz="1200">
                <a:solidFill>
                  <a:schemeClr val="bg1"/>
                </a:solidFill>
                <a:latin typeface="Arial" charset="0"/>
                <a:ea typeface="ＭＳ Ｐゴシック" charset="-128"/>
              </a:defRPr>
            </a:lvl4pPr>
            <a:lvl5pPr eaLnBrk="0" hangingPunct="0">
              <a:tabLst>
                <a:tab pos="645067" algn="l"/>
                <a:tab pos="1290135" algn="l"/>
                <a:tab pos="1935202" algn="l"/>
                <a:tab pos="2580269" algn="l"/>
              </a:tabLst>
              <a:defRPr sz="1200">
                <a:solidFill>
                  <a:schemeClr val="bg1"/>
                </a:solidFill>
                <a:latin typeface="Arial" charset="0"/>
                <a:ea typeface="ＭＳ Ｐゴシック" charset="-128"/>
              </a:defRPr>
            </a:lvl5pPr>
            <a:lvl6pPr marL="2240760"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6pPr>
            <a:lvl7pPr marL="2648171"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7pPr>
            <a:lvl8pPr marL="3055582"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8pPr>
            <a:lvl9pPr marL="3462993"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9pPr>
          </a:lstStyle>
          <a:p>
            <a:pPr eaLnBrk="1" hangingPunct="1">
              <a:buFont typeface="Times New Roman" pitchFamily="18" charset="0"/>
              <a:buNone/>
            </a:pPr>
            <a:fld id="{E3DD7FCF-D140-4762-A1AE-C0E22851B2E3}" type="slidenum">
              <a:rPr lang="en-US" altLang="en-US">
                <a:solidFill>
                  <a:srgbClr val="303D22"/>
                </a:solidFill>
              </a:rPr>
              <a:pPr eaLnBrk="1" hangingPunct="1">
                <a:buFont typeface="Times New Roman" pitchFamily="18" charset="0"/>
                <a:buNone/>
              </a:pPr>
              <a:t>25</a:t>
            </a:fld>
            <a:endParaRPr lang="en-US" altLang="en-US">
              <a:solidFill>
                <a:srgbClr val="303D22"/>
              </a:solidFill>
            </a:endParaRPr>
          </a:p>
        </p:txBody>
      </p:sp>
      <p:sp>
        <p:nvSpPr>
          <p:cNvPr id="25603" name="Rectangle 1"/>
          <p:cNvSpPr txBox="1">
            <a:spLocks noGrp="1" noRot="1" noChangeAspect="1" noChangeArrowheads="1" noTextEdit="1"/>
          </p:cNvSpPr>
          <p:nvPr>
            <p:ph type="sldImg"/>
          </p:nvPr>
        </p:nvSpPr>
        <p:spPr>
          <a:xfrm>
            <a:off x="655638" y="665163"/>
            <a:ext cx="5838825" cy="32845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Grp="1" noChangeArrowheads="1"/>
          </p:cNvSpPr>
          <p:nvPr>
            <p:ph type="body" idx="1"/>
          </p:nvPr>
        </p:nvSpPr>
        <p:spPr>
          <a:xfrm>
            <a:off x="715639" y="4159032"/>
            <a:ext cx="5719266" cy="82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074"/>
          <a:lstStyle/>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r>
              <a:rPr lang="en-US" altLang="en-US" sz="800" dirty="0">
                <a:latin typeface="Arial" charset="0"/>
                <a:ea typeface="Baekmuk Gulim" charset="0"/>
                <a:cs typeface="Baekmuk Gulim" charset="0"/>
              </a:rPr>
              <a:t>Projected number of people age 65 and older (total and by age) in the U.S. population with Alzheimer's dementia, 2010 to 2050. Created from data from Hebert and colleagues [30].</a:t>
            </a:r>
            <a:r>
              <a:rPr lang="en-US" altLang="en-US" sz="800" baseline="33000" dirty="0">
                <a:latin typeface="Arial" charset="0"/>
                <a:ea typeface="Baekmuk Gulim" charset="0"/>
                <a:cs typeface="Baekmuk Gulim" charset="0"/>
              </a:rPr>
              <a:t>A11</a:t>
            </a: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800" dirty="0">
              <a:latin typeface="Arial" charset="0"/>
              <a:ea typeface="Baekmuk Gulim" charset="0"/>
              <a:cs typeface="Baekmuk Gulim"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5067" algn="l"/>
                <a:tab pos="1290135" algn="l"/>
                <a:tab pos="1935202" algn="l"/>
                <a:tab pos="2580269" algn="l"/>
              </a:tabLst>
              <a:defRPr sz="1200">
                <a:solidFill>
                  <a:schemeClr val="bg1"/>
                </a:solidFill>
                <a:latin typeface="Arial" charset="0"/>
                <a:ea typeface="ＭＳ Ｐゴシック" charset="-128"/>
              </a:defRPr>
            </a:lvl1pPr>
            <a:lvl2pPr eaLnBrk="0" hangingPunct="0">
              <a:tabLst>
                <a:tab pos="645067" algn="l"/>
                <a:tab pos="1290135" algn="l"/>
                <a:tab pos="1935202" algn="l"/>
                <a:tab pos="2580269" algn="l"/>
              </a:tabLst>
              <a:defRPr sz="1200">
                <a:solidFill>
                  <a:schemeClr val="bg1"/>
                </a:solidFill>
                <a:latin typeface="Arial" charset="0"/>
                <a:ea typeface="ＭＳ Ｐゴシック" charset="-128"/>
              </a:defRPr>
            </a:lvl2pPr>
            <a:lvl3pPr eaLnBrk="0" hangingPunct="0">
              <a:tabLst>
                <a:tab pos="645067" algn="l"/>
                <a:tab pos="1290135" algn="l"/>
                <a:tab pos="1935202" algn="l"/>
                <a:tab pos="2580269" algn="l"/>
              </a:tabLst>
              <a:defRPr sz="1200">
                <a:solidFill>
                  <a:schemeClr val="bg1"/>
                </a:solidFill>
                <a:latin typeface="Arial" charset="0"/>
                <a:ea typeface="ＭＳ Ｐゴシック" charset="-128"/>
              </a:defRPr>
            </a:lvl3pPr>
            <a:lvl4pPr eaLnBrk="0" hangingPunct="0">
              <a:tabLst>
                <a:tab pos="645067" algn="l"/>
                <a:tab pos="1290135" algn="l"/>
                <a:tab pos="1935202" algn="l"/>
                <a:tab pos="2580269" algn="l"/>
              </a:tabLst>
              <a:defRPr sz="1200">
                <a:solidFill>
                  <a:schemeClr val="bg1"/>
                </a:solidFill>
                <a:latin typeface="Arial" charset="0"/>
                <a:ea typeface="ＭＳ Ｐゴシック" charset="-128"/>
              </a:defRPr>
            </a:lvl4pPr>
            <a:lvl5pPr eaLnBrk="0" hangingPunct="0">
              <a:tabLst>
                <a:tab pos="645067" algn="l"/>
                <a:tab pos="1290135" algn="l"/>
                <a:tab pos="1935202" algn="l"/>
                <a:tab pos="2580269" algn="l"/>
              </a:tabLst>
              <a:defRPr sz="1200">
                <a:solidFill>
                  <a:schemeClr val="bg1"/>
                </a:solidFill>
                <a:latin typeface="Arial" charset="0"/>
                <a:ea typeface="ＭＳ Ｐゴシック" charset="-128"/>
              </a:defRPr>
            </a:lvl5pPr>
            <a:lvl6pPr marL="2240760"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6pPr>
            <a:lvl7pPr marL="2648171"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7pPr>
            <a:lvl8pPr marL="3055582"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8pPr>
            <a:lvl9pPr marL="3462993"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9pPr>
          </a:lstStyle>
          <a:p>
            <a:pPr eaLnBrk="1" hangingPunct="1">
              <a:buFont typeface="Times New Roman" pitchFamily="18" charset="0"/>
              <a:buNone/>
            </a:pPr>
            <a:fld id="{98CB42B1-407C-48A6-874E-875740C71020}" type="slidenum">
              <a:rPr lang="en-US" altLang="en-US">
                <a:solidFill>
                  <a:srgbClr val="303D22"/>
                </a:solidFill>
              </a:rPr>
              <a:pPr eaLnBrk="1" hangingPunct="1">
                <a:buFont typeface="Times New Roman" pitchFamily="18" charset="0"/>
                <a:buNone/>
              </a:pPr>
              <a:t>26</a:t>
            </a:fld>
            <a:endParaRPr lang="en-US" altLang="en-US">
              <a:solidFill>
                <a:srgbClr val="303D22"/>
              </a:solidFill>
            </a:endParaRPr>
          </a:p>
        </p:txBody>
      </p:sp>
      <p:sp>
        <p:nvSpPr>
          <p:cNvPr id="26627" name="Rectangle 1"/>
          <p:cNvSpPr txBox="1">
            <a:spLocks noGrp="1" noRot="1" noChangeAspect="1" noChangeArrowheads="1" noTextEdit="1"/>
          </p:cNvSpPr>
          <p:nvPr>
            <p:ph type="sldImg"/>
          </p:nvPr>
        </p:nvSpPr>
        <p:spPr>
          <a:xfrm>
            <a:off x="655638" y="665163"/>
            <a:ext cx="5838825" cy="32845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Grp="1" noChangeArrowheads="1"/>
          </p:cNvSpPr>
          <p:nvPr>
            <p:ph type="body" idx="1"/>
          </p:nvPr>
        </p:nvSpPr>
        <p:spPr>
          <a:xfrm>
            <a:off x="715639" y="4159032"/>
            <a:ext cx="5719266" cy="82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074"/>
          <a:lstStyle/>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r>
              <a:rPr lang="en-US" altLang="en-US" sz="800" dirty="0">
                <a:latin typeface="Arial" charset="0"/>
                <a:ea typeface="Baekmuk Gulim" charset="0"/>
                <a:cs typeface="Baekmuk Gulim" charset="0"/>
              </a:rPr>
              <a:t>Percentage changes in selected causes of death (all ages) between 2000 and 2015. Created from data from the National Center for Health Statistics [232,243].</a:t>
            </a: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800" dirty="0">
              <a:latin typeface="Arial" charset="0"/>
              <a:ea typeface="Baekmuk Gulim" charset="0"/>
              <a:cs typeface="Baekmuk Gulim"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5067" algn="l"/>
                <a:tab pos="1290135" algn="l"/>
                <a:tab pos="1935202" algn="l"/>
                <a:tab pos="2580269" algn="l"/>
              </a:tabLst>
              <a:defRPr sz="1200">
                <a:solidFill>
                  <a:schemeClr val="bg1"/>
                </a:solidFill>
                <a:latin typeface="Arial" charset="0"/>
                <a:ea typeface="ＭＳ Ｐゴシック" charset="-128"/>
              </a:defRPr>
            </a:lvl1pPr>
            <a:lvl2pPr eaLnBrk="0" hangingPunct="0">
              <a:tabLst>
                <a:tab pos="645067" algn="l"/>
                <a:tab pos="1290135" algn="l"/>
                <a:tab pos="1935202" algn="l"/>
                <a:tab pos="2580269" algn="l"/>
              </a:tabLst>
              <a:defRPr sz="1200">
                <a:solidFill>
                  <a:schemeClr val="bg1"/>
                </a:solidFill>
                <a:latin typeface="Arial" charset="0"/>
                <a:ea typeface="ＭＳ Ｐゴシック" charset="-128"/>
              </a:defRPr>
            </a:lvl2pPr>
            <a:lvl3pPr eaLnBrk="0" hangingPunct="0">
              <a:tabLst>
                <a:tab pos="645067" algn="l"/>
                <a:tab pos="1290135" algn="l"/>
                <a:tab pos="1935202" algn="l"/>
                <a:tab pos="2580269" algn="l"/>
              </a:tabLst>
              <a:defRPr sz="1200">
                <a:solidFill>
                  <a:schemeClr val="bg1"/>
                </a:solidFill>
                <a:latin typeface="Arial" charset="0"/>
                <a:ea typeface="ＭＳ Ｐゴシック" charset="-128"/>
              </a:defRPr>
            </a:lvl3pPr>
            <a:lvl4pPr eaLnBrk="0" hangingPunct="0">
              <a:tabLst>
                <a:tab pos="645067" algn="l"/>
                <a:tab pos="1290135" algn="l"/>
                <a:tab pos="1935202" algn="l"/>
                <a:tab pos="2580269" algn="l"/>
              </a:tabLst>
              <a:defRPr sz="1200">
                <a:solidFill>
                  <a:schemeClr val="bg1"/>
                </a:solidFill>
                <a:latin typeface="Arial" charset="0"/>
                <a:ea typeface="ＭＳ Ｐゴシック" charset="-128"/>
              </a:defRPr>
            </a:lvl4pPr>
            <a:lvl5pPr eaLnBrk="0" hangingPunct="0">
              <a:tabLst>
                <a:tab pos="645067" algn="l"/>
                <a:tab pos="1290135" algn="l"/>
                <a:tab pos="1935202" algn="l"/>
                <a:tab pos="2580269" algn="l"/>
              </a:tabLst>
              <a:defRPr sz="1200">
                <a:solidFill>
                  <a:schemeClr val="bg1"/>
                </a:solidFill>
                <a:latin typeface="Arial" charset="0"/>
                <a:ea typeface="ＭＳ Ｐゴシック" charset="-128"/>
              </a:defRPr>
            </a:lvl5pPr>
            <a:lvl6pPr marL="2240760"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6pPr>
            <a:lvl7pPr marL="2648171"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7pPr>
            <a:lvl8pPr marL="3055582"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8pPr>
            <a:lvl9pPr marL="3462993"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9pPr>
          </a:lstStyle>
          <a:p>
            <a:pPr eaLnBrk="1" hangingPunct="1">
              <a:buFont typeface="Times New Roman" pitchFamily="18" charset="0"/>
              <a:buNone/>
            </a:pPr>
            <a:fld id="{C27FADAA-498A-426E-A82D-657123F50792}" type="slidenum">
              <a:rPr lang="en-US" altLang="en-US">
                <a:solidFill>
                  <a:srgbClr val="303D22"/>
                </a:solidFill>
              </a:rPr>
              <a:pPr eaLnBrk="1" hangingPunct="1">
                <a:buFont typeface="Times New Roman" pitchFamily="18" charset="0"/>
                <a:buNone/>
              </a:pPr>
              <a:t>27</a:t>
            </a:fld>
            <a:endParaRPr lang="en-US" altLang="en-US">
              <a:solidFill>
                <a:srgbClr val="303D22"/>
              </a:solidFill>
            </a:endParaRPr>
          </a:p>
        </p:txBody>
      </p:sp>
      <p:sp>
        <p:nvSpPr>
          <p:cNvPr id="24579" name="Rectangle 1"/>
          <p:cNvSpPr txBox="1">
            <a:spLocks noGrp="1" noRot="1" noChangeAspect="1" noChangeArrowheads="1" noTextEdit="1"/>
          </p:cNvSpPr>
          <p:nvPr>
            <p:ph type="sldImg"/>
          </p:nvPr>
        </p:nvSpPr>
        <p:spPr>
          <a:xfrm>
            <a:off x="655638" y="665163"/>
            <a:ext cx="5838825" cy="32845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Grp="1" noChangeArrowheads="1"/>
          </p:cNvSpPr>
          <p:nvPr>
            <p:ph type="body" idx="1"/>
          </p:nvPr>
        </p:nvSpPr>
        <p:spPr>
          <a:xfrm>
            <a:off x="715639" y="4159032"/>
            <a:ext cx="5719266" cy="82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074"/>
          <a:lstStyle/>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r>
              <a:rPr lang="en-US" altLang="en-US" sz="800" dirty="0">
                <a:latin typeface="Arial" charset="0"/>
                <a:ea typeface="Baekmuk Gulim" charset="0"/>
                <a:cs typeface="Baekmuk Gulim" charset="0"/>
              </a:rPr>
              <a:t>Estimated lifetime risk for Alzheimer's dementia, by sex, at age 45 and age 65. Created from data from </a:t>
            </a:r>
            <a:r>
              <a:rPr lang="en-US" altLang="en-US" sz="800" dirty="0" err="1">
                <a:latin typeface="Arial" charset="0"/>
                <a:ea typeface="Baekmuk Gulim" charset="0"/>
                <a:cs typeface="Baekmuk Gulim" charset="0"/>
              </a:rPr>
              <a:t>Chene</a:t>
            </a:r>
            <a:r>
              <a:rPr lang="en-US" altLang="en-US" sz="800" dirty="0">
                <a:latin typeface="Arial" charset="0"/>
                <a:ea typeface="Baekmuk Gulim" charset="0"/>
                <a:cs typeface="Baekmuk Gulim" charset="0"/>
              </a:rPr>
              <a:t> and colleagues [173].</a:t>
            </a: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800" dirty="0">
              <a:latin typeface="Arial" charset="0"/>
              <a:ea typeface="Baekmuk Gulim" charset="0"/>
              <a:cs typeface="Baekmuk Gulim"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28</a:t>
            </a:fld>
            <a:endParaRPr lang="en-US"/>
          </a:p>
        </p:txBody>
      </p:sp>
    </p:spTree>
    <p:extLst>
      <p:ext uri="{BB962C8B-B14F-4D97-AF65-F5344CB8AC3E}">
        <p14:creationId xmlns:p14="http://schemas.microsoft.com/office/powerpoint/2010/main" val="275992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Race and ethnicity</a:t>
            </a:r>
            <a:r>
              <a:rPr lang="en-US" dirty="0"/>
              <a:t> may also contribute to increased risk of developing Alzheimer’s and other dementias. </a:t>
            </a:r>
          </a:p>
          <a:p>
            <a:pPr>
              <a:defRPr/>
            </a:pPr>
            <a:r>
              <a:rPr lang="en-US" dirty="0"/>
              <a:t> </a:t>
            </a:r>
          </a:p>
          <a:p>
            <a:pPr>
              <a:defRPr/>
            </a:pPr>
            <a:r>
              <a:rPr lang="en-US" dirty="0"/>
              <a:t>In the U.S., older </a:t>
            </a:r>
            <a:r>
              <a:rPr lang="en-US" b="1" dirty="0"/>
              <a:t>African-Americans</a:t>
            </a:r>
            <a:r>
              <a:rPr lang="en-US" dirty="0"/>
              <a:t> are about </a:t>
            </a:r>
            <a:r>
              <a:rPr lang="en-US" b="1" dirty="0"/>
              <a:t>two times more likely than</a:t>
            </a:r>
            <a:r>
              <a:rPr lang="en-US" dirty="0"/>
              <a:t> older whites to have Alzheimer’s disease.  First-degree relatives of African-Americans with Alzheimer’s disease have a 43% chance of developing dementia.  </a:t>
            </a:r>
          </a:p>
          <a:p>
            <a:pPr>
              <a:defRPr/>
            </a:pPr>
            <a:endParaRPr lang="en-US" dirty="0"/>
          </a:p>
          <a:p>
            <a:pPr>
              <a:defRPr/>
            </a:pPr>
            <a:r>
              <a:rPr lang="en-US" dirty="0"/>
              <a:t>Older </a:t>
            </a:r>
            <a:r>
              <a:rPr lang="en-US" b="1" dirty="0"/>
              <a:t>Hispanics</a:t>
            </a:r>
            <a:r>
              <a:rPr lang="en-US" dirty="0"/>
              <a:t> are about </a:t>
            </a:r>
            <a:r>
              <a:rPr lang="en-US" b="1" dirty="0"/>
              <a:t>one and one-half times</a:t>
            </a:r>
            <a:r>
              <a:rPr lang="en-US" dirty="0"/>
              <a:t> </a:t>
            </a:r>
            <a:r>
              <a:rPr lang="en-US" b="1" dirty="0"/>
              <a:t>more likely</a:t>
            </a:r>
            <a:r>
              <a:rPr lang="en-US" dirty="0"/>
              <a:t> than older whites to have Alzheimer’s disease. </a:t>
            </a:r>
          </a:p>
          <a:p>
            <a:pPr>
              <a:defRPr/>
            </a:pPr>
            <a:r>
              <a:rPr lang="en-US" dirty="0"/>
              <a:t> </a:t>
            </a:r>
          </a:p>
          <a:p>
            <a:pPr>
              <a:defRPr/>
            </a:pPr>
            <a:r>
              <a:rPr lang="en-US" dirty="0"/>
              <a:t>Variations in health, lifestyle and socioeconomic circumstances across racial groups likely account for most of the difference in risk of Alzheimer’s and other dementias by race. African-American and Hispanic communities have a higher incidence of certain Alzheimer’s risk factors:</a:t>
            </a:r>
          </a:p>
          <a:p>
            <a:pPr>
              <a:defRPr/>
            </a:pPr>
            <a:endParaRPr lang="en-US" dirty="0"/>
          </a:p>
          <a:p>
            <a:pPr marL="174244" indent="-174244">
              <a:buFont typeface="Arial" panose="020B0604020202020204" pitchFamily="34" charset="0"/>
              <a:buChar char="•"/>
              <a:defRPr/>
            </a:pPr>
            <a:r>
              <a:rPr lang="en-US" dirty="0"/>
              <a:t>Conditions such as </a:t>
            </a:r>
            <a:r>
              <a:rPr lang="en-US" b="1" dirty="0"/>
              <a:t>high blood pressure</a:t>
            </a:r>
            <a:r>
              <a:rPr lang="en-US" dirty="0"/>
              <a:t> and </a:t>
            </a:r>
            <a:r>
              <a:rPr lang="en-US" b="1" dirty="0"/>
              <a:t>diabetes </a:t>
            </a:r>
            <a:r>
              <a:rPr lang="en-US" dirty="0"/>
              <a:t>which are risk factors for Alzheimer’s disease, are more common in African-Americans and Hispanic populations than in whites.  </a:t>
            </a:r>
          </a:p>
          <a:p>
            <a:pPr marL="174244" indent="-174244">
              <a:buFont typeface="Arial" panose="020B0604020202020204" pitchFamily="34" charset="0"/>
              <a:buChar char="•"/>
              <a:defRPr/>
            </a:pPr>
            <a:r>
              <a:rPr lang="en-US" dirty="0"/>
              <a:t>Lower levels of </a:t>
            </a:r>
            <a:r>
              <a:rPr lang="en-US" b="1" dirty="0"/>
              <a:t>education</a:t>
            </a:r>
            <a:r>
              <a:rPr lang="en-US" dirty="0"/>
              <a:t> and other </a:t>
            </a:r>
            <a:r>
              <a:rPr lang="en-US" b="1" dirty="0"/>
              <a:t>socioeconomic</a:t>
            </a:r>
            <a:r>
              <a:rPr lang="en-US" dirty="0"/>
              <a:t> characteristics (such as lower income, access to quality care) among older racial and ethnic minorities may also contribute to increased risk.  </a:t>
            </a:r>
          </a:p>
          <a:p>
            <a:pPr>
              <a:defRPr/>
            </a:pPr>
            <a:endParaRPr lang="en-US" dirty="0"/>
          </a:p>
          <a:p>
            <a:pPr>
              <a:defRPr/>
            </a:pPr>
            <a:r>
              <a:rPr lang="en-US" dirty="0"/>
              <a:t>Some studies suggest that differences based on race and ethnicity do not persist in rigorous analyses that account for such risk factors.</a:t>
            </a:r>
          </a:p>
          <a:p>
            <a:pPr>
              <a:defRPr/>
            </a:pPr>
            <a:endParaRPr lang="en-US" dirty="0"/>
          </a:p>
          <a:p>
            <a:pPr>
              <a:defRPr/>
            </a:pPr>
            <a:r>
              <a:rPr lang="en-US" dirty="0"/>
              <a:t>The higher prevalence of Alzheimer’s dementia in minorities compared with whites appears to be due to a higher incidence of dementia in these groups.203,208 Variations in health, lifestyle and socioeconomic risk factors across racial groups likely account for most of the differences in risk of Alzheimer’s and other dementias.209 Despite some evidence that the influence of genetic risk factors on Alzheimer’s and other dementias may differ by race,68,70,210 genetic factors do not appear to account for the large differences in prevalence or incidence among racial groups.209,211 Instead, health conditions such as cardiovascular disease and diabetes, which are associated with an increased risk for Alzheimer’s and other dementias, are believed to account for these differences, as they are more prevalent in black/African American and Hispanic people.212-213 Socioeconomic characteristics, including lower levels of education, higher rates of poverty, and greater exposure to adversity and discrimination, may also increase risk in black/African American and Hispanic communities.68,212-214 Some studies suggest that differences based on race and ethnicity do not persist in rigorous analyses that account for such factors.120,160,209</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3954" indent="-289982">
              <a:defRPr>
                <a:solidFill>
                  <a:schemeClr val="tx1"/>
                </a:solidFill>
                <a:latin typeface="Gill Sans MT" panose="020B0502020104020203" pitchFamily="34" charset="0"/>
              </a:defRPr>
            </a:lvl2pPr>
            <a:lvl3pPr marL="1161456" indent="-231986">
              <a:defRPr>
                <a:solidFill>
                  <a:schemeClr val="tx1"/>
                </a:solidFill>
                <a:latin typeface="Gill Sans MT" panose="020B0502020104020203" pitchFamily="34" charset="0"/>
              </a:defRPr>
            </a:lvl3pPr>
            <a:lvl4pPr marL="1625427" indent="-231986">
              <a:defRPr>
                <a:solidFill>
                  <a:schemeClr val="tx1"/>
                </a:solidFill>
                <a:latin typeface="Gill Sans MT" panose="020B0502020104020203" pitchFamily="34" charset="0"/>
              </a:defRPr>
            </a:lvl4pPr>
            <a:lvl5pPr marL="2090925" indent="-231986">
              <a:defRPr>
                <a:solidFill>
                  <a:schemeClr val="tx1"/>
                </a:solidFill>
                <a:latin typeface="Gill Sans MT" panose="020B0502020104020203" pitchFamily="34" charset="0"/>
              </a:defRPr>
            </a:lvl5pPr>
            <a:lvl6pPr marL="2530477" indent="-231986" defTabSz="439552" eaLnBrk="0" fontAlgn="base" hangingPunct="0">
              <a:spcBef>
                <a:spcPct val="0"/>
              </a:spcBef>
              <a:spcAft>
                <a:spcPct val="0"/>
              </a:spcAft>
              <a:defRPr>
                <a:solidFill>
                  <a:schemeClr val="tx1"/>
                </a:solidFill>
                <a:latin typeface="Gill Sans MT" panose="020B0502020104020203" pitchFamily="34" charset="0"/>
              </a:defRPr>
            </a:lvl6pPr>
            <a:lvl7pPr marL="2970029" indent="-231986" defTabSz="439552" eaLnBrk="0" fontAlgn="base" hangingPunct="0">
              <a:spcBef>
                <a:spcPct val="0"/>
              </a:spcBef>
              <a:spcAft>
                <a:spcPct val="0"/>
              </a:spcAft>
              <a:defRPr>
                <a:solidFill>
                  <a:schemeClr val="tx1"/>
                </a:solidFill>
                <a:latin typeface="Gill Sans MT" panose="020B0502020104020203" pitchFamily="34" charset="0"/>
              </a:defRPr>
            </a:lvl7pPr>
            <a:lvl8pPr marL="3409581" indent="-231986" defTabSz="439552" eaLnBrk="0" fontAlgn="base" hangingPunct="0">
              <a:spcBef>
                <a:spcPct val="0"/>
              </a:spcBef>
              <a:spcAft>
                <a:spcPct val="0"/>
              </a:spcAft>
              <a:defRPr>
                <a:solidFill>
                  <a:schemeClr val="tx1"/>
                </a:solidFill>
                <a:latin typeface="Gill Sans MT" panose="020B0502020104020203" pitchFamily="34" charset="0"/>
              </a:defRPr>
            </a:lvl8pPr>
            <a:lvl9pPr marL="3849133" indent="-23198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EB163AA-9D66-43C3-87AB-C57DEDACB51C}"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70200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050F0-4946-4643-95B6-BC2E6E3E87F8}" type="slidenum">
              <a:rPr lang="en-US" smtClean="0"/>
              <a:t>3</a:t>
            </a:fld>
            <a:endParaRPr lang="en-US"/>
          </a:p>
        </p:txBody>
      </p:sp>
    </p:spTree>
    <p:extLst>
      <p:ext uri="{BB962C8B-B14F-4D97-AF65-F5344CB8AC3E}">
        <p14:creationId xmlns:p14="http://schemas.microsoft.com/office/powerpoint/2010/main" val="396615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3954" indent="-289982">
              <a:defRPr>
                <a:solidFill>
                  <a:schemeClr val="tx1"/>
                </a:solidFill>
                <a:latin typeface="Gill Sans MT" panose="020B0502020104020203" pitchFamily="34" charset="0"/>
              </a:defRPr>
            </a:lvl2pPr>
            <a:lvl3pPr marL="1161456" indent="-231986">
              <a:defRPr>
                <a:solidFill>
                  <a:schemeClr val="tx1"/>
                </a:solidFill>
                <a:latin typeface="Gill Sans MT" panose="020B0502020104020203" pitchFamily="34" charset="0"/>
              </a:defRPr>
            </a:lvl3pPr>
            <a:lvl4pPr marL="1625427" indent="-231986">
              <a:defRPr>
                <a:solidFill>
                  <a:schemeClr val="tx1"/>
                </a:solidFill>
                <a:latin typeface="Gill Sans MT" panose="020B0502020104020203" pitchFamily="34" charset="0"/>
              </a:defRPr>
            </a:lvl4pPr>
            <a:lvl5pPr marL="2090925" indent="-231986">
              <a:defRPr>
                <a:solidFill>
                  <a:schemeClr val="tx1"/>
                </a:solidFill>
                <a:latin typeface="Gill Sans MT" panose="020B0502020104020203" pitchFamily="34" charset="0"/>
              </a:defRPr>
            </a:lvl5pPr>
            <a:lvl6pPr marL="2530477" indent="-231986" defTabSz="439552" eaLnBrk="0" fontAlgn="base" hangingPunct="0">
              <a:spcBef>
                <a:spcPct val="0"/>
              </a:spcBef>
              <a:spcAft>
                <a:spcPct val="0"/>
              </a:spcAft>
              <a:defRPr>
                <a:solidFill>
                  <a:schemeClr val="tx1"/>
                </a:solidFill>
                <a:latin typeface="Gill Sans MT" panose="020B0502020104020203" pitchFamily="34" charset="0"/>
              </a:defRPr>
            </a:lvl6pPr>
            <a:lvl7pPr marL="2970029" indent="-231986" defTabSz="439552" eaLnBrk="0" fontAlgn="base" hangingPunct="0">
              <a:spcBef>
                <a:spcPct val="0"/>
              </a:spcBef>
              <a:spcAft>
                <a:spcPct val="0"/>
              </a:spcAft>
              <a:defRPr>
                <a:solidFill>
                  <a:schemeClr val="tx1"/>
                </a:solidFill>
                <a:latin typeface="Gill Sans MT" panose="020B0502020104020203" pitchFamily="34" charset="0"/>
              </a:defRPr>
            </a:lvl7pPr>
            <a:lvl8pPr marL="3409581" indent="-231986" defTabSz="439552" eaLnBrk="0" fontAlgn="base" hangingPunct="0">
              <a:spcBef>
                <a:spcPct val="0"/>
              </a:spcBef>
              <a:spcAft>
                <a:spcPct val="0"/>
              </a:spcAft>
              <a:defRPr>
                <a:solidFill>
                  <a:schemeClr val="tx1"/>
                </a:solidFill>
                <a:latin typeface="Gill Sans MT" panose="020B0502020104020203" pitchFamily="34" charset="0"/>
              </a:defRPr>
            </a:lvl8pPr>
            <a:lvl9pPr marL="3849133" indent="-23198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EB163AA-9D66-43C3-87AB-C57DEDACB51C}"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702000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new group of studies into racial disparities among people with Alzheimer’s disease suggests that social conditions, including the stress of poverty and racism, substantially raise the risks of dementia for African Americans.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four separate studies, researchers found that conditions that affect blacks disproportionately compared with other groups — such as poor living conditions and stressful events such as the loss of a sibling, the divorce of one’s parents or chronic unemployment — have severe consequences for brain health later on.</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31</a:t>
            </a:fld>
            <a:endParaRPr lang="en-US"/>
          </a:p>
        </p:txBody>
      </p:sp>
    </p:spTree>
    <p:extLst>
      <p:ext uri="{BB962C8B-B14F-4D97-AF65-F5344CB8AC3E}">
        <p14:creationId xmlns:p14="http://schemas.microsoft.com/office/powerpoint/2010/main" val="275992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32</a:t>
            </a:fld>
            <a:endParaRPr lang="en-US"/>
          </a:p>
        </p:txBody>
      </p:sp>
    </p:spTree>
    <p:extLst>
      <p:ext uri="{BB962C8B-B14F-4D97-AF65-F5344CB8AC3E}">
        <p14:creationId xmlns:p14="http://schemas.microsoft.com/office/powerpoint/2010/main" val="2172703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 US, </a:t>
            </a:r>
            <a:r>
              <a:rPr lang="en-US" altLang="en-US" b="1" dirty="0"/>
              <a:t>83% </a:t>
            </a:r>
            <a:r>
              <a:rPr lang="en-US" altLang="en-US" dirty="0"/>
              <a:t>of the care provided to older adults come from family members, friends or other unpaid caregivers.</a:t>
            </a:r>
          </a:p>
          <a:p>
            <a:pPr eaLnBrk="1" hangingPunct="1">
              <a:spcBef>
                <a:spcPct val="0"/>
              </a:spcBef>
            </a:pPr>
            <a:endParaRPr lang="en-US" altLang="en-US" dirty="0"/>
          </a:p>
          <a:p>
            <a:pPr eaLnBrk="1" hangingPunct="1">
              <a:spcBef>
                <a:spcPct val="0"/>
              </a:spcBef>
            </a:pPr>
            <a:r>
              <a:rPr lang="en-US" altLang="en-US" dirty="0"/>
              <a:t>About </a:t>
            </a:r>
            <a:r>
              <a:rPr lang="en-US" altLang="en-US" b="1" dirty="0"/>
              <a:t>60% </a:t>
            </a:r>
            <a:r>
              <a:rPr lang="en-US" altLang="en-US" dirty="0"/>
              <a:t>of</a:t>
            </a:r>
            <a:r>
              <a:rPr lang="en-US" altLang="en-US" b="1" dirty="0"/>
              <a:t> people with Alzheimer’s disease</a:t>
            </a:r>
            <a:r>
              <a:rPr lang="en-US" altLang="en-US" dirty="0"/>
              <a:t> live in </a:t>
            </a:r>
            <a:r>
              <a:rPr lang="en-US" altLang="en-US" b="1" dirty="0"/>
              <a:t>home settings</a:t>
            </a:r>
            <a:r>
              <a:rPr lang="en-US" altLang="en-US" dirty="0"/>
              <a:t> with the vast majority of their care provided by family and friends</a:t>
            </a:r>
            <a:r>
              <a:rPr lang="en-US" altLang="en-US" b="1" dirty="0"/>
              <a:t>.</a:t>
            </a:r>
          </a:p>
          <a:p>
            <a:pPr eaLnBrk="1" hangingPunct="1">
              <a:spcBef>
                <a:spcPct val="0"/>
              </a:spcBef>
            </a:pPr>
            <a:endParaRPr lang="en-US" altLang="en-US" dirty="0"/>
          </a:p>
          <a:p>
            <a:pPr eaLnBrk="1" hangingPunct="1">
              <a:spcBef>
                <a:spcPct val="0"/>
              </a:spcBef>
            </a:pPr>
            <a:r>
              <a:rPr lang="en-US" altLang="en-US" dirty="0"/>
              <a:t>Currently in the U.S., it is estimated that over </a:t>
            </a:r>
            <a:r>
              <a:rPr lang="en-US" altLang="en-US" b="1" dirty="0"/>
              <a:t>15 million family and friends</a:t>
            </a:r>
            <a:r>
              <a:rPr lang="en-US" altLang="en-US" dirty="0"/>
              <a:t> provide nearly </a:t>
            </a:r>
            <a:r>
              <a:rPr lang="en-US" altLang="en-US" b="1" dirty="0"/>
              <a:t>18 billion</a:t>
            </a:r>
            <a:r>
              <a:rPr lang="en-US" altLang="en-US" dirty="0"/>
              <a:t> hours of unpaid care annually.  </a:t>
            </a:r>
          </a:p>
          <a:p>
            <a:pPr eaLnBrk="1" hangingPunct="1">
              <a:spcBef>
                <a:spcPct val="0"/>
              </a:spcBef>
            </a:pPr>
            <a:endParaRPr lang="en-US" altLang="en-US" dirty="0"/>
          </a:p>
          <a:p>
            <a:pPr eaLnBrk="1" hangingPunct="1">
              <a:spcBef>
                <a:spcPct val="0"/>
              </a:spcBef>
            </a:pPr>
            <a:r>
              <a:rPr lang="en-US" altLang="en-US" dirty="0"/>
              <a:t>In 2015, this care was valued at </a:t>
            </a:r>
            <a:r>
              <a:rPr lang="en-US" altLang="en-US" b="1" dirty="0"/>
              <a:t>$221 billion. </a:t>
            </a:r>
            <a:r>
              <a:rPr lang="en-US" altLang="en-US" dirty="0"/>
              <a:t>This is approximately </a:t>
            </a:r>
            <a:r>
              <a:rPr lang="en-US" altLang="en-US" b="1" dirty="0"/>
              <a:t>46%</a:t>
            </a:r>
            <a:r>
              <a:rPr lang="en-US" altLang="en-US" dirty="0"/>
              <a:t> of the net value of </a:t>
            </a:r>
            <a:r>
              <a:rPr lang="en-US" altLang="en-US" b="1" dirty="0"/>
              <a:t>Walmart</a:t>
            </a:r>
            <a:r>
              <a:rPr lang="en-US" altLang="en-US" dirty="0"/>
              <a:t> annual sales which was $473.1 billion in 2014 and nearly </a:t>
            </a:r>
            <a:r>
              <a:rPr lang="en-US" altLang="en-US" b="1" dirty="0"/>
              <a:t>eight times</a:t>
            </a:r>
            <a:r>
              <a:rPr lang="en-US" altLang="en-US" dirty="0"/>
              <a:t> the total annual revenue of </a:t>
            </a:r>
            <a:r>
              <a:rPr lang="en-US" altLang="en-US" b="1" dirty="0"/>
              <a:t>McDonald’s which was $27.4 billion in </a:t>
            </a:r>
            <a:r>
              <a:rPr lang="en-US" altLang="en-US" dirty="0"/>
              <a:t>2014.  </a:t>
            </a:r>
          </a:p>
        </p:txBody>
      </p:sp>
      <p:sp>
        <p:nvSpPr>
          <p:cNvPr id="57348" name="Header Placeholder 3"/>
          <p:cNvSpPr>
            <a:spLocks noGrp="1"/>
          </p:cNvSpPr>
          <p:nvPr>
            <p:ph type="hdr" sz="quarter"/>
          </p:nvPr>
        </p:nvSpPr>
        <p:spPr bwMode="auto">
          <a:xfrm>
            <a:off x="0" y="1"/>
            <a:ext cx="3014065" cy="464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14272" indent="-274720">
              <a:defRPr>
                <a:solidFill>
                  <a:schemeClr val="tx1"/>
                </a:solidFill>
                <a:latin typeface="Gill Sans MT" panose="020B0502020104020203" pitchFamily="34" charset="0"/>
              </a:defRPr>
            </a:lvl2pPr>
            <a:lvl3pPr marL="1098880" indent="-219776">
              <a:defRPr>
                <a:solidFill>
                  <a:schemeClr val="tx1"/>
                </a:solidFill>
                <a:latin typeface="Gill Sans MT" panose="020B0502020104020203" pitchFamily="34" charset="0"/>
              </a:defRPr>
            </a:lvl3pPr>
            <a:lvl4pPr marL="1538432" indent="-219776">
              <a:defRPr>
                <a:solidFill>
                  <a:schemeClr val="tx1"/>
                </a:solidFill>
                <a:latin typeface="Gill Sans MT" panose="020B0502020104020203" pitchFamily="34" charset="0"/>
              </a:defRPr>
            </a:lvl4pPr>
            <a:lvl5pPr marL="1977984" indent="-219776">
              <a:defRPr>
                <a:solidFill>
                  <a:schemeClr val="tx1"/>
                </a:solidFill>
                <a:latin typeface="Gill Sans MT" panose="020B0502020104020203" pitchFamily="34" charset="0"/>
              </a:defRPr>
            </a:lvl5pPr>
            <a:lvl6pPr marL="2417536" indent="-219776" defTabSz="439552" eaLnBrk="0" fontAlgn="base" hangingPunct="0">
              <a:spcBef>
                <a:spcPct val="0"/>
              </a:spcBef>
              <a:spcAft>
                <a:spcPct val="0"/>
              </a:spcAft>
              <a:defRPr>
                <a:solidFill>
                  <a:schemeClr val="tx1"/>
                </a:solidFill>
                <a:latin typeface="Gill Sans MT" panose="020B0502020104020203" pitchFamily="34" charset="0"/>
              </a:defRPr>
            </a:lvl6pPr>
            <a:lvl7pPr marL="2857089" indent="-219776" defTabSz="439552" eaLnBrk="0" fontAlgn="base" hangingPunct="0">
              <a:spcBef>
                <a:spcPct val="0"/>
              </a:spcBef>
              <a:spcAft>
                <a:spcPct val="0"/>
              </a:spcAft>
              <a:defRPr>
                <a:solidFill>
                  <a:schemeClr val="tx1"/>
                </a:solidFill>
                <a:latin typeface="Gill Sans MT" panose="020B0502020104020203" pitchFamily="34" charset="0"/>
              </a:defRPr>
            </a:lvl7pPr>
            <a:lvl8pPr marL="3296641" indent="-219776" defTabSz="439552" eaLnBrk="0" fontAlgn="base" hangingPunct="0">
              <a:spcBef>
                <a:spcPct val="0"/>
              </a:spcBef>
              <a:spcAft>
                <a:spcPct val="0"/>
              </a:spcAft>
              <a:defRPr>
                <a:solidFill>
                  <a:schemeClr val="tx1"/>
                </a:solidFill>
                <a:latin typeface="Gill Sans MT" panose="020B0502020104020203" pitchFamily="34" charset="0"/>
              </a:defRPr>
            </a:lvl8pPr>
            <a:lvl9pPr marL="3736193" indent="-21977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a:latin typeface="Calibri" panose="020F0502020204030204" pitchFamily="34" charset="0"/>
              </a:rPr>
              <a:t>Alzheimer’s Disease – A Public Health Crisis</a:t>
            </a:r>
          </a:p>
        </p:txBody>
      </p:sp>
      <p:sp>
        <p:nvSpPr>
          <p:cNvPr id="57349" name="Footer Placeholder 4"/>
          <p:cNvSpPr>
            <a:spLocks noGrp="1"/>
          </p:cNvSpPr>
          <p:nvPr>
            <p:ph type="ftr" sz="quarter" idx="4"/>
          </p:nvPr>
        </p:nvSpPr>
        <p:spPr bwMode="auto">
          <a:xfrm>
            <a:off x="0" y="8842723"/>
            <a:ext cx="3014065" cy="464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14272" indent="-274720">
              <a:defRPr>
                <a:solidFill>
                  <a:schemeClr val="tx1"/>
                </a:solidFill>
                <a:latin typeface="Gill Sans MT" panose="020B0502020104020203" pitchFamily="34" charset="0"/>
              </a:defRPr>
            </a:lvl2pPr>
            <a:lvl3pPr marL="1098880" indent="-219776">
              <a:defRPr>
                <a:solidFill>
                  <a:schemeClr val="tx1"/>
                </a:solidFill>
                <a:latin typeface="Gill Sans MT" panose="020B0502020104020203" pitchFamily="34" charset="0"/>
              </a:defRPr>
            </a:lvl3pPr>
            <a:lvl4pPr marL="1538432" indent="-219776">
              <a:defRPr>
                <a:solidFill>
                  <a:schemeClr val="tx1"/>
                </a:solidFill>
                <a:latin typeface="Gill Sans MT" panose="020B0502020104020203" pitchFamily="34" charset="0"/>
              </a:defRPr>
            </a:lvl4pPr>
            <a:lvl5pPr marL="1977984" indent="-219776">
              <a:defRPr>
                <a:solidFill>
                  <a:schemeClr val="tx1"/>
                </a:solidFill>
                <a:latin typeface="Gill Sans MT" panose="020B0502020104020203" pitchFamily="34" charset="0"/>
              </a:defRPr>
            </a:lvl5pPr>
            <a:lvl6pPr marL="2417536" indent="-219776" defTabSz="439552" eaLnBrk="0" fontAlgn="base" hangingPunct="0">
              <a:spcBef>
                <a:spcPct val="0"/>
              </a:spcBef>
              <a:spcAft>
                <a:spcPct val="0"/>
              </a:spcAft>
              <a:defRPr>
                <a:solidFill>
                  <a:schemeClr val="tx1"/>
                </a:solidFill>
                <a:latin typeface="Gill Sans MT" panose="020B0502020104020203" pitchFamily="34" charset="0"/>
              </a:defRPr>
            </a:lvl6pPr>
            <a:lvl7pPr marL="2857089" indent="-219776" defTabSz="439552" eaLnBrk="0" fontAlgn="base" hangingPunct="0">
              <a:spcBef>
                <a:spcPct val="0"/>
              </a:spcBef>
              <a:spcAft>
                <a:spcPct val="0"/>
              </a:spcAft>
              <a:defRPr>
                <a:solidFill>
                  <a:schemeClr val="tx1"/>
                </a:solidFill>
                <a:latin typeface="Gill Sans MT" panose="020B0502020104020203" pitchFamily="34" charset="0"/>
              </a:defRPr>
            </a:lvl7pPr>
            <a:lvl8pPr marL="3296641" indent="-219776" defTabSz="439552" eaLnBrk="0" fontAlgn="base" hangingPunct="0">
              <a:spcBef>
                <a:spcPct val="0"/>
              </a:spcBef>
              <a:spcAft>
                <a:spcPct val="0"/>
              </a:spcAft>
              <a:defRPr>
                <a:solidFill>
                  <a:schemeClr val="tx1"/>
                </a:solidFill>
                <a:latin typeface="Gill Sans MT" panose="020B0502020104020203" pitchFamily="34" charset="0"/>
              </a:defRPr>
            </a:lvl8pPr>
            <a:lvl9pPr marL="3736193" indent="-21977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57350" name="Slide Number Placeholder 5"/>
          <p:cNvSpPr>
            <a:spLocks noGrp="1"/>
          </p:cNvSpPr>
          <p:nvPr>
            <p:ph type="sldNum" sz="quarter" idx="5"/>
          </p:nvPr>
        </p:nvSpPr>
        <p:spPr bwMode="auto">
          <a:xfrm>
            <a:off x="3939264" y="8842723"/>
            <a:ext cx="3014065" cy="464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14272" indent="-274720">
              <a:defRPr>
                <a:solidFill>
                  <a:schemeClr val="tx1"/>
                </a:solidFill>
                <a:latin typeface="Gill Sans MT" panose="020B0502020104020203" pitchFamily="34" charset="0"/>
              </a:defRPr>
            </a:lvl2pPr>
            <a:lvl3pPr marL="1098880" indent="-219776">
              <a:defRPr>
                <a:solidFill>
                  <a:schemeClr val="tx1"/>
                </a:solidFill>
                <a:latin typeface="Gill Sans MT" panose="020B0502020104020203" pitchFamily="34" charset="0"/>
              </a:defRPr>
            </a:lvl3pPr>
            <a:lvl4pPr marL="1538432" indent="-219776">
              <a:defRPr>
                <a:solidFill>
                  <a:schemeClr val="tx1"/>
                </a:solidFill>
                <a:latin typeface="Gill Sans MT" panose="020B0502020104020203" pitchFamily="34" charset="0"/>
              </a:defRPr>
            </a:lvl4pPr>
            <a:lvl5pPr marL="1977984" indent="-219776">
              <a:defRPr>
                <a:solidFill>
                  <a:schemeClr val="tx1"/>
                </a:solidFill>
                <a:latin typeface="Gill Sans MT" panose="020B0502020104020203" pitchFamily="34" charset="0"/>
              </a:defRPr>
            </a:lvl5pPr>
            <a:lvl6pPr marL="2417536" indent="-219776" defTabSz="439552" eaLnBrk="0" fontAlgn="base" hangingPunct="0">
              <a:spcBef>
                <a:spcPct val="0"/>
              </a:spcBef>
              <a:spcAft>
                <a:spcPct val="0"/>
              </a:spcAft>
              <a:defRPr>
                <a:solidFill>
                  <a:schemeClr val="tx1"/>
                </a:solidFill>
                <a:latin typeface="Gill Sans MT" panose="020B0502020104020203" pitchFamily="34" charset="0"/>
              </a:defRPr>
            </a:lvl6pPr>
            <a:lvl7pPr marL="2857089" indent="-219776" defTabSz="439552" eaLnBrk="0" fontAlgn="base" hangingPunct="0">
              <a:spcBef>
                <a:spcPct val="0"/>
              </a:spcBef>
              <a:spcAft>
                <a:spcPct val="0"/>
              </a:spcAft>
              <a:defRPr>
                <a:solidFill>
                  <a:schemeClr val="tx1"/>
                </a:solidFill>
                <a:latin typeface="Gill Sans MT" panose="020B0502020104020203" pitchFamily="34" charset="0"/>
              </a:defRPr>
            </a:lvl7pPr>
            <a:lvl8pPr marL="3296641" indent="-219776" defTabSz="439552" eaLnBrk="0" fontAlgn="base" hangingPunct="0">
              <a:spcBef>
                <a:spcPct val="0"/>
              </a:spcBef>
              <a:spcAft>
                <a:spcPct val="0"/>
              </a:spcAft>
              <a:defRPr>
                <a:solidFill>
                  <a:schemeClr val="tx1"/>
                </a:solidFill>
                <a:latin typeface="Gill Sans MT" panose="020B0502020104020203" pitchFamily="34" charset="0"/>
              </a:defRPr>
            </a:lvl8pPr>
            <a:lvl9pPr marL="3736193" indent="-21977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C0D7BD8-B60B-446B-8963-40FDEE7ED710}" type="slidenum">
              <a:rPr lang="en-US" altLang="en-US" smtClean="0">
                <a:latin typeface="Calibri" panose="020F0502020204030204" pitchFamily="34" charset="0"/>
              </a:rPr>
              <a:pPr fontAlgn="base">
                <a:spcBef>
                  <a:spcPct val="0"/>
                </a:spcBef>
                <a:spcAft>
                  <a:spcPct val="0"/>
                </a:spcAft>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3461698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45067" algn="l"/>
                <a:tab pos="1290135" algn="l"/>
                <a:tab pos="1935202" algn="l"/>
                <a:tab pos="2580269" algn="l"/>
              </a:tabLst>
              <a:defRPr sz="1200">
                <a:solidFill>
                  <a:schemeClr val="bg1"/>
                </a:solidFill>
                <a:latin typeface="Arial" charset="0"/>
                <a:ea typeface="ＭＳ Ｐゴシック" charset="-128"/>
              </a:defRPr>
            </a:lvl1pPr>
            <a:lvl2pPr eaLnBrk="0" hangingPunct="0">
              <a:tabLst>
                <a:tab pos="645067" algn="l"/>
                <a:tab pos="1290135" algn="l"/>
                <a:tab pos="1935202" algn="l"/>
                <a:tab pos="2580269" algn="l"/>
              </a:tabLst>
              <a:defRPr sz="1200">
                <a:solidFill>
                  <a:schemeClr val="bg1"/>
                </a:solidFill>
                <a:latin typeface="Arial" charset="0"/>
                <a:ea typeface="ＭＳ Ｐゴシック" charset="-128"/>
              </a:defRPr>
            </a:lvl2pPr>
            <a:lvl3pPr eaLnBrk="0" hangingPunct="0">
              <a:tabLst>
                <a:tab pos="645067" algn="l"/>
                <a:tab pos="1290135" algn="l"/>
                <a:tab pos="1935202" algn="l"/>
                <a:tab pos="2580269" algn="l"/>
              </a:tabLst>
              <a:defRPr sz="1200">
                <a:solidFill>
                  <a:schemeClr val="bg1"/>
                </a:solidFill>
                <a:latin typeface="Arial" charset="0"/>
                <a:ea typeface="ＭＳ Ｐゴシック" charset="-128"/>
              </a:defRPr>
            </a:lvl3pPr>
            <a:lvl4pPr eaLnBrk="0" hangingPunct="0">
              <a:tabLst>
                <a:tab pos="645067" algn="l"/>
                <a:tab pos="1290135" algn="l"/>
                <a:tab pos="1935202" algn="l"/>
                <a:tab pos="2580269" algn="l"/>
              </a:tabLst>
              <a:defRPr sz="1200">
                <a:solidFill>
                  <a:schemeClr val="bg1"/>
                </a:solidFill>
                <a:latin typeface="Arial" charset="0"/>
                <a:ea typeface="ＭＳ Ｐゴシック" charset="-128"/>
              </a:defRPr>
            </a:lvl4pPr>
            <a:lvl5pPr eaLnBrk="0" hangingPunct="0">
              <a:tabLst>
                <a:tab pos="645067" algn="l"/>
                <a:tab pos="1290135" algn="l"/>
                <a:tab pos="1935202" algn="l"/>
                <a:tab pos="2580269" algn="l"/>
              </a:tabLst>
              <a:defRPr sz="1200">
                <a:solidFill>
                  <a:schemeClr val="bg1"/>
                </a:solidFill>
                <a:latin typeface="Arial" charset="0"/>
                <a:ea typeface="ＭＳ Ｐゴシック" charset="-128"/>
              </a:defRPr>
            </a:lvl5pPr>
            <a:lvl6pPr marL="2240760"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6pPr>
            <a:lvl7pPr marL="2648171"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7pPr>
            <a:lvl8pPr marL="3055582"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8pPr>
            <a:lvl9pPr marL="3462993" indent="-203705" defTabSz="407411" eaLnBrk="0" fontAlgn="base" hangingPunct="0">
              <a:spcBef>
                <a:spcPct val="0"/>
              </a:spcBef>
              <a:spcAft>
                <a:spcPct val="0"/>
              </a:spcAft>
              <a:buClr>
                <a:srgbClr val="000000"/>
              </a:buClr>
              <a:buSzPct val="100000"/>
              <a:buFont typeface="Times New Roman" pitchFamily="18" charset="0"/>
              <a:tabLst>
                <a:tab pos="645067" algn="l"/>
                <a:tab pos="1290135" algn="l"/>
                <a:tab pos="1935202" algn="l"/>
                <a:tab pos="2580269" algn="l"/>
              </a:tabLst>
              <a:defRPr sz="1200">
                <a:solidFill>
                  <a:schemeClr val="bg1"/>
                </a:solidFill>
                <a:latin typeface="Arial" charset="0"/>
                <a:ea typeface="ＭＳ Ｐゴシック" charset="-128"/>
              </a:defRPr>
            </a:lvl9pPr>
          </a:lstStyle>
          <a:p>
            <a:pPr eaLnBrk="1" hangingPunct="1">
              <a:buFont typeface="Times New Roman" pitchFamily="18" charset="0"/>
              <a:buNone/>
            </a:pPr>
            <a:fld id="{289A2261-F956-42E6-98D9-AC85026A0E5B}" type="slidenum">
              <a:rPr lang="en-US" altLang="en-US">
                <a:solidFill>
                  <a:srgbClr val="303D22"/>
                </a:solidFill>
              </a:rPr>
              <a:pPr eaLnBrk="1" hangingPunct="1">
                <a:buFont typeface="Times New Roman" pitchFamily="18" charset="0"/>
                <a:buNone/>
              </a:pPr>
              <a:t>34</a:t>
            </a:fld>
            <a:endParaRPr lang="en-US" altLang="en-US">
              <a:solidFill>
                <a:srgbClr val="303D22"/>
              </a:solidFill>
            </a:endParaRPr>
          </a:p>
        </p:txBody>
      </p:sp>
      <p:sp>
        <p:nvSpPr>
          <p:cNvPr id="29699" name="Rectangle 1"/>
          <p:cNvSpPr txBox="1">
            <a:spLocks noGrp="1" noRot="1" noChangeAspect="1" noChangeArrowheads="1" noTextEdit="1"/>
          </p:cNvSpPr>
          <p:nvPr>
            <p:ph type="sldImg"/>
          </p:nvPr>
        </p:nvSpPr>
        <p:spPr>
          <a:xfrm>
            <a:off x="655638" y="665163"/>
            <a:ext cx="5838825" cy="32845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Grp="1" noChangeArrowheads="1"/>
          </p:cNvSpPr>
          <p:nvPr>
            <p:ph type="body" idx="1"/>
          </p:nvPr>
        </p:nvSpPr>
        <p:spPr>
          <a:xfrm>
            <a:off x="715639" y="4159032"/>
            <a:ext cx="5719266" cy="82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074"/>
          <a:lstStyle/>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r>
              <a:rPr lang="en-US" altLang="en-US" sz="800" dirty="0">
                <a:latin typeface="Arial" charset="0"/>
                <a:ea typeface="Baekmuk Gulim" charset="0"/>
                <a:cs typeface="Baekmuk Gulim" charset="0"/>
              </a:rPr>
              <a:t>Proportion of caregivers of people with Alzheimer's or other dementias who report high to very high emotional and physical stress due to caregiving. Created from data from the Alzheimer's Association.</a:t>
            </a:r>
            <a:r>
              <a:rPr lang="en-US" altLang="en-US" sz="800" baseline="33000" dirty="0">
                <a:latin typeface="Arial" charset="0"/>
                <a:ea typeface="Baekmuk Gulim" charset="0"/>
                <a:cs typeface="Baekmuk Gulim" charset="0"/>
              </a:rPr>
              <a:t>A15</a:t>
            </a: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1800" dirty="0">
              <a:latin typeface="Arial" charset="0"/>
              <a:ea typeface="Baekmuk Gulim" charset="0"/>
              <a:cs typeface="Baekmuk Gulim" charset="0"/>
            </a:endParaRPr>
          </a:p>
          <a:p>
            <a:pPr marL="192388" indent="-190974">
              <a:lnSpc>
                <a:spcPct val="93000"/>
              </a:lnSpc>
              <a:spcBef>
                <a:spcPct val="0"/>
              </a:spcBef>
              <a:tabLst>
                <a:tab pos="645067" algn="l"/>
                <a:tab pos="1290135" algn="l"/>
                <a:tab pos="1935202" algn="l"/>
                <a:tab pos="2580269" algn="l"/>
                <a:tab pos="3225336" algn="l"/>
                <a:tab pos="3870404" algn="l"/>
                <a:tab pos="4515471" algn="l"/>
                <a:tab pos="5160538" algn="l"/>
              </a:tabLst>
            </a:pPr>
            <a:endParaRPr lang="en-US" altLang="en-US" sz="800" dirty="0">
              <a:latin typeface="Arial" charset="0"/>
              <a:ea typeface="Baekmuk Gulim" charset="0"/>
              <a:cs typeface="Baekmuk Gulim"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685800" y="1163638"/>
            <a:ext cx="5583238"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3954" indent="-289982">
              <a:defRPr>
                <a:solidFill>
                  <a:schemeClr val="tx1"/>
                </a:solidFill>
                <a:latin typeface="Gill Sans MT" panose="020B0502020104020203" pitchFamily="34" charset="0"/>
              </a:defRPr>
            </a:lvl2pPr>
            <a:lvl3pPr marL="1161456" indent="-231986">
              <a:defRPr>
                <a:solidFill>
                  <a:schemeClr val="tx1"/>
                </a:solidFill>
                <a:latin typeface="Gill Sans MT" panose="020B0502020104020203" pitchFamily="34" charset="0"/>
              </a:defRPr>
            </a:lvl3pPr>
            <a:lvl4pPr marL="1625427" indent="-231986">
              <a:defRPr>
                <a:solidFill>
                  <a:schemeClr val="tx1"/>
                </a:solidFill>
                <a:latin typeface="Gill Sans MT" panose="020B0502020104020203" pitchFamily="34" charset="0"/>
              </a:defRPr>
            </a:lvl4pPr>
            <a:lvl5pPr marL="2090925" indent="-231986">
              <a:defRPr>
                <a:solidFill>
                  <a:schemeClr val="tx1"/>
                </a:solidFill>
                <a:latin typeface="Gill Sans MT" panose="020B0502020104020203" pitchFamily="34" charset="0"/>
              </a:defRPr>
            </a:lvl5pPr>
            <a:lvl6pPr marL="2530477" indent="-231986" defTabSz="439552" eaLnBrk="0" fontAlgn="base" hangingPunct="0">
              <a:spcBef>
                <a:spcPct val="0"/>
              </a:spcBef>
              <a:spcAft>
                <a:spcPct val="0"/>
              </a:spcAft>
              <a:defRPr>
                <a:solidFill>
                  <a:schemeClr val="tx1"/>
                </a:solidFill>
                <a:latin typeface="Gill Sans MT" panose="020B0502020104020203" pitchFamily="34" charset="0"/>
              </a:defRPr>
            </a:lvl6pPr>
            <a:lvl7pPr marL="2970029" indent="-231986" defTabSz="439552" eaLnBrk="0" fontAlgn="base" hangingPunct="0">
              <a:spcBef>
                <a:spcPct val="0"/>
              </a:spcBef>
              <a:spcAft>
                <a:spcPct val="0"/>
              </a:spcAft>
              <a:defRPr>
                <a:solidFill>
                  <a:schemeClr val="tx1"/>
                </a:solidFill>
                <a:latin typeface="Gill Sans MT" panose="020B0502020104020203" pitchFamily="34" charset="0"/>
              </a:defRPr>
            </a:lvl7pPr>
            <a:lvl8pPr marL="3409581" indent="-231986" defTabSz="439552" eaLnBrk="0" fontAlgn="base" hangingPunct="0">
              <a:spcBef>
                <a:spcPct val="0"/>
              </a:spcBef>
              <a:spcAft>
                <a:spcPct val="0"/>
              </a:spcAft>
              <a:defRPr>
                <a:solidFill>
                  <a:schemeClr val="tx1"/>
                </a:solidFill>
                <a:latin typeface="Gill Sans MT" panose="020B0502020104020203" pitchFamily="34" charset="0"/>
              </a:defRPr>
            </a:lvl8pPr>
            <a:lvl9pPr marL="3849133" indent="-231986" defTabSz="439552"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EB163AA-9D66-43C3-87AB-C57DEDACB51C}" type="slidenum">
              <a:rPr lang="en-US" altLang="en-US" smtClean="0">
                <a:latin typeface="Calibri" panose="020F0502020204030204" pitchFamily="34" charset="0"/>
              </a:rPr>
              <a:pPr fontAlgn="base">
                <a:spcBef>
                  <a:spcPct val="0"/>
                </a:spcBef>
                <a:spcAft>
                  <a:spcPct val="0"/>
                </a:spcAft>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70200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050F0-4946-4643-95B6-BC2E6E3E87F8}" type="slidenum">
              <a:rPr lang="en-US" smtClean="0"/>
              <a:t>36</a:t>
            </a:fld>
            <a:endParaRPr lang="en-US"/>
          </a:p>
        </p:txBody>
      </p:sp>
    </p:spTree>
    <p:extLst>
      <p:ext uri="{BB962C8B-B14F-4D97-AF65-F5344CB8AC3E}">
        <p14:creationId xmlns:p14="http://schemas.microsoft.com/office/powerpoint/2010/main" val="1173673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37</a:t>
            </a:fld>
            <a:endParaRPr lang="en-US"/>
          </a:p>
        </p:txBody>
      </p:sp>
    </p:spTree>
    <p:extLst>
      <p:ext uri="{BB962C8B-B14F-4D97-AF65-F5344CB8AC3E}">
        <p14:creationId xmlns:p14="http://schemas.microsoft.com/office/powerpoint/2010/main" val="115787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050F0-4946-4643-95B6-BC2E6E3E87F8}" type="slidenum">
              <a:rPr lang="en-US" smtClean="0"/>
              <a:t>4</a:t>
            </a:fld>
            <a:endParaRPr lang="en-US"/>
          </a:p>
        </p:txBody>
      </p:sp>
    </p:spTree>
    <p:extLst>
      <p:ext uri="{BB962C8B-B14F-4D97-AF65-F5344CB8AC3E}">
        <p14:creationId xmlns:p14="http://schemas.microsoft.com/office/powerpoint/2010/main" val="275992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7D797CC8-5E38-414C-AD7E-5DE4EABED385}" type="slidenum">
              <a:rPr lang="en-US" altLang="en-US" sz="1200" b="0" smtClean="0">
                <a:solidFill>
                  <a:schemeClr val="tx1"/>
                </a:solidFill>
                <a:latin typeface="Times New Roman" pitchFamily="18" charset="0"/>
              </a:rPr>
              <a:pPr/>
              <a:t>5</a:t>
            </a:fld>
            <a:endParaRPr lang="en-US" altLang="en-US" sz="1200" b="0">
              <a:solidFill>
                <a:schemeClr val="tx1"/>
              </a:solidFill>
              <a:latin typeface="Times New Roman" pitchFamily="18" charset="0"/>
            </a:endParaRPr>
          </a:p>
        </p:txBody>
      </p:sp>
      <p:sp>
        <p:nvSpPr>
          <p:cNvPr id="57347" name="Rectangle 2"/>
          <p:cNvSpPr>
            <a:spLocks noGrp="1" noRot="1" noChangeAspect="1" noChangeArrowheads="1" noTextEdit="1"/>
          </p:cNvSpPr>
          <p:nvPr>
            <p:ph type="sldImg"/>
          </p:nvPr>
        </p:nvSpPr>
        <p:spPr>
          <a:xfrm>
            <a:off x="685800" y="1163638"/>
            <a:ext cx="5583238" cy="3141662"/>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b="1">
              <a:latin typeface="Arial" charset="0"/>
            </a:endParaRPr>
          </a:p>
        </p:txBody>
      </p:sp>
    </p:spTree>
    <p:extLst>
      <p:ext uri="{BB962C8B-B14F-4D97-AF65-F5344CB8AC3E}">
        <p14:creationId xmlns:p14="http://schemas.microsoft.com/office/powerpoint/2010/main" val="321804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E28F26E7-BE0A-4B83-A853-627AEF2F2C7B}" type="slidenum">
              <a:rPr lang="en-US" altLang="en-US" sz="1200" b="0" smtClean="0">
                <a:solidFill>
                  <a:schemeClr val="tx1"/>
                </a:solidFill>
                <a:latin typeface="Times New Roman" pitchFamily="18" charset="0"/>
              </a:rPr>
              <a:pPr/>
              <a:t>6</a:t>
            </a:fld>
            <a:endParaRPr lang="en-US" altLang="en-US" sz="1200" b="0">
              <a:solidFill>
                <a:schemeClr val="tx1"/>
              </a:solidFill>
              <a:latin typeface="Times New Roman" pitchFamily="18" charset="0"/>
            </a:endParaRPr>
          </a:p>
        </p:txBody>
      </p:sp>
      <p:sp>
        <p:nvSpPr>
          <p:cNvPr id="58371" name="Rectangle 2"/>
          <p:cNvSpPr>
            <a:spLocks noGrp="1" noRot="1" noChangeAspect="1" noChangeArrowheads="1" noTextEdit="1"/>
          </p:cNvSpPr>
          <p:nvPr>
            <p:ph type="sldImg"/>
          </p:nvPr>
        </p:nvSpPr>
        <p:spPr>
          <a:xfrm>
            <a:off x="685800" y="1163638"/>
            <a:ext cx="5583238" cy="3141662"/>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Provides a way to visualize demographic trends over time</a:t>
            </a:r>
          </a:p>
          <a:p>
            <a:pPr eaLnBrk="1" hangingPunct="1">
              <a:lnSpc>
                <a:spcPct val="80000"/>
              </a:lnSpc>
            </a:pPr>
            <a:endParaRPr lang="en-US" altLang="en-US" sz="1100" dirty="0"/>
          </a:p>
          <a:p>
            <a:pPr eaLnBrk="1" hangingPunct="1">
              <a:lnSpc>
                <a:spcPct val="80000"/>
              </a:lnSpc>
            </a:pPr>
            <a:r>
              <a:rPr lang="en-US" altLang="en-US" dirty="0"/>
              <a:t>Shows how the Baby Boomers (born between 1946-1964) are a “demographic shockwave” or “pig in the python” </a:t>
            </a:r>
          </a:p>
          <a:p>
            <a:pPr eaLnBrk="1" hangingPunct="1">
              <a:lnSpc>
                <a:spcPct val="80000"/>
              </a:lnSpc>
            </a:pPr>
            <a:endParaRPr lang="en-US" altLang="en-US" sz="1100" dirty="0"/>
          </a:p>
          <a:p>
            <a:pPr eaLnBrk="1" hangingPunct="1">
              <a:lnSpc>
                <a:spcPct val="80000"/>
              </a:lnSpc>
            </a:pPr>
            <a:r>
              <a:rPr lang="en-US" altLang="en-US" dirty="0"/>
              <a:t>Demonstrates how the U.S. will experience an inevitable </a:t>
            </a:r>
            <a:r>
              <a:rPr lang="en-US" altLang="en-US" u="sng" dirty="0">
                <a:solidFill>
                  <a:srgbClr val="FFFF00"/>
                </a:solidFill>
              </a:rPr>
              <a:t>squaring of the pyramid</a:t>
            </a:r>
            <a:r>
              <a:rPr lang="en-US" altLang="en-US" dirty="0"/>
              <a:t> in the future</a:t>
            </a:r>
            <a:r>
              <a:rPr lang="en-US" altLang="en-US" sz="1100" dirty="0"/>
              <a:t> </a:t>
            </a:r>
          </a:p>
          <a:p>
            <a:endParaRPr lang="en-US" altLang="en-US" dirty="0">
              <a:latin typeface="Arial" charset="0"/>
            </a:endParaRPr>
          </a:p>
        </p:txBody>
      </p:sp>
    </p:spTree>
    <p:extLst>
      <p:ext uri="{BB962C8B-B14F-4D97-AF65-F5344CB8AC3E}">
        <p14:creationId xmlns:p14="http://schemas.microsoft.com/office/powerpoint/2010/main" val="177013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84A365AB-358F-4399-BC55-D62218D51353}" type="slidenum">
              <a:rPr lang="en-US" altLang="en-US" sz="1200" b="0" smtClean="0">
                <a:solidFill>
                  <a:schemeClr val="tx1"/>
                </a:solidFill>
                <a:latin typeface="Times New Roman" pitchFamily="18" charset="0"/>
              </a:rPr>
              <a:pPr/>
              <a:t>7</a:t>
            </a:fld>
            <a:endParaRPr lang="en-US" altLang="en-US" sz="1200" b="0">
              <a:solidFill>
                <a:schemeClr val="tx1"/>
              </a:solidFill>
              <a:latin typeface="Times New Roman" pitchFamily="18" charset="0"/>
            </a:endParaRPr>
          </a:p>
        </p:txBody>
      </p:sp>
      <p:sp>
        <p:nvSpPr>
          <p:cNvPr id="59395" name="Rectangle 2"/>
          <p:cNvSpPr>
            <a:spLocks noGrp="1" noRot="1" noChangeAspect="1" noChangeArrowheads="1" noTextEdit="1"/>
          </p:cNvSpPr>
          <p:nvPr>
            <p:ph type="sldImg"/>
          </p:nvPr>
        </p:nvSpPr>
        <p:spPr>
          <a:xfrm>
            <a:off x="685800" y="1163638"/>
            <a:ext cx="5583238" cy="3141662"/>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53603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0FE71B6D-DCBD-49EB-968E-3A9103F54668}" type="slidenum">
              <a:rPr lang="en-US" altLang="en-US" sz="1200" b="0" smtClean="0">
                <a:solidFill>
                  <a:schemeClr val="tx1"/>
                </a:solidFill>
                <a:latin typeface="Times New Roman" pitchFamily="18" charset="0"/>
              </a:rPr>
              <a:pPr/>
              <a:t>8</a:t>
            </a:fld>
            <a:endParaRPr lang="en-US" altLang="en-US" sz="1200" b="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xfrm>
            <a:off x="685800" y="1163638"/>
            <a:ext cx="5583238" cy="3141662"/>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73916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rgbClr val="FFFF00"/>
                </a:solidFill>
                <a:latin typeface="Arial" charset="0"/>
              </a:defRPr>
            </a:lvl1pPr>
            <a:lvl2pPr marL="758825" indent="-292100">
              <a:defRPr sz="800" b="1">
                <a:solidFill>
                  <a:srgbClr val="FFFF00"/>
                </a:solidFill>
                <a:latin typeface="Arial" charset="0"/>
              </a:defRPr>
            </a:lvl2pPr>
            <a:lvl3pPr marL="1168400" indent="-233363">
              <a:defRPr sz="800" b="1">
                <a:solidFill>
                  <a:srgbClr val="FFFF00"/>
                </a:solidFill>
                <a:latin typeface="Arial" charset="0"/>
              </a:defRPr>
            </a:lvl3pPr>
            <a:lvl4pPr marL="1635125" indent="-233363">
              <a:defRPr sz="800" b="1">
                <a:solidFill>
                  <a:srgbClr val="FFFF00"/>
                </a:solidFill>
                <a:latin typeface="Arial" charset="0"/>
              </a:defRPr>
            </a:lvl4pPr>
            <a:lvl5pPr marL="2101850" indent="-233363">
              <a:defRPr sz="800" b="1">
                <a:solidFill>
                  <a:srgbClr val="FFFF00"/>
                </a:solidFill>
                <a:latin typeface="Arial" charset="0"/>
              </a:defRPr>
            </a:lvl5pPr>
            <a:lvl6pPr marL="2559050" indent="-233363" eaLnBrk="0" fontAlgn="base" hangingPunct="0">
              <a:spcBef>
                <a:spcPct val="0"/>
              </a:spcBef>
              <a:spcAft>
                <a:spcPct val="0"/>
              </a:spcAft>
              <a:defRPr sz="800" b="1">
                <a:solidFill>
                  <a:srgbClr val="FFFF00"/>
                </a:solidFill>
                <a:latin typeface="Arial" charset="0"/>
              </a:defRPr>
            </a:lvl6pPr>
            <a:lvl7pPr marL="3016250" indent="-233363" eaLnBrk="0" fontAlgn="base" hangingPunct="0">
              <a:spcBef>
                <a:spcPct val="0"/>
              </a:spcBef>
              <a:spcAft>
                <a:spcPct val="0"/>
              </a:spcAft>
              <a:defRPr sz="800" b="1">
                <a:solidFill>
                  <a:srgbClr val="FFFF00"/>
                </a:solidFill>
                <a:latin typeface="Arial" charset="0"/>
              </a:defRPr>
            </a:lvl7pPr>
            <a:lvl8pPr marL="3473450" indent="-233363" eaLnBrk="0" fontAlgn="base" hangingPunct="0">
              <a:spcBef>
                <a:spcPct val="0"/>
              </a:spcBef>
              <a:spcAft>
                <a:spcPct val="0"/>
              </a:spcAft>
              <a:defRPr sz="800" b="1">
                <a:solidFill>
                  <a:srgbClr val="FFFF00"/>
                </a:solidFill>
                <a:latin typeface="Arial" charset="0"/>
              </a:defRPr>
            </a:lvl8pPr>
            <a:lvl9pPr marL="3930650" indent="-233363" eaLnBrk="0" fontAlgn="base" hangingPunct="0">
              <a:spcBef>
                <a:spcPct val="0"/>
              </a:spcBef>
              <a:spcAft>
                <a:spcPct val="0"/>
              </a:spcAft>
              <a:defRPr sz="800" b="1">
                <a:solidFill>
                  <a:srgbClr val="FFFF00"/>
                </a:solidFill>
                <a:latin typeface="Arial" charset="0"/>
              </a:defRPr>
            </a:lvl9pPr>
          </a:lstStyle>
          <a:p>
            <a:fld id="{B78CA93A-F48D-4C2C-B320-DCC417E47216}" type="slidenum">
              <a:rPr lang="en-US" altLang="en-US" sz="1200" b="0" smtClean="0">
                <a:solidFill>
                  <a:schemeClr val="tx1"/>
                </a:solidFill>
                <a:latin typeface="Times New Roman" pitchFamily="18" charset="0"/>
              </a:rPr>
              <a:pPr/>
              <a:t>9</a:t>
            </a:fld>
            <a:endParaRPr lang="en-US" altLang="en-US" sz="1200" b="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685800" y="1163638"/>
            <a:ext cx="5583238" cy="3141662"/>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Tree>
    <p:extLst>
      <p:ext uri="{BB962C8B-B14F-4D97-AF65-F5344CB8AC3E}">
        <p14:creationId xmlns:p14="http://schemas.microsoft.com/office/powerpoint/2010/main" val="310895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b="1">
                <a:solidFill>
                  <a:srgbClr val="7030A0"/>
                </a:solidFill>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rgbClr val="7030A0"/>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1" cap="none"/>
            </a:lvl1pPr>
          </a:lstStyle>
          <a:p>
            <a:r>
              <a:rPr lang="en-US" dirty="0"/>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7030A0"/>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7030A0"/>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90"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rgbClr val="7030A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0"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7030A0"/>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7030A0"/>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rgbClr val="7030A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apor Plus">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544" y="2006992"/>
            <a:ext cx="10505179" cy="4475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userDrawn="1">
            <p:ph type="title"/>
          </p:nvPr>
        </p:nvSpPr>
        <p:spPr>
          <a:xfrm>
            <a:off x="936544" y="565083"/>
            <a:ext cx="10510389" cy="1293028"/>
          </a:xfrm>
          <a:solidFill>
            <a:schemeClr val="bg1"/>
          </a:solidFill>
        </p:spPr>
        <p:txBody>
          <a:bodyPr/>
          <a:lstStyle>
            <a:lvl1pPr algn="ctr">
              <a:defRPr b="1">
                <a:solidFill>
                  <a:srgbClr val="FFFF00"/>
                </a:solidFill>
              </a:defRPr>
            </a:lvl1pPr>
          </a:lstStyle>
          <a:p>
            <a:r>
              <a:rPr lang="en-US" dirty="0"/>
              <a:t>Click to edit Master title style</a:t>
            </a:r>
          </a:p>
        </p:txBody>
      </p:sp>
    </p:spTree>
    <p:extLst>
      <p:ext uri="{BB962C8B-B14F-4D97-AF65-F5344CB8AC3E}">
        <p14:creationId xmlns:p14="http://schemas.microsoft.com/office/powerpoint/2010/main" val="2473796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B36AAC-72ED-4C98-9A7B-6D97510B110A}"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2382581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36AAC-72ED-4C98-9A7B-6D97510B110A}"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82559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532670"/>
            <a:ext cx="8911687" cy="1280890"/>
          </a:xfrm>
        </p:spPr>
        <p:txBody>
          <a:bodyPr/>
          <a:lstStyle>
            <a:lvl1pPr>
              <a:defRPr b="1">
                <a:solidFill>
                  <a:srgbClr val="7030A0"/>
                </a:solidFill>
              </a:defRPr>
            </a:lvl1p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36AAC-72ED-4C98-9A7B-6D97510B110A}"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210981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36AAC-72ED-4C98-9A7B-6D97510B110A}"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310366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36AAC-72ED-4C98-9A7B-6D97510B110A}"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212564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36AAC-72ED-4C98-9A7B-6D97510B110A}"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1246623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36AAC-72ED-4C98-9A7B-6D97510B110A}"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2016373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36AAC-72ED-4C98-9A7B-6D97510B110A}"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2635519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36AAC-72ED-4C98-9A7B-6D97510B110A}"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1526182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36AAC-72ED-4C98-9A7B-6D97510B110A}"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388250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36AAC-72ED-4C98-9A7B-6D97510B110A}"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CE00E-5D65-43C2-9258-76E702A241ED}" type="slidenum">
              <a:rPr lang="en-US" smtClean="0"/>
              <a:t>‹#›</a:t>
            </a:fld>
            <a:endParaRPr lang="en-US"/>
          </a:p>
        </p:txBody>
      </p:sp>
    </p:spTree>
    <p:extLst>
      <p:ext uri="{BB962C8B-B14F-4D97-AF65-F5344CB8AC3E}">
        <p14:creationId xmlns:p14="http://schemas.microsoft.com/office/powerpoint/2010/main" val="418547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1" cap="none">
                <a:solidFill>
                  <a:srgbClr val="7030A0"/>
                </a:solidFill>
              </a:defRPr>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solidFill>
                  <a:srgbClr val="7030A0"/>
                </a:solidFill>
              </a:defRPr>
            </a:lvl1p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2"/>
            <a:ext cx="4313864" cy="3777622"/>
          </a:xfrm>
        </p:spPr>
        <p:txBody>
          <a:bodyPr>
            <a:normAutofit/>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030A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lvl1pPr>
              <a:buClr>
                <a:srgbClr val="7030A0"/>
              </a:buClr>
              <a:defRPr/>
            </a:lvl1pPr>
            <a:lvl2pPr>
              <a:buClr>
                <a:srgbClr val="7030A0"/>
              </a:buClr>
              <a:defRPr/>
            </a:lvl2pPr>
            <a:lvl3pPr>
              <a:buClr>
                <a:srgbClr val="7030A0"/>
              </a:buClr>
              <a:defRPr/>
            </a:lvl3pPr>
            <a:lvl4pPr>
              <a:buClr>
                <a:srgbClr val="7030A0"/>
              </a:buClr>
              <a:defRPr/>
            </a:lvl4pPr>
            <a:lvl5pPr>
              <a:buClr>
                <a:srgbClr val="7030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7030A0"/>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53267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04216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77" r:id="rId17"/>
  </p:sldLayoutIdLst>
  <p:txStyles>
    <p:title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7030A0"/>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7030A0"/>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7030A0"/>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7030A0"/>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7030A0"/>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36AAC-72ED-4C98-9A7B-6D97510B110A}" type="datetimeFigureOut">
              <a:rPr lang="en-US" smtClean="0"/>
              <a:t>4/19/2019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CE00E-5D65-43C2-9258-76E702A241ED}" type="slidenum">
              <a:rPr lang="en-US" smtClean="0"/>
              <a:t>‹#›</a:t>
            </a:fld>
            <a:endParaRPr lang="en-US"/>
          </a:p>
        </p:txBody>
      </p:sp>
    </p:spTree>
    <p:extLst>
      <p:ext uri="{BB962C8B-B14F-4D97-AF65-F5344CB8AC3E}">
        <p14:creationId xmlns:p14="http://schemas.microsoft.com/office/powerpoint/2010/main" val="22502239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census.gov/ipc/www/idb/country.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hyperlink" Target="http://vcampus.uom.ac.mu/soci1101/643types_of_population_pyramid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elsevier.com/termsandcondi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elsevier.com/termsandcondit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elsevier.com/termsandcondi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elsevier.com/termsandcondi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dc.gov/ag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roguehealthandfitness.com/preventing-alzheimers-disease-rapamyci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elsevier.com/termsandcondit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spencer@sc.edu"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image" Target="../media/image3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census.gov/ipc/www/idb/country.php"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6272" y="502920"/>
            <a:ext cx="9601199" cy="2262781"/>
          </a:xfrm>
        </p:spPr>
        <p:txBody>
          <a:bodyPr>
            <a:noAutofit/>
          </a:bodyPr>
          <a:lstStyle/>
          <a:p>
            <a:r>
              <a:rPr lang="en-US" sz="4800" b="1" dirty="0"/>
              <a:t>Overview of Health Disparities in Aging And Alzheimer’s Disease and Related Dementias</a:t>
            </a:r>
          </a:p>
        </p:txBody>
      </p:sp>
      <p:sp>
        <p:nvSpPr>
          <p:cNvPr id="3" name="Subtitle 2"/>
          <p:cNvSpPr>
            <a:spLocks noGrp="1"/>
          </p:cNvSpPr>
          <p:nvPr>
            <p:ph type="subTitle" idx="1"/>
          </p:nvPr>
        </p:nvSpPr>
        <p:spPr>
          <a:xfrm>
            <a:off x="2484121" y="3174131"/>
            <a:ext cx="9570720" cy="1126283"/>
          </a:xfrm>
        </p:spPr>
        <p:txBody>
          <a:bodyPr numCol="1">
            <a:noAutofit/>
          </a:bodyPr>
          <a:lstStyle/>
          <a:p>
            <a:pPr>
              <a:spcBef>
                <a:spcPts val="0"/>
              </a:spcBef>
            </a:pPr>
            <a:r>
              <a:rPr lang="en-US" sz="3200" b="1" dirty="0"/>
              <a:t>Carolina Center on Alzheimer’s Disease and Minority Research (CCARMR) Seminar Series</a:t>
            </a:r>
          </a:p>
          <a:p>
            <a:pPr>
              <a:spcBef>
                <a:spcPts val="0"/>
              </a:spcBef>
            </a:pPr>
            <a:r>
              <a:rPr lang="en-US" sz="3200" b="1" dirty="0"/>
              <a:t>April 19, 2019</a:t>
            </a:r>
          </a:p>
          <a:p>
            <a:pPr>
              <a:spcBef>
                <a:spcPts val="0"/>
              </a:spcBef>
            </a:pPr>
            <a:endParaRPr lang="en-US" sz="2800" b="1" dirty="0"/>
          </a:p>
          <a:p>
            <a:pPr>
              <a:spcBef>
                <a:spcPts val="0"/>
              </a:spcBef>
            </a:pPr>
            <a:endParaRPr lang="en-US" sz="1100" b="1" dirty="0"/>
          </a:p>
          <a:p>
            <a:pPr>
              <a:spcBef>
                <a:spcPts val="0"/>
              </a:spcBef>
            </a:pPr>
            <a:r>
              <a:rPr lang="en-US" sz="2800" b="1" dirty="0"/>
              <a:t>Mindi Spencer, PhD</a:t>
            </a:r>
          </a:p>
          <a:p>
            <a:pPr>
              <a:spcBef>
                <a:spcPts val="0"/>
              </a:spcBef>
            </a:pPr>
            <a:r>
              <a:rPr lang="en-US" sz="2800" b="1" dirty="0"/>
              <a:t>Office for the Study of Aging</a:t>
            </a:r>
          </a:p>
        </p:txBody>
      </p:sp>
      <p:pic>
        <p:nvPicPr>
          <p:cNvPr id="4" name="Content Placeholder 3"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2258" y="4633333"/>
            <a:ext cx="2485973" cy="16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39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1970</a:t>
            </a:r>
            <a:endParaRPr lang="en-US" altLang="en-US" sz="3600" dirty="0"/>
          </a:p>
        </p:txBody>
      </p:sp>
      <p:sp>
        <p:nvSpPr>
          <p:cNvPr id="19459"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3"/>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3"/>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3"/>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3"/>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4"/>
              </a:rPr>
              <a:t>http://www.census.gov/ipc/www/idb/country.php</a:t>
            </a:r>
            <a:r>
              <a:rPr lang="en-US" altLang="en-US" sz="1800" i="1"/>
              <a:t> )</a:t>
            </a:r>
          </a:p>
        </p:txBody>
      </p:sp>
      <p:pic>
        <p:nvPicPr>
          <p:cNvPr id="19460" name="Content Placeholder 6" descr="1970.bmp"/>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222500" y="1447801"/>
            <a:ext cx="7747000" cy="4518025"/>
          </a:xfrm>
        </p:spPr>
      </p:pic>
    </p:spTree>
    <p:extLst>
      <p:ext uri="{BB962C8B-B14F-4D97-AF65-F5344CB8AC3E}">
        <p14:creationId xmlns:p14="http://schemas.microsoft.com/office/powerpoint/2010/main" val="129050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1975</a:t>
            </a:r>
            <a:endParaRPr lang="en-US" altLang="en-US" sz="3600" dirty="0"/>
          </a:p>
        </p:txBody>
      </p:sp>
      <p:pic>
        <p:nvPicPr>
          <p:cNvPr id="20483" name="Content Placeholder 6" descr="197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0484"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94484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1980</a:t>
            </a:r>
            <a:endParaRPr lang="en-US" altLang="en-US" sz="3600" dirty="0"/>
          </a:p>
        </p:txBody>
      </p:sp>
      <p:pic>
        <p:nvPicPr>
          <p:cNvPr id="21507" name="Content Placeholder 6" descr="198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1508"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00387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1985</a:t>
            </a:r>
          </a:p>
        </p:txBody>
      </p:sp>
      <p:pic>
        <p:nvPicPr>
          <p:cNvPr id="22531" name="Content Placeholder 6" descr="198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2532"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48881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1990</a:t>
            </a:r>
            <a:endParaRPr lang="en-US" altLang="en-US" sz="3600" dirty="0"/>
          </a:p>
        </p:txBody>
      </p:sp>
      <p:pic>
        <p:nvPicPr>
          <p:cNvPr id="23555" name="Content Placeholder 6" descr="199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3556"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9280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1995</a:t>
            </a:r>
            <a:endParaRPr lang="en-US" altLang="en-US" sz="3600" dirty="0"/>
          </a:p>
        </p:txBody>
      </p:sp>
      <p:pic>
        <p:nvPicPr>
          <p:cNvPr id="24579" name="Content Placeholder 6" descr="199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4580"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378561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2000</a:t>
            </a:r>
            <a:endParaRPr lang="en-US" altLang="en-US" sz="3600" dirty="0"/>
          </a:p>
        </p:txBody>
      </p:sp>
      <p:pic>
        <p:nvPicPr>
          <p:cNvPr id="25603" name="Content Placeholder 6" descr="200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5604"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1959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2005</a:t>
            </a:r>
            <a:endParaRPr lang="en-US" altLang="en-US" sz="3600" dirty="0"/>
          </a:p>
        </p:txBody>
      </p:sp>
      <p:pic>
        <p:nvPicPr>
          <p:cNvPr id="26627" name="Content Placeholder 6" descr="200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6628"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69895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2010</a:t>
            </a:r>
            <a:endParaRPr lang="en-US" altLang="en-US" sz="3600" dirty="0"/>
          </a:p>
        </p:txBody>
      </p:sp>
      <p:pic>
        <p:nvPicPr>
          <p:cNvPr id="27651" name="Content Placeholder 4" descr="201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7652"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47080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2020</a:t>
            </a:r>
            <a:endParaRPr lang="en-US" altLang="en-US" sz="3600" dirty="0"/>
          </a:p>
        </p:txBody>
      </p:sp>
      <p:pic>
        <p:nvPicPr>
          <p:cNvPr id="28675" name="Content Placeholder 4" descr="202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8676"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180383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Presentation Overview</a:t>
            </a:r>
          </a:p>
        </p:txBody>
      </p:sp>
      <p:sp>
        <p:nvSpPr>
          <p:cNvPr id="5" name="Content Placeholder 4"/>
          <p:cNvSpPr>
            <a:spLocks noGrp="1"/>
          </p:cNvSpPr>
          <p:nvPr>
            <p:ph idx="1"/>
          </p:nvPr>
        </p:nvSpPr>
        <p:spPr>
          <a:xfrm>
            <a:off x="2177733" y="1609344"/>
            <a:ext cx="5935952" cy="4760976"/>
          </a:xfrm>
        </p:spPr>
        <p:txBody>
          <a:bodyPr>
            <a:normAutofit/>
          </a:bodyPr>
          <a:lstStyle/>
          <a:p>
            <a:r>
              <a:rPr lang="en-US" sz="2800" b="1" dirty="0"/>
              <a:t>On the </a:t>
            </a:r>
            <a:r>
              <a:rPr lang="en-US" sz="2800" b="1" u="sng" dirty="0"/>
              <a:t>language</a:t>
            </a:r>
            <a:r>
              <a:rPr lang="en-US" sz="2800" b="1" dirty="0"/>
              <a:t> of health disparities</a:t>
            </a:r>
            <a:endParaRPr lang="en-US" sz="2800" b="1" u="sng" dirty="0"/>
          </a:p>
          <a:p>
            <a:endParaRPr lang="en-US" sz="800" b="1" u="sng" dirty="0"/>
          </a:p>
          <a:p>
            <a:r>
              <a:rPr lang="en-US" sz="2800" b="1" dirty="0"/>
              <a:t>Epidemiology of Alzheimer’s disease and related dementias (ADRD)</a:t>
            </a:r>
          </a:p>
          <a:p>
            <a:endParaRPr lang="en-US" sz="800" b="1" dirty="0"/>
          </a:p>
          <a:p>
            <a:r>
              <a:rPr lang="en-US" sz="2800" b="1" dirty="0"/>
              <a:t>Aging and ADRD from a social determinants perspective</a:t>
            </a:r>
          </a:p>
          <a:p>
            <a:endParaRPr lang="en-US" sz="800" b="1" dirty="0"/>
          </a:p>
          <a:p>
            <a:r>
              <a:rPr lang="en-US" sz="2800" b="1" dirty="0"/>
              <a:t>Culture and Caregiving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684" y="1225296"/>
            <a:ext cx="4060027" cy="5065776"/>
          </a:xfrm>
          <a:prstGeom prst="rect">
            <a:avLst/>
          </a:prstGeom>
        </p:spPr>
      </p:pic>
    </p:spTree>
    <p:extLst>
      <p:ext uri="{BB962C8B-B14F-4D97-AF65-F5344CB8AC3E}">
        <p14:creationId xmlns:p14="http://schemas.microsoft.com/office/powerpoint/2010/main" val="357517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2030</a:t>
            </a:r>
            <a:endParaRPr lang="en-US" altLang="en-US" sz="3600" dirty="0"/>
          </a:p>
        </p:txBody>
      </p:sp>
      <p:pic>
        <p:nvPicPr>
          <p:cNvPr id="29699" name="Content Placeholder 4" descr="203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29700"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186810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2040</a:t>
            </a:r>
            <a:endParaRPr lang="en-US" altLang="en-US" sz="3600" dirty="0"/>
          </a:p>
        </p:txBody>
      </p:sp>
      <p:pic>
        <p:nvPicPr>
          <p:cNvPr id="30723" name="Content Placeholder 4" descr="204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30724"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376073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2050</a:t>
            </a:r>
            <a:endParaRPr lang="en-US" altLang="en-US" sz="3600" dirty="0"/>
          </a:p>
        </p:txBody>
      </p:sp>
      <p:pic>
        <p:nvPicPr>
          <p:cNvPr id="31747" name="Content Placeholder 4" descr="205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31748"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64693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09600" y="613094"/>
            <a:ext cx="10972800" cy="865187"/>
          </a:xfrm>
        </p:spPr>
        <p:txBody>
          <a:bodyPr/>
          <a:lstStyle/>
          <a:p>
            <a:pPr algn="ctr"/>
            <a:r>
              <a:rPr lang="en-US" altLang="en-US" sz="3600" b="1" dirty="0"/>
              <a:t>Three Types of Population Pyramids</a:t>
            </a:r>
          </a:p>
        </p:txBody>
      </p:sp>
      <p:sp>
        <p:nvSpPr>
          <p:cNvPr id="14340" name="Text Box 3"/>
          <p:cNvSpPr txBox="1">
            <a:spLocks noChangeArrowheads="1"/>
          </p:cNvSpPr>
          <p:nvPr/>
        </p:nvSpPr>
        <p:spPr bwMode="auto">
          <a:xfrm>
            <a:off x="2697480" y="6126481"/>
            <a:ext cx="76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3CC"/>
              </a:buClr>
              <a:buSzPct val="75000"/>
              <a:buFont typeface="Wingdings" pitchFamily="2" charset="2"/>
              <a:buBlip>
                <a:blip r:embed="rId3"/>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3"/>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3"/>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3"/>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3"/>
              </a:buBlip>
              <a:defRPr sz="2000">
                <a:solidFill>
                  <a:schemeClr val="tx1"/>
                </a:solidFill>
                <a:latin typeface="Arial" charset="0"/>
              </a:defRPr>
            </a:lvl9pPr>
          </a:lstStyle>
          <a:p>
            <a:pPr>
              <a:spcBef>
                <a:spcPct val="0"/>
              </a:spcBef>
              <a:buClrTx/>
              <a:buSzTx/>
              <a:buNone/>
            </a:pPr>
            <a:r>
              <a:rPr lang="en-US" altLang="en-US" sz="1400" b="1" i="1" dirty="0">
                <a:latin typeface="+mj-lt"/>
              </a:rPr>
              <a:t>Source:  </a:t>
            </a:r>
            <a:r>
              <a:rPr lang="en-US" altLang="en-US" sz="1400" b="1" i="1" dirty="0">
                <a:latin typeface="+mj-lt"/>
                <a:hlinkClick r:id="rId4"/>
              </a:rPr>
              <a:t>http://vcampus.uom.ac.mu/soci1101/643types_of_population_pyramids.html</a:t>
            </a:r>
            <a:endParaRPr lang="en-US" altLang="en-US" sz="1400" b="1" i="1" dirty="0">
              <a:latin typeface="+mj-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720" y="1800732"/>
            <a:ext cx="7513320" cy="3671741"/>
          </a:xfrm>
          <a:prstGeom prst="rect">
            <a:avLst/>
          </a:prstGeom>
          <a:ln w="101600">
            <a:solidFill>
              <a:schemeClr val="accent1"/>
            </a:solidFill>
          </a:ln>
          <a:effectLst/>
        </p:spPr>
      </p:pic>
    </p:spTree>
    <p:extLst>
      <p:ext uri="{BB962C8B-B14F-4D97-AF65-F5344CB8AC3E}">
        <p14:creationId xmlns:p14="http://schemas.microsoft.com/office/powerpoint/2010/main" val="70629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5645151" y="79375"/>
            <a:ext cx="816547" cy="371513"/>
          </a:xfrm>
          <a:custGeom>
            <a:avLst/>
            <a:gdLst>
              <a:gd name="T0" fmla="*/ 677862 w 21600"/>
              <a:gd name="T1" fmla="*/ 153194 h 21600"/>
              <a:gd name="T2" fmla="*/ 338931 w 21600"/>
              <a:gd name="T3" fmla="*/ 306388 h 21600"/>
              <a:gd name="T4" fmla="*/ 0 w 21600"/>
              <a:gd name="T5" fmla="*/ 153194 h 21600"/>
              <a:gd name="T6" fmla="*/ 338931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r>
              <a:rPr lang="en-US" altLang="en-US">
                <a:solidFill>
                  <a:srgbClr val="FFFFFF"/>
                </a:solidFill>
              </a:rPr>
              <a:t>Fig. 1 </a:t>
            </a:r>
          </a:p>
        </p:txBody>
      </p:sp>
      <p:pic>
        <p:nvPicPr>
          <p:cNvPr id="307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658" y="1614866"/>
            <a:ext cx="7772400" cy="4251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p:nvPr/>
        </p:nvGrpSpPr>
        <p:grpSpPr>
          <a:xfrm>
            <a:off x="197274" y="5891785"/>
            <a:ext cx="11994726" cy="874775"/>
            <a:chOff x="197274" y="5891785"/>
            <a:chExt cx="11616775" cy="874775"/>
          </a:xfrm>
        </p:grpSpPr>
        <p:sp>
          <p:nvSpPr>
            <p:cNvPr id="3076" name="Text Box 3"/>
            <p:cNvSpPr txBox="1">
              <a:spLocks noChangeArrowheads="1"/>
            </p:cNvSpPr>
            <p:nvPr/>
          </p:nvSpPr>
          <p:spPr bwMode="auto">
            <a:xfrm>
              <a:off x="1434593" y="5891785"/>
              <a:ext cx="1037945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2000" b="1" i="1" dirty="0">
                  <a:solidFill>
                    <a:schemeClr val="tx1">
                      <a:lumMod val="65000"/>
                      <a:lumOff val="35000"/>
                    </a:schemeClr>
                  </a:solidFill>
                  <a:latin typeface="+mj-lt"/>
                </a:rPr>
                <a:t>Alzheimer's &amp; Dementia: The Journal of the Alzheimer's Association</a:t>
              </a:r>
              <a:r>
                <a:rPr lang="en-US" altLang="en-US" sz="2000" b="1" dirty="0">
                  <a:solidFill>
                    <a:schemeClr val="tx1">
                      <a:lumMod val="65000"/>
                      <a:lumOff val="35000"/>
                    </a:schemeClr>
                  </a:solidFill>
                  <a:latin typeface="+mj-lt"/>
                </a:rPr>
                <a:t> 2018 14, 367-429 DOI: (10.1016/j.jalz.2018.02.001) </a:t>
              </a:r>
            </a:p>
            <a:p>
              <a:pPr eaLnBrk="1" hangingPunct="1"/>
              <a:r>
                <a:rPr lang="en-US" altLang="en-US" b="1" dirty="0">
                  <a:solidFill>
                    <a:schemeClr val="tx1">
                      <a:lumMod val="65000"/>
                      <a:lumOff val="35000"/>
                    </a:schemeClr>
                  </a:solidFill>
                </a:rPr>
                <a:t>Copyright © 2018 </a:t>
              </a:r>
              <a:r>
                <a:rPr lang="en-US" altLang="en-US" b="1" dirty="0">
                  <a:solidFill>
                    <a:schemeClr val="tx1">
                      <a:lumMod val="65000"/>
                      <a:lumOff val="35000"/>
                    </a:schemeClr>
                  </a:solidFill>
                  <a:hlinkClick r:id="rId4"/>
                </a:rPr>
                <a:t> Terms and Conditions</a:t>
              </a:r>
            </a:p>
            <a:p>
              <a:pPr eaLnBrk="1" hangingPunct="1"/>
              <a:endParaRPr lang="en-US" altLang="en-US" sz="2000" b="1" dirty="0">
                <a:solidFill>
                  <a:schemeClr val="tx1">
                    <a:lumMod val="65000"/>
                    <a:lumOff val="35000"/>
                  </a:schemeClr>
                </a:solidFill>
                <a:latin typeface="+mj-lt"/>
              </a:endParaRPr>
            </a:p>
          </p:txBody>
        </p:sp>
        <p:pic>
          <p:nvPicPr>
            <p:cNvPr id="30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74" y="5972810"/>
              <a:ext cx="944033"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 name="Title 3"/>
          <p:cNvSpPr txBox="1">
            <a:spLocks/>
          </p:cNvSpPr>
          <p:nvPr/>
        </p:nvSpPr>
        <p:spPr>
          <a:xfrm>
            <a:off x="2592925" y="532670"/>
            <a:ext cx="891168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Alzheimer’s Dementia by Age (2018)</a:t>
            </a:r>
          </a:p>
        </p:txBody>
      </p:sp>
    </p:spTree>
    <p:extLst>
      <p:ext uri="{BB962C8B-B14F-4D97-AF65-F5344CB8AC3E}">
        <p14:creationId xmlns:p14="http://schemas.microsoft.com/office/powerpoint/2010/main" val="43580223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noChangeArrowheads="1"/>
          </p:cNvSpPr>
          <p:nvPr/>
        </p:nvSpPr>
        <p:spPr bwMode="auto">
          <a:xfrm>
            <a:off x="5645151" y="79375"/>
            <a:ext cx="816547" cy="371513"/>
          </a:xfrm>
          <a:custGeom>
            <a:avLst/>
            <a:gdLst>
              <a:gd name="T0" fmla="*/ 677862 w 21600"/>
              <a:gd name="T1" fmla="*/ 153194 h 21600"/>
              <a:gd name="T2" fmla="*/ 338931 w 21600"/>
              <a:gd name="T3" fmla="*/ 306388 h 21600"/>
              <a:gd name="T4" fmla="*/ 0 w 21600"/>
              <a:gd name="T5" fmla="*/ 153194 h 21600"/>
              <a:gd name="T6" fmla="*/ 338931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r>
              <a:rPr lang="en-US" altLang="en-US">
                <a:solidFill>
                  <a:srgbClr val="FFFFFF"/>
                </a:solidFill>
              </a:rPr>
              <a:t>Fig. 4 </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925" y="1754189"/>
            <a:ext cx="9093107" cy="42186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itle 3"/>
          <p:cNvSpPr txBox="1">
            <a:spLocks/>
          </p:cNvSpPr>
          <p:nvPr/>
        </p:nvSpPr>
        <p:spPr>
          <a:xfrm>
            <a:off x="2592925" y="532670"/>
            <a:ext cx="909310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Projected Number of People Age 65+ with Alzheimer’s Dementia, 2010-2050</a:t>
            </a:r>
          </a:p>
        </p:txBody>
      </p:sp>
      <p:grpSp>
        <p:nvGrpSpPr>
          <p:cNvPr id="11" name="Group 10"/>
          <p:cNvGrpSpPr/>
          <p:nvPr/>
        </p:nvGrpSpPr>
        <p:grpSpPr>
          <a:xfrm>
            <a:off x="197274" y="5891785"/>
            <a:ext cx="11994726" cy="874775"/>
            <a:chOff x="197274" y="5891785"/>
            <a:chExt cx="11616775" cy="874775"/>
          </a:xfrm>
        </p:grpSpPr>
        <p:sp>
          <p:nvSpPr>
            <p:cNvPr id="12" name="Text Box 3"/>
            <p:cNvSpPr txBox="1">
              <a:spLocks noChangeArrowheads="1"/>
            </p:cNvSpPr>
            <p:nvPr/>
          </p:nvSpPr>
          <p:spPr bwMode="auto">
            <a:xfrm>
              <a:off x="1434593" y="5891785"/>
              <a:ext cx="1037945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2000" b="1" i="1" dirty="0">
                  <a:solidFill>
                    <a:schemeClr val="tx1">
                      <a:lumMod val="65000"/>
                      <a:lumOff val="35000"/>
                    </a:schemeClr>
                  </a:solidFill>
                  <a:latin typeface="+mj-lt"/>
                </a:rPr>
                <a:t>Alzheimer's &amp; Dementia: The Journal of the Alzheimer's Association</a:t>
              </a:r>
              <a:r>
                <a:rPr lang="en-US" altLang="en-US" sz="2000" b="1" dirty="0">
                  <a:solidFill>
                    <a:schemeClr val="tx1">
                      <a:lumMod val="65000"/>
                      <a:lumOff val="35000"/>
                    </a:schemeClr>
                  </a:solidFill>
                  <a:latin typeface="+mj-lt"/>
                </a:rPr>
                <a:t> 2018 14, 367-429 DOI: (10.1016/j.jalz.2018.02.001) </a:t>
              </a:r>
            </a:p>
            <a:p>
              <a:pPr eaLnBrk="1" hangingPunct="1"/>
              <a:r>
                <a:rPr lang="en-US" altLang="en-US" b="1" dirty="0">
                  <a:solidFill>
                    <a:schemeClr val="tx1">
                      <a:lumMod val="65000"/>
                      <a:lumOff val="35000"/>
                    </a:schemeClr>
                  </a:solidFill>
                </a:rPr>
                <a:t>Copyright © 2018 </a:t>
              </a:r>
              <a:r>
                <a:rPr lang="en-US" altLang="en-US" b="1" dirty="0">
                  <a:solidFill>
                    <a:schemeClr val="tx1">
                      <a:lumMod val="65000"/>
                      <a:lumOff val="35000"/>
                    </a:schemeClr>
                  </a:solidFill>
                  <a:hlinkClick r:id="rId4"/>
                </a:rPr>
                <a:t> Terms and Conditions</a:t>
              </a:r>
            </a:p>
            <a:p>
              <a:pPr eaLnBrk="1" hangingPunct="1"/>
              <a:endParaRPr lang="en-US" altLang="en-US" sz="2000" b="1" dirty="0">
                <a:solidFill>
                  <a:schemeClr val="tx1">
                    <a:lumMod val="65000"/>
                    <a:lumOff val="35000"/>
                  </a:schemeClr>
                </a:solidFill>
                <a:latin typeface="+mj-lt"/>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74" y="5972810"/>
              <a:ext cx="944033"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429470259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96896" y="1758696"/>
            <a:ext cx="9089136" cy="4215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p:cNvSpPr txBox="1">
            <a:spLocks/>
          </p:cNvSpPr>
          <p:nvPr/>
        </p:nvSpPr>
        <p:spPr>
          <a:xfrm>
            <a:off x="2592925" y="532670"/>
            <a:ext cx="909310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Changes in Causes of Death for all Ages between 2000 and 2015</a:t>
            </a:r>
          </a:p>
        </p:txBody>
      </p:sp>
      <p:grpSp>
        <p:nvGrpSpPr>
          <p:cNvPr id="11" name="Group 10"/>
          <p:cNvGrpSpPr/>
          <p:nvPr/>
        </p:nvGrpSpPr>
        <p:grpSpPr>
          <a:xfrm>
            <a:off x="197274" y="5891785"/>
            <a:ext cx="11994726" cy="874775"/>
            <a:chOff x="197274" y="5891785"/>
            <a:chExt cx="11616775" cy="874775"/>
          </a:xfrm>
        </p:grpSpPr>
        <p:sp>
          <p:nvSpPr>
            <p:cNvPr id="12" name="Text Box 3"/>
            <p:cNvSpPr txBox="1">
              <a:spLocks noChangeArrowheads="1"/>
            </p:cNvSpPr>
            <p:nvPr/>
          </p:nvSpPr>
          <p:spPr bwMode="auto">
            <a:xfrm>
              <a:off x="1434593" y="5891785"/>
              <a:ext cx="1037945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2000" b="1" i="1" dirty="0">
                  <a:solidFill>
                    <a:schemeClr val="tx1">
                      <a:lumMod val="65000"/>
                      <a:lumOff val="35000"/>
                    </a:schemeClr>
                  </a:solidFill>
                  <a:latin typeface="+mj-lt"/>
                </a:rPr>
                <a:t>Alzheimer's &amp; Dementia: The Journal of the Alzheimer's Association</a:t>
              </a:r>
              <a:r>
                <a:rPr lang="en-US" altLang="en-US" sz="2000" b="1" dirty="0">
                  <a:solidFill>
                    <a:schemeClr val="tx1">
                      <a:lumMod val="65000"/>
                      <a:lumOff val="35000"/>
                    </a:schemeClr>
                  </a:solidFill>
                  <a:latin typeface="+mj-lt"/>
                </a:rPr>
                <a:t> 2018 14, 367-429 DOI: (10.1016/j.jalz.2018.02.001) </a:t>
              </a:r>
            </a:p>
            <a:p>
              <a:pPr eaLnBrk="1" hangingPunct="1"/>
              <a:r>
                <a:rPr lang="en-US" altLang="en-US" b="1" dirty="0">
                  <a:solidFill>
                    <a:schemeClr val="tx1">
                      <a:lumMod val="65000"/>
                      <a:lumOff val="35000"/>
                    </a:schemeClr>
                  </a:solidFill>
                </a:rPr>
                <a:t>Copyright © 2018 </a:t>
              </a:r>
              <a:r>
                <a:rPr lang="en-US" altLang="en-US" b="1" dirty="0">
                  <a:solidFill>
                    <a:schemeClr val="tx1">
                      <a:lumMod val="65000"/>
                      <a:lumOff val="35000"/>
                    </a:schemeClr>
                  </a:solidFill>
                  <a:hlinkClick r:id="rId4"/>
                </a:rPr>
                <a:t> Terms and Conditions</a:t>
              </a:r>
            </a:p>
            <a:p>
              <a:pPr eaLnBrk="1" hangingPunct="1"/>
              <a:endParaRPr lang="en-US" altLang="en-US" sz="2000" b="1" dirty="0">
                <a:solidFill>
                  <a:schemeClr val="tx1">
                    <a:lumMod val="65000"/>
                    <a:lumOff val="35000"/>
                  </a:schemeClr>
                </a:solidFill>
                <a:latin typeface="+mj-lt"/>
              </a:endParaRPr>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74" y="5972810"/>
              <a:ext cx="944033"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943022118"/>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5645151" y="79375"/>
            <a:ext cx="816547" cy="371513"/>
          </a:xfrm>
          <a:custGeom>
            <a:avLst/>
            <a:gdLst>
              <a:gd name="T0" fmla="*/ 677862 w 21600"/>
              <a:gd name="T1" fmla="*/ 153194 h 21600"/>
              <a:gd name="T2" fmla="*/ 338931 w 21600"/>
              <a:gd name="T3" fmla="*/ 306388 h 21600"/>
              <a:gd name="T4" fmla="*/ 0 w 21600"/>
              <a:gd name="T5" fmla="*/ 153194 h 21600"/>
              <a:gd name="T6" fmla="*/ 338931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r>
              <a:rPr lang="en-US" altLang="en-US">
                <a:solidFill>
                  <a:srgbClr val="FFFFFF"/>
                </a:solidFill>
              </a:rPr>
              <a:t>Fig. 3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241" y="1831848"/>
            <a:ext cx="6607064" cy="39927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p:cNvSpPr txBox="1">
            <a:spLocks/>
          </p:cNvSpPr>
          <p:nvPr/>
        </p:nvSpPr>
        <p:spPr>
          <a:xfrm>
            <a:off x="2592925" y="532670"/>
            <a:ext cx="909310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Estimated Lifetime Risk for Alzheimer’s Dementia by Sex at Age 45 and 65</a:t>
            </a:r>
          </a:p>
        </p:txBody>
      </p:sp>
      <p:grpSp>
        <p:nvGrpSpPr>
          <p:cNvPr id="8" name="Group 7"/>
          <p:cNvGrpSpPr/>
          <p:nvPr/>
        </p:nvGrpSpPr>
        <p:grpSpPr>
          <a:xfrm>
            <a:off x="197274" y="5891785"/>
            <a:ext cx="11994726" cy="874775"/>
            <a:chOff x="197274" y="5891785"/>
            <a:chExt cx="11616775" cy="874775"/>
          </a:xfrm>
        </p:grpSpPr>
        <p:sp>
          <p:nvSpPr>
            <p:cNvPr id="9" name="Text Box 3"/>
            <p:cNvSpPr txBox="1">
              <a:spLocks noChangeArrowheads="1"/>
            </p:cNvSpPr>
            <p:nvPr/>
          </p:nvSpPr>
          <p:spPr bwMode="auto">
            <a:xfrm>
              <a:off x="1434593" y="5891785"/>
              <a:ext cx="1037945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2000" b="1" i="1" dirty="0">
                  <a:solidFill>
                    <a:schemeClr val="tx1">
                      <a:lumMod val="65000"/>
                      <a:lumOff val="35000"/>
                    </a:schemeClr>
                  </a:solidFill>
                  <a:latin typeface="+mj-lt"/>
                </a:rPr>
                <a:t>Alzheimer's &amp; Dementia: The Journal of the Alzheimer's Association</a:t>
              </a:r>
              <a:r>
                <a:rPr lang="en-US" altLang="en-US" sz="2000" b="1" dirty="0">
                  <a:solidFill>
                    <a:schemeClr val="tx1">
                      <a:lumMod val="65000"/>
                      <a:lumOff val="35000"/>
                    </a:schemeClr>
                  </a:solidFill>
                  <a:latin typeface="+mj-lt"/>
                </a:rPr>
                <a:t> 2018 14, 367-429 DOI: (10.1016/j.jalz.2018.02.001) </a:t>
              </a:r>
            </a:p>
            <a:p>
              <a:pPr eaLnBrk="1" hangingPunct="1"/>
              <a:r>
                <a:rPr lang="en-US" altLang="en-US" b="1" dirty="0">
                  <a:solidFill>
                    <a:schemeClr val="tx1">
                      <a:lumMod val="65000"/>
                      <a:lumOff val="35000"/>
                    </a:schemeClr>
                  </a:solidFill>
                </a:rPr>
                <a:t>Copyright © 2018 </a:t>
              </a:r>
              <a:r>
                <a:rPr lang="en-US" altLang="en-US" b="1" dirty="0">
                  <a:solidFill>
                    <a:schemeClr val="tx1">
                      <a:lumMod val="65000"/>
                      <a:lumOff val="35000"/>
                    </a:schemeClr>
                  </a:solidFill>
                  <a:hlinkClick r:id="rId4"/>
                </a:rPr>
                <a:t> Terms and Conditions</a:t>
              </a:r>
            </a:p>
            <a:p>
              <a:pPr eaLnBrk="1" hangingPunct="1"/>
              <a:endParaRPr lang="en-US" altLang="en-US" sz="2000" b="1" dirty="0">
                <a:solidFill>
                  <a:schemeClr val="tx1">
                    <a:lumMod val="65000"/>
                    <a:lumOff val="35000"/>
                  </a:schemeClr>
                </a:solidFill>
                <a:latin typeface="+mj-lt"/>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74" y="5972810"/>
              <a:ext cx="944033"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404856874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532670"/>
            <a:ext cx="9367427" cy="1280890"/>
          </a:xfrm>
        </p:spPr>
        <p:txBody>
          <a:bodyPr>
            <a:noAutofit/>
          </a:bodyPr>
          <a:lstStyle/>
          <a:p>
            <a:r>
              <a:rPr lang="en-US" dirty="0"/>
              <a:t>Percentage of Adults Aged 65+ with Alzheimer’s Disease by Race/Ethnicity</a:t>
            </a:r>
            <a:endParaRPr lang="en-US" b="1" dirty="0"/>
          </a:p>
        </p:txBody>
      </p:sp>
      <p:pic>
        <p:nvPicPr>
          <p:cNvPr id="1026" name="Picture 2" descr="Racial and Ethnic Disparities Exist in Alzheimerâs Disease: 14% African American; 12% Hispanics; 10% Non-Hispanic Wh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263" y="1993392"/>
            <a:ext cx="8002672" cy="415886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2060047" y="6220969"/>
            <a:ext cx="9455297" cy="509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lvl="1"/>
            <a:r>
              <a:rPr lang="en-US" sz="1600" b="1" i="1" dirty="0">
                <a:solidFill>
                  <a:schemeClr val="tx1">
                    <a:lumMod val="65000"/>
                    <a:lumOff val="35000"/>
                  </a:schemeClr>
                </a:solidFill>
                <a:latin typeface="+mn-lt"/>
                <a:ea typeface="MS Mincho" panose="02020609040205080304" pitchFamily="49" charset="-128"/>
                <a:cs typeface="Times New Roman" panose="02020603050405020304" pitchFamily="18" charset="0"/>
              </a:rPr>
              <a:t>Source:  </a:t>
            </a:r>
            <a:r>
              <a:rPr lang="en-US" sz="1600" dirty="0">
                <a:solidFill>
                  <a:schemeClr val="tx1">
                    <a:lumMod val="65000"/>
                    <a:lumOff val="35000"/>
                  </a:schemeClr>
                </a:solidFill>
                <a:latin typeface="+mn-lt"/>
              </a:rPr>
              <a:t>Centers for Medicare and Medicaid Services, 2014</a:t>
            </a:r>
          </a:p>
          <a:p>
            <a:pPr lvl="1"/>
            <a:r>
              <a:rPr lang="en-US" sz="1600" b="1" dirty="0">
                <a:latin typeface="+mn-lt"/>
                <a:hlinkClick r:id="rId4"/>
              </a:rPr>
              <a:t>www.cdc.gov/aging</a:t>
            </a:r>
            <a:endParaRPr lang="en-US" sz="1600" b="1" dirty="0">
              <a:latin typeface="+mn-lt"/>
            </a:endParaRPr>
          </a:p>
          <a:p>
            <a:pPr lvl="1"/>
            <a:endParaRPr lang="en-US" sz="1600" b="1" i="1" dirty="0">
              <a:solidFill>
                <a:schemeClr val="tx1">
                  <a:lumMod val="65000"/>
                  <a:lumOff val="35000"/>
                </a:schemeClr>
              </a:solidFill>
              <a:latin typeface="+mn-lt"/>
            </a:endParaRPr>
          </a:p>
          <a:p>
            <a:pPr eaLnBrk="1" hangingPunct="1"/>
            <a:endParaRPr lang="en-US" altLang="en-US" sz="1600" b="1" i="1" dirty="0">
              <a:solidFill>
                <a:schemeClr val="tx1">
                  <a:lumMod val="65000"/>
                  <a:lumOff val="35000"/>
                </a:schemeClr>
              </a:solidFill>
              <a:latin typeface="+mn-lt"/>
            </a:endParaRPr>
          </a:p>
        </p:txBody>
      </p:sp>
    </p:spTree>
    <p:extLst>
      <p:ext uri="{BB962C8B-B14F-4D97-AF65-F5344CB8AC3E}">
        <p14:creationId xmlns:p14="http://schemas.microsoft.com/office/powerpoint/2010/main" val="338470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Content Placeholder 2"/>
          <p:cNvSpPr>
            <a:spLocks noGrp="1"/>
          </p:cNvSpPr>
          <p:nvPr>
            <p:ph idx="1"/>
          </p:nvPr>
        </p:nvSpPr>
        <p:spPr>
          <a:xfrm>
            <a:off x="1627632" y="1919969"/>
            <a:ext cx="6437376" cy="4572271"/>
          </a:xfrm>
        </p:spPr>
        <p:txBody>
          <a:bodyPr>
            <a:noAutofit/>
          </a:bodyPr>
          <a:lstStyle/>
          <a:p>
            <a:pPr eaLnBrk="1" hangingPunct="1"/>
            <a:r>
              <a:rPr lang="en-US" altLang="en-US" sz="2800" b="1" dirty="0"/>
              <a:t>African Americans: 2 times greater risk</a:t>
            </a:r>
          </a:p>
          <a:p>
            <a:pPr eaLnBrk="1" hangingPunct="1"/>
            <a:endParaRPr lang="en-US" altLang="en-US" sz="800" b="1" dirty="0"/>
          </a:p>
          <a:p>
            <a:pPr eaLnBrk="1" hangingPunct="1"/>
            <a:r>
              <a:rPr lang="en-US" altLang="en-US" sz="2800" b="1" dirty="0"/>
              <a:t>Hispanics: 1.5 times greater risk</a:t>
            </a:r>
          </a:p>
          <a:p>
            <a:pPr eaLnBrk="1" hangingPunct="1"/>
            <a:endParaRPr lang="en-US" altLang="en-US" sz="800" b="1" dirty="0"/>
          </a:p>
          <a:p>
            <a:pPr eaLnBrk="1" hangingPunct="1"/>
            <a:r>
              <a:rPr lang="en-US" altLang="en-US" sz="2800" b="1" dirty="0"/>
              <a:t>Potential explanations</a:t>
            </a:r>
          </a:p>
          <a:p>
            <a:pPr lvl="1"/>
            <a:r>
              <a:rPr lang="en-US" altLang="en-US" sz="2600" b="1" dirty="0"/>
              <a:t>Cardiovascular risk factors are more common</a:t>
            </a:r>
          </a:p>
          <a:p>
            <a:pPr lvl="1"/>
            <a:r>
              <a:rPr lang="en-US" altLang="en-US" sz="2600" b="1" dirty="0"/>
              <a:t>Lower levels of education and SES</a:t>
            </a:r>
            <a:r>
              <a:rPr lang="en-US" sz="2800" b="1" dirty="0">
                <a:ea typeface="MS Mincho" panose="02020609040205080304" pitchFamily="49" charset="-128"/>
                <a:cs typeface="Times New Roman" panose="02020603050405020304" pitchFamily="18" charset="0"/>
              </a:rPr>
              <a:t> </a:t>
            </a:r>
          </a:p>
          <a:p>
            <a:pPr lvl="1"/>
            <a:r>
              <a:rPr lang="en-US" sz="2800" b="1" dirty="0">
                <a:ea typeface="MS Mincho" panose="02020609040205080304" pitchFamily="49" charset="-128"/>
                <a:cs typeface="Times New Roman" panose="02020603050405020304" pitchFamily="18" charset="0"/>
              </a:rPr>
              <a:t>Others???</a:t>
            </a:r>
          </a:p>
          <a:p>
            <a:pPr eaLnBrk="1" hangingPunct="1"/>
            <a:endParaRPr lang="en-US" altLang="en-US" sz="2800" b="1" dirty="0"/>
          </a:p>
        </p:txBody>
      </p:sp>
      <p:pic>
        <p:nvPicPr>
          <p:cNvPr id="5" name="Picture 4" descr="Image of older African American man, hand on his chin and looking away from the camera." title="Image of older African American man"/>
          <p:cNvPicPr>
            <a:picLocks noChangeAspect="1"/>
          </p:cNvPicPr>
          <p:nvPr/>
        </p:nvPicPr>
        <p:blipFill>
          <a:blip r:embed="rId3"/>
          <a:stretch>
            <a:fillRect/>
          </a:stretch>
        </p:blipFill>
        <p:spPr>
          <a:xfrm>
            <a:off x="8066052" y="2051112"/>
            <a:ext cx="3361833" cy="3782063"/>
          </a:xfrm>
          <a:prstGeom prst="rect">
            <a:avLst/>
          </a:prstGeom>
          <a:ln w="38100" cmpd="sng">
            <a:solidFill>
              <a:srgbClr val="7F7F7F"/>
            </a:solidFill>
          </a:ln>
        </p:spPr>
      </p:pic>
      <p:sp>
        <p:nvSpPr>
          <p:cNvPr id="7" name="Title 3"/>
          <p:cNvSpPr txBox="1">
            <a:spLocks/>
          </p:cNvSpPr>
          <p:nvPr/>
        </p:nvSpPr>
        <p:spPr>
          <a:xfrm>
            <a:off x="2592925" y="532670"/>
            <a:ext cx="909310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Race/Ethnicity is a Rick Factor for Alzheimer’s Dementia</a:t>
            </a:r>
          </a:p>
        </p:txBody>
      </p:sp>
      <p:sp>
        <p:nvSpPr>
          <p:cNvPr id="9" name="Text Box 3"/>
          <p:cNvSpPr txBox="1">
            <a:spLocks noChangeArrowheads="1"/>
          </p:cNvSpPr>
          <p:nvPr/>
        </p:nvSpPr>
        <p:spPr bwMode="auto">
          <a:xfrm>
            <a:off x="7552944" y="6019801"/>
            <a:ext cx="4547616" cy="509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lvl="1"/>
            <a:r>
              <a:rPr lang="en-US" b="1" i="1" dirty="0">
                <a:solidFill>
                  <a:schemeClr val="tx1">
                    <a:lumMod val="65000"/>
                    <a:lumOff val="35000"/>
                  </a:schemeClr>
                </a:solidFill>
                <a:ea typeface="MS Mincho" panose="02020609040205080304" pitchFamily="49" charset="-128"/>
                <a:cs typeface="Times New Roman" panose="02020603050405020304" pitchFamily="18" charset="0"/>
              </a:rPr>
              <a:t>Source:  Alzheimer’s Association (2016) Alzheimer’s Disease  Facts and Figures</a:t>
            </a:r>
            <a:endParaRPr lang="en-US" b="1" i="1" dirty="0">
              <a:solidFill>
                <a:schemeClr val="tx1">
                  <a:lumMod val="65000"/>
                  <a:lumOff val="35000"/>
                </a:schemeClr>
              </a:solidFill>
            </a:endParaRPr>
          </a:p>
          <a:p>
            <a:pPr eaLnBrk="1" hangingPunct="1"/>
            <a:endParaRPr lang="en-US" altLang="en-US" b="1" i="1" dirty="0">
              <a:solidFill>
                <a:schemeClr val="tx1">
                  <a:lumMod val="65000"/>
                  <a:lumOff val="35000"/>
                </a:schemeClr>
              </a:solidFill>
              <a:latin typeface="+mj-lt"/>
            </a:endParaRPr>
          </a:p>
        </p:txBody>
      </p:sp>
    </p:spTree>
    <p:extLst>
      <p:ext uri="{BB962C8B-B14F-4D97-AF65-F5344CB8AC3E}">
        <p14:creationId xmlns:p14="http://schemas.microsoft.com/office/powerpoint/2010/main" val="453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8350"/>
            <a:ext cx="8911687" cy="1280890"/>
          </a:xfrm>
        </p:spPr>
        <p:txBody>
          <a:bodyPr>
            <a:normAutofit/>
          </a:bodyPr>
          <a:lstStyle/>
          <a:p>
            <a:r>
              <a:rPr lang="en-US" b="1" dirty="0"/>
              <a:t>The Different “Generations” of Health Disparities Research and Practice</a:t>
            </a:r>
          </a:p>
        </p:txBody>
      </p:sp>
      <p:pic>
        <p:nvPicPr>
          <p:cNvPr id="13" name="Picture 12" descr="E:\Vinod_don't_Delete\AR\PU-online\PU32CH22-Thomas\tif\Thomas-f02-cl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048" y="1595786"/>
            <a:ext cx="8266176" cy="50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3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592925" y="532670"/>
            <a:ext cx="945886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Social Determinants of Health and Aging</a:t>
            </a:r>
          </a:p>
        </p:txBody>
      </p:sp>
      <p:pic>
        <p:nvPicPr>
          <p:cNvPr id="19460" name="Picture 4" descr="Image result for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959" y="1858996"/>
            <a:ext cx="5884765" cy="4623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36190" y="2224756"/>
            <a:ext cx="4078225" cy="3539430"/>
          </a:xfrm>
          <a:prstGeom prst="rect">
            <a:avLst/>
          </a:prstGeom>
          <a:noFill/>
        </p:spPr>
        <p:txBody>
          <a:bodyPr wrap="square" rtlCol="0">
            <a:spAutoFit/>
          </a:bodyPr>
          <a:lstStyle/>
          <a:p>
            <a:r>
              <a:rPr lang="en-US" sz="3200" b="1" dirty="0"/>
              <a:t>How might the social determinants of health become even more influential as a person grows older?</a:t>
            </a:r>
          </a:p>
        </p:txBody>
      </p:sp>
    </p:spTree>
    <p:extLst>
      <p:ext uri="{BB962C8B-B14F-4D97-AF65-F5344CB8AC3E}">
        <p14:creationId xmlns:p14="http://schemas.microsoft.com/office/powerpoint/2010/main" val="3684073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g.washingtonpost.com/rf/image_1484w/2010-2019/WashingtonPost/2017/07/16/National-Enterprise/Graphics/2300-alztrauma.jpg?uuid=IlerTmp1EeervKU0gGci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73" y="710499"/>
            <a:ext cx="10043455" cy="580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03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Caregiving in the United States</a:t>
            </a:r>
          </a:p>
        </p:txBody>
      </p:sp>
      <p:sp>
        <p:nvSpPr>
          <p:cNvPr id="5" name="Content Placeholder 4"/>
          <p:cNvSpPr>
            <a:spLocks noGrp="1"/>
          </p:cNvSpPr>
          <p:nvPr>
            <p:ph idx="1"/>
          </p:nvPr>
        </p:nvSpPr>
        <p:spPr>
          <a:xfrm>
            <a:off x="1645920" y="1523044"/>
            <a:ext cx="5733479" cy="5197796"/>
          </a:xfrm>
        </p:spPr>
        <p:txBody>
          <a:bodyPr>
            <a:normAutofit/>
          </a:bodyPr>
          <a:lstStyle/>
          <a:p>
            <a:r>
              <a:rPr lang="en-US" sz="2800" b="1" dirty="0"/>
              <a:t>Caregiving in the U.S. will become even more important in the future due to:</a:t>
            </a:r>
          </a:p>
          <a:p>
            <a:pPr lvl="1"/>
            <a:r>
              <a:rPr lang="en-US" sz="2600" b="1" dirty="0"/>
              <a:t>Population aging</a:t>
            </a:r>
          </a:p>
          <a:p>
            <a:pPr lvl="1"/>
            <a:r>
              <a:rPr lang="en-US" sz="2600" b="1" dirty="0"/>
              <a:t>Changes in the age distribution</a:t>
            </a:r>
          </a:p>
          <a:p>
            <a:pPr lvl="1"/>
            <a:r>
              <a:rPr lang="en-US" sz="2600" b="1" dirty="0"/>
              <a:t>Increasing diversity</a:t>
            </a:r>
          </a:p>
          <a:p>
            <a:r>
              <a:rPr lang="en-US" sz="2800" b="1" dirty="0"/>
              <a:t>48%  of all caregivers who provide help to older adults do so for someone with ADRD</a:t>
            </a:r>
          </a:p>
        </p:txBody>
      </p:sp>
      <p:pic>
        <p:nvPicPr>
          <p:cNvPr id="4098" name="Picture 2" descr="https://i0.wp.com/roguehealthandfitness.com/wp-content/uploads/2018/01/brain.jpg?fit=285%2C2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551" y="1714182"/>
            <a:ext cx="3696017" cy="36960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80567" y="5379720"/>
            <a:ext cx="4818697" cy="1200329"/>
          </a:xfrm>
          <a:prstGeom prst="rect">
            <a:avLst/>
          </a:prstGeom>
          <a:noFill/>
        </p:spPr>
        <p:txBody>
          <a:bodyPr wrap="square" rtlCol="0">
            <a:spAutoFit/>
          </a:bodyPr>
          <a:lstStyle/>
          <a:p>
            <a:r>
              <a:rPr lang="en-US" i="1" dirty="0"/>
              <a:t>Image Credit. </a:t>
            </a:r>
            <a:r>
              <a:rPr lang="en-US" dirty="0">
                <a:hlinkClick r:id="rId4"/>
              </a:rPr>
              <a:t>http://roguehealthandfitness.com/preventing-alzheimers-disease-rapamycin/</a:t>
            </a:r>
            <a:endParaRPr lang="en-US" dirty="0"/>
          </a:p>
          <a:p>
            <a:endParaRPr lang="en-US" dirty="0"/>
          </a:p>
        </p:txBody>
      </p:sp>
    </p:spTree>
    <p:extLst>
      <p:ext uri="{BB962C8B-B14F-4D97-AF65-F5344CB8AC3E}">
        <p14:creationId xmlns:p14="http://schemas.microsoft.com/office/powerpoint/2010/main" val="41149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Alzheimer’s &amp; Dementia Caregivers </a:t>
            </a:r>
            <a:r>
              <a:rPr lang="en-US" sz="2800" dirty="0"/>
              <a:t>(Alzheimer’s Association, 2018)</a:t>
            </a:r>
            <a:endParaRPr lang="en-US" sz="2800" baseline="80000" dirty="0"/>
          </a:p>
        </p:txBody>
      </p:sp>
      <p:sp>
        <p:nvSpPr>
          <p:cNvPr id="56323" name="Content Placeholder 2"/>
          <p:cNvSpPr>
            <a:spLocks noGrp="1"/>
          </p:cNvSpPr>
          <p:nvPr>
            <p:ph idx="1"/>
          </p:nvPr>
        </p:nvSpPr>
        <p:spPr>
          <a:xfrm>
            <a:off x="1719072" y="2001490"/>
            <a:ext cx="8961120" cy="2586037"/>
          </a:xfrm>
        </p:spPr>
        <p:txBody>
          <a:bodyPr>
            <a:noAutofit/>
          </a:bodyPr>
          <a:lstStyle/>
          <a:p>
            <a:pPr eaLnBrk="1" hangingPunct="1"/>
            <a:r>
              <a:rPr lang="en-US" altLang="en-US" sz="2600" b="1" dirty="0"/>
              <a:t>83% of the care provided to older adults come from family members, friends or other unpaid caregivers</a:t>
            </a:r>
          </a:p>
          <a:p>
            <a:pPr eaLnBrk="1" hangingPunct="1"/>
            <a:endParaRPr lang="en-US" altLang="en-US" sz="800" b="1" dirty="0"/>
          </a:p>
          <a:p>
            <a:pPr eaLnBrk="1" hangingPunct="1"/>
            <a:r>
              <a:rPr lang="en-US" altLang="en-US" sz="2600" b="1" dirty="0"/>
              <a:t>60% of people with Alzheimer’s live in home settings</a:t>
            </a:r>
          </a:p>
          <a:p>
            <a:pPr eaLnBrk="1" hangingPunct="1"/>
            <a:endParaRPr lang="en-US" altLang="en-US" sz="800" b="1" dirty="0"/>
          </a:p>
          <a:p>
            <a:pPr eaLnBrk="1" hangingPunct="1"/>
            <a:r>
              <a:rPr lang="en-US" altLang="en-US" sz="2600" b="1" dirty="0"/>
              <a:t>Over 15 million informal caregivers in the U.S.</a:t>
            </a:r>
          </a:p>
          <a:p>
            <a:pPr eaLnBrk="1" hangingPunct="1"/>
            <a:endParaRPr lang="en-US" altLang="en-US" sz="800" b="1" dirty="0"/>
          </a:p>
          <a:p>
            <a:pPr eaLnBrk="1" hangingPunct="1"/>
            <a:r>
              <a:rPr lang="en-US" altLang="en-US" sz="2600" b="1" dirty="0"/>
              <a:t>18 billion hours of unpaid care annually</a:t>
            </a:r>
          </a:p>
          <a:p>
            <a:pPr eaLnBrk="1" hangingPunct="1"/>
            <a:endParaRPr lang="en-US" altLang="en-US" sz="800" b="1" dirty="0"/>
          </a:p>
          <a:p>
            <a:pPr eaLnBrk="1" hangingPunct="1"/>
            <a:r>
              <a:rPr lang="en-US" altLang="en-US" sz="2600" b="1" dirty="0"/>
              <a:t>Unpaid care valued at $221 billion (2015)</a:t>
            </a:r>
          </a:p>
        </p:txBody>
      </p:sp>
    </p:spTree>
    <p:extLst>
      <p:ext uri="{BB962C8B-B14F-4D97-AF65-F5344CB8AC3E}">
        <p14:creationId xmlns:p14="http://schemas.microsoft.com/office/powerpoint/2010/main" val="119750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456" y="1727656"/>
            <a:ext cx="7790688" cy="4236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6"/>
          <p:cNvGrpSpPr/>
          <p:nvPr/>
        </p:nvGrpSpPr>
        <p:grpSpPr>
          <a:xfrm>
            <a:off x="197274" y="5891785"/>
            <a:ext cx="11994726" cy="874775"/>
            <a:chOff x="197274" y="5891785"/>
            <a:chExt cx="11616775" cy="874775"/>
          </a:xfrm>
        </p:grpSpPr>
        <p:sp>
          <p:nvSpPr>
            <p:cNvPr id="8" name="Text Box 3"/>
            <p:cNvSpPr txBox="1">
              <a:spLocks noChangeArrowheads="1"/>
            </p:cNvSpPr>
            <p:nvPr/>
          </p:nvSpPr>
          <p:spPr bwMode="auto">
            <a:xfrm>
              <a:off x="1434593" y="5891785"/>
              <a:ext cx="1037945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2000" b="1" i="1" dirty="0">
                  <a:solidFill>
                    <a:schemeClr val="tx1">
                      <a:lumMod val="65000"/>
                      <a:lumOff val="35000"/>
                    </a:schemeClr>
                  </a:solidFill>
                  <a:latin typeface="+mj-lt"/>
                </a:rPr>
                <a:t>Alzheimer's &amp; Dementia: The Journal of the Alzheimer's Association</a:t>
              </a:r>
              <a:r>
                <a:rPr lang="en-US" altLang="en-US" sz="2000" b="1" dirty="0">
                  <a:solidFill>
                    <a:schemeClr val="tx1">
                      <a:lumMod val="65000"/>
                      <a:lumOff val="35000"/>
                    </a:schemeClr>
                  </a:solidFill>
                  <a:latin typeface="+mj-lt"/>
                </a:rPr>
                <a:t> 2018 14, 367-429 DOI: (10.1016/j.jalz.2018.02.001) </a:t>
              </a:r>
            </a:p>
            <a:p>
              <a:pPr eaLnBrk="1" hangingPunct="1"/>
              <a:r>
                <a:rPr lang="en-US" altLang="en-US" b="1" dirty="0">
                  <a:solidFill>
                    <a:schemeClr val="tx1">
                      <a:lumMod val="65000"/>
                      <a:lumOff val="35000"/>
                    </a:schemeClr>
                  </a:solidFill>
                </a:rPr>
                <a:t>Copyright © 2018 </a:t>
              </a:r>
              <a:r>
                <a:rPr lang="en-US" altLang="en-US" b="1" dirty="0">
                  <a:solidFill>
                    <a:schemeClr val="tx1">
                      <a:lumMod val="65000"/>
                      <a:lumOff val="35000"/>
                    </a:schemeClr>
                  </a:solidFill>
                  <a:hlinkClick r:id="rId4"/>
                </a:rPr>
                <a:t> Terms and Conditions</a:t>
              </a:r>
            </a:p>
            <a:p>
              <a:pPr eaLnBrk="1" hangingPunct="1"/>
              <a:endParaRPr lang="en-US" altLang="en-US" sz="2000" b="1" dirty="0">
                <a:solidFill>
                  <a:schemeClr val="tx1">
                    <a:lumMod val="65000"/>
                    <a:lumOff val="35000"/>
                  </a:schemeClr>
                </a:solidFill>
                <a:latin typeface="+mj-lt"/>
              </a:endParaRP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74" y="5972810"/>
              <a:ext cx="944033"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Title 3"/>
          <p:cNvSpPr txBox="1">
            <a:spLocks/>
          </p:cNvSpPr>
          <p:nvPr/>
        </p:nvSpPr>
        <p:spPr>
          <a:xfrm>
            <a:off x="2592925" y="441230"/>
            <a:ext cx="9349139"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Percentage of Caregivers of People with ADRD who Report Caregiver Stress</a:t>
            </a:r>
          </a:p>
        </p:txBody>
      </p:sp>
    </p:spTree>
    <p:extLst>
      <p:ext uri="{BB962C8B-B14F-4D97-AF65-F5344CB8AC3E}">
        <p14:creationId xmlns:p14="http://schemas.microsoft.com/office/powerpoint/2010/main" val="347868643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2592925" y="532670"/>
            <a:ext cx="9093107" cy="1280890"/>
          </a:xfrm>
          <a:prstGeom prst="rect">
            <a:avLst/>
          </a:prstGeom>
        </p:spPr>
        <p:txBody>
          <a:bodyPr/>
          <a:lstStyle>
            <a:lvl1pPr algn="l" defTabSz="457200" rtl="0" eaLnBrk="1" latinLnBrk="0" hangingPunct="1">
              <a:spcBef>
                <a:spcPct val="0"/>
              </a:spcBef>
              <a:buNone/>
              <a:defRPr sz="3800" b="1" kern="1200">
                <a:solidFill>
                  <a:srgbClr val="7030A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Need to Consider Racial/Ethnic Differences in Caregiving</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1957704"/>
            <a:ext cx="11393424" cy="446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2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8350"/>
            <a:ext cx="8911687" cy="1280890"/>
          </a:xfrm>
        </p:spPr>
        <p:txBody>
          <a:bodyPr>
            <a:normAutofit/>
          </a:bodyPr>
          <a:lstStyle/>
          <a:p>
            <a:r>
              <a:rPr lang="en-US" b="1" dirty="0"/>
              <a:t>The “Next Generation” of Health Disparities Research and Practice</a:t>
            </a:r>
          </a:p>
        </p:txBody>
      </p:sp>
      <p:pic>
        <p:nvPicPr>
          <p:cNvPr id="4" name="Picture 13" descr="E:\Vinod_don't_Delete\AR\PU-online\PU32CH22-Thomas\tif\Thomas-f03-cl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080" y="1706245"/>
            <a:ext cx="4946904" cy="475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6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813634" y="381000"/>
            <a:ext cx="10488247" cy="747104"/>
          </a:xfrm>
          <a:noFill/>
        </p:spPr>
        <p:txBody>
          <a:bodyPr anchor="ctr">
            <a:normAutofit fontScale="90000"/>
          </a:bodyPr>
          <a:lstStyle/>
          <a:p>
            <a:pPr algn="ctr"/>
            <a:r>
              <a:rPr lang="en-US" sz="5300" dirty="0">
                <a:solidFill>
                  <a:srgbClr val="7030A0"/>
                </a:solidFill>
              </a:rPr>
              <a:t>Questions/Comments</a:t>
            </a:r>
          </a:p>
        </p:txBody>
      </p:sp>
      <p:sp>
        <p:nvSpPr>
          <p:cNvPr id="13" name="Content Placeholder 12"/>
          <p:cNvSpPr>
            <a:spLocks noGrp="1"/>
          </p:cNvSpPr>
          <p:nvPr>
            <p:ph idx="1"/>
          </p:nvPr>
        </p:nvSpPr>
        <p:spPr>
          <a:xfrm>
            <a:off x="6386576" y="5660265"/>
            <a:ext cx="4760969" cy="1197735"/>
          </a:xfrm>
        </p:spPr>
        <p:txBody>
          <a:bodyPr>
            <a:normAutofit fontScale="85000" lnSpcReduction="10000"/>
          </a:bodyPr>
          <a:lstStyle/>
          <a:p>
            <a:pPr marL="0" indent="0" algn="ctr">
              <a:buNone/>
            </a:pPr>
            <a:r>
              <a:rPr lang="en-US" sz="3200" dirty="0">
                <a:latin typeface="+mj-lt"/>
                <a:cs typeface="Arial" panose="020B0604020202020204" pitchFamily="34" charset="0"/>
              </a:rPr>
              <a:t>Email: </a:t>
            </a:r>
            <a:r>
              <a:rPr lang="en-US" sz="3200" dirty="0">
                <a:latin typeface="+mj-lt"/>
                <a:cs typeface="Arial" panose="020B0604020202020204" pitchFamily="34" charset="0"/>
                <a:hlinkClick r:id="rId3"/>
              </a:rPr>
              <a:t>mspencer@sc.edu</a:t>
            </a:r>
            <a:endParaRPr lang="en-US" sz="3200" dirty="0">
              <a:latin typeface="+mj-lt"/>
              <a:cs typeface="Arial" panose="020B0604020202020204" pitchFamily="34" charset="0"/>
            </a:endParaRPr>
          </a:p>
          <a:p>
            <a:pPr marL="0" indent="0" algn="ctr">
              <a:buNone/>
            </a:pPr>
            <a:r>
              <a:rPr lang="en-US" sz="3200" dirty="0">
                <a:latin typeface="+mj-lt"/>
                <a:cs typeface="Arial" panose="020B0604020202020204" pitchFamily="34" charset="0"/>
              </a:rPr>
              <a:t>Phone: 803-777-4371</a:t>
            </a:r>
          </a:p>
        </p:txBody>
      </p:sp>
      <p:pic>
        <p:nvPicPr>
          <p:cNvPr id="1026" name="Picture 2" descr="C:\Users\Mindi\Desktop\HPEB 511 2018\321517cd-ff68-41a7-b0d1-e765680568a7-e0139785-e2e7-439b-9bf5-e1176bc27da4-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996696"/>
            <a:ext cx="5054600" cy="505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725" y="2117852"/>
            <a:ext cx="4833366" cy="32222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rot="19330793">
            <a:off x="5172789" y="2276934"/>
            <a:ext cx="5896901" cy="747104"/>
          </a:xfrm>
          <a:prstGeom prst="rect">
            <a:avLst/>
          </a:prstGeom>
          <a:noFill/>
        </p:spPr>
        <p:txBody>
          <a:bodyPr vert="horz" lIns="91440" tIns="45720" rIns="91440" bIns="45720" rtlCol="0" anchor="ctr">
            <a:normAutofit fontScale="97500"/>
          </a:bodyPr>
          <a:lstStyle>
            <a:lvl1pPr algn="ctr" defTabSz="457200" rtl="0" eaLnBrk="1" latinLnBrk="0" hangingPunct="1">
              <a:spcBef>
                <a:spcPct val="0"/>
              </a:spcBef>
              <a:buNone/>
              <a:defRPr sz="3800" b="1" kern="1200">
                <a:solidFill>
                  <a:srgbClr val="FFFF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tx1">
                    <a:lumMod val="65000"/>
                    <a:lumOff val="35000"/>
                  </a:schemeClr>
                </a:solidFill>
              </a:rPr>
              <a:t>Contact Information</a:t>
            </a:r>
          </a:p>
        </p:txBody>
      </p:sp>
    </p:spTree>
    <p:extLst>
      <p:ext uri="{BB962C8B-B14F-4D97-AF65-F5344CB8AC3E}">
        <p14:creationId xmlns:p14="http://schemas.microsoft.com/office/powerpoint/2010/main" val="40421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Equality vs. Health Equity</a:t>
            </a:r>
            <a:endParaRPr lang="en-US"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1" y="1420368"/>
            <a:ext cx="7424928" cy="5115562"/>
          </a:xfrm>
        </p:spPr>
      </p:pic>
    </p:spTree>
    <p:extLst>
      <p:ext uri="{BB962C8B-B14F-4D97-AF65-F5344CB8AC3E}">
        <p14:creationId xmlns:p14="http://schemas.microsoft.com/office/powerpoint/2010/main" val="380708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6480" y="1397511"/>
            <a:ext cx="8490268" cy="4957569"/>
          </a:xfrm>
          <a:prstGeom prst="rect">
            <a:avLst/>
          </a:prstGeom>
          <a:noFill/>
          <a:ln>
            <a:noFill/>
          </a:ln>
        </p:spPr>
      </p:pic>
      <p:sp>
        <p:nvSpPr>
          <p:cNvPr id="8" name="Title 3"/>
          <p:cNvSpPr>
            <a:spLocks noGrp="1"/>
          </p:cNvSpPr>
          <p:nvPr>
            <p:ph type="title"/>
          </p:nvPr>
        </p:nvSpPr>
        <p:spPr>
          <a:xfrm>
            <a:off x="2592925" y="624110"/>
            <a:ext cx="8911687" cy="1280890"/>
          </a:xfrm>
        </p:spPr>
        <p:txBody>
          <a:bodyPr>
            <a:normAutofit/>
          </a:bodyPr>
          <a:lstStyle/>
          <a:p>
            <a:r>
              <a:rPr lang="en-US" b="1" dirty="0"/>
              <a:t>Population Aging in the United States</a:t>
            </a:r>
          </a:p>
        </p:txBody>
      </p:sp>
    </p:spTree>
    <p:extLst>
      <p:ext uri="{BB962C8B-B14F-4D97-AF65-F5344CB8AC3E}">
        <p14:creationId xmlns:p14="http://schemas.microsoft.com/office/powerpoint/2010/main" val="9058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1950</a:t>
            </a:r>
            <a:endParaRPr lang="en-US" altLang="en-US" sz="3600" dirty="0"/>
          </a:p>
        </p:txBody>
      </p:sp>
      <p:pic>
        <p:nvPicPr>
          <p:cNvPr id="15363" name="Content Placeholder 4" descr="195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15364"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195386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1955</a:t>
            </a:r>
            <a:endParaRPr lang="en-US" altLang="en-US" sz="3600" dirty="0"/>
          </a:p>
        </p:txBody>
      </p:sp>
      <p:pic>
        <p:nvPicPr>
          <p:cNvPr id="16387" name="Content Placeholder 5" descr="195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16388"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324962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1960</a:t>
            </a:r>
            <a:endParaRPr lang="en-US" altLang="en-US" sz="3600" dirty="0"/>
          </a:p>
        </p:txBody>
      </p:sp>
      <p:pic>
        <p:nvPicPr>
          <p:cNvPr id="17411" name="Content Placeholder 6" descr="1960.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17412"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17107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09600" y="430214"/>
            <a:ext cx="10972800" cy="865187"/>
          </a:xfrm>
        </p:spPr>
        <p:txBody>
          <a:bodyPr/>
          <a:lstStyle/>
          <a:p>
            <a:pPr algn="ctr" eaLnBrk="1" hangingPunct="1"/>
            <a:r>
              <a:rPr lang="en-US" altLang="en-US" sz="3600" b="1" dirty="0"/>
              <a:t>Population Pyramid – 1965</a:t>
            </a:r>
            <a:endParaRPr lang="en-US" altLang="en-US" sz="3600" dirty="0"/>
          </a:p>
        </p:txBody>
      </p:sp>
      <p:pic>
        <p:nvPicPr>
          <p:cNvPr id="18435" name="Content Placeholder 6" descr="1965.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0" y="1447801"/>
            <a:ext cx="7747000" cy="4518025"/>
          </a:xfrm>
        </p:spPr>
      </p:pic>
      <p:sp>
        <p:nvSpPr>
          <p:cNvPr id="18436" name="Text Box 3"/>
          <p:cNvSpPr txBox="1">
            <a:spLocks noChangeArrowheads="1"/>
          </p:cNvSpPr>
          <p:nvPr/>
        </p:nvSpPr>
        <p:spPr bwMode="auto">
          <a:xfrm>
            <a:off x="609600" y="6096001"/>
            <a:ext cx="109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CC"/>
              </a:buClr>
              <a:buSzPct val="75000"/>
              <a:buFont typeface="Wingdings" pitchFamily="2" charset="2"/>
              <a:buBlip>
                <a:blip r:embed="rId4"/>
              </a:buBlip>
              <a:defRPr sz="3200">
                <a:solidFill>
                  <a:schemeClr val="tx1"/>
                </a:solidFill>
                <a:latin typeface="Arial" charset="0"/>
              </a:defRPr>
            </a:lvl1pPr>
            <a:lvl2pPr marL="742950" indent="-285750">
              <a:spcBef>
                <a:spcPct val="20000"/>
              </a:spcBef>
              <a:buClr>
                <a:srgbClr val="0033CC"/>
              </a:buClr>
              <a:buSzPct val="55000"/>
              <a:buFont typeface="Wingdings" pitchFamily="2" charset="2"/>
              <a:buBlip>
                <a:blip r:embed="rId4"/>
              </a:buBlip>
              <a:defRPr sz="2800">
                <a:solidFill>
                  <a:schemeClr val="tx1"/>
                </a:solidFill>
                <a:latin typeface="Arial" charset="0"/>
              </a:defRPr>
            </a:lvl2pPr>
            <a:lvl3pPr marL="1143000" indent="-228600">
              <a:spcBef>
                <a:spcPct val="20000"/>
              </a:spcBef>
              <a:buClr>
                <a:srgbClr val="0033CC"/>
              </a:buClr>
              <a:buSzPct val="55000"/>
              <a:buFont typeface="Wingdings" pitchFamily="2" charset="2"/>
              <a:buBlip>
                <a:blip r:embed="rId4"/>
              </a:buBlip>
              <a:defRPr sz="2400">
                <a:solidFill>
                  <a:schemeClr val="tx1"/>
                </a:solidFill>
                <a:latin typeface="Arial" charset="0"/>
              </a:defRPr>
            </a:lvl3pPr>
            <a:lvl4pPr marL="1600200" indent="-228600">
              <a:spcBef>
                <a:spcPct val="20000"/>
              </a:spcBef>
              <a:buClr>
                <a:srgbClr val="0033CC"/>
              </a:buClr>
              <a:buSzPct val="55000"/>
              <a:buFont typeface="Wingdings" pitchFamily="2" charset="2"/>
              <a:buBlip>
                <a:blip r:embed="rId4"/>
              </a:buBlip>
              <a:defRPr sz="2000">
                <a:solidFill>
                  <a:schemeClr val="tx1"/>
                </a:solidFill>
                <a:latin typeface="Arial" charset="0"/>
              </a:defRPr>
            </a:lvl4pPr>
            <a:lvl5pPr marL="2057400" indent="-228600">
              <a:spcBef>
                <a:spcPct val="20000"/>
              </a:spcBef>
              <a:buClr>
                <a:srgbClr val="0033CC"/>
              </a:buClr>
              <a:buSzPct val="55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rgbClr val="0033CC"/>
              </a:buClr>
              <a:buSzPct val="55000"/>
              <a:buFont typeface="Wingdings" pitchFamily="2" charset="2"/>
              <a:buBlip>
                <a:blip r:embed="rId4"/>
              </a:buBlip>
              <a:defRPr sz="2000">
                <a:solidFill>
                  <a:schemeClr val="tx1"/>
                </a:solidFill>
                <a:latin typeface="Arial" charset="0"/>
              </a:defRPr>
            </a:lvl9pPr>
          </a:lstStyle>
          <a:p>
            <a:pPr algn="ctr" eaLnBrk="1" hangingPunct="1">
              <a:spcBef>
                <a:spcPct val="0"/>
              </a:spcBef>
              <a:buClrTx/>
              <a:buSzTx/>
              <a:buFontTx/>
              <a:buNone/>
            </a:pPr>
            <a:r>
              <a:rPr lang="en-US" altLang="en-US" sz="1800" i="1"/>
              <a:t>Source: U. S. Census Bureau International Data Base (</a:t>
            </a:r>
            <a:r>
              <a:rPr lang="en-US" altLang="en-US" sz="1800" i="1">
                <a:hlinkClick r:id="rId5"/>
              </a:rPr>
              <a:t>http://www.census.gov/ipc/www/idb/country.php</a:t>
            </a:r>
            <a:r>
              <a:rPr lang="en-US" altLang="en-US" sz="1800" i="1"/>
              <a:t> )</a:t>
            </a:r>
          </a:p>
        </p:txBody>
      </p:sp>
    </p:spTree>
    <p:extLst>
      <p:ext uri="{BB962C8B-B14F-4D97-AF65-F5344CB8AC3E}">
        <p14:creationId xmlns:p14="http://schemas.microsoft.com/office/powerpoint/2010/main" val="23591240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1748</TotalTime>
  <Words>1934</Words>
  <Application>Microsoft Office PowerPoint</Application>
  <PresentationFormat>Widescreen</PresentationFormat>
  <Paragraphs>189</Paragraphs>
  <Slides>37</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MS Mincho</vt:lpstr>
      <vt:lpstr>ＭＳ Ｐゴシック</vt:lpstr>
      <vt:lpstr>Arial</vt:lpstr>
      <vt:lpstr>Baekmuk Gulim</vt:lpstr>
      <vt:lpstr>Calibri</vt:lpstr>
      <vt:lpstr>Century Gothic</vt:lpstr>
      <vt:lpstr>Times New Roman</vt:lpstr>
      <vt:lpstr>Wingdings</vt:lpstr>
      <vt:lpstr>Wingdings 3</vt:lpstr>
      <vt:lpstr>Wisp</vt:lpstr>
      <vt:lpstr>Custom Design</vt:lpstr>
      <vt:lpstr>Overview of Health Disparities in Aging And Alzheimer’s Disease and Related Dementias</vt:lpstr>
      <vt:lpstr>Presentation Overview</vt:lpstr>
      <vt:lpstr>The Different “Generations” of Health Disparities Research and Practice</vt:lpstr>
      <vt:lpstr>Health Equality vs. Health Equity</vt:lpstr>
      <vt:lpstr>Population Aging in the United States</vt:lpstr>
      <vt:lpstr>Population Pyramid – 1950</vt:lpstr>
      <vt:lpstr>Population Pyramid – 1955</vt:lpstr>
      <vt:lpstr>Population Pyramid – 1960</vt:lpstr>
      <vt:lpstr>Population Pyramid – 1965</vt:lpstr>
      <vt:lpstr>Population Pyramid – 1970</vt:lpstr>
      <vt:lpstr>Population Pyramid – 1975</vt:lpstr>
      <vt:lpstr>Population Pyramid – 1980</vt:lpstr>
      <vt:lpstr>Population Pyramid – 1985</vt:lpstr>
      <vt:lpstr>Population Pyramid – 1990</vt:lpstr>
      <vt:lpstr>Population Pyramid – 1995</vt:lpstr>
      <vt:lpstr>Population Pyramid – 2000</vt:lpstr>
      <vt:lpstr>Population Pyramid – 2005</vt:lpstr>
      <vt:lpstr>Population Pyramid – 2010</vt:lpstr>
      <vt:lpstr>Population Pyramid – 2020</vt:lpstr>
      <vt:lpstr>Population Pyramid – 2030</vt:lpstr>
      <vt:lpstr>Population Pyramid – 2040</vt:lpstr>
      <vt:lpstr>Population Pyramid – 2050</vt:lpstr>
      <vt:lpstr>Three Types of Population Pyramids</vt:lpstr>
      <vt:lpstr>PowerPoint Presentation</vt:lpstr>
      <vt:lpstr>PowerPoint Presentation</vt:lpstr>
      <vt:lpstr>PowerPoint Presentation</vt:lpstr>
      <vt:lpstr>PowerPoint Presentation</vt:lpstr>
      <vt:lpstr>Percentage of Adults Aged 65+ with Alzheimer’s Disease by Race/Ethnicity</vt:lpstr>
      <vt:lpstr>PowerPoint Presentation</vt:lpstr>
      <vt:lpstr>PowerPoint Presentation</vt:lpstr>
      <vt:lpstr>PowerPoint Presentation</vt:lpstr>
      <vt:lpstr>Caregiving in the United States</vt:lpstr>
      <vt:lpstr>Alzheimer’s &amp; Dementia Caregivers (Alzheimer’s Association, 2018)</vt:lpstr>
      <vt:lpstr>PowerPoint Presentation</vt:lpstr>
      <vt:lpstr>PowerPoint Presentation</vt:lpstr>
      <vt:lpstr>The “Next Generation” of Health Disparities Research and Practice</vt:lpstr>
      <vt:lpstr>Questions/Comments</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Women and Caregiving: Economic Security and Social Wellbeing</dc:title>
  <dc:creator>Ana Teixeira</dc:creator>
  <cp:lastModifiedBy>HARRIS, JOAN</cp:lastModifiedBy>
  <cp:revision>86</cp:revision>
  <cp:lastPrinted>2019-04-19T14:42:18Z</cp:lastPrinted>
  <dcterms:created xsi:type="dcterms:W3CDTF">2018-04-23T15:59:55Z</dcterms:created>
  <dcterms:modified xsi:type="dcterms:W3CDTF">2019-04-19T15:19:22Z</dcterms:modified>
</cp:coreProperties>
</file>