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1" r:id="rId1"/>
  </p:sldMasterIdLst>
  <p:notesMasterIdLst>
    <p:notesMasterId r:id="rId33"/>
  </p:notesMasterIdLst>
  <p:handoutMasterIdLst>
    <p:handoutMasterId r:id="rId34"/>
  </p:handoutMasterIdLst>
  <p:sldIdLst>
    <p:sldId id="277" r:id="rId2"/>
    <p:sldId id="361" r:id="rId3"/>
    <p:sldId id="371" r:id="rId4"/>
    <p:sldId id="342" r:id="rId5"/>
    <p:sldId id="372" r:id="rId6"/>
    <p:sldId id="333" r:id="rId7"/>
    <p:sldId id="350" r:id="rId8"/>
    <p:sldId id="345" r:id="rId9"/>
    <p:sldId id="338" r:id="rId10"/>
    <p:sldId id="375" r:id="rId11"/>
    <p:sldId id="373" r:id="rId12"/>
    <p:sldId id="378" r:id="rId13"/>
    <p:sldId id="369" r:id="rId14"/>
    <p:sldId id="312" r:id="rId15"/>
    <p:sldId id="381" r:id="rId16"/>
    <p:sldId id="313" r:id="rId17"/>
    <p:sldId id="314" r:id="rId18"/>
    <p:sldId id="316" r:id="rId19"/>
    <p:sldId id="353" r:id="rId20"/>
    <p:sldId id="358" r:id="rId21"/>
    <p:sldId id="359" r:id="rId22"/>
    <p:sldId id="360" r:id="rId23"/>
    <p:sldId id="368" r:id="rId24"/>
    <p:sldId id="367" r:id="rId25"/>
    <p:sldId id="382" r:id="rId26"/>
    <p:sldId id="383" r:id="rId27"/>
    <p:sldId id="374" r:id="rId28"/>
    <p:sldId id="376" r:id="rId29"/>
    <p:sldId id="377" r:id="rId30"/>
    <p:sldId id="317" r:id="rId31"/>
    <p:sldId id="366" r:id="rId3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5pPr>
    <a:lvl6pPr marL="2286000" algn="l" defTabSz="914400" rtl="0" eaLnBrk="1" latinLnBrk="0" hangingPunct="1">
      <a:defRPr sz="2400" kern="1200">
        <a:solidFill>
          <a:schemeClr val="tx1"/>
        </a:solidFill>
        <a:latin typeface="Times" charset="0"/>
        <a:ea typeface="ヒラギノ角ゴ Pro W3" charset="-128"/>
        <a:cs typeface="+mn-cs"/>
      </a:defRPr>
    </a:lvl6pPr>
    <a:lvl7pPr marL="2743200" algn="l" defTabSz="914400" rtl="0" eaLnBrk="1" latinLnBrk="0" hangingPunct="1">
      <a:defRPr sz="2400" kern="1200">
        <a:solidFill>
          <a:schemeClr val="tx1"/>
        </a:solidFill>
        <a:latin typeface="Times" charset="0"/>
        <a:ea typeface="ヒラギノ角ゴ Pro W3" charset="-128"/>
        <a:cs typeface="+mn-cs"/>
      </a:defRPr>
    </a:lvl7pPr>
    <a:lvl8pPr marL="3200400" algn="l" defTabSz="914400" rtl="0" eaLnBrk="1" latinLnBrk="0" hangingPunct="1">
      <a:defRPr sz="2400" kern="1200">
        <a:solidFill>
          <a:schemeClr val="tx1"/>
        </a:solidFill>
        <a:latin typeface="Times" charset="0"/>
        <a:ea typeface="ヒラギノ角ゴ Pro W3" charset="-128"/>
        <a:cs typeface="+mn-cs"/>
      </a:defRPr>
    </a:lvl8pPr>
    <a:lvl9pPr marL="3657600" algn="l" defTabSz="914400" rtl="0" eaLnBrk="1" latinLnBrk="0" hangingPunct="1">
      <a:defRPr sz="2400" kern="1200">
        <a:solidFill>
          <a:schemeClr val="tx1"/>
        </a:solidFill>
        <a:latin typeface="Times"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6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09B"/>
    <a:srgbClr val="6C0086"/>
    <a:srgbClr val="66007E"/>
    <a:srgbClr val="A2D391"/>
    <a:srgbClr val="90CA7C"/>
    <a:srgbClr val="99CC00"/>
    <a:srgbClr val="CCFF66"/>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041" autoAdjust="0"/>
    <p:restoredTop sz="82979" autoAdjust="0"/>
  </p:normalViewPr>
  <p:slideViewPr>
    <p:cSldViewPr snapToGrid="0" showGuides="1">
      <p:cViewPr varScale="1">
        <p:scale>
          <a:sx n="73" d="100"/>
          <a:sy n="73" d="100"/>
        </p:scale>
        <p:origin x="1397" y="58"/>
      </p:cViewPr>
      <p:guideLst>
        <p:guide orient="horz" pos="2160"/>
        <p:guide pos="6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6" d="100"/>
          <a:sy n="66" d="100"/>
        </p:scale>
        <p:origin x="3106" y="38"/>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FEBC15A9-1BE6-4D62-9F4E-739690C4F58A}" type="datetimeFigureOut">
              <a:rPr lang="en-US" smtClean="0"/>
              <a:t>4/19/2019</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24A1154D-3C0C-4FF6-A99E-995C78EC38E2}" type="slidenum">
              <a:rPr lang="en-US" smtClean="0"/>
              <a:t>‹#›</a:t>
            </a:fld>
            <a:endParaRPr lang="en-US"/>
          </a:p>
        </p:txBody>
      </p:sp>
    </p:spTree>
    <p:extLst>
      <p:ext uri="{BB962C8B-B14F-4D97-AF65-F5344CB8AC3E}">
        <p14:creationId xmlns:p14="http://schemas.microsoft.com/office/powerpoint/2010/main" val="106778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649"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50179" name="Rectangle 3"/>
          <p:cNvSpPr>
            <a:spLocks noGrp="1" noChangeArrowheads="1"/>
          </p:cNvSpPr>
          <p:nvPr>
            <p:ph type="dt" idx="1"/>
          </p:nvPr>
        </p:nvSpPr>
        <p:spPr bwMode="auto">
          <a:xfrm>
            <a:off x="3970134" y="0"/>
            <a:ext cx="303864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atin typeface="Times" pitchFamily="18" charset="0"/>
                <a:ea typeface="+mn-ea"/>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701848" y="4416426"/>
            <a:ext cx="560832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29675"/>
            <a:ext cx="3038649"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atin typeface="Times" pitchFamily="18" charset="0"/>
                <a:ea typeface="+mn-ea"/>
              </a:defRPr>
            </a:lvl1pPr>
          </a:lstStyle>
          <a:p>
            <a:pPr>
              <a:defRPr/>
            </a:pPr>
            <a:endParaRPr lang="en-US"/>
          </a:p>
        </p:txBody>
      </p:sp>
      <p:sp>
        <p:nvSpPr>
          <p:cNvPr id="50183" name="Rectangle 7"/>
          <p:cNvSpPr>
            <a:spLocks noGrp="1" noChangeArrowheads="1"/>
          </p:cNvSpPr>
          <p:nvPr>
            <p:ph type="sldNum" sz="quarter" idx="5"/>
          </p:nvPr>
        </p:nvSpPr>
        <p:spPr bwMode="auto">
          <a:xfrm>
            <a:off x="3970134" y="8829675"/>
            <a:ext cx="303864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smtClean="0"/>
            </a:lvl1pPr>
          </a:lstStyle>
          <a:p>
            <a:pPr>
              <a:defRPr/>
            </a:pPr>
            <a:fld id="{A3BC3E74-20A5-47B6-A4F4-09B8CF81FB2E}" type="slidenum">
              <a:rPr lang="en-US"/>
              <a:pPr>
                <a:defRPr/>
              </a:pPr>
              <a:t>‹#›</a:t>
            </a:fld>
            <a:endParaRPr lang="en-US"/>
          </a:p>
        </p:txBody>
      </p:sp>
    </p:spTree>
    <p:extLst>
      <p:ext uri="{BB962C8B-B14F-4D97-AF65-F5344CB8AC3E}">
        <p14:creationId xmlns:p14="http://schemas.microsoft.com/office/powerpoint/2010/main" val="2567095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ヒラギノ角ゴ Pro W3" charset="-128"/>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BB3D9C5B-CBF9-49EE-9985-E1805271A8A0}" type="slidenum">
              <a:rPr lang="en-US"/>
              <a:pPr/>
              <a:t>1</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E173B-9CB0-4D55-8365-31401FCACCCC}" type="slidenum">
              <a:rPr lang="en-US"/>
              <a:pPr/>
              <a:t>10</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dirty="0">
              <a:latin typeface="Arial" charset="0"/>
              <a:ea typeface="ＭＳ Ｐゴシック" pitchFamily="1" charset="-128"/>
            </a:endParaRPr>
          </a:p>
        </p:txBody>
      </p:sp>
    </p:spTree>
    <p:extLst>
      <p:ext uri="{BB962C8B-B14F-4D97-AF65-F5344CB8AC3E}">
        <p14:creationId xmlns:p14="http://schemas.microsoft.com/office/powerpoint/2010/main" val="40579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FB053304-F06A-4545-B164-DCD3FB37281B}" type="slidenum">
              <a:rPr lang="en-US" smtClean="0"/>
              <a:t>11</a:t>
            </a:fld>
            <a:endParaRPr lang="en-US"/>
          </a:p>
        </p:txBody>
      </p:sp>
    </p:spTree>
    <p:extLst>
      <p:ext uri="{BB962C8B-B14F-4D97-AF65-F5344CB8AC3E}">
        <p14:creationId xmlns:p14="http://schemas.microsoft.com/office/powerpoint/2010/main" val="1830118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12</a:t>
            </a:fld>
            <a:endParaRPr lang="en-US"/>
          </a:p>
        </p:txBody>
      </p:sp>
    </p:spTree>
    <p:extLst>
      <p:ext uri="{BB962C8B-B14F-4D97-AF65-F5344CB8AC3E}">
        <p14:creationId xmlns:p14="http://schemas.microsoft.com/office/powerpoint/2010/main" val="214874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13</a:t>
            </a:fld>
            <a:endParaRPr lang="en-US"/>
          </a:p>
        </p:txBody>
      </p:sp>
    </p:spTree>
    <p:extLst>
      <p:ext uri="{BB962C8B-B14F-4D97-AF65-F5344CB8AC3E}">
        <p14:creationId xmlns:p14="http://schemas.microsoft.com/office/powerpoint/2010/main" val="23969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endParaRPr lang="en-US" sz="1200" b="0" i="0" u="none" strike="noStrike" kern="1200" baseline="0" dirty="0">
              <a:solidFill>
                <a:schemeClr val="tx1"/>
              </a:solidFill>
              <a:latin typeface="Times" pitchFamily="18" charset="0"/>
              <a:ea typeface="ヒラギノ角ゴ Pro W3" charset="-128"/>
              <a:cs typeface="+mn-cs"/>
            </a:endParaRPr>
          </a:p>
        </p:txBody>
      </p:sp>
      <p:sp>
        <p:nvSpPr>
          <p:cNvPr id="54275" name="Slide Number Placeholder 3"/>
          <p:cNvSpPr>
            <a:spLocks noGrp="1"/>
          </p:cNvSpPr>
          <p:nvPr>
            <p:ph type="sldNum" sz="quarter" idx="5"/>
          </p:nvPr>
        </p:nvSpPr>
        <p:spPr>
          <a:noFill/>
        </p:spPr>
        <p:txBody>
          <a:bodyPr/>
          <a:lstStyle/>
          <a:p>
            <a:fld id="{70A700C5-AF3D-4E3C-88B5-4AB72916C26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15</a:t>
            </a:fld>
            <a:endParaRPr lang="en-US"/>
          </a:p>
        </p:txBody>
      </p:sp>
    </p:spTree>
    <p:extLst>
      <p:ext uri="{BB962C8B-B14F-4D97-AF65-F5344CB8AC3E}">
        <p14:creationId xmlns:p14="http://schemas.microsoft.com/office/powerpoint/2010/main" val="332002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r>
              <a:rPr lang="en-US" dirty="0">
                <a:latin typeface="+mn-lt"/>
                <a:ea typeface="+mn-ea"/>
              </a:rPr>
              <a:t>Caregivers focused on the challenges of care recipient symptoms associated with dementia, including severe memory loss and behavioral changes, and described strategies that helped them cope with these challenges. </a:t>
            </a:r>
            <a:endParaRPr lang="en-US" dirty="0"/>
          </a:p>
        </p:txBody>
      </p:sp>
      <p:sp>
        <p:nvSpPr>
          <p:cNvPr id="74755" name="Slide Number Placeholder 3"/>
          <p:cNvSpPr>
            <a:spLocks noGrp="1"/>
          </p:cNvSpPr>
          <p:nvPr>
            <p:ph type="sldNum" sz="quarter" idx="5"/>
          </p:nvPr>
        </p:nvSpPr>
        <p:spPr>
          <a:noFill/>
        </p:spPr>
        <p:txBody>
          <a:bodyPr/>
          <a:lstStyle/>
          <a:p>
            <a:fld id="{248AC9E1-9DD3-442F-8741-EA0C1B075EE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3972259" y="8832197"/>
            <a:ext cx="3038144" cy="464205"/>
          </a:xfrm>
          <a:prstGeom prst="rect">
            <a:avLst/>
          </a:prstGeom>
          <a:noFill/>
          <a:ln w="9525">
            <a:noFill/>
            <a:miter lim="800000"/>
            <a:headEnd/>
            <a:tailEnd/>
          </a:ln>
        </p:spPr>
        <p:txBody>
          <a:bodyPr lIns="92421" tIns="46211" rIns="92421" bIns="46211" anchor="b"/>
          <a:lstStyle/>
          <a:p>
            <a:pPr algn="r" defTabSz="924520"/>
            <a:fld id="{CC317912-A4F6-448B-A618-5C301C289CAD}" type="slidenum">
              <a:rPr lang="en-US" sz="1200">
                <a:ea typeface="ＭＳ Ｐゴシック"/>
                <a:cs typeface="ＭＳ Ｐゴシック"/>
              </a:rPr>
              <a:pPr algn="r" defTabSz="924520"/>
              <a:t>17</a:t>
            </a:fld>
            <a:endParaRPr lang="en-US" sz="1200" dirty="0">
              <a:ea typeface="ＭＳ Ｐゴシック"/>
              <a:cs typeface="ＭＳ Ｐゴシック"/>
            </a:endParaRPr>
          </a:p>
        </p:txBody>
      </p:sp>
      <p:sp>
        <p:nvSpPr>
          <p:cNvPr id="76802" name="Rectangle 2"/>
          <p:cNvSpPr>
            <a:spLocks noGrp="1" noRot="1" noChangeAspect="1" noChangeArrowheads="1" noTextEdit="1"/>
          </p:cNvSpPr>
          <p:nvPr>
            <p:ph type="sldImg"/>
          </p:nvPr>
        </p:nvSpPr>
        <p:spPr>
          <a:xfrm>
            <a:off x="1182688" y="696913"/>
            <a:ext cx="4648200" cy="3486150"/>
          </a:xfrm>
          <a:ln/>
        </p:spPr>
      </p:sp>
      <p:sp>
        <p:nvSpPr>
          <p:cNvPr id="76803" name="Rectangle 3"/>
          <p:cNvSpPr>
            <a:spLocks noGrp="1" noChangeArrowheads="1"/>
          </p:cNvSpPr>
          <p:nvPr>
            <p:ph type="body" idx="1"/>
          </p:nvPr>
        </p:nvSpPr>
        <p:spPr>
          <a:xfrm>
            <a:off x="935634" y="4416100"/>
            <a:ext cx="5139135" cy="4182457"/>
          </a:xfrm>
          <a:noFill/>
          <a:ln/>
        </p:spPr>
        <p:txBody>
          <a:bodyPr lIns="92421" tIns="46211" rIns="92421" bIns="46211"/>
          <a:lstStyle/>
          <a:p>
            <a:endParaRPr lang="en-US" dirty="0">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r>
              <a:rPr lang="en-US" dirty="0">
                <a:latin typeface="+mn-lt"/>
                <a:ea typeface="+mn-ea"/>
              </a:rPr>
              <a:t>First studies to examine health care providers’ perceptions and practices regarding cognitive functioning and to compare the beliefs and communication practices of consumers and primary care providers. </a:t>
            </a:r>
          </a:p>
          <a:p>
            <a:r>
              <a:rPr lang="en-US" dirty="0" err="1">
                <a:latin typeface="+mn-lt"/>
                <a:ea typeface="+mn-ea"/>
              </a:rPr>
              <a:t>DocStyles</a:t>
            </a:r>
            <a:r>
              <a:rPr lang="en-US" dirty="0">
                <a:latin typeface="+mn-lt"/>
                <a:ea typeface="+mn-ea"/>
              </a:rPr>
              <a:t> 2008 – 972 providers</a:t>
            </a:r>
          </a:p>
          <a:p>
            <a:r>
              <a:rPr lang="en-US" dirty="0" err="1">
                <a:latin typeface="+mn-lt"/>
                <a:ea typeface="+mn-ea"/>
              </a:rPr>
              <a:t>DocStyles</a:t>
            </a:r>
            <a:r>
              <a:rPr lang="en-US" dirty="0">
                <a:latin typeface="+mn-lt"/>
                <a:ea typeface="+mn-ea"/>
              </a:rPr>
              <a:t> 2009 – 1250 providers (physicians and nurse practitioners) </a:t>
            </a:r>
          </a:p>
          <a:p>
            <a:r>
              <a:rPr lang="en-US" dirty="0" err="1">
                <a:latin typeface="+mn-lt"/>
                <a:ea typeface="+mn-ea"/>
              </a:rPr>
              <a:t>HealthStyles</a:t>
            </a:r>
            <a:r>
              <a:rPr lang="en-US" dirty="0">
                <a:latin typeface="+mn-lt"/>
                <a:ea typeface="+mn-ea"/>
              </a:rPr>
              <a:t> 2009 – 4,728 18+</a:t>
            </a:r>
            <a:endParaRPr lang="en-US" dirty="0"/>
          </a:p>
        </p:txBody>
      </p:sp>
      <p:sp>
        <p:nvSpPr>
          <p:cNvPr id="78851" name="Slide Number Placeholder 3"/>
          <p:cNvSpPr>
            <a:spLocks noGrp="1"/>
          </p:cNvSpPr>
          <p:nvPr>
            <p:ph type="sldNum" sz="quarter" idx="5"/>
          </p:nvPr>
        </p:nvSpPr>
        <p:spPr>
          <a:noFill/>
        </p:spPr>
        <p:txBody>
          <a:bodyPr/>
          <a:lstStyle/>
          <a:p>
            <a:fld id="{F79887BF-FB54-4337-9BD8-DAD6B66EAD8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FBFBE78-29F3-4A93-B857-F6EC133C43D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2</a:t>
            </a:fld>
            <a:endParaRPr lang="en-US"/>
          </a:p>
        </p:txBody>
      </p:sp>
    </p:spTree>
    <p:extLst>
      <p:ext uri="{BB962C8B-B14F-4D97-AF65-F5344CB8AC3E}">
        <p14:creationId xmlns:p14="http://schemas.microsoft.com/office/powerpoint/2010/main" val="1637664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20</a:t>
            </a:fld>
            <a:endParaRPr lang="en-US"/>
          </a:p>
        </p:txBody>
      </p:sp>
    </p:spTree>
    <p:extLst>
      <p:ext uri="{BB962C8B-B14F-4D97-AF65-F5344CB8AC3E}">
        <p14:creationId xmlns:p14="http://schemas.microsoft.com/office/powerpoint/2010/main" val="2524792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21</a:t>
            </a:fld>
            <a:endParaRPr lang="en-US"/>
          </a:p>
        </p:txBody>
      </p:sp>
    </p:spTree>
    <p:extLst>
      <p:ext uri="{BB962C8B-B14F-4D97-AF65-F5344CB8AC3E}">
        <p14:creationId xmlns:p14="http://schemas.microsoft.com/office/powerpoint/2010/main" val="687934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22</a:t>
            </a:fld>
            <a:endParaRPr lang="en-US"/>
          </a:p>
        </p:txBody>
      </p:sp>
    </p:spTree>
    <p:extLst>
      <p:ext uri="{BB962C8B-B14F-4D97-AF65-F5344CB8AC3E}">
        <p14:creationId xmlns:p14="http://schemas.microsoft.com/office/powerpoint/2010/main" val="1093793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23</a:t>
            </a:fld>
            <a:endParaRPr lang="en-US"/>
          </a:p>
        </p:txBody>
      </p:sp>
    </p:spTree>
    <p:extLst>
      <p:ext uri="{BB962C8B-B14F-4D97-AF65-F5344CB8AC3E}">
        <p14:creationId xmlns:p14="http://schemas.microsoft.com/office/powerpoint/2010/main" val="1471219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Times" pitchFamily="18" charset="0"/>
                <a:ea typeface="ヒラギノ角ゴ Pro W3" charset="-128"/>
                <a:cs typeface="+mn-cs"/>
              </a:rPr>
              <a:t>Figure 2. Main focus areas of 143 popular magazine articles</a:t>
            </a:r>
          </a:p>
          <a:p>
            <a:r>
              <a:rPr lang="en-US" sz="1200" b="0" i="0" u="none" strike="noStrike" kern="1200" baseline="0" dirty="0">
                <a:solidFill>
                  <a:schemeClr val="tx1"/>
                </a:solidFill>
                <a:latin typeface="Times" pitchFamily="18" charset="0"/>
                <a:ea typeface="ヒラギノ角ゴ Pro W3" charset="-128"/>
                <a:cs typeface="+mn-cs"/>
              </a:rPr>
              <a:t>about cognitive health having a single primary health focus (2006-2007).</a:t>
            </a:r>
          </a:p>
          <a:p>
            <a:r>
              <a:rPr lang="en-US" sz="1200" b="0" i="0" u="none" strike="noStrike" kern="1200" baseline="0" dirty="0">
                <a:solidFill>
                  <a:schemeClr val="tx1"/>
                </a:solidFill>
                <a:latin typeface="Times" pitchFamily="18" charset="0"/>
                <a:ea typeface="ヒラギノ角ゴ Pro W3" charset="-128"/>
                <a:cs typeface="+mn-cs"/>
              </a:rPr>
              <a:t>(Percentages do not total 100 because less frequently occurring</a:t>
            </a:r>
          </a:p>
          <a:p>
            <a:r>
              <a:rPr lang="en-US" sz="1200" b="0" i="0" u="none" strike="noStrike" kern="1200" baseline="0" dirty="0">
                <a:solidFill>
                  <a:schemeClr val="tx1"/>
                </a:solidFill>
                <a:latin typeface="Times" pitchFamily="18" charset="0"/>
                <a:ea typeface="ヒラギノ角ゴ Pro W3" charset="-128"/>
                <a:cs typeface="+mn-cs"/>
              </a:rPr>
              <a:t>focus areas are not shown.)</a:t>
            </a:r>
          </a:p>
          <a:p>
            <a:endParaRPr lang="en-US" sz="1200" b="0" i="0" u="none" strike="noStrike" kern="1200" baseline="0" dirty="0">
              <a:solidFill>
                <a:schemeClr val="tx1"/>
              </a:solidFill>
              <a:latin typeface="Times" pitchFamily="18" charset="0"/>
              <a:ea typeface="ヒラギノ角ゴ Pro W3" charset="-128"/>
              <a:cs typeface="+mn-cs"/>
            </a:endParaRPr>
          </a:p>
          <a:p>
            <a:r>
              <a:rPr lang="en-US" sz="1200" b="0" i="0" u="none" strike="noStrike" kern="1200" baseline="0" dirty="0">
                <a:solidFill>
                  <a:schemeClr val="tx1"/>
                </a:solidFill>
                <a:latin typeface="Times" pitchFamily="18" charset="0"/>
                <a:ea typeface="ヒラギノ角ゴ Pro W3" charset="-128"/>
                <a:cs typeface="+mn-cs"/>
              </a:rPr>
              <a:t>Very little mention of physical activity – coverage not commensurate with state of the science</a:t>
            </a:r>
            <a:endParaRPr lang="en-US" dirty="0"/>
          </a:p>
        </p:txBody>
      </p:sp>
      <p:sp>
        <p:nvSpPr>
          <p:cNvPr id="78851" name="Slide Number Placeholder 3"/>
          <p:cNvSpPr>
            <a:spLocks noGrp="1"/>
          </p:cNvSpPr>
          <p:nvPr>
            <p:ph type="sldNum" sz="quarter" idx="5"/>
          </p:nvPr>
        </p:nvSpPr>
        <p:spPr>
          <a:noFill/>
        </p:spPr>
        <p:txBody>
          <a:bodyPr/>
          <a:lstStyle/>
          <a:p>
            <a:fld id="{F79887BF-FB54-4337-9BD8-DAD6B66EAD8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Times" pitchFamily="18" charset="0"/>
                <a:ea typeface="ヒラギノ角ゴ Pro W3" charset="-128"/>
                <a:cs typeface="+mn-cs"/>
              </a:rPr>
              <a:t>Although AD symptoms (30.6%), causes of AD (29.5%), and treatment (28.0%) were commonly</a:t>
            </a:r>
          </a:p>
          <a:p>
            <a:r>
              <a:rPr lang="en-US" sz="1200" b="0" i="0" u="none" strike="noStrike" kern="1200" baseline="0" dirty="0">
                <a:solidFill>
                  <a:schemeClr val="tx1"/>
                </a:solidFill>
                <a:latin typeface="Times" pitchFamily="18" charset="0"/>
                <a:ea typeface="ヒラギノ角ゴ Pro W3" charset="-128"/>
                <a:cs typeface="+mn-cs"/>
              </a:rPr>
              <a:t>addressed, quality of life of people with AD (12.5%) had more views than those more commonly</a:t>
            </a:r>
          </a:p>
          <a:p>
            <a:r>
              <a:rPr lang="en-US" sz="1200" b="0" i="0" u="none" strike="noStrike" kern="1200" baseline="0" dirty="0">
                <a:solidFill>
                  <a:schemeClr val="tx1"/>
                </a:solidFill>
                <a:latin typeface="Times" pitchFamily="18" charset="0"/>
                <a:ea typeface="ヒラギノ角ゴ Pro W3" charset="-128"/>
                <a:cs typeface="+mn-cs"/>
              </a:rPr>
              <a:t>covered content areas.</a:t>
            </a:r>
          </a:p>
        </p:txBody>
      </p:sp>
      <p:sp>
        <p:nvSpPr>
          <p:cNvPr id="78851" name="Slide Number Placeholder 3"/>
          <p:cNvSpPr>
            <a:spLocks noGrp="1"/>
          </p:cNvSpPr>
          <p:nvPr>
            <p:ph type="sldNum" sz="quarter" idx="5"/>
          </p:nvPr>
        </p:nvSpPr>
        <p:spPr>
          <a:noFill/>
        </p:spPr>
        <p:txBody>
          <a:bodyPr/>
          <a:lstStyle/>
          <a:p>
            <a:fld id="{F79887BF-FB54-4337-9BD8-DAD6B66EAD87}" type="slidenum">
              <a:rPr lang="en-US" smtClean="0"/>
              <a:pPr/>
              <a:t>25</a:t>
            </a:fld>
            <a:endParaRPr lang="en-US"/>
          </a:p>
        </p:txBody>
      </p:sp>
    </p:spTree>
    <p:extLst>
      <p:ext uri="{BB962C8B-B14F-4D97-AF65-F5344CB8AC3E}">
        <p14:creationId xmlns:p14="http://schemas.microsoft.com/office/powerpoint/2010/main" val="1319640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endParaRPr lang="en-US" sz="1200" b="0" i="0" u="none" strike="noStrike" kern="1200" baseline="0" dirty="0">
              <a:solidFill>
                <a:schemeClr val="tx1"/>
              </a:solidFill>
              <a:latin typeface="Times" pitchFamily="18" charset="0"/>
              <a:ea typeface="ヒラギノ角ゴ Pro W3" charset="-128"/>
              <a:cs typeface="+mn-cs"/>
            </a:endParaRPr>
          </a:p>
        </p:txBody>
      </p:sp>
      <p:sp>
        <p:nvSpPr>
          <p:cNvPr id="78851" name="Slide Number Placeholder 3"/>
          <p:cNvSpPr>
            <a:spLocks noGrp="1"/>
          </p:cNvSpPr>
          <p:nvPr>
            <p:ph type="sldNum" sz="quarter" idx="5"/>
          </p:nvPr>
        </p:nvSpPr>
        <p:spPr>
          <a:noFill/>
        </p:spPr>
        <p:txBody>
          <a:bodyPr/>
          <a:lstStyle/>
          <a:p>
            <a:fld id="{F79887BF-FB54-4337-9BD8-DAD6B66EAD87}" type="slidenum">
              <a:rPr lang="en-US" smtClean="0"/>
              <a:pPr/>
              <a:t>26</a:t>
            </a:fld>
            <a:endParaRPr lang="en-US"/>
          </a:p>
        </p:txBody>
      </p:sp>
    </p:spTree>
    <p:extLst>
      <p:ext uri="{BB962C8B-B14F-4D97-AF65-F5344CB8AC3E}">
        <p14:creationId xmlns:p14="http://schemas.microsoft.com/office/powerpoint/2010/main" val="3600390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Meeting people where they are – coffee shops!</a:t>
            </a:r>
          </a:p>
        </p:txBody>
      </p:sp>
      <p:sp>
        <p:nvSpPr>
          <p:cNvPr id="4" name="Slide Number Placeholder 3"/>
          <p:cNvSpPr>
            <a:spLocks noGrp="1"/>
          </p:cNvSpPr>
          <p:nvPr>
            <p:ph type="sldNum" sz="quarter" idx="10"/>
          </p:nvPr>
        </p:nvSpPr>
        <p:spPr/>
        <p:txBody>
          <a:bodyPr/>
          <a:lstStyle/>
          <a:p>
            <a:fld id="{FB053304-F06A-4545-B164-DCD3FB37281B}" type="slidenum">
              <a:rPr lang="en-US" smtClean="0"/>
              <a:t>27</a:t>
            </a:fld>
            <a:endParaRPr lang="en-US"/>
          </a:p>
        </p:txBody>
      </p:sp>
    </p:spTree>
    <p:extLst>
      <p:ext uri="{BB962C8B-B14F-4D97-AF65-F5344CB8AC3E}">
        <p14:creationId xmlns:p14="http://schemas.microsoft.com/office/powerpoint/2010/main" val="335792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28</a:t>
            </a:fld>
            <a:endParaRPr lang="en-US"/>
          </a:p>
        </p:txBody>
      </p:sp>
    </p:spTree>
    <p:extLst>
      <p:ext uri="{BB962C8B-B14F-4D97-AF65-F5344CB8AC3E}">
        <p14:creationId xmlns:p14="http://schemas.microsoft.com/office/powerpoint/2010/main" val="2649285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29</a:t>
            </a:fld>
            <a:endParaRPr lang="en-US"/>
          </a:p>
        </p:txBody>
      </p:sp>
    </p:spTree>
    <p:extLst>
      <p:ext uri="{BB962C8B-B14F-4D97-AF65-F5344CB8AC3E}">
        <p14:creationId xmlns:p14="http://schemas.microsoft.com/office/powerpoint/2010/main" val="215854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3BC3E74-20A5-47B6-A4F4-09B8CF81FB2E}" type="slidenum">
              <a:rPr lang="en-US" smtClean="0"/>
              <a:pPr>
                <a:defRPr/>
              </a:pPr>
              <a:t>3</a:t>
            </a:fld>
            <a:endParaRPr lang="en-US"/>
          </a:p>
        </p:txBody>
      </p:sp>
    </p:spTree>
    <p:extLst>
      <p:ext uri="{BB962C8B-B14F-4D97-AF65-F5344CB8AC3E}">
        <p14:creationId xmlns:p14="http://schemas.microsoft.com/office/powerpoint/2010/main" val="2368102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network also aims to build upon the April release of the IOM report on cognitive aging. This report examines the current state of the evidence and speaks to the “</a:t>
            </a:r>
            <a:r>
              <a:rPr lang="en-US" dirty="0"/>
              <a:t>public health dimensions of cognitive aging with an emphasis on definitions and terminology, epidemiology and surveillance, prevention and intervention, education of health professionals, and public awareness and education.”</a:t>
            </a:r>
          </a:p>
          <a:p>
            <a:endParaRPr lang="en-US" dirty="0"/>
          </a:p>
        </p:txBody>
      </p:sp>
      <p:sp>
        <p:nvSpPr>
          <p:cNvPr id="4" name="Slide Number Placeholder 3"/>
          <p:cNvSpPr>
            <a:spLocks noGrp="1"/>
          </p:cNvSpPr>
          <p:nvPr>
            <p:ph type="sldNum" sz="quarter" idx="10"/>
          </p:nvPr>
        </p:nvSpPr>
        <p:spPr/>
        <p:txBody>
          <a:bodyPr/>
          <a:lstStyle/>
          <a:p>
            <a:pPr>
              <a:defRPr/>
            </a:pPr>
            <a:fld id="{C54341A2-02A2-4F7F-A3BE-89F3B2575113}" type="slidenum">
              <a:rPr lang="en-US" altLang="en-US" smtClean="0"/>
              <a:pPr>
                <a:defRPr/>
              </a:pPr>
              <a:t>4</a:t>
            </a:fld>
            <a:endParaRPr lang="en-US" altLang="en-US"/>
          </a:p>
        </p:txBody>
      </p:sp>
    </p:spTree>
    <p:extLst>
      <p:ext uri="{BB962C8B-B14F-4D97-AF65-F5344CB8AC3E}">
        <p14:creationId xmlns:p14="http://schemas.microsoft.com/office/powerpoint/2010/main" val="55043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E173B-9CB0-4D55-8365-31401FCACCCC}" type="slidenum">
              <a:rPr lang="en-US"/>
              <a:pPr/>
              <a:t>5</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dirty="0">
              <a:latin typeface="Arial" charset="0"/>
              <a:ea typeface="ＭＳ Ｐゴシック" pitchFamily="1" charset="-128"/>
            </a:endParaRPr>
          </a:p>
        </p:txBody>
      </p:sp>
    </p:spTree>
    <p:extLst>
      <p:ext uri="{BB962C8B-B14F-4D97-AF65-F5344CB8AC3E}">
        <p14:creationId xmlns:p14="http://schemas.microsoft.com/office/powerpoint/2010/main" val="124500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network is comprised of funded sites (prevention research centers) at OHSU, University of Arizona, University of Pennsylvania, and University of South Carolina. </a:t>
            </a:r>
          </a:p>
          <a:p>
            <a:r>
              <a:rPr lang="en-US" baseline="0" dirty="0"/>
              <a:t>All activities are conducted in collaboration with program partners at the CDC Healthy Aging Program – Healthy Brain Initiative.</a:t>
            </a:r>
          </a:p>
          <a:p>
            <a:r>
              <a:rPr lang="en-US" baseline="0" dirty="0"/>
              <a:t>We also work with partners in the community such as the </a:t>
            </a:r>
            <a:r>
              <a:rPr lang="en-US" baseline="0" dirty="0" err="1"/>
              <a:t>Alz</a:t>
            </a:r>
            <a:r>
              <a:rPr lang="en-US" baseline="0" dirty="0"/>
              <a:t> Association and others. </a:t>
            </a:r>
            <a:endParaRPr lang="en-US" dirty="0"/>
          </a:p>
        </p:txBody>
      </p:sp>
      <p:sp>
        <p:nvSpPr>
          <p:cNvPr id="4" name="Slide Number Placeholder 3"/>
          <p:cNvSpPr>
            <a:spLocks noGrp="1"/>
          </p:cNvSpPr>
          <p:nvPr>
            <p:ph type="sldNum" sz="quarter" idx="10"/>
          </p:nvPr>
        </p:nvSpPr>
        <p:spPr/>
        <p:txBody>
          <a:bodyPr/>
          <a:lstStyle/>
          <a:p>
            <a:pPr>
              <a:defRPr/>
            </a:pPr>
            <a:fld id="{C54341A2-02A2-4F7F-A3BE-89F3B2575113}" type="slidenum">
              <a:rPr lang="en-US" altLang="en-US" smtClean="0"/>
              <a:pPr>
                <a:defRPr/>
              </a:pPr>
              <a:t>6</a:t>
            </a:fld>
            <a:endParaRPr lang="en-US" altLang="en-US" dirty="0"/>
          </a:p>
        </p:txBody>
      </p:sp>
    </p:spTree>
    <p:extLst>
      <p:ext uri="{BB962C8B-B14F-4D97-AF65-F5344CB8AC3E}">
        <p14:creationId xmlns:p14="http://schemas.microsoft.com/office/powerpoint/2010/main" val="284572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4341A2-02A2-4F7F-A3BE-89F3B2575113}" type="slidenum">
              <a:rPr lang="en-US" altLang="en-US">
                <a:solidFill>
                  <a:prstClr val="black"/>
                </a:solidFill>
              </a:rPr>
              <a:pPr>
                <a:defRPr/>
              </a:pPr>
              <a:t>7</a:t>
            </a:fld>
            <a:endParaRPr lang="en-US" altLang="en-US" dirty="0">
              <a:solidFill>
                <a:prstClr val="black"/>
              </a:solidFill>
            </a:endParaRPr>
          </a:p>
        </p:txBody>
      </p:sp>
    </p:spTree>
    <p:extLst>
      <p:ext uri="{BB962C8B-B14F-4D97-AF65-F5344CB8AC3E}">
        <p14:creationId xmlns:p14="http://schemas.microsoft.com/office/powerpoint/2010/main" val="320996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Guided by</a:t>
            </a:r>
            <a:r>
              <a:rPr lang="en-US" baseline="0" dirty="0"/>
              <a:t> the work of FSG, we use a collective impact approach.  </a:t>
            </a:r>
            <a:endParaRPr lang="en-US" dirty="0"/>
          </a:p>
        </p:txBody>
      </p:sp>
      <p:sp>
        <p:nvSpPr>
          <p:cNvPr id="4" name="Slide Number Placeholder 3"/>
          <p:cNvSpPr>
            <a:spLocks noGrp="1"/>
          </p:cNvSpPr>
          <p:nvPr>
            <p:ph type="sldNum" sz="quarter" idx="10"/>
          </p:nvPr>
        </p:nvSpPr>
        <p:spPr/>
        <p:txBody>
          <a:bodyPr/>
          <a:lstStyle/>
          <a:p>
            <a:pPr>
              <a:defRPr/>
            </a:pPr>
            <a:fld id="{C54341A2-02A2-4F7F-A3BE-89F3B2575113}" type="slidenum">
              <a:rPr lang="en-US" altLang="en-US">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347742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AB88C6-1FE2-4985-BF07-0F8AC5016C7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070944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C2C8833-C528-474F-8B7E-031FB2394F80}" type="datetimeFigureOut">
              <a:rPr lang="en-US" smtClean="0"/>
              <a:t>4/19/2019</a:t>
            </a:fld>
            <a:endParaRPr lang="en-US"/>
          </a:p>
        </p:txBody>
      </p:sp>
      <p:sp>
        <p:nvSpPr>
          <p:cNvPr id="8" name="Slide Number Placeholder 7"/>
          <p:cNvSpPr>
            <a:spLocks noGrp="1"/>
          </p:cNvSpPr>
          <p:nvPr>
            <p:ph type="sldNum" sz="quarter" idx="11"/>
          </p:nvPr>
        </p:nvSpPr>
        <p:spPr/>
        <p:txBody>
          <a:bodyPr/>
          <a:lstStyle/>
          <a:p>
            <a:fld id="{9B2E58F6-BF08-402C-A1B8-677BE4EF469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C8833-C528-474F-8B7E-031FB2394F8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E58F6-BF08-402C-A1B8-677BE4EF46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C8833-C528-474F-8B7E-031FB2394F8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E58F6-BF08-402C-A1B8-677BE4EF469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bwMode="auto">
          <a:xfrm>
            <a:off x="914400" y="304800"/>
            <a:ext cx="7467600" cy="990600"/>
          </a:xfrm>
          <a:prstGeom prst="rect">
            <a:avLst/>
          </a:prstGeom>
          <a:noFill/>
          <a:ln w="9525">
            <a:noFill/>
            <a:miter lim="800000"/>
            <a:headEnd/>
            <a:tailEnd/>
          </a:ln>
        </p:spPr>
        <p:txBody>
          <a:bodyPr anchor="ctr"/>
          <a:lstStyle/>
          <a:p>
            <a:pPr>
              <a:defRPr/>
            </a:pPr>
            <a:r>
              <a:rPr lang="en-US" sz="4000">
                <a:solidFill>
                  <a:schemeClr val="bg1"/>
                </a:solidFill>
                <a:latin typeface="Georgia" charset="0"/>
                <a:cs typeface="Arial" charset="0"/>
              </a:rPr>
              <a:t>Click to edit Master title style</a:t>
            </a:r>
          </a:p>
        </p:txBody>
      </p:sp>
      <p:sp>
        <p:nvSpPr>
          <p:cNvPr id="2" name="Title 1"/>
          <p:cNvSpPr>
            <a:spLocks noGrp="1"/>
          </p:cNvSpPr>
          <p:nvPr>
            <p:ph type="title"/>
          </p:nvPr>
        </p:nvSpPr>
        <p:spPr>
          <a:xfrm>
            <a:off x="914400" y="2747962"/>
            <a:ext cx="7162800" cy="1362075"/>
          </a:xfrm>
        </p:spPr>
        <p:txBody>
          <a:bodyPr anchor="t"/>
          <a:lstStyle>
            <a:lvl1pPr algn="l">
              <a:defRPr sz="3200" b="0" cap="none" baseline="0">
                <a:solidFill>
                  <a:srgbClr val="002060"/>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5576" y="502508"/>
            <a:ext cx="3834705" cy="815615"/>
          </a:xfrm>
          <a:prstGeom prst="rect">
            <a:avLst/>
          </a:prstGeom>
        </p:spPr>
        <p:txBody>
          <a:bodyPr anchor="b"/>
          <a:lstStyle>
            <a:lvl1pPr marL="0" indent="0">
              <a:buNone/>
              <a:defRPr sz="3200" b="0">
                <a:latin typeface="Georg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85576" y="1507524"/>
            <a:ext cx="3834705" cy="4473145"/>
          </a:xfrm>
          <a:prstGeom prst="rect">
            <a:avLst/>
          </a:prstGeom>
        </p:spPr>
        <p:txBody>
          <a:bodyPr/>
          <a:lstStyle>
            <a:lvl1pPr marL="230188" indent="-230188">
              <a:defRPr sz="2400"/>
            </a:lvl1pPr>
            <a:lvl2pPr marL="461963" indent="-231775">
              <a:tabLst/>
              <a:defRPr sz="2000"/>
            </a:lvl2pPr>
            <a:lvl3pPr marL="684213" indent="-222250">
              <a:defRPr sz="1800"/>
            </a:lvl3pPr>
            <a:lvl4pPr marL="914400" indent="-230188">
              <a:defRPr sz="1600"/>
            </a:lvl4pPr>
            <a:lvl5pPr marL="1144588" indent="-230188">
              <a:tabLs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73401" y="502508"/>
            <a:ext cx="3836211" cy="815615"/>
          </a:xfrm>
          <a:prstGeom prst="rect">
            <a:avLst/>
          </a:prstGeom>
        </p:spPr>
        <p:txBody>
          <a:bodyPr anchor="b"/>
          <a:lstStyle>
            <a:lvl1pPr marL="0" indent="0">
              <a:buNone/>
              <a:defRPr sz="3200" b="0">
                <a:latin typeface="Georgia"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10"/>
          </p:nvPr>
        </p:nvSpPr>
        <p:spPr>
          <a:xfrm>
            <a:off x="5086873" y="1507524"/>
            <a:ext cx="3834705" cy="4473145"/>
          </a:xfrm>
          <a:prstGeom prst="rect">
            <a:avLst/>
          </a:prstGeom>
        </p:spPr>
        <p:txBody>
          <a:bodyPr/>
          <a:lstStyle>
            <a:lvl1pPr marL="230188" indent="-230188">
              <a:defRPr sz="2400"/>
            </a:lvl1pPr>
            <a:lvl2pPr marL="461963" indent="-231775">
              <a:tabLst/>
              <a:defRPr sz="2000"/>
            </a:lvl2pPr>
            <a:lvl3pPr marL="684213" indent="-222250">
              <a:defRPr sz="1800"/>
            </a:lvl3pPr>
            <a:lvl4pPr marL="914400" indent="-230188">
              <a:defRPr sz="1600"/>
            </a:lvl4pPr>
            <a:lvl5pPr marL="1144588" indent="-230188">
              <a:tabLs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4171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41716" y="5070770"/>
            <a:ext cx="5486400" cy="57214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980304" y="897929"/>
            <a:ext cx="7467600" cy="5072449"/>
          </a:xfrm>
          <a:prstGeom prst="rect">
            <a:avLst/>
          </a:prstGeom>
        </p:spPr>
        <p:txBody>
          <a:bodyPr/>
          <a:lstStyle>
            <a:lvl1pPr>
              <a:buFontTx/>
              <a:buNone/>
              <a:defRPr/>
            </a:lvl1pPr>
          </a:lstStyle>
          <a:p>
            <a:pPr lvl="0"/>
            <a:endParaRPr 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EE90DB2-9ECF-4026-807C-0372525DECBF}" type="slidenum">
              <a:rPr lang="en-US"/>
              <a:pPr>
                <a:defRPr/>
              </a:pPr>
              <a:t>‹#›</a:t>
            </a:fld>
            <a:endParaRPr lang="en-US"/>
          </a:p>
        </p:txBody>
      </p:sp>
    </p:spTree>
    <p:extLst>
      <p:ext uri="{BB962C8B-B14F-4D97-AF65-F5344CB8AC3E}">
        <p14:creationId xmlns:p14="http://schemas.microsoft.com/office/powerpoint/2010/main" val="4101570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11188"/>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6FFCF2-5E9E-4E66-886C-1C8CB273D00D}" type="slidenum">
              <a:rPr lang="en-US"/>
              <a:pPr>
                <a:defRPr/>
              </a:pPr>
              <a:t>‹#›</a:t>
            </a:fld>
            <a:endParaRPr lang="en-US"/>
          </a:p>
        </p:txBody>
      </p:sp>
    </p:spTree>
    <p:extLst>
      <p:ext uri="{BB962C8B-B14F-4D97-AF65-F5344CB8AC3E}">
        <p14:creationId xmlns:p14="http://schemas.microsoft.com/office/powerpoint/2010/main" val="1270991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597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width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indent="0" algn="l">
              <a:buFont typeface="Arial"/>
              <a:buNone/>
              <a:defRPr sz="4200"/>
            </a:lvl1pPr>
          </a:lstStyle>
          <a:p>
            <a:r>
              <a:rPr lang="en-US" dirty="0"/>
              <a:t>Click to edit Master title style</a:t>
            </a:r>
          </a:p>
        </p:txBody>
      </p:sp>
      <p:sp>
        <p:nvSpPr>
          <p:cNvPr id="7" name="Text Placeholder 6"/>
          <p:cNvSpPr>
            <a:spLocks noGrp="1"/>
          </p:cNvSpPr>
          <p:nvPr>
            <p:ph type="body" sz="quarter" idx="13"/>
          </p:nvPr>
        </p:nvSpPr>
        <p:spPr>
          <a:xfrm>
            <a:off x="457200" y="1593852"/>
            <a:ext cx="8229600" cy="3249613"/>
          </a:xfrm>
        </p:spPr>
        <p:txBody>
          <a:bodyPr>
            <a:normAutofit/>
          </a:bodyPr>
          <a:lstStyle>
            <a:lvl1pPr marL="0" indent="0">
              <a:buNone/>
              <a:defRPr sz="3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44430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8833-C528-474F-8B7E-031FB2394F8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E58F6-BF08-402C-A1B8-677BE4EF46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C8833-C528-474F-8B7E-031FB2394F8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E58F6-BF08-402C-A1B8-677BE4EF469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C8833-C528-474F-8B7E-031FB2394F80}"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E58F6-BF08-402C-A1B8-677BE4EF469D}"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C2C8833-C528-474F-8B7E-031FB2394F80}" type="datetimeFigureOut">
              <a:rPr lang="en-US" smtClean="0"/>
              <a:t>4/19/2019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E58F6-BF08-402C-A1B8-677BE4EF469D}"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C8833-C528-474F-8B7E-031FB2394F80}" type="datetimeFigureOut">
              <a:rPr lang="en-US" smtClean="0"/>
              <a:t>4/19/2019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E58F6-BF08-402C-A1B8-677BE4EF46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C8833-C528-474F-8B7E-031FB2394F80}" type="datetimeFigureOut">
              <a:rPr lang="en-US" smtClean="0"/>
              <a:t>4/19/2019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E58F6-BF08-402C-A1B8-677BE4EF46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C8833-C528-474F-8B7E-031FB2394F80}"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E58F6-BF08-402C-A1B8-677BE4EF46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C8833-C528-474F-8B7E-031FB2394F80}" type="datetimeFigureOut">
              <a:rPr lang="en-US" smtClean="0"/>
              <a:t>4/19/2019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E58F6-BF08-402C-A1B8-677BE4EF46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C2C8833-C528-474F-8B7E-031FB2394F80}" type="datetimeFigureOut">
              <a:rPr lang="en-US" smtClean="0"/>
              <a:t>4/19/2019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B2E58F6-BF08-402C-A1B8-677BE4EF469D}"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828" r:id="rId12"/>
    <p:sldLayoutId id="2147483830" r:id="rId13"/>
    <p:sldLayoutId id="2147483833" r:id="rId14"/>
    <p:sldLayoutId id="2147483834" r:id="rId15"/>
    <p:sldLayoutId id="2147483943" r:id="rId16"/>
    <p:sldLayoutId id="2147483944" r:id="rId17"/>
    <p:sldLayoutId id="2147483945" r:id="rId18"/>
    <p:sldLayoutId id="2147483946" r:id="rId19"/>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snew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136706" y="917089"/>
            <a:ext cx="8768862" cy="1219200"/>
          </a:xfrm>
        </p:spPr>
        <p:txBody>
          <a:bodyPr>
            <a:noAutofit/>
          </a:bodyPr>
          <a:lstStyle/>
          <a:p>
            <a:r>
              <a:rPr lang="en-US" sz="3600" b="1" dirty="0">
                <a:solidFill>
                  <a:srgbClr val="66007E"/>
                </a:solidFill>
              </a:rPr>
              <a:t>Diverse Communities’ Perceptions of and Messaging about Cognitive Health and Impairment</a:t>
            </a:r>
            <a:endParaRPr lang="en-US" sz="3600" dirty="0">
              <a:solidFill>
                <a:srgbClr val="66007E"/>
              </a:solidFill>
              <a:latin typeface="Georgia" charset="0"/>
              <a:cs typeface="Arial" charset="0"/>
            </a:endParaRPr>
          </a:p>
        </p:txBody>
      </p:sp>
      <p:sp>
        <p:nvSpPr>
          <p:cNvPr id="11267" name="Rectangle 5"/>
          <p:cNvSpPr>
            <a:spLocks noGrp="1" noChangeArrowheads="1"/>
          </p:cNvSpPr>
          <p:nvPr>
            <p:ph type="subTitle" idx="1"/>
          </p:nvPr>
        </p:nvSpPr>
        <p:spPr bwMode="auto">
          <a:xfrm>
            <a:off x="-50861" y="1956996"/>
            <a:ext cx="9144000" cy="2877779"/>
          </a:xfrm>
          <a:noFill/>
          <a:ln>
            <a:miter lim="800000"/>
            <a:headEnd/>
            <a:tailEnd/>
          </a:ln>
        </p:spPr>
        <p:txBody>
          <a:bodyPr vert="horz" wrap="square" lIns="91440" tIns="45720" rIns="91440" bIns="45720" numCol="1" anchor="t" anchorCtr="0" compatLnSpc="1">
            <a:prstTxWarp prst="textNoShape">
              <a:avLst/>
            </a:prstTxWarp>
            <a:normAutofit/>
          </a:bodyPr>
          <a:lstStyle/>
          <a:p>
            <a:endParaRPr lang="en-US" sz="1800" dirty="0"/>
          </a:p>
          <a:p>
            <a:pPr algn="ctr"/>
            <a:r>
              <a:rPr lang="en-US" sz="3300" b="1" dirty="0">
                <a:solidFill>
                  <a:schemeClr val="tx1">
                    <a:lumMod val="75000"/>
                    <a:lumOff val="25000"/>
                  </a:schemeClr>
                </a:solidFill>
                <a:latin typeface="Arial" panose="020B0604020202020204" pitchFamily="34" charset="0"/>
                <a:cs typeface="Arial" panose="020B0604020202020204" pitchFamily="34" charset="0"/>
              </a:rPr>
              <a:t>Daniela B. Friedman, PhD</a:t>
            </a:r>
          </a:p>
          <a:p>
            <a:pPr algn="ctr"/>
            <a:endParaRPr lang="en-US" sz="3300" b="1"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b="1" dirty="0">
                <a:solidFill>
                  <a:schemeClr val="tx1">
                    <a:lumMod val="75000"/>
                    <a:lumOff val="25000"/>
                  </a:schemeClr>
                </a:solidFill>
                <a:latin typeface="Arial" panose="020B0604020202020204" pitchFamily="34" charset="0"/>
                <a:cs typeface="Arial" panose="020B0604020202020204" pitchFamily="34" charset="0"/>
              </a:rPr>
              <a:t>Department of Health Promotion, Education, and Behavior</a:t>
            </a:r>
          </a:p>
          <a:p>
            <a:pPr algn="ctr"/>
            <a:r>
              <a:rPr lang="en-US" b="1" dirty="0">
                <a:solidFill>
                  <a:schemeClr val="tx1">
                    <a:lumMod val="75000"/>
                    <a:lumOff val="25000"/>
                  </a:schemeClr>
                </a:solidFill>
                <a:latin typeface="Arial" panose="020B0604020202020204" pitchFamily="34" charset="0"/>
                <a:cs typeface="Arial" panose="020B0604020202020204" pitchFamily="34" charset="0"/>
              </a:rPr>
              <a:t>dbfriedman@sc.edu</a:t>
            </a:r>
          </a:p>
          <a:p>
            <a:pPr algn="ctr"/>
            <a:endParaRPr lang="en-US" sz="33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754794" y="6431059"/>
            <a:ext cx="7532687" cy="338554"/>
          </a:xfrm>
          <a:prstGeom prst="rect">
            <a:avLst/>
          </a:prstGeom>
          <a:noFill/>
        </p:spPr>
        <p:txBody>
          <a:bodyPr>
            <a:spAutoFit/>
          </a:bodyPr>
          <a:lstStyle/>
          <a:p>
            <a:pPr>
              <a:defRPr/>
            </a:pPr>
            <a:r>
              <a:rPr lang="en-US" sz="800" dirty="0">
                <a:solidFill>
                  <a:schemeClr val="tx1">
                    <a:lumMod val="65000"/>
                    <a:lumOff val="35000"/>
                  </a:schemeClr>
                </a:solidFill>
                <a:latin typeface="+mn-lt"/>
              </a:rPr>
              <a:t>This presentation was supported by Cooperative Agreement Number  </a:t>
            </a:r>
            <a:r>
              <a:rPr lang="en-US" sz="800" dirty="0">
                <a:solidFill>
                  <a:schemeClr val="tx1">
                    <a:lumMod val="65000"/>
                    <a:lumOff val="35000"/>
                  </a:schemeClr>
                </a:solidFill>
                <a:latin typeface="+mn-lt"/>
                <a:cs typeface="Arial" panose="020B0604020202020204" pitchFamily="34" charset="0"/>
              </a:rPr>
              <a:t>U48/</a:t>
            </a:r>
            <a:r>
              <a:rPr lang="en-US" sz="800" dirty="0">
                <a:solidFill>
                  <a:schemeClr val="tx1">
                    <a:lumMod val="65000"/>
                    <a:lumOff val="35000"/>
                  </a:schemeClr>
                </a:solidFill>
                <a:latin typeface="+mn-lt"/>
              </a:rPr>
              <a:t>DP005000-01S7</a:t>
            </a:r>
            <a:r>
              <a:rPr lang="en-US" sz="800" dirty="0">
                <a:solidFill>
                  <a:schemeClr val="tx1">
                    <a:lumMod val="65000"/>
                    <a:lumOff val="35000"/>
                  </a:schemeClr>
                </a:solidFill>
                <a:latin typeface="+mn-lt"/>
                <a:cs typeface="Arial" panose="020B0604020202020204" pitchFamily="34" charset="0"/>
              </a:rPr>
              <a:t> </a:t>
            </a:r>
            <a:r>
              <a:rPr lang="en-US" sz="800" dirty="0">
                <a:solidFill>
                  <a:schemeClr val="tx1">
                    <a:lumMod val="65000"/>
                    <a:lumOff val="35000"/>
                  </a:schemeClr>
                </a:solidFill>
                <a:latin typeface="+mn-lt"/>
              </a:rPr>
              <a:t>from the Centers for  Disease Control and Prevention. The findings and conclusions in this presentation are those of the author(s)  and do not necessarily represent the official position of the Centers for Disease Control and Prevention.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553" y="4963023"/>
            <a:ext cx="2845904" cy="67838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2400" y="5033984"/>
            <a:ext cx="3223679" cy="536460"/>
          </a:xfrm>
          <a:prstGeom prst="rect">
            <a:avLst/>
          </a:prstGeom>
        </p:spPr>
      </p:pic>
      <p:pic>
        <p:nvPicPr>
          <p:cNvPr id="3074" name="Content Placeholder 3" descr="A close up of a logo&#10;&#10;Description automatically generat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4" y="4304149"/>
            <a:ext cx="2485973" cy="165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45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42900" y="1977390"/>
            <a:ext cx="8458200" cy="2133600"/>
          </a:xfrm>
        </p:spPr>
        <p:txBody>
          <a:bodyPr>
            <a:normAutofit/>
          </a:bodyPr>
          <a:lstStyle/>
          <a:p>
            <a:pPr marL="0" indent="0">
              <a:buNone/>
            </a:pPr>
            <a:r>
              <a:rPr lang="en-US" sz="2400" dirty="0">
                <a:solidFill>
                  <a:schemeClr val="tx1"/>
                </a:solidFill>
                <a:latin typeface="Arial" panose="020B0604020202020204" pitchFamily="34" charset="0"/>
                <a:cs typeface="Arial" panose="020B0604020202020204" pitchFamily="34" charset="0"/>
              </a:rPr>
              <a:t>Primary goal: to participate in collaborative activities and evaluation of the national HBRN to advance the public health research and translation agenda for cognitive health and healthy aging. </a:t>
            </a:r>
          </a:p>
          <a:p>
            <a:pPr marL="0" indent="0">
              <a:buNone/>
            </a:pPr>
            <a:endParaRPr lang="en-US" sz="4800" dirty="0"/>
          </a:p>
          <a:p>
            <a:pPr marL="0" indent="0">
              <a:buNone/>
            </a:pPr>
            <a:endParaRPr lang="en-US" sz="4400" dirty="0"/>
          </a:p>
          <a:p>
            <a:pPr lvl="0"/>
            <a:endParaRPr lang="en-US" sz="2000" dirty="0"/>
          </a:p>
          <a:p>
            <a:pPr marL="0" indent="0">
              <a:buNone/>
            </a:pPr>
            <a:endParaRPr lang="en-US" sz="1600" dirty="0"/>
          </a:p>
          <a:p>
            <a:pPr>
              <a:buBlip>
                <a:blip r:embed="rId3"/>
              </a:buBlip>
            </a:pPr>
            <a:endParaRPr lang="en-US" sz="1600" dirty="0"/>
          </a:p>
          <a:p>
            <a:pPr marL="0" indent="0">
              <a:buNone/>
            </a:pPr>
            <a:endParaRPr lang="en-US" sz="1600" dirty="0"/>
          </a:p>
        </p:txBody>
      </p:sp>
      <p:sp>
        <p:nvSpPr>
          <p:cNvPr id="2" name="Title 1"/>
          <p:cNvSpPr>
            <a:spLocks noGrp="1"/>
          </p:cNvSpPr>
          <p:nvPr>
            <p:ph type="title"/>
          </p:nvPr>
        </p:nvSpPr>
        <p:spPr>
          <a:xfrm>
            <a:off x="38100" y="335719"/>
            <a:ext cx="9067800" cy="1371600"/>
          </a:xfrm>
        </p:spPr>
        <p:txBody>
          <a:bodyPr vert="horz" lIns="91440" tIns="45720" rIns="91440" bIns="45720" rtlCol="0" anchor="b">
            <a:noAutofit/>
          </a:bodyPr>
          <a:lstStyle/>
          <a:p>
            <a:r>
              <a:rPr lang="en-US" sz="3600" dirty="0">
                <a:solidFill>
                  <a:srgbClr val="66007E"/>
                </a:solidFill>
              </a:rPr>
              <a:t>South Carolina Healthy Brain Research Network (SC-HBRN)</a:t>
            </a:r>
          </a:p>
        </p:txBody>
      </p:sp>
      <p:sp>
        <p:nvSpPr>
          <p:cNvPr id="5" name="Rectangle 5">
            <a:extLst>
              <a:ext uri="{FF2B5EF4-FFF2-40B4-BE49-F238E27FC236}">
                <a16:creationId xmlns:a16="http://schemas.microsoft.com/office/drawing/2014/main" id="{36D25C97-DD52-4737-9ED6-F40F6C1224A2}"/>
              </a:ext>
            </a:extLst>
          </p:cNvPr>
          <p:cNvSpPr txBox="1">
            <a:spLocks noChangeArrowheads="1"/>
          </p:cNvSpPr>
          <p:nvPr/>
        </p:nvSpPr>
        <p:spPr bwMode="auto">
          <a:xfrm>
            <a:off x="369620" y="3889133"/>
            <a:ext cx="8431480" cy="2968867"/>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4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8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9pPr>
          </a:lstStyle>
          <a:p>
            <a:pPr marL="0" indent="0" fontAlgn="auto">
              <a:spcAft>
                <a:spcPts val="0"/>
              </a:spcAft>
              <a:buNone/>
            </a:pPr>
            <a:r>
              <a:rPr lang="en-US" sz="2200" dirty="0">
                <a:solidFill>
                  <a:schemeClr val="tx1"/>
                </a:solidFill>
                <a:latin typeface="Arial" panose="020B0604020202020204" pitchFamily="34" charset="0"/>
                <a:cs typeface="Arial" panose="020B0604020202020204" pitchFamily="34" charset="0"/>
              </a:rPr>
              <a:t>Specific aims are to:</a:t>
            </a:r>
          </a:p>
          <a:p>
            <a:pPr marL="457200" indent="-457200" fontAlgn="auto">
              <a:spcAft>
                <a:spcPts val="0"/>
              </a:spcAft>
              <a:buFont typeface="Arial" pitchFamily="34" charset="0"/>
              <a:buAutoNum type="arabicParenBoth"/>
            </a:pPr>
            <a:r>
              <a:rPr lang="en-US" sz="2200" dirty="0">
                <a:solidFill>
                  <a:schemeClr val="tx1"/>
                </a:solidFill>
                <a:latin typeface="Arial" panose="020B0604020202020204" pitchFamily="34" charset="0"/>
                <a:cs typeface="Arial" panose="020B0604020202020204" pitchFamily="34" charset="0"/>
              </a:rPr>
              <a:t>Pursue a cognitive health and healthy aging research agenda</a:t>
            </a:r>
          </a:p>
          <a:p>
            <a:pPr marL="457200" indent="-457200" fontAlgn="auto">
              <a:spcAft>
                <a:spcPts val="0"/>
              </a:spcAft>
              <a:buFont typeface="Arial" pitchFamily="34" charset="0"/>
              <a:buAutoNum type="arabicParenBoth"/>
            </a:pPr>
            <a:r>
              <a:rPr lang="en-US" sz="2200" dirty="0">
                <a:solidFill>
                  <a:schemeClr val="tx1"/>
                </a:solidFill>
                <a:latin typeface="Arial" panose="020B0604020202020204" pitchFamily="34" charset="0"/>
                <a:cs typeface="Arial" panose="020B0604020202020204" pitchFamily="34" charset="0"/>
              </a:rPr>
              <a:t>Advance collaborative and applied research in the areas of cognitive health and healthy aging</a:t>
            </a:r>
          </a:p>
          <a:p>
            <a:pPr marL="457200" indent="-457200" fontAlgn="auto">
              <a:spcAft>
                <a:spcPts val="0"/>
              </a:spcAft>
              <a:buFont typeface="Arial" pitchFamily="34" charset="0"/>
              <a:buAutoNum type="arabicParenBoth"/>
            </a:pPr>
            <a:r>
              <a:rPr lang="en-US" sz="2200" dirty="0">
                <a:solidFill>
                  <a:schemeClr val="tx1"/>
                </a:solidFill>
                <a:latin typeface="Arial" panose="020B0604020202020204" pitchFamily="34" charset="0"/>
                <a:cs typeface="Arial" panose="020B0604020202020204" pitchFamily="34" charset="0"/>
              </a:rPr>
              <a:t>Support fellowship training of student scholars</a:t>
            </a:r>
          </a:p>
          <a:p>
            <a:pPr fontAlgn="auto">
              <a:spcAft>
                <a:spcPts val="0"/>
              </a:spcAft>
            </a:pPr>
            <a:endParaRPr lang="en-US" sz="2400" dirty="0">
              <a:latin typeface="Arial" charset="0"/>
              <a:cs typeface="Arial" charset="0"/>
            </a:endParaRPr>
          </a:p>
        </p:txBody>
      </p:sp>
    </p:spTree>
    <p:extLst>
      <p:ext uri="{BB962C8B-B14F-4D97-AF65-F5344CB8AC3E}">
        <p14:creationId xmlns:p14="http://schemas.microsoft.com/office/powerpoint/2010/main" val="37079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76A2-9ECB-4EA4-BBFD-269BF37D50BB}"/>
              </a:ext>
            </a:extLst>
          </p:cNvPr>
          <p:cNvSpPr>
            <a:spLocks noGrp="1"/>
          </p:cNvSpPr>
          <p:nvPr>
            <p:ph type="title"/>
          </p:nvPr>
        </p:nvSpPr>
        <p:spPr>
          <a:xfrm>
            <a:off x="658058" y="-539748"/>
            <a:ext cx="7588824" cy="1600200"/>
          </a:xfrm>
        </p:spPr>
        <p:txBody>
          <a:bodyPr>
            <a:normAutofit/>
          </a:bodyPr>
          <a:lstStyle/>
          <a:p>
            <a:r>
              <a:rPr lang="en-US" altLang="zh-CN" dirty="0">
                <a:solidFill>
                  <a:srgbClr val="66007E"/>
                </a:solidFill>
              </a:rPr>
              <a:t>South Carolina HBRN Scholars</a:t>
            </a:r>
            <a:endParaRPr lang="zh-CN" altLang="en-US" dirty="0">
              <a:solidFill>
                <a:srgbClr val="66007E"/>
              </a:solidFill>
            </a:endParaRPr>
          </a:p>
        </p:txBody>
      </p:sp>
      <p:sp>
        <p:nvSpPr>
          <p:cNvPr id="7" name="Content Placeholder 2"/>
          <p:cNvSpPr txBox="1">
            <a:spLocks/>
          </p:cNvSpPr>
          <p:nvPr/>
        </p:nvSpPr>
        <p:spPr>
          <a:xfrm>
            <a:off x="457200" y="1485901"/>
            <a:ext cx="8464550" cy="4902199"/>
          </a:xfrm>
          <a:prstGeom prst="rect">
            <a:avLst/>
          </a:prstGeom>
        </p:spPr>
        <p:txBody>
          <a:bodyPr>
            <a:normAutofit/>
          </a:bodyPr>
          <a:lstStyle>
            <a:lvl1pPr marL="342900" indent="-342900" algn="l" defTabSz="457200" rtl="0" eaLnBrk="1" latinLnBrk="0" hangingPunct="1">
              <a:spcBef>
                <a:spcPct val="20000"/>
              </a:spcBef>
              <a:buClr>
                <a:srgbClr val="494882"/>
              </a:buClr>
              <a:buFont typeface="Arial"/>
              <a:buChar char="•"/>
              <a:defRPr sz="3200" kern="1200" spc="80" baseline="0">
                <a:solidFill>
                  <a:schemeClr val="tx1">
                    <a:lumMod val="75000"/>
                    <a:lumOff val="25000"/>
                  </a:schemeClr>
                </a:solidFill>
                <a:latin typeface="Tahoma"/>
                <a:ea typeface="+mn-ea"/>
                <a:cs typeface="Tahoma"/>
              </a:defRPr>
            </a:lvl1pPr>
            <a:lvl2pPr marL="742950" indent="-285750" algn="l" defTabSz="457200" rtl="0" eaLnBrk="1" latinLnBrk="0" hangingPunct="1">
              <a:spcBef>
                <a:spcPct val="20000"/>
              </a:spcBef>
              <a:buClr>
                <a:srgbClr val="494882"/>
              </a:buClr>
              <a:buFont typeface="Arial"/>
              <a:buChar char="–"/>
              <a:defRPr sz="2800" kern="1200" spc="80" baseline="0">
                <a:solidFill>
                  <a:schemeClr val="tx1">
                    <a:lumMod val="75000"/>
                    <a:lumOff val="25000"/>
                  </a:schemeClr>
                </a:solidFill>
                <a:latin typeface="Tahoma"/>
                <a:ea typeface="+mn-ea"/>
                <a:cs typeface="Tahoma"/>
              </a:defRPr>
            </a:lvl2pPr>
            <a:lvl3pPr marL="1143000" indent="-228600" algn="l" defTabSz="457200" rtl="0" eaLnBrk="1" latinLnBrk="0" hangingPunct="1">
              <a:spcBef>
                <a:spcPct val="20000"/>
              </a:spcBef>
              <a:buClr>
                <a:srgbClr val="494882"/>
              </a:buClr>
              <a:buFont typeface="Arial"/>
              <a:buChar char="•"/>
              <a:defRPr sz="2400" kern="1200" spc="80" baseline="0">
                <a:solidFill>
                  <a:schemeClr val="tx1">
                    <a:lumMod val="75000"/>
                    <a:lumOff val="25000"/>
                  </a:schemeClr>
                </a:solidFill>
                <a:latin typeface="Tahoma"/>
                <a:ea typeface="+mn-ea"/>
                <a:cs typeface="Tahoma"/>
              </a:defRPr>
            </a:lvl3pPr>
            <a:lvl4pPr marL="1600200" indent="-228600" algn="l" defTabSz="457200" rtl="0" eaLnBrk="1" latinLnBrk="0" hangingPunct="1">
              <a:spcBef>
                <a:spcPct val="20000"/>
              </a:spcBef>
              <a:buClr>
                <a:srgbClr val="494882"/>
              </a:buClr>
              <a:buFont typeface="Arial"/>
              <a:buChar char="–"/>
              <a:defRPr sz="2000" kern="1200" spc="80" baseline="0">
                <a:solidFill>
                  <a:schemeClr val="tx1">
                    <a:lumMod val="75000"/>
                    <a:lumOff val="25000"/>
                  </a:schemeClr>
                </a:solidFill>
                <a:latin typeface="Tahoma"/>
                <a:ea typeface="+mn-ea"/>
                <a:cs typeface="Tahoma"/>
              </a:defRPr>
            </a:lvl4pPr>
            <a:lvl5pPr marL="2057400" indent="-228600" algn="l" defTabSz="457200" rtl="0" eaLnBrk="1" latinLnBrk="0" hangingPunct="1">
              <a:spcBef>
                <a:spcPct val="20000"/>
              </a:spcBef>
              <a:buClr>
                <a:srgbClr val="494882"/>
              </a:buClr>
              <a:buFont typeface="Arial"/>
              <a:buChar char="»"/>
              <a:defRPr sz="2000" kern="1200" spc="80" baseline="0">
                <a:solidFill>
                  <a:schemeClr val="tx1">
                    <a:lumMod val="75000"/>
                    <a:lumOff val="25000"/>
                  </a:schemeClr>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u"/>
            </a:pPr>
            <a:r>
              <a:rPr lang="en-US" dirty="0">
                <a:solidFill>
                  <a:schemeClr val="tx1"/>
                </a:solidFill>
                <a:latin typeface="Arial" panose="020B0604020202020204" pitchFamily="34" charset="0"/>
                <a:cs typeface="Arial" panose="020B0604020202020204" pitchFamily="34" charset="0"/>
              </a:rPr>
              <a:t> Undergraduate to postdoctoral levels</a:t>
            </a:r>
          </a:p>
          <a:p>
            <a:pPr>
              <a:buFont typeface="Wingdings" panose="05000000000000000000" pitchFamily="2" charset="2"/>
              <a:buChar char="u"/>
            </a:pPr>
            <a:r>
              <a:rPr lang="en-US" dirty="0">
                <a:solidFill>
                  <a:schemeClr val="tx1"/>
                </a:solidFill>
                <a:latin typeface="Arial" panose="020B0604020202020204" pitchFamily="34" charset="0"/>
                <a:cs typeface="Arial" panose="020B0604020202020204" pitchFamily="34" charset="0"/>
              </a:rPr>
              <a:t> Represent multiple departments</a:t>
            </a:r>
          </a:p>
          <a:p>
            <a:pPr>
              <a:buFont typeface="Wingdings" panose="05000000000000000000" pitchFamily="2" charset="2"/>
              <a:buChar char="u"/>
            </a:pPr>
            <a:r>
              <a:rPr lang="en-US" dirty="0">
                <a:solidFill>
                  <a:schemeClr val="tx1"/>
                </a:solidFill>
                <a:latin typeface="Arial" panose="020B0604020202020204" pitchFamily="34" charset="0"/>
                <a:cs typeface="Arial" panose="020B0604020202020204" pitchFamily="34" charset="0"/>
              </a:rPr>
              <a:t> Participate in multi-sites HBRN projects</a:t>
            </a:r>
          </a:p>
        </p:txBody>
      </p:sp>
      <p:pic>
        <p:nvPicPr>
          <p:cNvPr id="8" name="Picture 3" descr="Discover USC 2"/>
          <p:cNvPicPr>
            <a:picLocks noChangeAspect="1" noChangeArrowheads="1"/>
          </p:cNvPicPr>
          <p:nvPr/>
        </p:nvPicPr>
        <p:blipFill>
          <a:blip r:embed="rId3" cstate="print">
            <a:extLst>
              <a:ext uri="{28A0092B-C50C-407E-A947-70E740481C1C}">
                <a14:useLocalDpi xmlns:a14="http://schemas.microsoft.com/office/drawing/2010/main" val="0"/>
              </a:ext>
            </a:extLst>
          </a:blip>
          <a:srcRect l="13379" t="11145" r="7953" b="9911"/>
          <a:stretch>
            <a:fillRect/>
          </a:stretch>
        </p:blipFill>
        <p:spPr bwMode="auto">
          <a:xfrm rot="5400000">
            <a:off x="3171597" y="4253508"/>
            <a:ext cx="2561747" cy="1928729"/>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pic>
        <p:nvPicPr>
          <p:cNvPr id="9" name="Picture 2" descr="Kristie and Shreya (1)"/>
          <p:cNvPicPr>
            <a:picLocks noChangeAspect="1" noChangeArrowheads="1"/>
          </p:cNvPicPr>
          <p:nvPr/>
        </p:nvPicPr>
        <p:blipFill>
          <a:blip r:embed="rId4">
            <a:extLst>
              <a:ext uri="{28A0092B-C50C-407E-A947-70E740481C1C}">
                <a14:useLocalDpi xmlns:a14="http://schemas.microsoft.com/office/drawing/2010/main" val="0"/>
              </a:ext>
            </a:extLst>
          </a:blip>
          <a:srcRect l="581" t="6409" r="1166" b="7286"/>
          <a:stretch>
            <a:fillRect/>
          </a:stretch>
        </p:blipFill>
        <p:spPr bwMode="auto">
          <a:xfrm>
            <a:off x="1077702" y="3937000"/>
            <a:ext cx="2187241" cy="2560320"/>
          </a:xfrm>
          <a:prstGeom prst="rect">
            <a:avLst/>
          </a:prstGeom>
          <a:noFill/>
          <a:ln>
            <a:noFill/>
          </a:ln>
          <a:effectLst/>
          <a:extLst>
            <a:ext uri="{909E8E84-426E-40DD-AFC4-6F175D3DCCD1}">
              <a14:hiddenFill xmlns:a14="http://schemas.microsoft.com/office/drawing/2010/main">
                <a:solidFill>
                  <a:srgbClr val="80A509"/>
                </a:solidFill>
              </a14:hiddenFill>
            </a:ex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9998" y="3936999"/>
            <a:ext cx="3084576" cy="2313432"/>
          </a:xfrm>
          <a:prstGeom prst="rect">
            <a:avLst/>
          </a:prstGeom>
        </p:spPr>
      </p:pic>
    </p:spTree>
    <p:extLst>
      <p:ext uri="{BB962C8B-B14F-4D97-AF65-F5344CB8AC3E}">
        <p14:creationId xmlns:p14="http://schemas.microsoft.com/office/powerpoint/2010/main" val="2171181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6624-964E-44F9-AE7D-D0DB23E6E3FB}"/>
              </a:ext>
            </a:extLst>
          </p:cNvPr>
          <p:cNvSpPr>
            <a:spLocks noGrp="1"/>
          </p:cNvSpPr>
          <p:nvPr>
            <p:ph type="title"/>
          </p:nvPr>
        </p:nvSpPr>
        <p:spPr>
          <a:xfrm>
            <a:off x="-250634" y="969484"/>
            <a:ext cx="9645267" cy="630716"/>
          </a:xfrm>
        </p:spPr>
        <p:txBody>
          <a:bodyPr/>
          <a:lstStyle/>
          <a:p>
            <a:r>
              <a:rPr lang="en-US" altLang="zh-CN" sz="3600" dirty="0">
                <a:solidFill>
                  <a:srgbClr val="66007E"/>
                </a:solidFill>
              </a:rPr>
              <a:t>A Pot-</a:t>
            </a:r>
            <a:r>
              <a:rPr lang="en-US" altLang="zh-CN" sz="3600" dirty="0" err="1">
                <a:solidFill>
                  <a:srgbClr val="66007E"/>
                </a:solidFill>
              </a:rPr>
              <a:t>Pourri</a:t>
            </a:r>
            <a:r>
              <a:rPr lang="en-US" altLang="zh-CN" sz="3600" dirty="0">
                <a:solidFill>
                  <a:srgbClr val="66007E"/>
                </a:solidFill>
              </a:rPr>
              <a:t> of Research Studies</a:t>
            </a:r>
            <a:endParaRPr lang="zh-CN" altLang="en-US" dirty="0"/>
          </a:p>
        </p:txBody>
      </p:sp>
      <p:sp>
        <p:nvSpPr>
          <p:cNvPr id="4" name="Content Placeholder 2">
            <a:extLst>
              <a:ext uri="{FF2B5EF4-FFF2-40B4-BE49-F238E27FC236}">
                <a16:creationId xmlns:a16="http://schemas.microsoft.com/office/drawing/2014/main" id="{B65480BB-B31F-46BC-9ACD-044C9393A2ED}"/>
              </a:ext>
            </a:extLst>
          </p:cNvPr>
          <p:cNvSpPr>
            <a:spLocks noGrp="1"/>
          </p:cNvSpPr>
          <p:nvPr>
            <p:ph idx="1"/>
          </p:nvPr>
        </p:nvSpPr>
        <p:spPr>
          <a:xfrm>
            <a:off x="457200" y="1600200"/>
            <a:ext cx="7360920" cy="4525963"/>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457200" indent="-457200">
              <a:buAutoNum type="arabicPeriod"/>
            </a:pPr>
            <a:r>
              <a:rPr lang="en-US" dirty="0">
                <a:solidFill>
                  <a:schemeClr val="tx1"/>
                </a:solidFill>
                <a:latin typeface="Arial" panose="020B0604020202020204" pitchFamily="34" charset="0"/>
                <a:cs typeface="Arial" panose="020B0604020202020204" pitchFamily="34" charset="0"/>
              </a:rPr>
              <a:t>Qualitative “Healthy Brain Study” </a:t>
            </a:r>
            <a:r>
              <a:rPr lang="en-US" sz="2000" dirty="0">
                <a:solidFill>
                  <a:schemeClr val="tx1"/>
                </a:solidFill>
                <a:latin typeface="Arial" panose="020B0604020202020204" pitchFamily="34" charset="0"/>
                <a:cs typeface="Arial" panose="020B0604020202020204" pitchFamily="34" charset="0"/>
              </a:rPr>
              <a:t>(perspectives of older adults, caregivers, and providers)</a:t>
            </a:r>
          </a:p>
          <a:p>
            <a:pPr marL="457200" indent="-457200">
              <a:buAutoNum type="arabicPeriod"/>
            </a:pPr>
            <a:r>
              <a:rPr lang="en-US" altLang="zh-CN" dirty="0">
                <a:solidFill>
                  <a:schemeClr val="tx1"/>
                </a:solidFill>
                <a:latin typeface="Arial" panose="020B0604020202020204" pitchFamily="34" charset="0"/>
                <a:cs typeface="Arial" panose="020B0604020202020204" pitchFamily="34" charset="0"/>
              </a:rPr>
              <a:t>National Survey Research </a:t>
            </a:r>
            <a:r>
              <a:rPr lang="en-US" altLang="zh-CN" sz="2000" dirty="0">
                <a:solidFill>
                  <a:schemeClr val="tx1"/>
                </a:solidFill>
                <a:latin typeface="Arial" panose="020B0604020202020204" pitchFamily="34" charset="0"/>
                <a:cs typeface="Arial" panose="020B0604020202020204" pitchFamily="34" charset="0"/>
              </a:rPr>
              <a:t>(health care providers’ perceptions and practices)</a:t>
            </a:r>
            <a:endParaRPr lang="en-US" altLang="zh-CN"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US" dirty="0">
                <a:solidFill>
                  <a:schemeClr val="tx1"/>
                </a:solidFill>
                <a:latin typeface="Arial" panose="020B0604020202020204" pitchFamily="34" charset="0"/>
                <a:cs typeface="Arial" panose="020B0604020202020204" pitchFamily="34" charset="0"/>
              </a:rPr>
              <a:t>Scoping Review Study</a:t>
            </a:r>
          </a:p>
          <a:p>
            <a:pPr marL="457200" indent="-457200">
              <a:buAutoNum type="arabicPeriod"/>
            </a:pPr>
            <a:r>
              <a:rPr lang="en-US" dirty="0">
                <a:solidFill>
                  <a:schemeClr val="tx1"/>
                </a:solidFill>
                <a:latin typeface="Arial" panose="020B0604020202020204" pitchFamily="34" charset="0"/>
                <a:cs typeface="Arial" panose="020B0604020202020204" pitchFamily="34" charset="0"/>
              </a:rPr>
              <a:t>Media Analysis </a:t>
            </a:r>
            <a:r>
              <a:rPr lang="en-US" sz="2000" dirty="0">
                <a:solidFill>
                  <a:schemeClr val="tx1"/>
                </a:solidFill>
                <a:latin typeface="Arial" panose="020B0604020202020204" pitchFamily="34" charset="0"/>
                <a:cs typeface="Arial" panose="020B0604020202020204" pitchFamily="34" charset="0"/>
              </a:rPr>
              <a:t>(magazines, YouTube, mobile App)</a:t>
            </a:r>
          </a:p>
          <a:p>
            <a:pPr marL="457200" indent="-457200">
              <a:buAutoNum type="arabicPeriod"/>
            </a:pPr>
            <a:r>
              <a:rPr lang="en-US" dirty="0">
                <a:solidFill>
                  <a:schemeClr val="tx1"/>
                </a:solidFill>
                <a:latin typeface="Arial" panose="020B0604020202020204" pitchFamily="34" charset="0"/>
                <a:cs typeface="Arial" panose="020B0604020202020204" pitchFamily="34" charset="0"/>
              </a:rPr>
              <a:t>Social Media Campaign Study</a:t>
            </a:r>
            <a:r>
              <a:rPr lang="zh-CN" altLang="en-US" dirty="0">
                <a:solidFill>
                  <a:schemeClr val="tx1"/>
                </a:solidFill>
                <a:latin typeface="Arial" panose="020B0604020202020204" pitchFamily="34" charset="0"/>
                <a:cs typeface="Arial" panose="020B0604020202020204" pitchFamily="34" charset="0"/>
              </a:rPr>
              <a:t> </a:t>
            </a:r>
            <a:r>
              <a:rPr lang="en-US" altLang="zh-CN" sz="2000" dirty="0">
                <a:solidFill>
                  <a:schemeClr val="tx1"/>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Puerto Rico partners)</a:t>
            </a:r>
          </a:p>
          <a:p>
            <a:pPr marL="457200" indent="-457200">
              <a:buAutoNum type="arabicPeriod"/>
            </a:pP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57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38" y="0"/>
            <a:ext cx="8921262" cy="1254369"/>
          </a:xfrm>
        </p:spPr>
        <p:txBody>
          <a:bodyPr/>
          <a:lstStyle/>
          <a:p>
            <a:r>
              <a:rPr lang="en-US" sz="4000" dirty="0">
                <a:solidFill>
                  <a:srgbClr val="66007E"/>
                </a:solidFill>
              </a:rPr>
              <a:t>Qualitative “Healthy Brain Study”</a:t>
            </a:r>
            <a:endParaRPr lang="en-US" sz="4000" dirty="0"/>
          </a:p>
        </p:txBody>
      </p:sp>
      <p:sp>
        <p:nvSpPr>
          <p:cNvPr id="3" name="Content Placeholder 2"/>
          <p:cNvSpPr>
            <a:spLocks noGrp="1"/>
          </p:cNvSpPr>
          <p:nvPr>
            <p:ph idx="1"/>
          </p:nvPr>
        </p:nvSpPr>
        <p:spPr>
          <a:xfrm>
            <a:off x="457200" y="1869831"/>
            <a:ext cx="8229600" cy="4525963"/>
          </a:xfrm>
        </p:spPr>
        <p:txBody>
          <a:bodyPr/>
          <a:lstStyle/>
          <a:p>
            <a:pPr>
              <a:lnSpc>
                <a:spcPct val="80000"/>
              </a:lnSpc>
            </a:pPr>
            <a:r>
              <a:rPr lang="en-US" dirty="0">
                <a:solidFill>
                  <a:schemeClr val="tx1"/>
                </a:solidFill>
                <a:latin typeface="Arial" panose="020B0604020202020204" pitchFamily="34" charset="0"/>
                <a:cs typeface="Arial" panose="020B0604020202020204" pitchFamily="34" charset="0"/>
              </a:rPr>
              <a:t>Conducted 80+ focus groups with 616+ participants across 9 CDC-funded Healthy Aging Research Network sites (2005-2009)</a:t>
            </a:r>
          </a:p>
          <a:p>
            <a:pPr>
              <a:lnSpc>
                <a:spcPct val="80000"/>
              </a:lnSpc>
            </a:pPr>
            <a:endParaRPr lang="en-US" dirty="0">
              <a:solidFill>
                <a:schemeClr val="tx1"/>
              </a:solidFill>
              <a:latin typeface="Arial" panose="020B0604020202020204" pitchFamily="34" charset="0"/>
              <a:cs typeface="Arial" panose="020B0604020202020204" pitchFamily="34" charset="0"/>
            </a:endParaRPr>
          </a:p>
          <a:p>
            <a:pPr>
              <a:lnSpc>
                <a:spcPct val="80000"/>
              </a:lnSpc>
            </a:pPr>
            <a:r>
              <a:rPr lang="en-US" dirty="0">
                <a:solidFill>
                  <a:schemeClr val="tx1"/>
                </a:solidFill>
                <a:latin typeface="Arial" panose="020B0604020202020204" pitchFamily="34" charset="0"/>
                <a:cs typeface="Arial" panose="020B0604020202020204" pitchFamily="34" charset="0"/>
              </a:rPr>
              <a:t>Focus groups were with: </a:t>
            </a:r>
          </a:p>
          <a:p>
            <a:pPr lvl="1">
              <a:lnSpc>
                <a:spcPct val="80000"/>
              </a:lnSpc>
            </a:pPr>
            <a:r>
              <a:rPr lang="en-US" sz="2400" dirty="0">
                <a:solidFill>
                  <a:schemeClr val="tx1"/>
                </a:solidFill>
                <a:latin typeface="Arial" panose="020B0604020202020204" pitchFamily="34" charset="0"/>
                <a:cs typeface="Arial" panose="020B0604020202020204" pitchFamily="34" charset="0"/>
              </a:rPr>
              <a:t>rural and urban older adults</a:t>
            </a:r>
          </a:p>
          <a:p>
            <a:pPr lvl="1">
              <a:lnSpc>
                <a:spcPct val="80000"/>
              </a:lnSpc>
            </a:pPr>
            <a:r>
              <a:rPr lang="en-US" sz="2400" dirty="0">
                <a:solidFill>
                  <a:schemeClr val="tx1"/>
                </a:solidFill>
                <a:latin typeface="Arial" panose="020B0604020202020204" pitchFamily="34" charset="0"/>
                <a:cs typeface="Arial" panose="020B0604020202020204" pitchFamily="34" charset="0"/>
              </a:rPr>
              <a:t>diverse racial/ethnic groups</a:t>
            </a:r>
          </a:p>
          <a:p>
            <a:pPr lvl="1">
              <a:lnSpc>
                <a:spcPct val="80000"/>
              </a:lnSpc>
            </a:pPr>
            <a:r>
              <a:rPr lang="en-US" sz="2400" dirty="0">
                <a:solidFill>
                  <a:schemeClr val="tx1"/>
                </a:solidFill>
                <a:latin typeface="Arial" panose="020B0604020202020204" pitchFamily="34" charset="0"/>
                <a:cs typeface="Arial" panose="020B0604020202020204" pitchFamily="34" charset="0"/>
              </a:rPr>
              <a:t>caregivers</a:t>
            </a:r>
          </a:p>
          <a:p>
            <a:pPr lvl="1">
              <a:lnSpc>
                <a:spcPct val="80000"/>
              </a:lnSpc>
            </a:pPr>
            <a:r>
              <a:rPr lang="en-US" sz="2400" dirty="0">
                <a:solidFill>
                  <a:schemeClr val="tx1"/>
                </a:solidFill>
                <a:latin typeface="Arial" panose="020B0604020202020204" pitchFamily="34" charset="0"/>
                <a:cs typeface="Arial" panose="020B0604020202020204" pitchFamily="34" charset="0"/>
              </a:rPr>
              <a:t>healthcare providers</a:t>
            </a:r>
          </a:p>
          <a:p>
            <a:endParaRPr lang="en-US" dirty="0"/>
          </a:p>
        </p:txBody>
      </p:sp>
    </p:spTree>
    <p:extLst>
      <p:ext uri="{BB962C8B-B14F-4D97-AF65-F5344CB8AC3E}">
        <p14:creationId xmlns:p14="http://schemas.microsoft.com/office/powerpoint/2010/main" val="46905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6492" y="351692"/>
            <a:ext cx="7772400" cy="1019908"/>
          </a:xfrm>
        </p:spPr>
        <p:txBody>
          <a:bodyPr>
            <a:normAutofit/>
          </a:bodyPr>
          <a:lstStyle/>
          <a:p>
            <a:r>
              <a:rPr lang="en-US" sz="4000" dirty="0">
                <a:solidFill>
                  <a:srgbClr val="6C0086"/>
                </a:solidFill>
              </a:rPr>
              <a:t>Perspectives of Older Adults</a:t>
            </a:r>
          </a:p>
        </p:txBody>
      </p:sp>
      <p:sp>
        <p:nvSpPr>
          <p:cNvPr id="53250" name="Rectangle 3"/>
          <p:cNvSpPr>
            <a:spLocks noGrp="1" noChangeArrowheads="1"/>
          </p:cNvSpPr>
          <p:nvPr>
            <p:ph type="body" idx="1"/>
          </p:nvPr>
        </p:nvSpPr>
        <p:spPr>
          <a:xfrm>
            <a:off x="562708" y="1512277"/>
            <a:ext cx="8299938" cy="5008383"/>
          </a:xfrm>
        </p:spPr>
        <p:txBody>
          <a:bodyPr/>
          <a:lstStyle/>
          <a:p>
            <a:r>
              <a:rPr lang="en-US" sz="2800" dirty="0">
                <a:solidFill>
                  <a:schemeClr val="tx1"/>
                </a:solidFill>
                <a:latin typeface="Arial" panose="020B0604020202020204" pitchFamily="34" charset="0"/>
                <a:cs typeface="Arial" panose="020B0604020202020204" pitchFamily="34" charset="0"/>
              </a:rPr>
              <a:t>Concerned about cognitive decline</a:t>
            </a:r>
          </a:p>
          <a:p>
            <a:r>
              <a:rPr lang="en-US" sz="2800" dirty="0">
                <a:solidFill>
                  <a:schemeClr val="tx1"/>
                </a:solidFill>
                <a:latin typeface="Arial" panose="020B0604020202020204" pitchFamily="34" charset="0"/>
                <a:cs typeface="Arial" panose="020B0604020202020204" pitchFamily="34" charset="0"/>
              </a:rPr>
              <a:t>Believe physical activity, healthy diet, social activity, mental activity, and spirituality help you “stay sharp” and be “right in the mind”</a:t>
            </a:r>
            <a:endParaRPr lang="en-US" sz="2400" dirty="0">
              <a:solidFill>
                <a:schemeClr val="tx1"/>
              </a:solidFill>
              <a:latin typeface="Arial" panose="020B0604020202020204" pitchFamily="34" charset="0"/>
              <a:cs typeface="Arial" panose="020B0604020202020204" pitchFamily="34" charset="0"/>
            </a:endParaRPr>
          </a:p>
          <a:p>
            <a:r>
              <a:rPr lang="en-US" sz="2800" dirty="0">
                <a:solidFill>
                  <a:schemeClr val="tx1"/>
                </a:solidFill>
                <a:latin typeface="Arial" panose="020B0604020202020204" pitchFamily="34" charset="0"/>
                <a:cs typeface="Arial" panose="020B0604020202020204" pitchFamily="34" charset="0"/>
              </a:rPr>
              <a:t>Different cultures emphasized different aspects of cognition</a:t>
            </a:r>
          </a:p>
          <a:p>
            <a:r>
              <a:rPr lang="en-US" sz="2800" dirty="0">
                <a:solidFill>
                  <a:schemeClr val="tx1"/>
                </a:solidFill>
                <a:latin typeface="Arial" panose="020B0604020202020204" pitchFamily="34" charset="0"/>
                <a:cs typeface="Arial" panose="020B0604020202020204" pitchFamily="34" charset="0"/>
              </a:rPr>
              <a:t>Mixed media messages</a:t>
            </a:r>
            <a:endParaRPr lang="en-US" sz="2800" dirty="0"/>
          </a:p>
        </p:txBody>
      </p:sp>
      <p:sp>
        <p:nvSpPr>
          <p:cNvPr id="53251" name="Text Box 7"/>
          <p:cNvSpPr txBox="1">
            <a:spLocks noChangeArrowheads="1"/>
          </p:cNvSpPr>
          <p:nvPr/>
        </p:nvSpPr>
        <p:spPr bwMode="auto">
          <a:xfrm>
            <a:off x="762000" y="5208351"/>
            <a:ext cx="7391400" cy="863600"/>
          </a:xfrm>
          <a:prstGeom prst="rect">
            <a:avLst/>
          </a:prstGeom>
          <a:solidFill>
            <a:schemeClr val="tx2"/>
          </a:solidFill>
          <a:ln w="9525">
            <a:solidFill>
              <a:schemeClr val="bg2"/>
            </a:solidFill>
            <a:miter lim="800000"/>
            <a:headEnd/>
            <a:tailEnd/>
          </a:ln>
        </p:spPr>
        <p:txBody>
          <a:bodyPr>
            <a:spAutoFit/>
          </a:bodyPr>
          <a:lstStyle/>
          <a:p>
            <a:pPr algn="ctr" defTabSz="174625">
              <a:spcBef>
                <a:spcPct val="50000"/>
              </a:spcBef>
            </a:pPr>
            <a:r>
              <a:rPr lang="en-US" sz="2500" i="1" dirty="0">
                <a:solidFill>
                  <a:schemeClr val="bg1"/>
                </a:solidFill>
                <a:cs typeface="Times New Roman" pitchFamily="18" charset="0"/>
              </a:rPr>
              <a:t>“I don’t know if there’s anything left that really they [media] know that is healthy for you.”</a:t>
            </a:r>
          </a:p>
        </p:txBody>
      </p:sp>
    </p:spTree>
    <p:extLst>
      <p:ext uri="{BB962C8B-B14F-4D97-AF65-F5344CB8AC3E}">
        <p14:creationId xmlns:p14="http://schemas.microsoft.com/office/powerpoint/2010/main" val="80665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97227" y="210206"/>
            <a:ext cx="8389573" cy="6264166"/>
          </a:xfrm>
          <a:prstGeom prst="rect">
            <a:avLst/>
          </a:prstGeom>
        </p:spPr>
      </p:pic>
    </p:spTree>
    <p:extLst>
      <p:ext uri="{BB962C8B-B14F-4D97-AF65-F5344CB8AC3E}">
        <p14:creationId xmlns:p14="http://schemas.microsoft.com/office/powerpoint/2010/main" val="328280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2"/>
          <p:cNvSpPr>
            <a:spLocks noGrp="1" noChangeArrowheads="1"/>
          </p:cNvSpPr>
          <p:nvPr>
            <p:ph type="title"/>
          </p:nvPr>
        </p:nvSpPr>
        <p:spPr>
          <a:xfrm>
            <a:off x="641384" y="670206"/>
            <a:ext cx="7543800" cy="1662686"/>
          </a:xfrm>
        </p:spPr>
        <p:txBody>
          <a:bodyPr>
            <a:normAutofit/>
          </a:bodyPr>
          <a:lstStyle/>
          <a:p>
            <a:r>
              <a:rPr lang="en-US" sz="4000" dirty="0">
                <a:solidFill>
                  <a:srgbClr val="66007E"/>
                </a:solidFill>
              </a:rPr>
              <a:t>Caregivers’ Perspectives</a:t>
            </a:r>
            <a:br>
              <a:rPr lang="en-US" sz="4000" dirty="0"/>
            </a:br>
            <a:endParaRPr lang="en-US" sz="2800" i="1" dirty="0"/>
          </a:p>
        </p:txBody>
      </p:sp>
      <p:sp>
        <p:nvSpPr>
          <p:cNvPr id="73734" name="Rectangle 3"/>
          <p:cNvSpPr>
            <a:spLocks noGrp="1" noChangeArrowheads="1"/>
          </p:cNvSpPr>
          <p:nvPr>
            <p:ph type="body" sz="half" idx="1"/>
          </p:nvPr>
        </p:nvSpPr>
        <p:spPr>
          <a:xfrm>
            <a:off x="304800" y="2016369"/>
            <a:ext cx="4783016" cy="4841631"/>
          </a:xfrm>
        </p:spPr>
        <p:txBody>
          <a:bodyPr>
            <a:normAutofit/>
          </a:bodyPr>
          <a:lstStyle/>
          <a:p>
            <a:pPr eaLnBrk="1" hangingPunct="1">
              <a:lnSpc>
                <a:spcPct val="80000"/>
              </a:lnSpc>
            </a:pPr>
            <a:r>
              <a:rPr lang="en-US" sz="2800" dirty="0">
                <a:solidFill>
                  <a:schemeClr val="tx1"/>
                </a:solidFill>
                <a:latin typeface="Arial" panose="020B0604020202020204" pitchFamily="34" charset="0"/>
                <a:cs typeface="Arial" panose="020B0604020202020204" pitchFamily="34" charset="0"/>
              </a:rPr>
              <a:t>Focused on care recipients’ symptoms associated with dementia</a:t>
            </a:r>
          </a:p>
          <a:p>
            <a:pPr eaLnBrk="1" hangingPunct="1">
              <a:lnSpc>
                <a:spcPct val="80000"/>
              </a:lnSpc>
            </a:pPr>
            <a:endParaRPr lang="en-US" sz="2800" dirty="0">
              <a:solidFill>
                <a:schemeClr val="tx1"/>
              </a:solidFill>
              <a:latin typeface="Arial" panose="020B0604020202020204" pitchFamily="34" charset="0"/>
              <a:cs typeface="Arial" panose="020B0604020202020204" pitchFamily="34" charset="0"/>
            </a:endParaRPr>
          </a:p>
          <a:p>
            <a:pPr eaLnBrk="1" hangingPunct="1">
              <a:lnSpc>
                <a:spcPct val="80000"/>
              </a:lnSpc>
            </a:pPr>
            <a:r>
              <a:rPr lang="en-US" sz="2800" dirty="0">
                <a:solidFill>
                  <a:schemeClr val="tx1"/>
                </a:solidFill>
                <a:latin typeface="Arial" panose="020B0604020202020204" pitchFamily="34" charset="0"/>
                <a:cs typeface="Arial" panose="020B0604020202020204" pitchFamily="34" charset="0"/>
              </a:rPr>
              <a:t>Described their own coping strategies:</a:t>
            </a:r>
          </a:p>
          <a:p>
            <a:pPr marL="0" indent="0" eaLnBrk="1" hangingPunct="1">
              <a:lnSpc>
                <a:spcPct val="80000"/>
              </a:lnSpc>
              <a:buNone/>
            </a:pPr>
            <a:r>
              <a:rPr lang="en-US" sz="2800" i="1" dirty="0">
                <a:solidFill>
                  <a:schemeClr val="tx1"/>
                </a:solidFill>
                <a:latin typeface="Arial" panose="020B0604020202020204" pitchFamily="34" charset="0"/>
                <a:cs typeface="Arial" panose="020B0604020202020204" pitchFamily="34" charset="0"/>
              </a:rPr>
              <a:t>“The main thing is staying active. Exercise the brain whenever you can because the brain goes idle if you don’t use it.”</a:t>
            </a:r>
          </a:p>
          <a:p>
            <a:pPr eaLnBrk="1" hangingPunct="1">
              <a:lnSpc>
                <a:spcPct val="80000"/>
              </a:lnSpc>
            </a:pPr>
            <a:endParaRPr lang="en-US" sz="2800" i="1" dirty="0">
              <a:solidFill>
                <a:schemeClr val="tx1"/>
              </a:solidFill>
              <a:latin typeface="Arial" panose="020B0604020202020204" pitchFamily="34" charset="0"/>
              <a:cs typeface="Arial" panose="020B0604020202020204" pitchFamily="34" charset="0"/>
            </a:endParaRPr>
          </a:p>
          <a:p>
            <a:pPr eaLnBrk="1" hangingPunct="1">
              <a:lnSpc>
                <a:spcPct val="80000"/>
              </a:lnSpc>
              <a:buFontTx/>
              <a:buNone/>
            </a:pPr>
            <a:endParaRPr lang="en-US" sz="2000" dirty="0">
              <a:latin typeface="Helvetica" pitchFamily="34" charset="0"/>
            </a:endParaRPr>
          </a:p>
          <a:p>
            <a:pPr>
              <a:lnSpc>
                <a:spcPct val="80000"/>
              </a:lnSpc>
            </a:pPr>
            <a:endParaRPr lang="en-US" sz="1800" dirty="0"/>
          </a:p>
        </p:txBody>
      </p:sp>
      <p:graphicFrame>
        <p:nvGraphicFramePr>
          <p:cNvPr id="73732" name="Object 14"/>
          <p:cNvGraphicFramePr>
            <a:graphicFrameLocks noGrp="1" noChangeAspect="1"/>
          </p:cNvGraphicFramePr>
          <p:nvPr>
            <p:ph sz="half" idx="2"/>
            <p:extLst>
              <p:ext uri="{D42A27DB-BD31-4B8C-83A1-F6EECF244321}">
                <p14:modId xmlns:p14="http://schemas.microsoft.com/office/powerpoint/2010/main" val="1430337798"/>
              </p:ext>
            </p:extLst>
          </p:nvPr>
        </p:nvGraphicFramePr>
        <p:xfrm>
          <a:off x="5181600" y="2743200"/>
          <a:ext cx="3352800" cy="2981325"/>
        </p:xfrm>
        <a:graphic>
          <a:graphicData uri="http://schemas.openxmlformats.org/presentationml/2006/ole">
            <mc:AlternateContent xmlns:mc="http://schemas.openxmlformats.org/markup-compatibility/2006">
              <mc:Choice xmlns:v="urn:schemas-microsoft-com:vml" Requires="v">
                <p:oleObj spid="_x0000_s2202" name="Photo Editor Photo" r:id="rId4" imgW="3352381" imgH="2980952" progId="">
                  <p:embed/>
                </p:oleObj>
              </mc:Choice>
              <mc:Fallback>
                <p:oleObj name="Photo Editor Photo" r:id="rId4" imgW="3352381" imgH="29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743200"/>
                        <a:ext cx="3352800" cy="2981325"/>
                      </a:xfrm>
                      <a:prstGeom prst="rect">
                        <a:avLst/>
                      </a:prstGeom>
                      <a:noFill/>
                      <a:ln w="635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4190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468923" y="644769"/>
            <a:ext cx="7543800" cy="1430337"/>
          </a:xfrm>
        </p:spPr>
        <p:txBody>
          <a:bodyPr anchor="b"/>
          <a:lstStyle/>
          <a:p>
            <a:pPr eaLnBrk="1" hangingPunct="1"/>
            <a:r>
              <a:rPr lang="en-US" sz="4100" dirty="0">
                <a:solidFill>
                  <a:srgbClr val="6C0086"/>
                </a:solidFill>
              </a:rPr>
              <a:t>Providers’ Perspectives</a:t>
            </a:r>
            <a:br>
              <a:rPr lang="en-US" sz="4100" dirty="0"/>
            </a:br>
            <a:endParaRPr lang="en-US" sz="2800" dirty="0"/>
          </a:p>
        </p:txBody>
      </p:sp>
      <p:sp>
        <p:nvSpPr>
          <p:cNvPr id="75778" name="Content Placeholder 5"/>
          <p:cNvSpPr>
            <a:spLocks noGrp="1"/>
          </p:cNvSpPr>
          <p:nvPr>
            <p:ph idx="4294967295"/>
          </p:nvPr>
        </p:nvSpPr>
        <p:spPr>
          <a:xfrm>
            <a:off x="351692" y="1512278"/>
            <a:ext cx="8517988" cy="4818184"/>
          </a:xfrm>
        </p:spPr>
        <p:txBody>
          <a:bodyPr>
            <a:normAutofit fontScale="77500" lnSpcReduction="20000"/>
          </a:bodyPr>
          <a:lstStyle/>
          <a:p>
            <a:r>
              <a:rPr lang="en-US" sz="3100" dirty="0">
                <a:solidFill>
                  <a:schemeClr val="tx1"/>
                </a:solidFill>
                <a:latin typeface="Arial" panose="020B0604020202020204" pitchFamily="34" charset="0"/>
                <a:cs typeface="Arial" panose="020B0604020202020204" pitchFamily="34" charset="0"/>
              </a:rPr>
              <a:t>Conversations with patients about cognition were unusual </a:t>
            </a:r>
          </a:p>
          <a:p>
            <a:r>
              <a:rPr lang="en-US" sz="3100" dirty="0">
                <a:solidFill>
                  <a:schemeClr val="tx1"/>
                </a:solidFill>
                <a:latin typeface="Arial" panose="020B0604020202020204" pitchFamily="34" charset="0"/>
                <a:cs typeface="Arial" panose="020B0604020202020204" pitchFamily="34" charset="0"/>
              </a:rPr>
              <a:t>Physicians recognized cognitive benefits of their health recommendations</a:t>
            </a:r>
          </a:p>
          <a:p>
            <a:r>
              <a:rPr lang="en-US" sz="3100" dirty="0">
                <a:solidFill>
                  <a:schemeClr val="tx1"/>
                </a:solidFill>
                <a:latin typeface="Arial" panose="020B0604020202020204" pitchFamily="34" charset="0"/>
                <a:cs typeface="Arial" panose="020B0604020202020204" pitchFamily="34" charset="0"/>
              </a:rPr>
              <a:t>Healthcare system, clinical, &amp; patient barriers limited discussions unless prompted by patients, families, or signs of cognitive dysfunction</a:t>
            </a:r>
          </a:p>
          <a:p>
            <a:endParaRPr lang="en-US" sz="3100" dirty="0">
              <a:solidFill>
                <a:schemeClr val="tx1"/>
              </a:solidFill>
              <a:latin typeface="Arial" panose="020B0604020202020204" pitchFamily="34" charset="0"/>
              <a:cs typeface="Arial" panose="020B0604020202020204" pitchFamily="34" charset="0"/>
            </a:endParaRPr>
          </a:p>
          <a:p>
            <a:r>
              <a:rPr lang="en-US" sz="3100" i="1" dirty="0">
                <a:solidFill>
                  <a:schemeClr val="tx1"/>
                </a:solidFill>
                <a:latin typeface="Arial" panose="020B0604020202020204" pitchFamily="34" charset="0"/>
                <a:cs typeface="Arial" panose="020B0604020202020204" pitchFamily="34" charset="0"/>
              </a:rPr>
              <a:t>“I have never initiated it [conversation] when the patient did not ask or when there was obvious family dementia or something that would bring it in closer. It’s not something I normally initiate in part because I don’t feel that we have that much to offer for it, aside from what I’m trying to do with their health in general.”</a:t>
            </a:r>
            <a:endParaRPr lang="en-US" sz="3100" dirty="0">
              <a:latin typeface="Arial" panose="020B0604020202020204" pitchFamily="34" charset="0"/>
              <a:cs typeface="Arial" panose="020B0604020202020204" pitchFamily="34" charset="0"/>
            </a:endParaRPr>
          </a:p>
          <a:p>
            <a:endParaRPr lang="en-US" sz="3400" dirty="0"/>
          </a:p>
          <a:p>
            <a:endParaRPr lang="en-US" dirty="0"/>
          </a:p>
        </p:txBody>
      </p:sp>
      <p:sp>
        <p:nvSpPr>
          <p:cNvPr id="75779" name="Slide Number Placeholder 3"/>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endParaRPr lang="en-US" sz="1000">
              <a:solidFill>
                <a:schemeClr val="tx1"/>
              </a:solidFill>
              <a:ea typeface="ＭＳ Ｐゴシック"/>
              <a:cs typeface="ＭＳ Ｐゴシック"/>
            </a:endParaRPr>
          </a:p>
        </p:txBody>
      </p:sp>
    </p:spTree>
    <p:extLst>
      <p:ext uri="{BB962C8B-B14F-4D97-AF65-F5344CB8AC3E}">
        <p14:creationId xmlns:p14="http://schemas.microsoft.com/office/powerpoint/2010/main" val="2698284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269631" y="803030"/>
            <a:ext cx="8780584" cy="1225061"/>
          </a:xfrm>
        </p:spPr>
        <p:txBody>
          <a:bodyPr>
            <a:normAutofit fontScale="90000"/>
          </a:bodyPr>
          <a:lstStyle/>
          <a:p>
            <a:br>
              <a:rPr lang="en-US" sz="4000" dirty="0">
                <a:solidFill>
                  <a:srgbClr val="66007E"/>
                </a:solidFill>
              </a:rPr>
            </a:br>
            <a:br>
              <a:rPr lang="en-US" sz="4000" dirty="0">
                <a:solidFill>
                  <a:srgbClr val="66007E"/>
                </a:solidFill>
              </a:rPr>
            </a:br>
            <a:br>
              <a:rPr lang="en-US" sz="4000" dirty="0">
                <a:solidFill>
                  <a:srgbClr val="66007E"/>
                </a:solidFill>
              </a:rPr>
            </a:br>
            <a:r>
              <a:rPr lang="en-US" sz="4000" dirty="0">
                <a:solidFill>
                  <a:srgbClr val="66007E"/>
                </a:solidFill>
              </a:rPr>
              <a:t>National Survey Research</a:t>
            </a:r>
            <a:br>
              <a:rPr lang="en-US" sz="4000" dirty="0">
                <a:solidFill>
                  <a:srgbClr val="66007E"/>
                </a:solidFill>
              </a:rPr>
            </a:br>
            <a:r>
              <a:rPr lang="en-US" sz="2400" b="1" dirty="0">
                <a:solidFill>
                  <a:srgbClr val="66007E"/>
                </a:solidFill>
                <a:effectLst/>
              </a:rPr>
              <a:t>Porter </a:t>
            </a:r>
            <a:r>
              <a:rPr lang="en-US" sz="2400" b="1" dirty="0" err="1">
                <a:solidFill>
                  <a:srgbClr val="66007E"/>
                </a:solidFill>
                <a:effectLst/>
              </a:rPr>
              <a:t>Novelli</a:t>
            </a:r>
            <a:r>
              <a:rPr lang="en-US" sz="2400" b="1" dirty="0">
                <a:solidFill>
                  <a:srgbClr val="66007E"/>
                </a:solidFill>
                <a:effectLst/>
              </a:rPr>
              <a:t> </a:t>
            </a:r>
            <a:r>
              <a:rPr lang="en-US" sz="2400" b="1" dirty="0" err="1">
                <a:solidFill>
                  <a:srgbClr val="66007E"/>
                </a:solidFill>
                <a:effectLst/>
              </a:rPr>
              <a:t>DocStyles</a:t>
            </a:r>
            <a:r>
              <a:rPr lang="en-US" sz="2400" b="1" dirty="0">
                <a:solidFill>
                  <a:srgbClr val="66007E"/>
                </a:solidFill>
                <a:effectLst/>
              </a:rPr>
              <a:t> (n=1,250) &amp; </a:t>
            </a:r>
            <a:r>
              <a:rPr lang="en-US" sz="2400" b="1" dirty="0" err="1">
                <a:solidFill>
                  <a:srgbClr val="66007E"/>
                </a:solidFill>
                <a:effectLst/>
              </a:rPr>
              <a:t>HealthStyles</a:t>
            </a:r>
            <a:r>
              <a:rPr lang="en-US" sz="2400" b="1" dirty="0">
                <a:solidFill>
                  <a:srgbClr val="66007E"/>
                </a:solidFill>
                <a:effectLst/>
              </a:rPr>
              <a:t> (n=4,728)</a:t>
            </a:r>
          </a:p>
        </p:txBody>
      </p:sp>
      <p:sp>
        <p:nvSpPr>
          <p:cNvPr id="77826" name="Rectangle 3"/>
          <p:cNvSpPr>
            <a:spLocks noGrp="1" noChangeArrowheads="1"/>
          </p:cNvSpPr>
          <p:nvPr>
            <p:ph type="body" idx="1"/>
          </p:nvPr>
        </p:nvSpPr>
        <p:spPr>
          <a:xfrm>
            <a:off x="423863" y="2133601"/>
            <a:ext cx="8539089" cy="4191000"/>
          </a:xfrm>
        </p:spPr>
        <p:txBody>
          <a:bodyPr>
            <a:normAutofit/>
          </a:bodyPr>
          <a:lstStyle/>
          <a:p>
            <a:r>
              <a:rPr lang="en-US" sz="2800" dirty="0">
                <a:solidFill>
                  <a:schemeClr val="tx1"/>
                </a:solidFill>
                <a:latin typeface="Arial" panose="020B0604020202020204" pitchFamily="34" charset="0"/>
                <a:cs typeface="Arial" panose="020B0604020202020204" pitchFamily="34" charset="0"/>
              </a:rPr>
              <a:t>Providers reported advising patients about reducing risks of cognitive impairment</a:t>
            </a:r>
          </a:p>
          <a:p>
            <a:r>
              <a:rPr lang="en-US" sz="2800" dirty="0">
                <a:solidFill>
                  <a:schemeClr val="tx1"/>
                </a:solidFill>
                <a:latin typeface="Arial" panose="020B0604020202020204" pitchFamily="34" charset="0"/>
                <a:cs typeface="Arial" panose="020B0604020202020204" pitchFamily="34" charset="0"/>
              </a:rPr>
              <a:t>Consumers reported receiving this information from other sources</a:t>
            </a:r>
          </a:p>
          <a:p>
            <a:r>
              <a:rPr lang="en-US" sz="2800" dirty="0">
                <a:solidFill>
                  <a:schemeClr val="tx1"/>
                </a:solidFill>
                <a:latin typeface="Arial" panose="020B0604020202020204" pitchFamily="34" charset="0"/>
                <a:cs typeface="Arial" panose="020B0604020202020204" pitchFamily="34" charset="0"/>
              </a:rPr>
              <a:t>Need to understand potential discrepancies in communications between patients and providers and improve communications about cognitive health and impairment</a:t>
            </a:r>
          </a:p>
          <a:p>
            <a:pPr>
              <a:lnSpc>
                <a:spcPct val="80000"/>
              </a:lnSpc>
            </a:pPr>
            <a:endParaRPr lang="en-US" sz="3000" dirty="0"/>
          </a:p>
          <a:p>
            <a:pPr>
              <a:lnSpc>
                <a:spcPct val="80000"/>
              </a:lnSpc>
            </a:pPr>
            <a:endParaRPr lang="en-US" sz="3000" dirty="0"/>
          </a:p>
        </p:txBody>
      </p:sp>
    </p:spTree>
    <p:extLst>
      <p:ext uri="{BB962C8B-B14F-4D97-AF65-F5344CB8AC3E}">
        <p14:creationId xmlns:p14="http://schemas.microsoft.com/office/powerpoint/2010/main" val="35579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16387" name="Content Placeholder 2"/>
          <p:cNvSpPr>
            <a:spLocks noGrp="1"/>
          </p:cNvSpPr>
          <p:nvPr>
            <p:ph idx="1"/>
          </p:nvPr>
        </p:nvSpPr>
        <p:spPr/>
        <p:txBody>
          <a:bodyPr/>
          <a:lstStyle/>
          <a:p>
            <a:endParaRPr lang="en-US" altLang="en-US"/>
          </a:p>
        </p:txBody>
      </p:sp>
      <p:sp>
        <p:nvSpPr>
          <p:cNvPr id="4" name="Slide Number Placeholder 3"/>
          <p:cNvSpPr>
            <a:spLocks noGrp="1"/>
          </p:cNvSpPr>
          <p:nvPr>
            <p:ph type="sldNum" sz="quarter" idx="12"/>
          </p:nvPr>
        </p:nvSpPr>
        <p:spPr/>
        <p:txBody>
          <a:bodyPr/>
          <a:lstStyle/>
          <a:p>
            <a:pPr>
              <a:defRPr/>
            </a:pPr>
            <a:fld id="{FCA4637A-1CB6-44DA-98AD-0093972A3C55}" type="slidenum">
              <a:rPr lang="en-US" smtClean="0"/>
              <a:pPr>
                <a:defRPr/>
              </a:pPr>
              <a:t>19</a:t>
            </a:fld>
            <a:endParaRPr lang="en-US"/>
          </a:p>
        </p:txBody>
      </p:sp>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146"/>
            <a:ext cx="9144000" cy="5562600"/>
          </a:xfrm>
          <a:prstGeom prst="rect">
            <a:avLst/>
          </a:prstGeom>
          <a:solidFill>
            <a:srgbClr val="FFFF00"/>
          </a:solidFill>
          <a:ln w="9525">
            <a:noFill/>
            <a:miter lim="800000"/>
            <a:headEnd/>
            <a:tailEnd/>
          </a:ln>
          <a:extLst/>
        </p:spPr>
      </p:pic>
      <p:sp>
        <p:nvSpPr>
          <p:cNvPr id="3" name="TextBox 2"/>
          <p:cNvSpPr txBox="1"/>
          <p:nvPr/>
        </p:nvSpPr>
        <p:spPr>
          <a:xfrm>
            <a:off x="662354" y="5817741"/>
            <a:ext cx="7819292" cy="1077218"/>
          </a:xfrm>
          <a:prstGeom prst="rect">
            <a:avLst/>
          </a:prstGeom>
          <a:noFill/>
        </p:spPr>
        <p:txBody>
          <a:bodyPr wrap="square" rtlCol="0">
            <a:spAutoFit/>
          </a:bodyPr>
          <a:lstStyle/>
          <a:p>
            <a:pPr lvl="0"/>
            <a:r>
              <a:rPr lang="en-US" sz="1600" dirty="0">
                <a:latin typeface="Arial" panose="020B0604020202020204" pitchFamily="34" charset="0"/>
                <a:cs typeface="Arial" panose="020B0604020202020204" pitchFamily="34" charset="0"/>
              </a:rPr>
              <a:t>Friedman, D. B., Rose, I. D., Anderson, L. A., et al. (2013). Beliefs and communication practices regarding cognitive functioning among consumers and primary care providers in the United States, 2009. </a:t>
            </a:r>
            <a:r>
              <a:rPr lang="en-US" sz="1600" i="1" dirty="0">
                <a:latin typeface="Arial" panose="020B0604020202020204" pitchFamily="34" charset="0"/>
                <a:cs typeface="Arial" panose="020B0604020202020204" pitchFamily="34" charset="0"/>
              </a:rPr>
              <a:t>Preventing Chronic Disease,10</a:t>
            </a:r>
            <a:r>
              <a:rPr lang="en-US" sz="1600" dirty="0">
                <a:latin typeface="Arial" panose="020B0604020202020204" pitchFamily="34" charset="0"/>
                <a:cs typeface="Arial" panose="020B0604020202020204" pitchFamily="34" charset="0"/>
              </a:rPr>
              <a:t>, E58-quiz.</a:t>
            </a:r>
          </a:p>
        </p:txBody>
      </p:sp>
      <p:sp>
        <p:nvSpPr>
          <p:cNvPr id="8" name="Rectangle 7"/>
          <p:cNvSpPr/>
          <p:nvPr/>
        </p:nvSpPr>
        <p:spPr>
          <a:xfrm>
            <a:off x="328246" y="2671396"/>
            <a:ext cx="8153400" cy="23446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246" y="2949819"/>
            <a:ext cx="8153400" cy="23446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8246" y="4359226"/>
            <a:ext cx="8153400" cy="23446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8246" y="2330790"/>
            <a:ext cx="8153400" cy="33997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17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7E"/>
                </a:solidFill>
              </a:rPr>
              <a:t>Today’s Presentation</a:t>
            </a:r>
          </a:p>
        </p:txBody>
      </p:sp>
      <p:sp>
        <p:nvSpPr>
          <p:cNvPr id="3" name="Content Placeholder 2"/>
          <p:cNvSpPr>
            <a:spLocks noGrp="1"/>
          </p:cNvSpPr>
          <p:nvPr>
            <p:ph idx="1"/>
          </p:nvPr>
        </p:nvSpPr>
        <p:spPr>
          <a:xfrm>
            <a:off x="457200" y="1600200"/>
            <a:ext cx="7360920" cy="4525963"/>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457200" indent="-457200">
              <a:buAutoNum type="arabicPeriod"/>
            </a:pPr>
            <a:r>
              <a:rPr lang="en-US" dirty="0">
                <a:solidFill>
                  <a:schemeClr val="tx1"/>
                </a:solidFill>
                <a:latin typeface="Arial" panose="020B0604020202020204" pitchFamily="34" charset="0"/>
                <a:cs typeface="Arial" panose="020B0604020202020204" pitchFamily="34" charset="0"/>
              </a:rPr>
              <a:t>Introduce national reports guiding our work</a:t>
            </a:r>
          </a:p>
          <a:p>
            <a:pPr marL="457200" indent="-457200">
              <a:buAutoNum type="arabicPeriod"/>
            </a:pPr>
            <a:r>
              <a:rPr lang="en-US" altLang="zh-CN" dirty="0">
                <a:solidFill>
                  <a:schemeClr val="tx1"/>
                </a:solidFill>
                <a:latin typeface="Arial" panose="020B0604020202020204" pitchFamily="34" charset="0"/>
                <a:cs typeface="Arial" panose="020B0604020202020204" pitchFamily="34" charset="0"/>
              </a:rPr>
              <a:t>Introduce the CDC-funded Healthy Brain Research Network (HBRN)</a:t>
            </a:r>
          </a:p>
          <a:p>
            <a:pPr marL="457200" indent="-457200">
              <a:buAutoNum type="arabicPeriod"/>
            </a:pPr>
            <a:r>
              <a:rPr lang="en-US" altLang="zh-CN" dirty="0">
                <a:solidFill>
                  <a:schemeClr val="tx1"/>
                </a:solidFill>
                <a:latin typeface="Arial" panose="020B0604020202020204" pitchFamily="34" charset="0"/>
                <a:cs typeface="Arial" panose="020B0604020202020204" pitchFamily="34" charset="0"/>
              </a:rPr>
              <a:t>Review research on communities’ perceptions and quality of media resources about cognitive health and impairment</a:t>
            </a:r>
          </a:p>
          <a:p>
            <a:pPr marL="457200" indent="-457200">
              <a:buAutoNum type="arabicPeriod"/>
            </a:pPr>
            <a:r>
              <a:rPr lang="en-US" dirty="0">
                <a:solidFill>
                  <a:schemeClr val="tx1"/>
                </a:solidFill>
                <a:latin typeface="Arial" panose="020B0604020202020204" pitchFamily="34" charset="0"/>
                <a:cs typeface="Arial" panose="020B0604020202020204" pitchFamily="34" charset="0"/>
              </a:rPr>
              <a:t>Discuss implications of findings</a:t>
            </a:r>
          </a:p>
        </p:txBody>
      </p:sp>
    </p:spTree>
    <p:extLst>
      <p:ext uri="{BB962C8B-B14F-4D97-AF65-F5344CB8AC3E}">
        <p14:creationId xmlns:p14="http://schemas.microsoft.com/office/powerpoint/2010/main" val="2262234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715" y="0"/>
            <a:ext cx="7662231" cy="1137138"/>
          </a:xfrm>
        </p:spPr>
        <p:txBody>
          <a:bodyPr/>
          <a:lstStyle/>
          <a:p>
            <a:r>
              <a:rPr lang="en-US" sz="4800" dirty="0">
                <a:solidFill>
                  <a:srgbClr val="6C0086"/>
                </a:solidFill>
              </a:rPr>
              <a:t>Scoping Review Study</a:t>
            </a:r>
            <a:endParaRPr lang="en-US" dirty="0"/>
          </a:p>
        </p:txBody>
      </p:sp>
      <p:sp>
        <p:nvSpPr>
          <p:cNvPr id="3" name="Content Placeholder 2"/>
          <p:cNvSpPr>
            <a:spLocks noGrp="1"/>
          </p:cNvSpPr>
          <p:nvPr>
            <p:ph idx="1"/>
          </p:nvPr>
        </p:nvSpPr>
        <p:spPr>
          <a:xfrm>
            <a:off x="422031" y="1184031"/>
            <a:ext cx="8229600" cy="4689231"/>
          </a:xfrm>
        </p:spPr>
        <p:txBody>
          <a:bodyPr>
            <a:normAutofit fontScale="92500" lnSpcReduction="10000"/>
          </a:bodyPr>
          <a:lstStyle/>
          <a:p>
            <a:r>
              <a:rPr lang="en-US" dirty="0">
                <a:solidFill>
                  <a:schemeClr val="tx1"/>
                </a:solidFill>
                <a:latin typeface="Arial" panose="020B0604020202020204" pitchFamily="34" charset="0"/>
                <a:cs typeface="Arial" panose="020B0604020202020204" pitchFamily="34" charset="0"/>
              </a:rPr>
              <a:t>Review helped inform actions of the 2013 </a:t>
            </a:r>
            <a:r>
              <a:rPr lang="en-US" i="1" dirty="0">
                <a:solidFill>
                  <a:schemeClr val="tx1"/>
                </a:solidFill>
                <a:latin typeface="Arial" panose="020B0604020202020204" pitchFamily="34" charset="0"/>
                <a:cs typeface="Arial" panose="020B0604020202020204" pitchFamily="34" charset="0"/>
              </a:rPr>
              <a:t>Road Map </a:t>
            </a:r>
            <a:r>
              <a:rPr lang="en-US" dirty="0">
                <a:solidFill>
                  <a:schemeClr val="tx1"/>
                </a:solidFill>
                <a:latin typeface="Arial" panose="020B0604020202020204" pitchFamily="34" charset="0"/>
                <a:cs typeface="Arial" panose="020B0604020202020204" pitchFamily="34" charset="0"/>
              </a:rPr>
              <a:t>to better understand perceptions about cognition </a:t>
            </a:r>
          </a:p>
          <a:p>
            <a:pPr lvl="1"/>
            <a:r>
              <a:rPr lang="en-US" sz="1900" dirty="0">
                <a:solidFill>
                  <a:schemeClr val="tx1"/>
                </a:solidFill>
                <a:latin typeface="Arial" panose="020B0604020202020204" pitchFamily="34" charset="0"/>
                <a:cs typeface="Arial" panose="020B0604020202020204" pitchFamily="34" charset="0"/>
              </a:rPr>
              <a:t>Reviewed 1,000+ research abstracts; 34 studies addressed our topic</a:t>
            </a:r>
          </a:p>
          <a:p>
            <a:r>
              <a:rPr lang="en-US" dirty="0">
                <a:solidFill>
                  <a:schemeClr val="tx1"/>
                </a:solidFill>
                <a:latin typeface="Arial" panose="020B0604020202020204" pitchFamily="34" charset="0"/>
                <a:cs typeface="Arial" panose="020B0604020202020204" pitchFamily="34" charset="0"/>
              </a:rPr>
              <a:t>Studies conducted in 8 countries</a:t>
            </a:r>
          </a:p>
          <a:p>
            <a:r>
              <a:rPr lang="en-US" dirty="0">
                <a:solidFill>
                  <a:schemeClr val="tx1"/>
                </a:solidFill>
                <a:latin typeface="Arial" panose="020B0604020202020204" pitchFamily="34" charset="0"/>
                <a:cs typeface="Arial" panose="020B0604020202020204" pitchFamily="34" charset="0"/>
              </a:rPr>
              <a:t>Participant numbers ranged from 9 (personal interviews) to 4,500 (national surveys) </a:t>
            </a:r>
          </a:p>
          <a:p>
            <a:r>
              <a:rPr lang="en-US" dirty="0">
                <a:solidFill>
                  <a:schemeClr val="tx1"/>
                </a:solidFill>
                <a:latin typeface="Arial" panose="020B0604020202020204" pitchFamily="34" charset="0"/>
                <a:cs typeface="Arial" panose="020B0604020202020204" pitchFamily="34" charset="0"/>
              </a:rPr>
              <a:t>Most studies looked at dementia or AD</a:t>
            </a:r>
          </a:p>
          <a:p>
            <a:r>
              <a:rPr lang="en-US" dirty="0">
                <a:solidFill>
                  <a:schemeClr val="tx1"/>
                </a:solidFill>
                <a:latin typeface="Arial" panose="020B0604020202020204" pitchFamily="34" charset="0"/>
                <a:cs typeface="Arial" panose="020B0604020202020204" pitchFamily="34" charset="0"/>
              </a:rPr>
              <a:t>Top 2 risk factors people mentioned across 34 studies were:</a:t>
            </a:r>
          </a:p>
          <a:p>
            <a:pPr lvl="1"/>
            <a:r>
              <a:rPr lang="en-US" sz="1900" dirty="0">
                <a:solidFill>
                  <a:schemeClr val="tx1"/>
                </a:solidFill>
                <a:latin typeface="Arial" panose="020B0604020202020204" pitchFamily="34" charset="0"/>
                <a:cs typeface="Arial" panose="020B0604020202020204" pitchFamily="34" charset="0"/>
              </a:rPr>
              <a:t>Genetics/heredity (14 studies) </a:t>
            </a:r>
          </a:p>
          <a:p>
            <a:pPr lvl="1"/>
            <a:r>
              <a:rPr lang="en-US" sz="1900" dirty="0">
                <a:solidFill>
                  <a:schemeClr val="tx1"/>
                </a:solidFill>
                <a:latin typeface="Arial" panose="020B0604020202020204" pitchFamily="34" charset="0"/>
                <a:cs typeface="Arial" panose="020B0604020202020204" pitchFamily="34" charset="0"/>
              </a:rPr>
              <a:t>Older age (8) </a:t>
            </a:r>
          </a:p>
          <a:p>
            <a:r>
              <a:rPr lang="en-US" dirty="0">
                <a:solidFill>
                  <a:schemeClr val="tx1"/>
                </a:solidFill>
                <a:latin typeface="Arial" panose="020B0604020202020204" pitchFamily="34" charset="0"/>
                <a:cs typeface="Arial" panose="020B0604020202020204" pitchFamily="34" charset="0"/>
              </a:rPr>
              <a:t>Top 3 protective factors people mentioned were:</a:t>
            </a:r>
          </a:p>
          <a:p>
            <a:pPr lvl="1"/>
            <a:r>
              <a:rPr lang="en-US" sz="1900" dirty="0">
                <a:solidFill>
                  <a:schemeClr val="tx1"/>
                </a:solidFill>
                <a:latin typeface="Arial" panose="020B0604020202020204" pitchFamily="34" charset="0"/>
                <a:cs typeface="Arial" panose="020B0604020202020204" pitchFamily="34" charset="0"/>
              </a:rPr>
              <a:t>Intellectual stimulation/mental activity (13) </a:t>
            </a:r>
          </a:p>
          <a:p>
            <a:pPr lvl="1"/>
            <a:r>
              <a:rPr lang="en-US" sz="1900" dirty="0">
                <a:solidFill>
                  <a:schemeClr val="tx1"/>
                </a:solidFill>
                <a:latin typeface="Arial" panose="020B0604020202020204" pitchFamily="34" charset="0"/>
                <a:cs typeface="Arial" panose="020B0604020202020204" pitchFamily="34" charset="0"/>
              </a:rPr>
              <a:t>Physical activity (12) </a:t>
            </a:r>
          </a:p>
          <a:p>
            <a:pPr lvl="1"/>
            <a:r>
              <a:rPr lang="en-US" sz="1900" dirty="0">
                <a:solidFill>
                  <a:schemeClr val="tx1"/>
                </a:solidFill>
                <a:latin typeface="Arial" panose="020B0604020202020204" pitchFamily="34" charset="0"/>
                <a:cs typeface="Arial" panose="020B0604020202020204" pitchFamily="34" charset="0"/>
              </a:rPr>
              <a:t>Healthy diet (10) </a:t>
            </a:r>
          </a:p>
          <a:p>
            <a:endParaRPr lang="en-US" dirty="0"/>
          </a:p>
          <a:p>
            <a:endParaRPr lang="en-US" dirty="0"/>
          </a:p>
        </p:txBody>
      </p:sp>
      <p:sp>
        <p:nvSpPr>
          <p:cNvPr id="4" name="TextBox 3"/>
          <p:cNvSpPr txBox="1"/>
          <p:nvPr/>
        </p:nvSpPr>
        <p:spPr>
          <a:xfrm>
            <a:off x="705715" y="5920155"/>
            <a:ext cx="7662231" cy="830997"/>
          </a:xfrm>
          <a:prstGeom prst="rect">
            <a:avLst/>
          </a:prstGeom>
          <a:noFill/>
        </p:spPr>
        <p:txBody>
          <a:bodyPr wrap="square" rtlCol="0">
            <a:spAutoFit/>
          </a:bodyPr>
          <a:lstStyle/>
          <a:p>
            <a:pPr lvl="0"/>
            <a:r>
              <a:rPr lang="en-US" sz="1600" dirty="0">
                <a:latin typeface="Arial" panose="020B0604020202020204" pitchFamily="34" charset="0"/>
                <a:cs typeface="Arial" panose="020B0604020202020204" pitchFamily="34" charset="0"/>
              </a:rPr>
              <a:t>Friedman, D. B., </a:t>
            </a:r>
            <a:r>
              <a:rPr lang="en-US" sz="1600" dirty="0" err="1">
                <a:latin typeface="Arial" panose="020B0604020202020204" pitchFamily="34" charset="0"/>
                <a:cs typeface="Arial" panose="020B0604020202020204" pitchFamily="34" charset="0"/>
              </a:rPr>
              <a:t>Becofsky</a:t>
            </a:r>
            <a:r>
              <a:rPr lang="en-US" sz="1600" dirty="0">
                <a:latin typeface="Arial" panose="020B0604020202020204" pitchFamily="34" charset="0"/>
                <a:cs typeface="Arial" panose="020B0604020202020204" pitchFamily="34" charset="0"/>
              </a:rPr>
              <a:t>, K., Anderson, L. A., et al. (2015). Public perceptions about risk and protective factors for cognitive health and impairment: a review of the literature. </a:t>
            </a:r>
            <a:r>
              <a:rPr lang="en-US" sz="1600" i="1" dirty="0">
                <a:latin typeface="Arial" panose="020B0604020202020204" pitchFamily="34" charset="0"/>
                <a:cs typeface="Arial" panose="020B0604020202020204" pitchFamily="34" charset="0"/>
              </a:rPr>
              <a:t>International </a:t>
            </a:r>
            <a:r>
              <a:rPr lang="en-US" sz="1600" i="1" dirty="0" err="1">
                <a:latin typeface="Arial" panose="020B0604020202020204" pitchFamily="34" charset="0"/>
                <a:cs typeface="Arial" panose="020B0604020202020204" pitchFamily="34" charset="0"/>
              </a:rPr>
              <a:t>Psychogeriatrics</a:t>
            </a:r>
            <a:r>
              <a:rPr lang="en-US" sz="1600" i="1" dirty="0">
                <a:latin typeface="Arial" panose="020B0604020202020204" pitchFamily="34" charset="0"/>
                <a:cs typeface="Arial" panose="020B0604020202020204" pitchFamily="34" charset="0"/>
              </a:rPr>
              <a:t>, 27</a:t>
            </a:r>
            <a:r>
              <a:rPr lang="en-US" sz="1600" dirty="0">
                <a:latin typeface="Arial" panose="020B0604020202020204" pitchFamily="34" charset="0"/>
                <a:cs typeface="Arial" panose="020B0604020202020204" pitchFamily="34" charset="0"/>
              </a:rPr>
              <a:t>(8), 1263-1275.</a:t>
            </a:r>
            <a:endParaRPr lang="en-US" dirty="0"/>
          </a:p>
        </p:txBody>
      </p:sp>
    </p:spTree>
    <p:extLst>
      <p:ext uri="{BB962C8B-B14F-4D97-AF65-F5344CB8AC3E}">
        <p14:creationId xmlns:p14="http://schemas.microsoft.com/office/powerpoint/2010/main" val="1919707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08" y="-211016"/>
            <a:ext cx="8229600" cy="1600200"/>
          </a:xfrm>
        </p:spPr>
        <p:txBody>
          <a:bodyPr/>
          <a:lstStyle/>
          <a:p>
            <a:r>
              <a:rPr lang="en-US" sz="4800" dirty="0">
                <a:solidFill>
                  <a:srgbClr val="6C0086"/>
                </a:solidFill>
              </a:rPr>
              <a:t>Scoping Review Findings</a:t>
            </a:r>
            <a:endParaRPr lang="en-US" sz="4800" dirty="0"/>
          </a:p>
        </p:txBody>
      </p:sp>
      <p:sp>
        <p:nvSpPr>
          <p:cNvPr id="3" name="Content Placeholder 2"/>
          <p:cNvSpPr>
            <a:spLocks noGrp="1"/>
          </p:cNvSpPr>
          <p:nvPr>
            <p:ph idx="1"/>
          </p:nvPr>
        </p:nvSpPr>
        <p:spPr>
          <a:xfrm>
            <a:off x="422031" y="1588477"/>
            <a:ext cx="8229600" cy="4525963"/>
          </a:xfrm>
        </p:spPr>
        <p:txBody>
          <a:bodyPr>
            <a:normAutofit/>
          </a:bodyPr>
          <a:lstStyle/>
          <a:p>
            <a:r>
              <a:rPr lang="en-US" dirty="0">
                <a:solidFill>
                  <a:schemeClr val="tx1"/>
                </a:solidFill>
                <a:latin typeface="Arial" panose="020B0604020202020204" pitchFamily="34" charset="0"/>
                <a:cs typeface="Arial" panose="020B0604020202020204" pitchFamily="34" charset="0"/>
              </a:rPr>
              <a:t>General public, regardless of nationality, race/ethnicity, or gender, identified well-established risk factors for cognitive impairment and factors that may reduce risk of Alzheimer’s disease and other dementias</a:t>
            </a:r>
          </a:p>
          <a:p>
            <a:r>
              <a:rPr lang="en-US" sz="2200" i="1" dirty="0">
                <a:solidFill>
                  <a:schemeClr val="tx1"/>
                </a:solidFill>
                <a:latin typeface="Arial" panose="020B0604020202020204" pitchFamily="34" charset="0"/>
                <a:cs typeface="Arial" panose="020B0604020202020204" pitchFamily="34" charset="0"/>
              </a:rPr>
              <a:t>"If you stay indoors and don’t get out, then your mind will slow down. When you have time, even if you just chat with your friends, you will be more open, and able to keep your mind sharp." </a:t>
            </a:r>
            <a:endParaRPr lang="en-US" sz="2200" dirty="0">
              <a:solidFill>
                <a:schemeClr val="tx1"/>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295" y="4501661"/>
            <a:ext cx="3204160" cy="207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395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C0086"/>
                </a:solidFill>
              </a:rPr>
              <a:t>Scoping Review Findings</a:t>
            </a:r>
            <a:endParaRPr lang="en-US" dirty="0"/>
          </a:p>
        </p:txBody>
      </p:sp>
      <p:sp>
        <p:nvSpPr>
          <p:cNvPr id="3" name="Content Placeholder 2"/>
          <p:cNvSpPr>
            <a:spLocks noGrp="1"/>
          </p:cNvSpPr>
          <p:nvPr>
            <p:ph idx="1"/>
          </p:nvPr>
        </p:nvSpPr>
        <p:spPr>
          <a:xfrm>
            <a:off x="457200" y="1893277"/>
            <a:ext cx="8229600" cy="4525963"/>
          </a:xfrm>
        </p:spPr>
        <p:txBody>
          <a:bodyPr>
            <a:normAutofit/>
          </a:bodyPr>
          <a:lstStyle/>
          <a:p>
            <a:r>
              <a:rPr lang="en-US" dirty="0">
                <a:solidFill>
                  <a:schemeClr val="tx1"/>
                </a:solidFill>
                <a:latin typeface="Arial" panose="020B0604020202020204" pitchFamily="34" charset="0"/>
                <a:cs typeface="Arial" panose="020B0604020202020204" pitchFamily="34" charset="0"/>
              </a:rPr>
              <a:t>Investigators did not identify a consistent set of risk or protective factors across studies </a:t>
            </a:r>
          </a:p>
          <a:p>
            <a:pPr marL="0" indent="0">
              <a:buNone/>
            </a:pP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Future research should use uniform set of factors across studies to better track changes in perceptions over time and across locations and cultures </a:t>
            </a:r>
          </a:p>
        </p:txBody>
      </p:sp>
    </p:spTree>
    <p:extLst>
      <p:ext uri="{BB962C8B-B14F-4D97-AF65-F5344CB8AC3E}">
        <p14:creationId xmlns:p14="http://schemas.microsoft.com/office/powerpoint/2010/main" val="365924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a:solidFill>
                  <a:srgbClr val="6C0086"/>
                </a:solidFill>
              </a:rPr>
              <a:t>Media Analysis</a:t>
            </a:r>
          </a:p>
        </p:txBody>
      </p:sp>
      <p:sp>
        <p:nvSpPr>
          <p:cNvPr id="3" name="Content Placeholder 2"/>
          <p:cNvSpPr>
            <a:spLocks noGrp="1"/>
          </p:cNvSpPr>
          <p:nvPr>
            <p:ph idx="1"/>
          </p:nvPr>
        </p:nvSpPr>
        <p:spPr>
          <a:xfrm>
            <a:off x="457200" y="1600200"/>
            <a:ext cx="8229600" cy="4988169"/>
          </a:xfrm>
        </p:spPr>
        <p:txBody>
          <a:bodyPr>
            <a:normAutofit fontScale="70000" lnSpcReduction="20000"/>
          </a:bodyPr>
          <a:lstStyle/>
          <a:p>
            <a:r>
              <a:rPr lang="en-US" dirty="0">
                <a:solidFill>
                  <a:schemeClr val="tx1"/>
                </a:solidFill>
                <a:latin typeface="Arial" panose="020B0604020202020204" pitchFamily="34" charset="0"/>
                <a:cs typeface="Arial" panose="020B0604020202020204" pitchFamily="34" charset="0"/>
              </a:rPr>
              <a:t>Media analysis of 178 articles in 20 top-circulating magazines for:</a:t>
            </a:r>
          </a:p>
          <a:p>
            <a:pPr lvl="1"/>
            <a:r>
              <a:rPr lang="en-US" sz="2300" dirty="0">
                <a:solidFill>
                  <a:schemeClr val="tx1"/>
                </a:solidFill>
                <a:latin typeface="Arial" panose="020B0604020202020204" pitchFamily="34" charset="0"/>
                <a:cs typeface="Arial" panose="020B0604020202020204" pitchFamily="34" charset="0"/>
              </a:rPr>
              <a:t>General audiences</a:t>
            </a:r>
          </a:p>
          <a:p>
            <a:pPr lvl="1"/>
            <a:r>
              <a:rPr lang="en-US" sz="2300" dirty="0">
                <a:solidFill>
                  <a:schemeClr val="tx1"/>
                </a:solidFill>
                <a:latin typeface="Arial" panose="020B0604020202020204" pitchFamily="34" charset="0"/>
                <a:cs typeface="Arial" panose="020B0604020202020204" pitchFamily="34" charset="0"/>
              </a:rPr>
              <a:t>Women</a:t>
            </a:r>
          </a:p>
          <a:p>
            <a:pPr lvl="1"/>
            <a:r>
              <a:rPr lang="en-US" sz="2300" dirty="0">
                <a:solidFill>
                  <a:schemeClr val="tx1"/>
                </a:solidFill>
                <a:latin typeface="Arial" panose="020B0604020202020204" pitchFamily="34" charset="0"/>
                <a:cs typeface="Arial" panose="020B0604020202020204" pitchFamily="34" charset="0"/>
              </a:rPr>
              <a:t>Men</a:t>
            </a:r>
          </a:p>
          <a:p>
            <a:pPr lvl="1"/>
            <a:r>
              <a:rPr lang="en-US" sz="2300" dirty="0">
                <a:solidFill>
                  <a:schemeClr val="tx1"/>
                </a:solidFill>
                <a:latin typeface="Arial" panose="020B0604020202020204" pitchFamily="34" charset="0"/>
                <a:cs typeface="Arial" panose="020B0604020202020204" pitchFamily="34" charset="0"/>
              </a:rPr>
              <a:t>African Americans </a:t>
            </a:r>
          </a:p>
          <a:p>
            <a:pPr lvl="1"/>
            <a:r>
              <a:rPr lang="en-US" sz="2300" dirty="0">
                <a:solidFill>
                  <a:schemeClr val="tx1"/>
                </a:solidFill>
                <a:latin typeface="Arial" panose="020B0604020202020204" pitchFamily="34" charset="0"/>
                <a:cs typeface="Arial" panose="020B0604020202020204" pitchFamily="34" charset="0"/>
              </a:rPr>
              <a:t>Health conscious</a:t>
            </a:r>
          </a:p>
          <a:p>
            <a:r>
              <a:rPr lang="en-US" dirty="0">
                <a:solidFill>
                  <a:schemeClr val="tx1"/>
                </a:solidFill>
                <a:latin typeface="Arial" panose="020B0604020202020204" pitchFamily="34" charset="0"/>
                <a:cs typeface="Arial" panose="020B0604020202020204" pitchFamily="34" charset="0"/>
              </a:rPr>
              <a:t>Diet was discussed most &amp; physical activity coverage limited</a:t>
            </a:r>
          </a:p>
          <a:p>
            <a:r>
              <a:rPr lang="en-US" dirty="0">
                <a:solidFill>
                  <a:schemeClr val="tx1"/>
                </a:solidFill>
                <a:latin typeface="Arial" panose="020B0604020202020204" pitchFamily="34" charset="0"/>
                <a:cs typeface="Arial" panose="020B0604020202020204" pitchFamily="34" charset="0"/>
              </a:rPr>
              <a:t>Risk factors such as hypertension rarely mentioned</a:t>
            </a:r>
          </a:p>
          <a:p>
            <a:r>
              <a:rPr lang="en-US" dirty="0">
                <a:solidFill>
                  <a:schemeClr val="tx1"/>
                </a:solidFill>
                <a:latin typeface="Arial" panose="020B0604020202020204" pitchFamily="34" charset="0"/>
                <a:cs typeface="Arial" panose="020B0604020202020204" pitchFamily="34" charset="0"/>
              </a:rPr>
              <a:t>Publications for African Americans had little content about cognition</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Separate analysis of 63 English- and Spanish-language AARP magazine articles focused on physical activity revealed: </a:t>
            </a:r>
          </a:p>
          <a:p>
            <a:pPr lvl="1"/>
            <a:r>
              <a:rPr lang="en-US" sz="2300" dirty="0">
                <a:solidFill>
                  <a:schemeClr val="tx1"/>
                </a:solidFill>
                <a:latin typeface="Arial" panose="020B0604020202020204" pitchFamily="34" charset="0"/>
                <a:cs typeface="Arial" panose="020B0604020202020204" pitchFamily="34" charset="0"/>
              </a:rPr>
              <a:t>Only 3 English articles and no Spanish articles mentioned potential association of physical activity and risk reduction for ADRD</a:t>
            </a:r>
          </a:p>
          <a:p>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Assessment of 229 news items on three top cable news websites (MSNBC, CNN, FOX)  found that stories intended for an aging audience more frequently focused on physical activity, diet, multiple lifestyle behaviors, and aging compared with news for general audiences</a:t>
            </a:r>
          </a:p>
        </p:txBody>
      </p:sp>
      <p:pic>
        <p:nvPicPr>
          <p:cNvPr id="4" name="Picture 70" descr="U.S.News &amp; World Repo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56" y="199294"/>
            <a:ext cx="2281953" cy="6434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0289" y="31138"/>
            <a:ext cx="1714500" cy="1457325"/>
          </a:xfrm>
          <a:prstGeom prst="rect">
            <a:avLst/>
          </a:prstGeom>
        </p:spPr>
      </p:pic>
      <p:sp>
        <p:nvSpPr>
          <p:cNvPr id="7" name="TextBox 6"/>
          <p:cNvSpPr txBox="1"/>
          <p:nvPr/>
        </p:nvSpPr>
        <p:spPr>
          <a:xfrm>
            <a:off x="1002324" y="6342111"/>
            <a:ext cx="7819292" cy="338554"/>
          </a:xfrm>
          <a:prstGeom prst="rect">
            <a:avLst/>
          </a:prstGeom>
          <a:noFill/>
        </p:spPr>
        <p:txBody>
          <a:bodyPr wrap="square" rtlCol="0">
            <a:spAutoFit/>
          </a:bodyPr>
          <a:lstStyle/>
          <a:p>
            <a:pPr lvl="0"/>
            <a:r>
              <a:rPr lang="en-GB" sz="1600" dirty="0">
                <a:latin typeface="Arial" panose="020B0604020202020204" pitchFamily="34" charset="0"/>
                <a:cs typeface="Arial" panose="020B0604020202020204" pitchFamily="34" charset="0"/>
              </a:rPr>
              <a:t>Friedman et al., 2011; Rose et al., 2013; Vandenberg et al., 2012</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149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492371" y="1025770"/>
            <a:ext cx="8229600" cy="1143000"/>
          </a:xfrm>
        </p:spPr>
        <p:txBody>
          <a:bodyPr>
            <a:normAutofit fontScale="90000"/>
          </a:bodyPr>
          <a:lstStyle/>
          <a:p>
            <a:r>
              <a:rPr lang="en-US" sz="4000" dirty="0">
                <a:solidFill>
                  <a:srgbClr val="66007E"/>
                </a:solidFill>
              </a:rPr>
              <a:t>Media Portrayal of Protective Factors for Cognitive Health</a:t>
            </a:r>
            <a:br>
              <a:rPr lang="en-US" sz="4000" dirty="0">
                <a:solidFill>
                  <a:srgbClr val="66007E"/>
                </a:solidFill>
              </a:rPr>
            </a:br>
            <a:endParaRPr lang="en-US" sz="3100" dirty="0">
              <a:solidFill>
                <a:srgbClr val="66007E"/>
              </a:solidFill>
            </a:endParaRPr>
          </a:p>
        </p:txBody>
      </p:sp>
      <p:sp>
        <p:nvSpPr>
          <p:cNvPr id="77826" name="Rectangle 3"/>
          <p:cNvSpPr>
            <a:spLocks noGrp="1" noChangeArrowheads="1"/>
          </p:cNvSpPr>
          <p:nvPr>
            <p:ph type="body" idx="1"/>
          </p:nvPr>
        </p:nvSpPr>
        <p:spPr>
          <a:xfrm>
            <a:off x="423863" y="2133601"/>
            <a:ext cx="8539089" cy="4191000"/>
          </a:xfrm>
        </p:spPr>
        <p:txBody>
          <a:bodyPr>
            <a:normAutofit/>
          </a:bodyPr>
          <a:lstStyle/>
          <a:p>
            <a:pPr>
              <a:lnSpc>
                <a:spcPct val="80000"/>
              </a:lnSpc>
            </a:pPr>
            <a:endParaRPr lang="en-US" sz="3000" dirty="0"/>
          </a:p>
          <a:p>
            <a:pPr>
              <a:lnSpc>
                <a:spcPct val="80000"/>
              </a:lnSpc>
            </a:pPr>
            <a:endParaRPr lang="en-US" sz="3000" dirty="0"/>
          </a:p>
        </p:txBody>
      </p:sp>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319" y="1597270"/>
            <a:ext cx="6885361" cy="508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01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0" y="0"/>
            <a:ext cx="9144000" cy="1143000"/>
          </a:xfrm>
        </p:spPr>
        <p:txBody>
          <a:bodyPr>
            <a:normAutofit fontScale="90000"/>
          </a:bodyPr>
          <a:lstStyle/>
          <a:p>
            <a:r>
              <a:rPr lang="en-US" sz="4000" dirty="0">
                <a:solidFill>
                  <a:srgbClr val="66007E"/>
                </a:solidFill>
              </a:rPr>
              <a:t>Alzheimer’s Disease Messaging on YouTube</a:t>
            </a:r>
            <a:endParaRPr lang="en-US" sz="3100" dirty="0">
              <a:solidFill>
                <a:srgbClr val="66007E"/>
              </a:solidFill>
            </a:endParaRPr>
          </a:p>
        </p:txBody>
      </p:sp>
      <p:sp>
        <p:nvSpPr>
          <p:cNvPr id="77826" name="Rectangle 3"/>
          <p:cNvSpPr>
            <a:spLocks noGrp="1" noChangeArrowheads="1"/>
          </p:cNvSpPr>
          <p:nvPr>
            <p:ph type="body" idx="1"/>
          </p:nvPr>
        </p:nvSpPr>
        <p:spPr>
          <a:xfrm>
            <a:off x="423863" y="2133601"/>
            <a:ext cx="8539089" cy="4191000"/>
          </a:xfrm>
        </p:spPr>
        <p:txBody>
          <a:bodyPr>
            <a:normAutofit/>
          </a:bodyPr>
          <a:lstStyle/>
          <a:p>
            <a:pPr>
              <a:lnSpc>
                <a:spcPct val="80000"/>
              </a:lnSpc>
            </a:pPr>
            <a:endParaRPr lang="en-US" sz="3000" dirty="0"/>
          </a:p>
          <a:p>
            <a:pPr>
              <a:lnSpc>
                <a:spcPct val="80000"/>
              </a:lnSpc>
            </a:pPr>
            <a:endParaRPr lang="en-US" sz="3000" dirty="0"/>
          </a:p>
        </p:txBody>
      </p:sp>
      <p:sp>
        <p:nvSpPr>
          <p:cNvPr id="2" name="TextBox 1">
            <a:extLst>
              <a:ext uri="{FF2B5EF4-FFF2-40B4-BE49-F238E27FC236}">
                <a16:creationId xmlns:a16="http://schemas.microsoft.com/office/drawing/2014/main" id="{E72D37E6-1BAD-484F-B6B7-B727C261D4B6}"/>
              </a:ext>
            </a:extLst>
          </p:cNvPr>
          <p:cNvSpPr txBox="1"/>
          <p:nvPr/>
        </p:nvSpPr>
        <p:spPr>
          <a:xfrm>
            <a:off x="178557" y="1370709"/>
            <a:ext cx="9029700" cy="3724096"/>
          </a:xfrm>
          <a:prstGeom prst="rect">
            <a:avLst/>
          </a:prstGeom>
          <a:noFill/>
        </p:spPr>
        <p:txBody>
          <a:bodyPr wrap="square" rtlCol="0">
            <a:spAutoFit/>
          </a:bodyPr>
          <a:lstStyle/>
          <a:p>
            <a:pPr marL="342900" indent="-342900">
              <a:buClr>
                <a:srgbClr val="66209B"/>
              </a:buClr>
              <a:buFont typeface="Arial" panose="020B0604020202020204" pitchFamily="34" charset="0"/>
              <a:buChar char="•"/>
            </a:pPr>
            <a:r>
              <a:rPr lang="en-US" altLang="zh-CN" sz="1800" dirty="0">
                <a:latin typeface="Arial" panose="020B0604020202020204" pitchFamily="34" charset="0"/>
                <a:cs typeface="Arial" panose="020B0604020202020204" pitchFamily="34" charset="0"/>
              </a:rPr>
              <a:t>Objective: To examine the content, format, and sources of AD-focused YouTube videos</a:t>
            </a:r>
          </a:p>
          <a:p>
            <a:pPr marL="342900" indent="-342900">
              <a:buClr>
                <a:srgbClr val="66209B"/>
              </a:buClr>
              <a:buFont typeface="Arial" panose="020B0604020202020204" pitchFamily="34" charset="0"/>
              <a:buChar char="•"/>
            </a:pPr>
            <a:endParaRPr lang="en-US" altLang="zh-CN" sz="1800" dirty="0">
              <a:latin typeface="Arial" panose="020B0604020202020204" pitchFamily="34" charset="0"/>
              <a:cs typeface="Arial" panose="020B0604020202020204" pitchFamily="34" charset="0"/>
            </a:endParaRPr>
          </a:p>
          <a:p>
            <a:pPr marL="342900" indent="-342900">
              <a:buClr>
                <a:srgbClr val="66209B"/>
              </a:buClr>
              <a:buFont typeface="Arial" panose="020B0604020202020204" pitchFamily="34" charset="0"/>
              <a:buChar char="•"/>
            </a:pPr>
            <a:r>
              <a:rPr lang="en-US" altLang="zh-CN" sz="1800" dirty="0">
                <a:latin typeface="Arial" panose="020B0604020202020204" pitchFamily="34" charset="0"/>
                <a:cs typeface="Arial" panose="020B0604020202020204" pitchFamily="34" charset="0"/>
              </a:rPr>
              <a:t>Results:</a:t>
            </a:r>
          </a:p>
          <a:p>
            <a:r>
              <a:rPr lang="en-US" altLang="zh-CN" sz="1800" dirty="0">
                <a:latin typeface="Arial" panose="020B0604020202020204" pitchFamily="34" charset="0"/>
                <a:cs typeface="Arial" panose="020B0604020202020204" pitchFamily="34" charset="0"/>
              </a:rPr>
              <a:t>    - Final sample: 271 videos (over 3-year period)</a:t>
            </a:r>
          </a:p>
          <a:p>
            <a:r>
              <a:rPr lang="en-US" altLang="zh-CN" sz="1800" dirty="0">
                <a:latin typeface="Arial" panose="020B0604020202020204" pitchFamily="34" charset="0"/>
                <a:cs typeface="Arial" panose="020B0604020202020204" pitchFamily="34" charset="0"/>
              </a:rPr>
              <a:t>    - Most videos featured white speakers (89.8%), and adults ~20-60 </a:t>
            </a:r>
            <a:r>
              <a:rPr lang="en-US" altLang="zh-CN" sz="1800" dirty="0" err="1">
                <a:latin typeface="Arial" panose="020B0604020202020204" pitchFamily="34" charset="0"/>
                <a:cs typeface="Arial" panose="020B0604020202020204" pitchFamily="34" charset="0"/>
              </a:rPr>
              <a:t>yrs</a:t>
            </a:r>
            <a:r>
              <a:rPr lang="en-US" altLang="zh-CN" sz="1800" dirty="0">
                <a:latin typeface="Arial" panose="020B0604020202020204" pitchFamily="34" charset="0"/>
                <a:cs typeface="Arial" panose="020B0604020202020204" pitchFamily="34" charset="0"/>
              </a:rPr>
              <a:t> old (87.7%)</a:t>
            </a:r>
          </a:p>
          <a:p>
            <a:r>
              <a:rPr lang="en-US" altLang="zh-CN" sz="1800" dirty="0">
                <a:latin typeface="Arial" panose="020B0604020202020204" pitchFamily="34" charset="0"/>
                <a:cs typeface="Arial" panose="020B0604020202020204" pitchFamily="34" charset="0"/>
              </a:rPr>
              <a:t>    - Primary focus: symptoms, causes, and treatment of AD </a:t>
            </a:r>
          </a:p>
          <a:p>
            <a:r>
              <a:rPr lang="en-US" altLang="zh-CN" sz="1800" dirty="0">
                <a:latin typeface="Arial" panose="020B0604020202020204" pitchFamily="34" charset="0"/>
                <a:cs typeface="Arial" panose="020B0604020202020204" pitchFamily="34" charset="0"/>
              </a:rPr>
              <a:t>    - Authorship: non-profit organizations, layperson, for profit organizations or  </a:t>
            </a:r>
          </a:p>
          <a:p>
            <a:r>
              <a:rPr lang="en-US" altLang="zh-CN" sz="1800" dirty="0">
                <a:latin typeface="Arial" panose="020B0604020202020204" pitchFamily="34" charset="0"/>
                <a:cs typeface="Arial" panose="020B0604020202020204" pitchFamily="34" charset="0"/>
              </a:rPr>
              <a:t>      companies </a:t>
            </a:r>
          </a:p>
          <a:p>
            <a:pPr marL="285750" indent="-285750">
              <a:buFont typeface="Arial" panose="020B0604020202020204" pitchFamily="34" charset="0"/>
              <a:buChar char="•"/>
            </a:pPr>
            <a:endParaRPr lang="en-US" altLang="zh-CN" sz="1800" dirty="0">
              <a:latin typeface="Arial" panose="020B0604020202020204" pitchFamily="34" charset="0"/>
              <a:cs typeface="Arial" panose="020B0604020202020204" pitchFamily="34" charset="0"/>
            </a:endParaRPr>
          </a:p>
          <a:p>
            <a:pPr marL="342900" indent="-342900">
              <a:buClr>
                <a:srgbClr val="66209B"/>
              </a:buClr>
              <a:buFont typeface="Arial" panose="020B0604020202020204" pitchFamily="34" charset="0"/>
              <a:buChar char="•"/>
            </a:pPr>
            <a:r>
              <a:rPr lang="en-US" altLang="zh-CN" sz="1800" dirty="0">
                <a:latin typeface="Arial" panose="020B0604020202020204" pitchFamily="34" charset="0"/>
                <a:cs typeface="Arial" panose="020B0604020202020204" pitchFamily="34" charset="0"/>
              </a:rPr>
              <a:t>Limited content on high risk groups; limited attention to cultural aspects</a:t>
            </a:r>
          </a:p>
          <a:p>
            <a:pPr marL="342900" indent="-342900">
              <a:buClr>
                <a:srgbClr val="66209B"/>
              </a:buClr>
              <a:buFont typeface="Arial" panose="020B0604020202020204" pitchFamily="34" charset="0"/>
              <a:buChar char="•"/>
            </a:pPr>
            <a:r>
              <a:rPr lang="en-US" altLang="zh-CN" sz="1800" dirty="0">
                <a:latin typeface="Arial" panose="020B0604020202020204" pitchFamily="34" charset="0"/>
                <a:cs typeface="Arial" panose="020B0604020202020204" pitchFamily="34" charset="0"/>
              </a:rPr>
              <a:t>Need to check quality and accuracy of YouTube videos about AD</a:t>
            </a:r>
          </a:p>
          <a:p>
            <a:endParaRPr lang="zh-CN" alt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D85560-3C63-4B25-AF3C-3BA1A6C9A0C6}"/>
              </a:ext>
            </a:extLst>
          </p:cNvPr>
          <p:cNvSpPr txBox="1"/>
          <p:nvPr/>
        </p:nvSpPr>
        <p:spPr>
          <a:xfrm>
            <a:off x="2997026" y="5615405"/>
            <a:ext cx="5158112" cy="646331"/>
          </a:xfrm>
          <a:prstGeom prst="rect">
            <a:avLst/>
          </a:prstGeom>
          <a:noFill/>
        </p:spPr>
        <p:txBody>
          <a:bodyPr wrap="square" rtlCol="0">
            <a:spAutoFit/>
          </a:bodyPr>
          <a:lstStyle/>
          <a:p>
            <a:r>
              <a:rPr lang="en-US" altLang="zh-CN" sz="1200" dirty="0" err="1">
                <a:latin typeface="Arial" panose="020B0604020202020204" pitchFamily="34" charset="0"/>
                <a:cs typeface="Arial" panose="020B0604020202020204" pitchFamily="34" charset="0"/>
              </a:rPr>
              <a:t>Tang,</a:t>
            </a:r>
            <a:r>
              <a:rPr lang="en-US" altLang="zh-CN" sz="1200" dirty="0">
                <a:latin typeface="Arial" panose="020B0604020202020204" pitchFamily="34" charset="0"/>
                <a:cs typeface="Arial" panose="020B0604020202020204" pitchFamily="34" charset="0"/>
              </a:rPr>
              <a:t> W., </a:t>
            </a:r>
            <a:r>
              <a:rPr lang="en-US" altLang="zh-CN" sz="1200" dirty="0" err="1">
                <a:latin typeface="Arial" panose="020B0604020202020204" pitchFamily="34" charset="0"/>
                <a:cs typeface="Arial" panose="020B0604020202020204" pitchFamily="34" charset="0"/>
              </a:rPr>
              <a:t>Olscamp</a:t>
            </a:r>
            <a:r>
              <a:rPr lang="en-US" altLang="zh-CN" sz="1200" dirty="0">
                <a:latin typeface="Arial" panose="020B0604020202020204" pitchFamily="34" charset="0"/>
                <a:cs typeface="Arial" panose="020B0604020202020204" pitchFamily="34" charset="0"/>
              </a:rPr>
              <a:t>, K., Choi, S. K., &amp; Friedman, D. B. (2017). Alzheimer’s disease in social media: content analysis of YouTube videos. </a:t>
            </a:r>
            <a:r>
              <a:rPr lang="en-US" altLang="zh-CN" sz="1200" i="1" dirty="0">
                <a:latin typeface="Arial" panose="020B0604020202020204" pitchFamily="34" charset="0"/>
                <a:cs typeface="Arial" panose="020B0604020202020204" pitchFamily="34" charset="0"/>
              </a:rPr>
              <a:t>Interactive Journal of Medical Research, 6</a:t>
            </a:r>
            <a:r>
              <a:rPr lang="en-US" altLang="zh-CN" sz="1200" dirty="0">
                <a:latin typeface="Arial" panose="020B0604020202020204" pitchFamily="34" charset="0"/>
                <a:cs typeface="Arial" panose="020B0604020202020204" pitchFamily="34" charset="0"/>
              </a:rPr>
              <a:t>(2), e19.</a:t>
            </a:r>
            <a:endParaRPr lang="zh-CN" altLang="en-US" sz="1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2285461-9EC9-40AA-8A04-4E1EDB976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8920">
            <a:off x="7186842" y="296969"/>
            <a:ext cx="1836577" cy="917698"/>
          </a:xfrm>
          <a:prstGeom prst="rect">
            <a:avLst/>
          </a:prstGeom>
        </p:spPr>
      </p:pic>
      <p:pic>
        <p:nvPicPr>
          <p:cNvPr id="10" name="Picture 9">
            <a:extLst>
              <a:ext uri="{FF2B5EF4-FFF2-40B4-BE49-F238E27FC236}">
                <a16:creationId xmlns:a16="http://schemas.microsoft.com/office/drawing/2014/main" id="{B8D911DE-3072-4749-9DBE-3638C6DC96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205" y="5034825"/>
            <a:ext cx="2266479" cy="1810376"/>
          </a:xfrm>
          <a:prstGeom prst="rect">
            <a:avLst/>
          </a:prstGeom>
        </p:spPr>
      </p:pic>
    </p:spTree>
    <p:extLst>
      <p:ext uri="{BB962C8B-B14F-4D97-AF65-F5344CB8AC3E}">
        <p14:creationId xmlns:p14="http://schemas.microsoft.com/office/powerpoint/2010/main" val="380052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0" y="320040"/>
            <a:ext cx="9144000" cy="1143000"/>
          </a:xfrm>
        </p:spPr>
        <p:txBody>
          <a:bodyPr>
            <a:normAutofit fontScale="90000"/>
          </a:bodyPr>
          <a:lstStyle/>
          <a:p>
            <a:r>
              <a:rPr lang="en-US" sz="4000" dirty="0">
                <a:solidFill>
                  <a:srgbClr val="66007E"/>
                </a:solidFill>
              </a:rPr>
              <a:t>Mobile Applications About Alzheimer’s Disease and Related Dementias</a:t>
            </a:r>
            <a:endParaRPr lang="en-US" sz="3100" dirty="0">
              <a:solidFill>
                <a:srgbClr val="66007E"/>
              </a:solidFill>
            </a:endParaRPr>
          </a:p>
        </p:txBody>
      </p:sp>
      <p:sp>
        <p:nvSpPr>
          <p:cNvPr id="77826" name="Rectangle 3"/>
          <p:cNvSpPr>
            <a:spLocks noGrp="1" noChangeArrowheads="1"/>
          </p:cNvSpPr>
          <p:nvPr>
            <p:ph type="body" idx="1"/>
          </p:nvPr>
        </p:nvSpPr>
        <p:spPr>
          <a:xfrm>
            <a:off x="423863" y="2133601"/>
            <a:ext cx="8539089" cy="4191000"/>
          </a:xfrm>
        </p:spPr>
        <p:txBody>
          <a:bodyPr>
            <a:normAutofit/>
          </a:bodyPr>
          <a:lstStyle/>
          <a:p>
            <a:pPr>
              <a:lnSpc>
                <a:spcPct val="80000"/>
              </a:lnSpc>
            </a:pPr>
            <a:endParaRPr lang="en-US" sz="3000" dirty="0"/>
          </a:p>
          <a:p>
            <a:pPr>
              <a:lnSpc>
                <a:spcPct val="80000"/>
              </a:lnSpc>
            </a:pPr>
            <a:endParaRPr lang="en-US" sz="3000" dirty="0"/>
          </a:p>
        </p:txBody>
      </p:sp>
      <p:sp>
        <p:nvSpPr>
          <p:cNvPr id="4" name="TextBox 3">
            <a:extLst>
              <a:ext uri="{FF2B5EF4-FFF2-40B4-BE49-F238E27FC236}">
                <a16:creationId xmlns:a16="http://schemas.microsoft.com/office/drawing/2014/main" id="{BB88CBB7-ED6F-41F2-82E1-7C4F607C513D}"/>
              </a:ext>
            </a:extLst>
          </p:cNvPr>
          <p:cNvSpPr txBox="1"/>
          <p:nvPr/>
        </p:nvSpPr>
        <p:spPr>
          <a:xfrm>
            <a:off x="685926" y="6223678"/>
            <a:ext cx="7895785" cy="600164"/>
          </a:xfrm>
          <a:prstGeom prst="rect">
            <a:avLst/>
          </a:prstGeom>
          <a:noFill/>
        </p:spPr>
        <p:txBody>
          <a:bodyPr wrap="square" rtlCol="0">
            <a:spAutoFit/>
          </a:bodyPr>
          <a:lstStyle/>
          <a:p>
            <a:r>
              <a:rPr lang="en-US" altLang="zh-CN" sz="1100" dirty="0">
                <a:latin typeface="Arial" panose="020B0604020202020204" pitchFamily="34" charset="0"/>
                <a:cs typeface="Arial" panose="020B0604020202020204" pitchFamily="34" charset="0"/>
              </a:rPr>
              <a:t>Choi, S. K., </a:t>
            </a:r>
            <a:r>
              <a:rPr lang="en-US" altLang="zh-CN" sz="1100" dirty="0" err="1">
                <a:latin typeface="Arial" panose="020B0604020202020204" pitchFamily="34" charset="0"/>
                <a:cs typeface="Arial" panose="020B0604020202020204" pitchFamily="34" charset="0"/>
              </a:rPr>
              <a:t>Yelton</a:t>
            </a:r>
            <a:r>
              <a:rPr lang="en-US" altLang="zh-CN" sz="1100" dirty="0">
                <a:latin typeface="Arial" panose="020B0604020202020204" pitchFamily="34" charset="0"/>
                <a:cs typeface="Arial" panose="020B0604020202020204" pitchFamily="34" charset="0"/>
              </a:rPr>
              <a:t>, B., Ezeanya, V. K., Kannaley, K., &amp; Friedman, D. B. (2018). Review of the content and quality of mobile applications about Alzheimer’s disease and related dementias. </a:t>
            </a:r>
            <a:r>
              <a:rPr lang="en-US" altLang="zh-CN" sz="1100" i="1" dirty="0">
                <a:latin typeface="Arial" panose="020B0604020202020204" pitchFamily="34" charset="0"/>
                <a:cs typeface="Arial" panose="020B0604020202020204" pitchFamily="34" charset="0"/>
              </a:rPr>
              <a:t>Journal of Applied Gerontology</a:t>
            </a:r>
            <a:r>
              <a:rPr lang="en-US" altLang="zh-CN"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DOI: 10.1177/0733464818790187.</a:t>
            </a:r>
            <a:endParaRPr lang="zh-CN" altLang="en-US"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5891A73-3941-4D16-9E1E-AA0676FECFA5}"/>
              </a:ext>
            </a:extLst>
          </p:cNvPr>
          <p:cNvSpPr txBox="1"/>
          <p:nvPr/>
        </p:nvSpPr>
        <p:spPr>
          <a:xfrm>
            <a:off x="121405" y="1454632"/>
            <a:ext cx="9144000" cy="3847207"/>
          </a:xfrm>
          <a:prstGeom prst="rect">
            <a:avLst/>
          </a:prstGeom>
          <a:noFill/>
        </p:spPr>
        <p:txBody>
          <a:bodyPr wrap="square" rtlCol="0">
            <a:spAutoFit/>
          </a:bodyPr>
          <a:lstStyle/>
          <a:p>
            <a:pPr marL="342900" indent="-342900">
              <a:buClr>
                <a:srgbClr val="66209B"/>
              </a:buClr>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Characteristics, content, and technical aspects of 36 apps in the U.S. Google Play Store and App Store were coded; Quality of the apps was evaluated using the Mobile Application Rating Scale.</a:t>
            </a:r>
          </a:p>
          <a:p>
            <a:pPr marL="342900" indent="-342900">
              <a:buClr>
                <a:srgbClr val="66209B"/>
              </a:buClr>
              <a:buFont typeface="Arial" panose="020B0604020202020204" pitchFamily="34" charset="0"/>
              <a:buChar char="•"/>
            </a:pPr>
            <a:endParaRPr lang="en-US" altLang="zh-CN" sz="1600" dirty="0">
              <a:latin typeface="Arial" panose="020B0604020202020204" pitchFamily="34" charset="0"/>
              <a:cs typeface="Arial" panose="020B0604020202020204" pitchFamily="34" charset="0"/>
            </a:endParaRPr>
          </a:p>
          <a:p>
            <a:pPr marL="342900" indent="-342900">
              <a:buClr>
                <a:srgbClr val="66209B"/>
              </a:buClr>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Results:</a:t>
            </a:r>
          </a:p>
          <a:p>
            <a:r>
              <a:rPr lang="en-US" altLang="zh-CN" sz="1600" dirty="0">
                <a:latin typeface="Arial" panose="020B0604020202020204" pitchFamily="34" charset="0"/>
                <a:cs typeface="Arial" panose="020B0604020202020204" pitchFamily="34" charset="0"/>
              </a:rPr>
              <a:t>       - Most apps were designed for caregivers of individuals with ADRD or for the general</a:t>
            </a:r>
          </a:p>
          <a:p>
            <a:r>
              <a:rPr lang="en-US" altLang="zh-CN" sz="1600" dirty="0">
                <a:latin typeface="Arial" panose="020B0604020202020204" pitchFamily="34" charset="0"/>
                <a:cs typeface="Arial" panose="020B0604020202020204" pitchFamily="34" charset="0"/>
              </a:rPr>
              <a:t>         population</a:t>
            </a:r>
          </a:p>
          <a:p>
            <a:r>
              <a:rPr lang="en-US" altLang="zh-CN" sz="1600" dirty="0">
                <a:latin typeface="Arial" panose="020B0604020202020204" pitchFamily="34" charset="0"/>
                <a:cs typeface="Arial" panose="020B0604020202020204" pitchFamily="34" charset="0"/>
              </a:rPr>
              <a:t>       - Caregiving and disease management content was frequently provided</a:t>
            </a:r>
          </a:p>
          <a:p>
            <a:r>
              <a:rPr lang="en-US" altLang="zh-CN" sz="1600" dirty="0">
                <a:latin typeface="Arial" panose="020B0604020202020204" pitchFamily="34" charset="0"/>
                <a:cs typeface="Arial" panose="020B0604020202020204" pitchFamily="34" charset="0"/>
              </a:rPr>
              <a:t>       - Overall, quality of the apps was acceptable; apps by health care–related developers had</a:t>
            </a:r>
          </a:p>
          <a:p>
            <a:r>
              <a:rPr lang="en-US" altLang="zh-CN" sz="1600" dirty="0">
                <a:latin typeface="Arial" panose="020B0604020202020204" pitchFamily="34" charset="0"/>
                <a:cs typeface="Arial" panose="020B0604020202020204" pitchFamily="34" charset="0"/>
              </a:rPr>
              <a:t>          higher quality scores than those by non-health care–related developers</a:t>
            </a:r>
          </a:p>
          <a:p>
            <a:endParaRPr lang="en-US" altLang="zh-CN" sz="1600" dirty="0">
              <a:latin typeface="Arial" panose="020B0604020202020204" pitchFamily="34" charset="0"/>
              <a:cs typeface="Arial" panose="020B0604020202020204" pitchFamily="34" charset="0"/>
            </a:endParaRPr>
          </a:p>
          <a:p>
            <a:pPr marL="342900" indent="-342900">
              <a:buClr>
                <a:srgbClr val="66209B"/>
              </a:buClr>
              <a:buFont typeface="Arial" panose="020B0604020202020204" pitchFamily="34" charset="0"/>
              <a:buChar char="•"/>
            </a:pPr>
            <a:r>
              <a:rPr lang="en-US" altLang="zh-CN" sz="1600" dirty="0">
                <a:latin typeface="Arial" panose="020B0604020202020204" pitchFamily="34" charset="0"/>
                <a:cs typeface="Arial" panose="020B0604020202020204" pitchFamily="34" charset="0"/>
              </a:rPr>
              <a:t>Future studies and those who plan to develop ADRD apps need to focus on:</a:t>
            </a:r>
          </a:p>
          <a:p>
            <a:pPr>
              <a:buClr>
                <a:srgbClr val="66209B"/>
              </a:buClr>
            </a:pPr>
            <a:r>
              <a:rPr lang="en-US" altLang="zh-CN" sz="1600" dirty="0">
                <a:latin typeface="Arial" panose="020B0604020202020204" pitchFamily="34" charset="0"/>
                <a:cs typeface="Arial" panose="020B0604020202020204" pitchFamily="34" charset="0"/>
              </a:rPr>
              <a:t>       - Users’ characteristics (e.g., demographics, level of health and technology literacy, etc.)</a:t>
            </a:r>
          </a:p>
          <a:p>
            <a:pPr>
              <a:buClr>
                <a:srgbClr val="66209B"/>
              </a:buClr>
            </a:pPr>
            <a:r>
              <a:rPr lang="en-US" altLang="zh-CN" sz="1600" dirty="0">
                <a:latin typeface="Arial" panose="020B0604020202020204" pitchFamily="34" charset="0"/>
                <a:cs typeface="Arial" panose="020B0604020202020204" pitchFamily="34" charset="0"/>
              </a:rPr>
              <a:t>       - Users’ needs and experience of apps</a:t>
            </a:r>
          </a:p>
          <a:p>
            <a:pPr>
              <a:buClr>
                <a:srgbClr val="66209B"/>
              </a:buClr>
            </a:pPr>
            <a:endParaRPr lang="zh-CN" altLang="en-US" sz="2000" dirty="0">
              <a:latin typeface="Arial" panose="020B0604020202020204" pitchFamily="34" charset="0"/>
              <a:cs typeface="Arial" panose="020B0604020202020204" pitchFamily="34" charset="0"/>
            </a:endParaRPr>
          </a:p>
        </p:txBody>
      </p:sp>
      <p:pic>
        <p:nvPicPr>
          <p:cNvPr id="3" name="图片 2">
            <a:extLst>
              <a:ext uri="{FF2B5EF4-FFF2-40B4-BE49-F238E27FC236}">
                <a16:creationId xmlns:a16="http://schemas.microsoft.com/office/drawing/2014/main" id="{B752D00D-C814-439C-93AF-847D7AE01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26" y="5001381"/>
            <a:ext cx="2562152" cy="1251051"/>
          </a:xfrm>
          <a:prstGeom prst="rect">
            <a:avLst/>
          </a:prstGeom>
        </p:spPr>
      </p:pic>
      <p:pic>
        <p:nvPicPr>
          <p:cNvPr id="7" name="图片 6">
            <a:extLst>
              <a:ext uri="{FF2B5EF4-FFF2-40B4-BE49-F238E27FC236}">
                <a16:creationId xmlns:a16="http://schemas.microsoft.com/office/drawing/2014/main" id="{98DD5662-AA7E-4273-8FDB-1E417FF257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4657" y="5000849"/>
            <a:ext cx="1437497" cy="1229666"/>
          </a:xfrm>
          <a:prstGeom prst="rect">
            <a:avLst/>
          </a:prstGeom>
        </p:spPr>
      </p:pic>
      <p:pic>
        <p:nvPicPr>
          <p:cNvPr id="9" name="图片 8">
            <a:extLst>
              <a:ext uri="{FF2B5EF4-FFF2-40B4-BE49-F238E27FC236}">
                <a16:creationId xmlns:a16="http://schemas.microsoft.com/office/drawing/2014/main" id="{56F42EA2-A63C-4E2E-BE45-60E13F2FFF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8733" y="4996755"/>
            <a:ext cx="2502566" cy="1221956"/>
          </a:xfrm>
          <a:prstGeom prst="rect">
            <a:avLst/>
          </a:prstGeom>
        </p:spPr>
      </p:pic>
    </p:spTree>
    <p:extLst>
      <p:ext uri="{BB962C8B-B14F-4D97-AF65-F5344CB8AC3E}">
        <p14:creationId xmlns:p14="http://schemas.microsoft.com/office/powerpoint/2010/main" val="1680562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76A2-9ECB-4EA4-BBFD-269BF37D50BB}"/>
              </a:ext>
            </a:extLst>
          </p:cNvPr>
          <p:cNvSpPr>
            <a:spLocks noGrp="1"/>
          </p:cNvSpPr>
          <p:nvPr>
            <p:ph type="title"/>
          </p:nvPr>
        </p:nvSpPr>
        <p:spPr>
          <a:xfrm>
            <a:off x="-95021" y="-517793"/>
            <a:ext cx="9334041" cy="1600200"/>
          </a:xfrm>
        </p:spPr>
        <p:txBody>
          <a:bodyPr>
            <a:normAutofit/>
          </a:bodyPr>
          <a:lstStyle/>
          <a:p>
            <a:pPr algn="ctr"/>
            <a:r>
              <a:rPr lang="en-US" altLang="zh-CN" sz="4000" dirty="0">
                <a:solidFill>
                  <a:srgbClr val="66007E"/>
                </a:solidFill>
              </a:rPr>
              <a:t>Social Media Campaign in Puerto Rico</a:t>
            </a:r>
            <a:endParaRPr lang="zh-CN" altLang="en-US" sz="4000" dirty="0">
              <a:solidFill>
                <a:srgbClr val="66007E"/>
              </a:solidFill>
            </a:endParaRPr>
          </a:p>
        </p:txBody>
      </p:sp>
      <p:pic>
        <p:nvPicPr>
          <p:cNvPr id="4" name="Picture 3">
            <a:extLst>
              <a:ext uri="{FF2B5EF4-FFF2-40B4-BE49-F238E27FC236}">
                <a16:creationId xmlns:a16="http://schemas.microsoft.com/office/drawing/2014/main" id="{C7B81BE2-80CF-40EC-8BAF-7F0CD06C3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7655"/>
            <a:ext cx="5482241" cy="5453651"/>
          </a:xfrm>
          <a:prstGeom prst="rect">
            <a:avLst/>
          </a:prstGeom>
        </p:spPr>
      </p:pic>
      <p:sp>
        <p:nvSpPr>
          <p:cNvPr id="5" name="TextBox 4">
            <a:extLst>
              <a:ext uri="{FF2B5EF4-FFF2-40B4-BE49-F238E27FC236}">
                <a16:creationId xmlns:a16="http://schemas.microsoft.com/office/drawing/2014/main" id="{4ED1FF3F-CFE7-417E-B47C-5A4D9A77AFE7}"/>
              </a:ext>
            </a:extLst>
          </p:cNvPr>
          <p:cNvSpPr txBox="1"/>
          <p:nvPr/>
        </p:nvSpPr>
        <p:spPr>
          <a:xfrm>
            <a:off x="5310543" y="2226345"/>
            <a:ext cx="3833457" cy="2677656"/>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Un Café por el Alzheimer</a:t>
            </a:r>
          </a:p>
          <a:p>
            <a:r>
              <a:rPr lang="en-US" altLang="zh-CN" dirty="0">
                <a:latin typeface="Arial" panose="020B0604020202020204" pitchFamily="34" charset="0"/>
                <a:cs typeface="Arial" panose="020B0604020202020204" pitchFamily="34" charset="0"/>
              </a:rPr>
              <a:t>incorporates both an in person education component at coffee shops and other venues and a social media campaign using Facebook.</a:t>
            </a:r>
            <a:endParaRPr lang="zh-CN" alt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4913720-6DDE-4FA0-8D80-0D2605EC7609}"/>
              </a:ext>
            </a:extLst>
          </p:cNvPr>
          <p:cNvSpPr txBox="1"/>
          <p:nvPr/>
        </p:nvSpPr>
        <p:spPr>
          <a:xfrm>
            <a:off x="5482241" y="5483359"/>
            <a:ext cx="3265152" cy="738664"/>
          </a:xfrm>
          <a:prstGeom prst="rect">
            <a:avLst/>
          </a:prstGeom>
          <a:noFill/>
        </p:spPr>
        <p:txBody>
          <a:bodyPr wrap="square" rtlCol="0">
            <a:spAutoFit/>
          </a:bodyPr>
          <a:lstStyle/>
          <a:p>
            <a:r>
              <a:rPr lang="en-US" sz="1400" dirty="0"/>
              <a:t>From The Healthy Brain Initiative: The Public Health Road Map for State and National Partnerships, 2018–2023</a:t>
            </a:r>
          </a:p>
        </p:txBody>
      </p:sp>
    </p:spTree>
    <p:extLst>
      <p:ext uri="{BB962C8B-B14F-4D97-AF65-F5344CB8AC3E}">
        <p14:creationId xmlns:p14="http://schemas.microsoft.com/office/powerpoint/2010/main" val="2770836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40BEDE-4CCF-42A8-88DB-164C20197AB3}"/>
              </a:ext>
            </a:extLst>
          </p:cNvPr>
          <p:cNvSpPr>
            <a:spLocks noGrp="1"/>
          </p:cNvSpPr>
          <p:nvPr>
            <p:ph idx="1"/>
          </p:nvPr>
        </p:nvSpPr>
        <p:spPr>
          <a:xfrm>
            <a:off x="314328" y="2193253"/>
            <a:ext cx="5217798" cy="2034539"/>
          </a:xfrm>
        </p:spPr>
        <p:txBody>
          <a:bodyPr/>
          <a:lstStyle/>
          <a:p>
            <a:r>
              <a:rPr lang="en-US" altLang="zh-CN" dirty="0">
                <a:solidFill>
                  <a:schemeClr val="tx1"/>
                </a:solidFill>
                <a:latin typeface="Arial" panose="020B0604020202020204" pitchFamily="34" charset="0"/>
                <a:cs typeface="Arial" panose="020B0604020202020204" pitchFamily="34" charset="0"/>
              </a:rPr>
              <a:t>Objective: To analyze both an in-person education component and a social media campaign using Facebook for the Un Café por el Alzheimer education program</a:t>
            </a:r>
          </a:p>
          <a:p>
            <a:endParaRPr lang="zh-CN" altLang="en-US" dirty="0"/>
          </a:p>
        </p:txBody>
      </p:sp>
      <p:sp>
        <p:nvSpPr>
          <p:cNvPr id="4" name="TextBox 3">
            <a:extLst>
              <a:ext uri="{FF2B5EF4-FFF2-40B4-BE49-F238E27FC236}">
                <a16:creationId xmlns:a16="http://schemas.microsoft.com/office/drawing/2014/main" id="{5DABA098-D851-4E59-9FCC-CA802E97106D}"/>
              </a:ext>
            </a:extLst>
          </p:cNvPr>
          <p:cNvSpPr txBox="1"/>
          <p:nvPr/>
        </p:nvSpPr>
        <p:spPr>
          <a:xfrm>
            <a:off x="682941" y="6177062"/>
            <a:ext cx="7778115" cy="646331"/>
          </a:xfrm>
          <a:prstGeom prst="rect">
            <a:avLst/>
          </a:prstGeom>
          <a:noFill/>
        </p:spPr>
        <p:txBody>
          <a:bodyPr wrap="square" rtlCol="0">
            <a:spAutoFit/>
          </a:bodyPr>
          <a:lstStyle/>
          <a:p>
            <a:r>
              <a:rPr lang="en-US" altLang="zh-CN" sz="1200" dirty="0"/>
              <a:t>Friedman, D. B., Gibson, A., Torres, W., Irizarry, J., Rodriguez, J., </a:t>
            </a:r>
            <a:r>
              <a:rPr lang="en-US" altLang="zh-CN" sz="1200" dirty="0" err="1"/>
              <a:t>Tang,</a:t>
            </a:r>
            <a:r>
              <a:rPr lang="en-US" altLang="zh-CN" sz="1200" dirty="0"/>
              <a:t> W., &amp; </a:t>
            </a:r>
            <a:r>
              <a:rPr lang="en-US" altLang="zh-CN" sz="1200" dirty="0" err="1"/>
              <a:t>Kannaley</a:t>
            </a:r>
            <a:r>
              <a:rPr lang="en-US" altLang="zh-CN" sz="1200" dirty="0"/>
              <a:t>, K. (2016). Increasing community awareness about Alzheimer’s disease in Puerto Rico through coffee shop education and social media. </a:t>
            </a:r>
            <a:r>
              <a:rPr lang="en-US" altLang="zh-CN" sz="1200" i="1" dirty="0"/>
              <a:t>Journal of Community Health, 41</a:t>
            </a:r>
            <a:r>
              <a:rPr lang="en-US" altLang="zh-CN" sz="1200" dirty="0"/>
              <a:t>(5), 1006-1012.</a:t>
            </a:r>
            <a:endParaRPr lang="zh-CN" altLang="en-US" sz="1200" dirty="0"/>
          </a:p>
        </p:txBody>
      </p:sp>
      <p:sp>
        <p:nvSpPr>
          <p:cNvPr id="5" name="Title 1">
            <a:extLst>
              <a:ext uri="{FF2B5EF4-FFF2-40B4-BE49-F238E27FC236}">
                <a16:creationId xmlns:a16="http://schemas.microsoft.com/office/drawing/2014/main" id="{9EF97CDA-46DB-44F0-A5BB-268A658EBE4C}"/>
              </a:ext>
            </a:extLst>
          </p:cNvPr>
          <p:cNvSpPr txBox="1">
            <a:spLocks/>
          </p:cNvSpPr>
          <p:nvPr/>
        </p:nvSpPr>
        <p:spPr>
          <a:xfrm>
            <a:off x="-95023" y="-68263"/>
            <a:ext cx="9334041" cy="1600200"/>
          </a:xfrm>
          <a:prstGeom prst="rect">
            <a:avLst/>
          </a:prstGeom>
        </p:spPr>
        <p:txBody>
          <a:bodyPr vert="horz" lIns="91440" tIns="45720" rIns="91440" bIns="45720" rtlCol="0" anchor="b">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s-ES" altLang="zh-CN" sz="4000" dirty="0">
                <a:solidFill>
                  <a:srgbClr val="66007E"/>
                </a:solidFill>
              </a:rPr>
              <a:t>An Evaluation of the Puerto Rico Un Café por el Alzheimer Program</a:t>
            </a:r>
            <a:endParaRPr lang="zh-CN" altLang="en-US" sz="4000" dirty="0">
              <a:solidFill>
                <a:srgbClr val="66007E"/>
              </a:solidFill>
            </a:endParaRPr>
          </a:p>
        </p:txBody>
      </p:sp>
      <p:pic>
        <p:nvPicPr>
          <p:cNvPr id="6" name="Picture 5" descr="1.png">
            <a:extLst>
              <a:ext uri="{FF2B5EF4-FFF2-40B4-BE49-F238E27FC236}">
                <a16:creationId xmlns:a16="http://schemas.microsoft.com/office/drawing/2014/main" id="{A76099B3-1E47-4582-B715-8B5290AED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010" y="1660648"/>
            <a:ext cx="3034662" cy="4383688"/>
          </a:xfrm>
          <a:prstGeom prst="rect">
            <a:avLst/>
          </a:prstGeom>
        </p:spPr>
      </p:pic>
      <p:pic>
        <p:nvPicPr>
          <p:cNvPr id="8" name="Picture 7">
            <a:extLst>
              <a:ext uri="{FF2B5EF4-FFF2-40B4-BE49-F238E27FC236}">
                <a16:creationId xmlns:a16="http://schemas.microsoft.com/office/drawing/2014/main" id="{D96DD7C1-0860-4BBE-93C0-185547D7AB23}"/>
              </a:ext>
            </a:extLst>
          </p:cNvPr>
          <p:cNvPicPr>
            <a:picLocks noChangeAspect="1"/>
          </p:cNvPicPr>
          <p:nvPr/>
        </p:nvPicPr>
        <p:blipFill>
          <a:blip r:embed="rId4"/>
          <a:stretch>
            <a:fillRect/>
          </a:stretch>
        </p:blipFill>
        <p:spPr>
          <a:xfrm>
            <a:off x="1362753" y="4311494"/>
            <a:ext cx="3120948" cy="1155227"/>
          </a:xfrm>
          <a:prstGeom prst="rect">
            <a:avLst/>
          </a:prstGeom>
        </p:spPr>
      </p:pic>
    </p:spTree>
    <p:extLst>
      <p:ext uri="{BB962C8B-B14F-4D97-AF65-F5344CB8AC3E}">
        <p14:creationId xmlns:p14="http://schemas.microsoft.com/office/powerpoint/2010/main" val="1024425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EA4B4-A09C-45C6-A21C-3F07D8BE450A}"/>
              </a:ext>
            </a:extLst>
          </p:cNvPr>
          <p:cNvSpPr>
            <a:spLocks noGrp="1"/>
          </p:cNvSpPr>
          <p:nvPr>
            <p:ph type="title"/>
          </p:nvPr>
        </p:nvSpPr>
        <p:spPr>
          <a:xfrm>
            <a:off x="457200" y="-560070"/>
            <a:ext cx="8229600" cy="1600200"/>
          </a:xfrm>
        </p:spPr>
        <p:txBody>
          <a:bodyPr vert="horz" lIns="91440" tIns="45720" rIns="91440" bIns="45720" rtlCol="0" anchor="b">
            <a:normAutofit/>
          </a:bodyPr>
          <a:lstStyle/>
          <a:p>
            <a:r>
              <a:rPr lang="es-ES" altLang="zh-CN" sz="4000" dirty="0">
                <a:solidFill>
                  <a:srgbClr val="66007E"/>
                </a:solidFill>
              </a:rPr>
              <a:t>Puerto Rico </a:t>
            </a:r>
            <a:r>
              <a:rPr lang="en-US" altLang="zh-CN" sz="4000" dirty="0">
                <a:solidFill>
                  <a:srgbClr val="66007E"/>
                </a:solidFill>
              </a:rPr>
              <a:t>Study Findings</a:t>
            </a:r>
            <a:endParaRPr lang="zh-CN" altLang="en-US" sz="4000" dirty="0">
              <a:solidFill>
                <a:srgbClr val="66007E"/>
              </a:solidFill>
            </a:endParaRPr>
          </a:p>
        </p:txBody>
      </p:sp>
      <p:sp>
        <p:nvSpPr>
          <p:cNvPr id="3" name="Content Placeholder 2">
            <a:extLst>
              <a:ext uri="{FF2B5EF4-FFF2-40B4-BE49-F238E27FC236}">
                <a16:creationId xmlns:a16="http://schemas.microsoft.com/office/drawing/2014/main" id="{BD2A34CA-2098-4BCA-964A-CD51547F4193}"/>
              </a:ext>
            </a:extLst>
          </p:cNvPr>
          <p:cNvSpPr>
            <a:spLocks noGrp="1"/>
          </p:cNvSpPr>
          <p:nvPr>
            <p:ph idx="1"/>
          </p:nvPr>
        </p:nvSpPr>
        <p:spPr>
          <a:xfrm>
            <a:off x="457200" y="1223010"/>
            <a:ext cx="8229600" cy="5486400"/>
          </a:xfrm>
        </p:spPr>
        <p:txBody>
          <a:bodyPr>
            <a:normAutofit fontScale="92500"/>
          </a:bodyPr>
          <a:lstStyle/>
          <a:p>
            <a:r>
              <a:rPr lang="en-US" altLang="zh-CN" sz="1800" dirty="0">
                <a:solidFill>
                  <a:schemeClr val="tx1"/>
                </a:solidFill>
                <a:latin typeface="Arial" panose="020B0604020202020204" pitchFamily="34" charset="0"/>
                <a:cs typeface="Arial" panose="020B0604020202020204" pitchFamily="34" charset="0"/>
              </a:rPr>
              <a:t>4 education sessions (co-developed with community) were conducted with a total of 212 participants; 51 participants completed both pre- and post-surveys</a:t>
            </a:r>
          </a:p>
          <a:p>
            <a:endParaRPr lang="en-US" altLang="zh-CN" sz="1800" dirty="0">
              <a:solidFill>
                <a:schemeClr val="tx1"/>
              </a:solidFill>
              <a:latin typeface="Arial" panose="020B0604020202020204" pitchFamily="34" charset="0"/>
              <a:cs typeface="Arial" panose="020B0604020202020204" pitchFamily="34" charset="0"/>
            </a:endParaRPr>
          </a:p>
          <a:p>
            <a:r>
              <a:rPr lang="en-US" altLang="zh-CN" sz="1800" dirty="0">
                <a:solidFill>
                  <a:schemeClr val="tx1"/>
                </a:solidFill>
                <a:latin typeface="Arial" panose="020B0604020202020204" pitchFamily="34" charset="0"/>
                <a:cs typeface="Arial" panose="020B0604020202020204" pitchFamily="34" charset="0"/>
              </a:rPr>
              <a:t>Improved AD knowledge following in-person education; 96% reported they understood information presented and would recommend the program to others</a:t>
            </a:r>
          </a:p>
          <a:p>
            <a:endParaRPr lang="en-US" altLang="zh-CN" sz="1800" dirty="0">
              <a:solidFill>
                <a:schemeClr val="tx1"/>
              </a:solidFill>
              <a:latin typeface="Arial" panose="020B0604020202020204" pitchFamily="34" charset="0"/>
              <a:cs typeface="Arial" panose="020B0604020202020204" pitchFamily="34" charset="0"/>
            </a:endParaRPr>
          </a:p>
          <a:p>
            <a:r>
              <a:rPr lang="en-US" altLang="zh-CN" sz="1800" dirty="0">
                <a:solidFill>
                  <a:schemeClr val="tx1"/>
                </a:solidFill>
                <a:latin typeface="Arial" panose="020B0604020202020204" pitchFamily="34" charset="0"/>
                <a:cs typeface="Arial" panose="020B0604020202020204" pitchFamily="34" charset="0"/>
              </a:rPr>
              <a:t>Total of 250 posts on the Un Café por el Alzheimer community Facebook page with 168 posts related to AD </a:t>
            </a:r>
          </a:p>
          <a:p>
            <a:endParaRPr lang="en-US" altLang="zh-CN" sz="1800" dirty="0">
              <a:solidFill>
                <a:schemeClr val="tx1"/>
              </a:solidFill>
              <a:latin typeface="Arial" panose="020B0604020202020204" pitchFamily="34" charset="0"/>
              <a:cs typeface="Arial" panose="020B0604020202020204" pitchFamily="34" charset="0"/>
            </a:endParaRPr>
          </a:p>
          <a:p>
            <a:r>
              <a:rPr lang="en-US" altLang="zh-CN" sz="1800" dirty="0">
                <a:solidFill>
                  <a:schemeClr val="tx1"/>
                </a:solidFill>
                <a:latin typeface="Arial" panose="020B0604020202020204" pitchFamily="34" charset="0"/>
                <a:cs typeface="Arial" panose="020B0604020202020204" pitchFamily="34" charset="0"/>
              </a:rPr>
              <a:t>The Facebook page reached 294,109 people, with 9,963 page likes, 17,780 post clicks, and 3,632 shares; individuals made 610 comments related to the posts</a:t>
            </a:r>
          </a:p>
          <a:p>
            <a:endParaRPr lang="en-US" altLang="zh-CN" sz="1800" dirty="0">
              <a:solidFill>
                <a:schemeClr val="tx1"/>
              </a:solidFill>
              <a:latin typeface="Arial" panose="020B0604020202020204" pitchFamily="34" charset="0"/>
              <a:cs typeface="Arial" panose="020B0604020202020204" pitchFamily="34" charset="0"/>
            </a:endParaRPr>
          </a:p>
          <a:p>
            <a:r>
              <a:rPr lang="en-US" altLang="zh-CN" sz="1800" dirty="0">
                <a:solidFill>
                  <a:schemeClr val="tx1"/>
                </a:solidFill>
                <a:latin typeface="Arial" panose="020B0604020202020204" pitchFamily="34" charset="0"/>
                <a:cs typeface="Arial" panose="020B0604020202020204" pitchFamily="34" charset="0"/>
              </a:rPr>
              <a:t>Average increase of 64.8% in number of people reached by the Facebook page following the education sessions</a:t>
            </a:r>
          </a:p>
          <a:p>
            <a:endParaRPr lang="en-US" altLang="zh-CN" sz="1800" dirty="0">
              <a:solidFill>
                <a:schemeClr val="tx1"/>
              </a:solidFill>
              <a:latin typeface="Arial" panose="020B0604020202020204" pitchFamily="34" charset="0"/>
              <a:cs typeface="Arial" panose="020B0604020202020204" pitchFamily="34" charset="0"/>
            </a:endParaRPr>
          </a:p>
          <a:p>
            <a:r>
              <a:rPr lang="en-US" altLang="zh-CN" sz="1800" dirty="0">
                <a:solidFill>
                  <a:schemeClr val="tx1"/>
                </a:solidFill>
                <a:latin typeface="Arial" panose="020B0604020202020204" pitchFamily="34" charset="0"/>
                <a:cs typeface="Arial" panose="020B0604020202020204" pitchFamily="34" charset="0"/>
              </a:rPr>
              <a:t>60.6% of the posts announced upcoming events, meetings, or forums about AD</a:t>
            </a:r>
            <a:endParaRPr lang="zh-CN" alt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41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93FE-FB0A-4A83-AD1A-03B2438711C8}"/>
              </a:ext>
            </a:extLst>
          </p:cNvPr>
          <p:cNvSpPr>
            <a:spLocks noGrp="1"/>
          </p:cNvSpPr>
          <p:nvPr>
            <p:ph type="title"/>
          </p:nvPr>
        </p:nvSpPr>
        <p:spPr>
          <a:xfrm>
            <a:off x="457200" y="550843"/>
            <a:ext cx="8229600" cy="884103"/>
          </a:xfrm>
        </p:spPr>
        <p:txBody>
          <a:bodyPr vert="horz" lIns="91440" tIns="45720" rIns="91440" bIns="45720" rtlCol="0" anchor="b">
            <a:noAutofit/>
          </a:bodyPr>
          <a:lstStyle/>
          <a:p>
            <a:r>
              <a:rPr lang="en-US" altLang="zh-CN" sz="2400" dirty="0">
                <a:solidFill>
                  <a:srgbClr val="66007E"/>
                </a:solidFill>
              </a:rPr>
              <a:t>The Healthy Brain Initiative: The Public Health Road Map for State and National Partnerships, 2018–2023</a:t>
            </a:r>
            <a:endParaRPr lang="zh-CN" altLang="en-US" sz="2400" dirty="0">
              <a:solidFill>
                <a:srgbClr val="66007E"/>
              </a:solidFill>
            </a:endParaRPr>
          </a:p>
        </p:txBody>
      </p:sp>
      <p:pic>
        <p:nvPicPr>
          <p:cNvPr id="5" name="Picture 4">
            <a:extLst>
              <a:ext uri="{FF2B5EF4-FFF2-40B4-BE49-F238E27FC236}">
                <a16:creationId xmlns:a16="http://schemas.microsoft.com/office/drawing/2014/main" id="{67E80702-335F-4A09-8B61-80A9B42FC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844" y="2090549"/>
            <a:ext cx="3300969" cy="3296699"/>
          </a:xfrm>
          <a:prstGeom prst="rect">
            <a:avLst/>
          </a:prstGeom>
        </p:spPr>
      </p:pic>
      <p:sp>
        <p:nvSpPr>
          <p:cNvPr id="6" name="TextBox 5">
            <a:extLst>
              <a:ext uri="{FF2B5EF4-FFF2-40B4-BE49-F238E27FC236}">
                <a16:creationId xmlns:a16="http://schemas.microsoft.com/office/drawing/2014/main" id="{54466D58-4809-40FD-96DB-099866FC16F6}"/>
              </a:ext>
            </a:extLst>
          </p:cNvPr>
          <p:cNvSpPr txBox="1"/>
          <p:nvPr/>
        </p:nvSpPr>
        <p:spPr>
          <a:xfrm>
            <a:off x="6199143" y="5456025"/>
            <a:ext cx="2823670" cy="369332"/>
          </a:xfrm>
          <a:prstGeom prst="rect">
            <a:avLst/>
          </a:prstGeom>
          <a:noFill/>
        </p:spPr>
        <p:txBody>
          <a:bodyPr wrap="square" rtlCol="0">
            <a:spAutoFit/>
          </a:bodyPr>
          <a:lstStyle/>
          <a:p>
            <a:r>
              <a:rPr lang="en-US" sz="1800" dirty="0"/>
              <a:t>Released December 2018</a:t>
            </a:r>
          </a:p>
        </p:txBody>
      </p:sp>
      <p:sp>
        <p:nvSpPr>
          <p:cNvPr id="7" name="Content Placeholder 8">
            <a:extLst>
              <a:ext uri="{FF2B5EF4-FFF2-40B4-BE49-F238E27FC236}">
                <a16:creationId xmlns:a16="http://schemas.microsoft.com/office/drawing/2014/main" id="{F53E2506-28A8-4FFF-929B-9A178626128D}"/>
              </a:ext>
            </a:extLst>
          </p:cNvPr>
          <p:cNvSpPr>
            <a:spLocks noGrp="1"/>
          </p:cNvSpPr>
          <p:nvPr>
            <p:ph sz="half" idx="1"/>
          </p:nvPr>
        </p:nvSpPr>
        <p:spPr>
          <a:xfrm>
            <a:off x="-1" y="1837106"/>
            <a:ext cx="5721845" cy="4157272"/>
          </a:xfrm>
        </p:spPr>
        <p:txBody>
          <a:bodyPr>
            <a:normAutofit/>
          </a:bodyPr>
          <a:lstStyle/>
          <a:p>
            <a:pPr lvl="0"/>
            <a:r>
              <a:rPr lang="en-US" sz="2000" dirty="0">
                <a:solidFill>
                  <a:schemeClr val="tx1"/>
                </a:solidFill>
                <a:latin typeface="Arial" panose="020B0604020202020204" pitchFamily="34" charset="0"/>
                <a:cs typeface="Arial" panose="020B0604020202020204" pitchFamily="34" charset="0"/>
              </a:rPr>
              <a:t>Outlines how state and local public health agencies and their partners can continue to promote cognitive health, address cognitive impairment for people living in the community, and help meet the needs of caregivers</a:t>
            </a:r>
          </a:p>
          <a:p>
            <a:pPr lvl="0"/>
            <a:endParaRPr lang="en-US" sz="2000" dirty="0">
              <a:latin typeface="Arial" panose="020B0604020202020204" pitchFamily="34" charset="0"/>
              <a:cs typeface="Arial" panose="020B0604020202020204" pitchFamily="34" charset="0"/>
            </a:endParaRPr>
          </a:p>
          <a:p>
            <a:pPr lvl="0"/>
            <a:r>
              <a:rPr lang="en-US" sz="2000" dirty="0">
                <a:solidFill>
                  <a:schemeClr val="tx1"/>
                </a:solidFill>
                <a:latin typeface="Arial" panose="020B0604020202020204" pitchFamily="34" charset="0"/>
                <a:cs typeface="Arial" panose="020B0604020202020204" pitchFamily="34" charset="0"/>
              </a:rPr>
              <a:t>25 specific actions organized into 4 public health domains:</a:t>
            </a:r>
            <a:endParaRPr lang="en-US" sz="2000" dirty="0">
              <a:solidFill>
                <a:schemeClr val="tx2"/>
              </a:solidFill>
              <a:latin typeface="Arial" panose="020B0604020202020204" pitchFamily="34" charset="0"/>
              <a:cs typeface="Arial" panose="020B0604020202020204" pitchFamily="34" charset="0"/>
            </a:endParaRPr>
          </a:p>
          <a:p>
            <a:pPr marL="677863" lvl="0">
              <a:buClr>
                <a:srgbClr val="EA5F00"/>
              </a:buClr>
              <a:buSzPct val="75000"/>
              <a:buBlip>
                <a:blip r:embed="rId4"/>
              </a:buBlip>
            </a:pPr>
            <a:r>
              <a:rPr lang="en-US" sz="2000" dirty="0">
                <a:solidFill>
                  <a:schemeClr val="tx2"/>
                </a:solidFill>
                <a:latin typeface="Arial" panose="020B0604020202020204" pitchFamily="34" charset="0"/>
                <a:cs typeface="Arial" panose="020B0604020202020204" pitchFamily="34" charset="0"/>
              </a:rPr>
              <a:t>Educate and empower </a:t>
            </a:r>
          </a:p>
          <a:p>
            <a:pPr marL="677863" lvl="0">
              <a:buClr>
                <a:srgbClr val="EA5F00"/>
              </a:buClr>
              <a:buSzPct val="75000"/>
              <a:buBlip>
                <a:blip r:embed="rId4"/>
              </a:buBlip>
            </a:pPr>
            <a:r>
              <a:rPr lang="en-US" sz="2000" dirty="0">
                <a:solidFill>
                  <a:schemeClr val="tx2"/>
                </a:solidFill>
                <a:latin typeface="Arial" panose="020B0604020202020204" pitchFamily="34" charset="0"/>
                <a:cs typeface="Arial" panose="020B0604020202020204" pitchFamily="34" charset="0"/>
              </a:rPr>
              <a:t>Develop policies and mobilize partnerships</a:t>
            </a:r>
          </a:p>
          <a:p>
            <a:pPr marL="677863" lvl="0">
              <a:buClr>
                <a:srgbClr val="EA5F00"/>
              </a:buClr>
              <a:buSzPct val="75000"/>
              <a:buBlip>
                <a:blip r:embed="rId4"/>
              </a:buBlip>
            </a:pPr>
            <a:r>
              <a:rPr lang="en-US" sz="2000" dirty="0">
                <a:solidFill>
                  <a:schemeClr val="tx2"/>
                </a:solidFill>
                <a:latin typeface="Arial" panose="020B0604020202020204" pitchFamily="34" charset="0"/>
                <a:cs typeface="Arial" panose="020B0604020202020204" pitchFamily="34" charset="0"/>
              </a:rPr>
              <a:t>Assure a competent workforce</a:t>
            </a:r>
          </a:p>
          <a:p>
            <a:pPr marL="677863" lvl="0">
              <a:buClr>
                <a:srgbClr val="EA5F00"/>
              </a:buClr>
              <a:buSzPct val="75000"/>
              <a:buBlip>
                <a:blip r:embed="rId4"/>
              </a:buBlip>
            </a:pPr>
            <a:r>
              <a:rPr lang="en-US" sz="2000" dirty="0">
                <a:solidFill>
                  <a:schemeClr val="tx2"/>
                </a:solidFill>
                <a:latin typeface="Arial" panose="020B0604020202020204" pitchFamily="34" charset="0"/>
                <a:cs typeface="Arial" panose="020B0604020202020204" pitchFamily="34" charset="0"/>
              </a:rPr>
              <a:t>Monitor and evaluate</a:t>
            </a:r>
            <a:endParaRPr lang="en-US" sz="1800" dirty="0"/>
          </a:p>
          <a:p>
            <a:pPr>
              <a:buBlip>
                <a:blip r:embed="rId5"/>
              </a:buBlip>
            </a:pPr>
            <a:endParaRPr lang="en-US" sz="1800" dirty="0"/>
          </a:p>
          <a:p>
            <a:pPr>
              <a:buBlip>
                <a:blip r:embed="rId5"/>
              </a:buBlip>
            </a:pPr>
            <a:endParaRPr lang="en-US" sz="1800" dirty="0"/>
          </a:p>
        </p:txBody>
      </p:sp>
    </p:spTree>
    <p:extLst>
      <p:ext uri="{BB962C8B-B14F-4D97-AF65-F5344CB8AC3E}">
        <p14:creationId xmlns:p14="http://schemas.microsoft.com/office/powerpoint/2010/main" val="608211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433754" y="447930"/>
            <a:ext cx="8229600" cy="1143000"/>
          </a:xfrm>
        </p:spPr>
        <p:txBody>
          <a:bodyPr/>
          <a:lstStyle/>
          <a:p>
            <a:r>
              <a:rPr lang="en-US" sz="3800" dirty="0">
                <a:solidFill>
                  <a:srgbClr val="66007E"/>
                </a:solidFill>
              </a:rPr>
              <a:t>Summary/Implications of Findings</a:t>
            </a:r>
          </a:p>
        </p:txBody>
      </p:sp>
      <p:sp>
        <p:nvSpPr>
          <p:cNvPr id="83970" name="Rectangle 3"/>
          <p:cNvSpPr>
            <a:spLocks noGrp="1" noChangeArrowheads="1"/>
          </p:cNvSpPr>
          <p:nvPr>
            <p:ph type="body" idx="1"/>
          </p:nvPr>
        </p:nvSpPr>
        <p:spPr>
          <a:xfrm>
            <a:off x="609600" y="2133600"/>
            <a:ext cx="8108950" cy="4419600"/>
          </a:xfrm>
        </p:spPr>
        <p:txBody>
          <a:bodyPr>
            <a:normAutofit/>
          </a:bodyPr>
          <a:lstStyle/>
          <a:p>
            <a:pPr>
              <a:lnSpc>
                <a:spcPct val="80000"/>
              </a:lnSpc>
            </a:pPr>
            <a:r>
              <a:rPr lang="en-US" dirty="0">
                <a:solidFill>
                  <a:schemeClr val="tx1"/>
                </a:solidFill>
                <a:latin typeface="Arial" panose="020B0604020202020204" pitchFamily="34" charset="0"/>
                <a:cs typeface="Arial" panose="020B0604020202020204" pitchFamily="34" charset="0"/>
              </a:rPr>
              <a:t>Findings informed national and state efforts to enhance awareness and increase programming for individuals with AD and caregivers </a:t>
            </a:r>
          </a:p>
          <a:p>
            <a:pPr>
              <a:lnSpc>
                <a:spcPct val="80000"/>
              </a:lnSpc>
            </a:pPr>
            <a:endParaRPr lang="en-US" dirty="0">
              <a:solidFill>
                <a:schemeClr val="tx1"/>
              </a:solidFill>
              <a:latin typeface="Arial" panose="020B0604020202020204" pitchFamily="34" charset="0"/>
              <a:cs typeface="Arial" panose="020B0604020202020204" pitchFamily="34" charset="0"/>
            </a:endParaRPr>
          </a:p>
          <a:p>
            <a:pPr>
              <a:lnSpc>
                <a:spcPct val="80000"/>
              </a:lnSpc>
            </a:pPr>
            <a:r>
              <a:rPr lang="en-US" dirty="0">
                <a:solidFill>
                  <a:schemeClr val="tx1"/>
                </a:solidFill>
                <a:latin typeface="Arial" panose="020B0604020202020204" pitchFamily="34" charset="0"/>
                <a:cs typeface="Arial" panose="020B0604020202020204" pitchFamily="34" charset="0"/>
              </a:rPr>
              <a:t>Need to continue to examine providers’ cognitive health perceptions, knowledge, and communication</a:t>
            </a:r>
          </a:p>
          <a:p>
            <a:pPr>
              <a:lnSpc>
                <a:spcPct val="80000"/>
              </a:lnSpc>
            </a:pPr>
            <a:endParaRPr lang="en-US" dirty="0">
              <a:solidFill>
                <a:schemeClr val="tx1"/>
              </a:solidFill>
              <a:latin typeface="Arial" panose="020B0604020202020204" pitchFamily="34" charset="0"/>
              <a:cs typeface="Arial" panose="020B0604020202020204" pitchFamily="34" charset="0"/>
            </a:endParaRPr>
          </a:p>
          <a:p>
            <a:pPr>
              <a:lnSpc>
                <a:spcPct val="80000"/>
              </a:lnSpc>
            </a:pPr>
            <a:r>
              <a:rPr lang="en-US" dirty="0">
                <a:solidFill>
                  <a:schemeClr val="tx1"/>
                </a:solidFill>
                <a:latin typeface="Arial" panose="020B0604020202020204" pitchFamily="34" charset="0"/>
                <a:cs typeface="Arial" panose="020B0604020202020204" pitchFamily="34" charset="0"/>
              </a:rPr>
              <a:t>Consider cultural perceptions and opinions about cognition in message development, format, and dissemination</a:t>
            </a:r>
          </a:p>
          <a:p>
            <a:pPr>
              <a:lnSpc>
                <a:spcPct val="80000"/>
              </a:lnSpc>
            </a:pPr>
            <a:endParaRPr lang="en-US" dirty="0">
              <a:solidFill>
                <a:schemeClr val="tx1"/>
              </a:solidFill>
              <a:latin typeface="Arial" panose="020B0604020202020204" pitchFamily="34" charset="0"/>
              <a:cs typeface="Arial" panose="020B0604020202020204" pitchFamily="34" charset="0"/>
            </a:endParaRPr>
          </a:p>
          <a:p>
            <a:pPr>
              <a:lnSpc>
                <a:spcPct val="80000"/>
              </a:lnSpc>
            </a:pPr>
            <a:endParaRPr lang="en-US" dirty="0">
              <a:solidFill>
                <a:schemeClr val="tx1"/>
              </a:solidFill>
              <a:latin typeface="Arial" panose="020B0604020202020204" pitchFamily="34" charset="0"/>
              <a:cs typeface="Arial" panose="020B0604020202020204" pitchFamily="34" charset="0"/>
            </a:endParaRPr>
          </a:p>
          <a:p>
            <a:pPr eaLnBrk="1" hangingPunct="1">
              <a:lnSpc>
                <a:spcPct val="80000"/>
              </a:lnSpc>
            </a:pPr>
            <a:endParaRPr lang="en-US" sz="2800" dirty="0">
              <a:solidFill>
                <a:schemeClr val="tx1"/>
              </a:solidFill>
              <a:latin typeface="Arial" panose="020B0604020202020204" pitchFamily="34" charset="0"/>
              <a:cs typeface="Arial" panose="020B0604020202020204" pitchFamily="34" charset="0"/>
            </a:endParaRPr>
          </a:p>
          <a:p>
            <a:pPr>
              <a:lnSpc>
                <a:spcPct val="80000"/>
              </a:lnSpc>
            </a:pPr>
            <a:endParaRPr lang="en-US" sz="2800" dirty="0"/>
          </a:p>
          <a:p>
            <a:pPr eaLnBrk="1" hangingPunct="1">
              <a:lnSpc>
                <a:spcPct val="80000"/>
              </a:lnSpc>
            </a:pPr>
            <a:endParaRPr lang="en-US" sz="2800" dirty="0">
              <a:cs typeface="Arial" charset="0"/>
            </a:endParaRPr>
          </a:p>
          <a:p>
            <a:pPr lvl="1" eaLnBrk="1" hangingPunct="1">
              <a:lnSpc>
                <a:spcPct val="80000"/>
              </a:lnSpc>
              <a:buFontTx/>
              <a:buNone/>
            </a:pPr>
            <a:endParaRPr lang="en-US" dirty="0">
              <a:cs typeface="Arial" charset="0"/>
            </a:endParaRPr>
          </a:p>
        </p:txBody>
      </p:sp>
    </p:spTree>
    <p:extLst>
      <p:ext uri="{BB962C8B-B14F-4D97-AF65-F5344CB8AC3E}">
        <p14:creationId xmlns:p14="http://schemas.microsoft.com/office/powerpoint/2010/main" val="49953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433754" y="447930"/>
            <a:ext cx="8229600" cy="1143000"/>
          </a:xfrm>
        </p:spPr>
        <p:txBody>
          <a:bodyPr/>
          <a:lstStyle/>
          <a:p>
            <a:r>
              <a:rPr lang="en-US" sz="3800" dirty="0">
                <a:solidFill>
                  <a:srgbClr val="66007E"/>
                </a:solidFill>
              </a:rPr>
              <a:t>Summary/Implications of Findings</a:t>
            </a:r>
          </a:p>
        </p:txBody>
      </p:sp>
      <p:sp>
        <p:nvSpPr>
          <p:cNvPr id="83970" name="Rectangle 3"/>
          <p:cNvSpPr>
            <a:spLocks noGrp="1" noChangeArrowheads="1"/>
          </p:cNvSpPr>
          <p:nvPr>
            <p:ph type="body" idx="1"/>
          </p:nvPr>
        </p:nvSpPr>
        <p:spPr>
          <a:xfrm>
            <a:off x="574431" y="1922585"/>
            <a:ext cx="8108950" cy="4419600"/>
          </a:xfrm>
        </p:spPr>
        <p:txBody>
          <a:bodyPr>
            <a:normAutofit fontScale="92500" lnSpcReduction="10000"/>
          </a:bodyPr>
          <a:lstStyle/>
          <a:p>
            <a:endParaRPr lang="en-US" sz="2600" dirty="0">
              <a:solidFill>
                <a:schemeClr val="tx1"/>
              </a:solidFill>
              <a:latin typeface="Arial" panose="020B0604020202020204" pitchFamily="34" charset="0"/>
              <a:cs typeface="Arial" panose="020B0604020202020204" pitchFamily="34" charset="0"/>
            </a:endParaRPr>
          </a:p>
          <a:p>
            <a:r>
              <a:rPr lang="en-US" sz="2600" dirty="0">
                <a:solidFill>
                  <a:schemeClr val="tx1"/>
                </a:solidFill>
                <a:latin typeface="Arial" panose="020B0604020202020204" pitchFamily="34" charset="0"/>
                <a:cs typeface="Arial" panose="020B0604020202020204" pitchFamily="34" charset="0"/>
              </a:rPr>
              <a:t>Understanding public’s perceptions about cognitive health and impairment </a:t>
            </a:r>
            <a:r>
              <a:rPr lang="en-US" sz="2600" u="sng" dirty="0">
                <a:solidFill>
                  <a:schemeClr val="tx1"/>
                </a:solidFill>
                <a:latin typeface="Arial" panose="020B0604020202020204" pitchFamily="34" charset="0"/>
                <a:cs typeface="Arial" panose="020B0604020202020204" pitchFamily="34" charset="0"/>
              </a:rPr>
              <a:t>and</a:t>
            </a:r>
            <a:r>
              <a:rPr lang="en-US" sz="2600" dirty="0">
                <a:solidFill>
                  <a:schemeClr val="tx1"/>
                </a:solidFill>
                <a:latin typeface="Arial" panose="020B0604020202020204" pitchFamily="34" charset="0"/>
                <a:cs typeface="Arial" panose="020B0604020202020204" pitchFamily="34" charset="0"/>
              </a:rPr>
              <a:t> partnering with communities upfront in message development help identify culturally appropriate strategies to increase public awareness and develop effective communication</a:t>
            </a:r>
          </a:p>
          <a:p>
            <a:endParaRPr lang="en-US" sz="2600" dirty="0">
              <a:solidFill>
                <a:schemeClr val="tx1"/>
              </a:solidFill>
              <a:latin typeface="Arial" panose="020B0604020202020204" pitchFamily="34" charset="0"/>
              <a:cs typeface="Arial" panose="020B0604020202020204" pitchFamily="34" charset="0"/>
            </a:endParaRPr>
          </a:p>
          <a:p>
            <a:r>
              <a:rPr lang="en-US" sz="2600" dirty="0">
                <a:solidFill>
                  <a:schemeClr val="tx1"/>
                </a:solidFill>
                <a:latin typeface="Arial" panose="020B0604020202020204" pitchFamily="34" charset="0"/>
                <a:cs typeface="Arial" panose="020B0604020202020204" pitchFamily="34" charset="0"/>
              </a:rPr>
              <a:t>Interdisciplinary dialogue is needed to enhance understanding between researchers and the media </a:t>
            </a:r>
          </a:p>
          <a:p>
            <a:pPr lvl="1"/>
            <a:r>
              <a:rPr lang="en-US" sz="2300" dirty="0">
                <a:solidFill>
                  <a:schemeClr val="tx1"/>
                </a:solidFill>
                <a:latin typeface="Arial" panose="020B0604020202020204" pitchFamily="34" charset="0"/>
                <a:cs typeface="Arial" panose="020B0604020202020204" pitchFamily="34" charset="0"/>
              </a:rPr>
              <a:t>Clarity needed in defining cognitive concepts and measurement for journalists’ reporting and public consumption</a:t>
            </a:r>
          </a:p>
          <a:p>
            <a:endParaRPr lang="en-US" sz="2800" dirty="0"/>
          </a:p>
          <a:p>
            <a:pPr eaLnBrk="1" hangingPunct="1">
              <a:lnSpc>
                <a:spcPct val="80000"/>
              </a:lnSpc>
            </a:pPr>
            <a:endParaRPr lang="en-US" sz="2800" dirty="0">
              <a:cs typeface="Arial" charset="0"/>
            </a:endParaRPr>
          </a:p>
          <a:p>
            <a:pPr lvl="1" eaLnBrk="1" hangingPunct="1">
              <a:lnSpc>
                <a:spcPct val="80000"/>
              </a:lnSpc>
              <a:buFontTx/>
              <a:buNone/>
            </a:pPr>
            <a:endParaRPr lang="en-US" dirty="0">
              <a:cs typeface="Arial" charset="0"/>
            </a:endParaRPr>
          </a:p>
        </p:txBody>
      </p:sp>
    </p:spTree>
    <p:extLst>
      <p:ext uri="{BB962C8B-B14F-4D97-AF65-F5344CB8AC3E}">
        <p14:creationId xmlns:p14="http://schemas.microsoft.com/office/powerpoint/2010/main" val="231223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4"/>
          <p:cNvSpPr txBox="1">
            <a:spLocks noChangeArrowheads="1"/>
          </p:cNvSpPr>
          <p:nvPr/>
        </p:nvSpPr>
        <p:spPr bwMode="auto">
          <a:xfrm>
            <a:off x="1034953" y="247037"/>
            <a:ext cx="7459380" cy="12159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Autofit/>
          </a:bodyPr>
          <a:lstStyle>
            <a:lvl1pPr algn="ctr" defTabSz="914400" eaLnBrk="1" latinLnBrk="0" hangingPunct="1">
              <a:lnSpc>
                <a:spcPts val="5800"/>
              </a:lnSpc>
              <a:buNone/>
              <a:defRPr sz="4000">
                <a:solidFill>
                  <a:srgbClr val="66007E"/>
                </a:solidFill>
                <a:effectLst>
                  <a:outerShdw blurRad="63500" dist="38100" dir="5400000" algn="t" rotWithShape="0">
                    <a:prstClr val="black">
                      <a:alpha val="25000"/>
                    </a:prstClr>
                  </a:outerShdw>
                </a:effectLst>
                <a:latin typeface="+mn-lt"/>
                <a:ea typeface="+mj-ea"/>
                <a:cs typeface="+mj-cs"/>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2800" dirty="0"/>
              <a:t>Cognitive Aging: Progress in Understanding and Opportunities for Action</a:t>
            </a:r>
          </a:p>
        </p:txBody>
      </p:sp>
      <p:sp>
        <p:nvSpPr>
          <p:cNvPr id="2051" name="TextBox 5"/>
          <p:cNvSpPr txBox="1">
            <a:spLocks noChangeArrowheads="1"/>
          </p:cNvSpPr>
          <p:nvPr/>
        </p:nvSpPr>
        <p:spPr bwMode="auto">
          <a:xfrm>
            <a:off x="813336" y="6273225"/>
            <a:ext cx="81449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en-US" sz="1600" dirty="0">
                <a:solidFill>
                  <a:prstClr val="black"/>
                </a:solidFill>
                <a:latin typeface="Arial" panose="020B0604020202020204" pitchFamily="34" charset="0"/>
                <a:cs typeface="Arial" panose="020B0604020202020204" pitchFamily="34" charset="0"/>
              </a:rPr>
              <a:t>IOM (Institute of Medicine). 2015.</a:t>
            </a:r>
            <a:r>
              <a:rPr lang="en-US" altLang="en-US" sz="1600" b="1" dirty="0">
                <a:solidFill>
                  <a:prstClr val="black"/>
                </a:solidFill>
                <a:latin typeface="Arial" panose="020B0604020202020204" pitchFamily="34" charset="0"/>
                <a:cs typeface="Arial" panose="020B0604020202020204" pitchFamily="34" charset="0"/>
              </a:rPr>
              <a:t> </a:t>
            </a:r>
            <a:r>
              <a:rPr lang="en-US" altLang="en-US" sz="1600" i="1" dirty="0">
                <a:solidFill>
                  <a:prstClr val="black"/>
                </a:solidFill>
                <a:latin typeface="Arial" panose="020B0604020202020204" pitchFamily="34" charset="0"/>
                <a:cs typeface="Arial" panose="020B0604020202020204" pitchFamily="34" charset="0"/>
              </a:rPr>
              <a:t>Cognitive aging: Progress in understanding and opportunities for action. </a:t>
            </a:r>
            <a:r>
              <a:rPr lang="en-US" altLang="en-US" sz="1600" dirty="0">
                <a:solidFill>
                  <a:prstClr val="black"/>
                </a:solidFill>
                <a:latin typeface="Arial" panose="020B0604020202020204" pitchFamily="34" charset="0"/>
                <a:cs typeface="Arial" panose="020B0604020202020204" pitchFamily="34" charset="0"/>
              </a:rPr>
              <a:t>Washington, DC: The National Academies Press.</a:t>
            </a:r>
          </a:p>
        </p:txBody>
      </p:sp>
      <p:sp>
        <p:nvSpPr>
          <p:cNvPr id="2053" name="TextBox 5"/>
          <p:cNvSpPr txBox="1">
            <a:spLocks noChangeArrowheads="1"/>
          </p:cNvSpPr>
          <p:nvPr/>
        </p:nvSpPr>
        <p:spPr bwMode="auto">
          <a:xfrm>
            <a:off x="5914145" y="1520475"/>
            <a:ext cx="502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chemeClr val="tx2">
                    <a:lumMod val="60000"/>
                    <a:lumOff val="40000"/>
                  </a:schemeClr>
                </a:solidFill>
                <a:latin typeface="Arial" panose="020B0604020202020204" pitchFamily="34" charset="0"/>
                <a:cs typeface="Arial" panose="020B0604020202020204" pitchFamily="34" charset="0"/>
              </a:rPr>
              <a:t>www/iom.edu/</a:t>
            </a:r>
            <a:r>
              <a:rPr lang="en-US" altLang="en-US" sz="1600" b="1" dirty="0" err="1">
                <a:solidFill>
                  <a:schemeClr val="tx2">
                    <a:lumMod val="60000"/>
                    <a:lumOff val="40000"/>
                  </a:schemeClr>
                </a:solidFill>
                <a:latin typeface="Arial" panose="020B0604020202020204" pitchFamily="34" charset="0"/>
                <a:cs typeface="Arial" panose="020B0604020202020204" pitchFamily="34" charset="0"/>
              </a:rPr>
              <a:t>cognitiveaging</a:t>
            </a:r>
            <a:endParaRPr lang="en-US" altLang="en-US" sz="16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20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96" y="2029433"/>
            <a:ext cx="2336800" cy="35242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99038" y="2099024"/>
            <a:ext cx="5838098" cy="3477875"/>
          </a:xfrm>
          <a:prstGeom prst="rect">
            <a:avLst/>
          </a:prstGeom>
          <a:noFill/>
        </p:spPr>
        <p:txBody>
          <a:bodyPr wrap="square" rtlCol="0">
            <a:spAutoFit/>
          </a:bodyPr>
          <a:lstStyle/>
          <a:p>
            <a:pPr marL="342900" indent="-342900" eaLnBrk="1" hangingPunct="1">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Action Guide for Health Care Providers </a:t>
            </a:r>
          </a:p>
          <a:p>
            <a:pPr marL="342900" indent="-342900" eaLnBrk="1" hangingPunct="1">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Online Resources Related to Safe Medication Use in Older Adults </a:t>
            </a:r>
          </a:p>
          <a:p>
            <a:pPr marL="342900" indent="-342900" eaLnBrk="1" hangingPunct="1">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Online Resources Related to Elder Financial Abuse </a:t>
            </a:r>
          </a:p>
          <a:p>
            <a:pPr marL="342900" indent="-342900" eaLnBrk="1" hangingPunct="1">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Online Resources Related to Older Adult Driving </a:t>
            </a:r>
          </a:p>
          <a:p>
            <a:pPr marL="342900" indent="-342900" eaLnBrk="1" hangingPunct="1">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Action Guide for Individuals and Families </a:t>
            </a:r>
          </a:p>
          <a:p>
            <a:pPr marL="342900" indent="-342900" eaLnBrk="1" hangingPunct="1">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Report Brief </a:t>
            </a:r>
          </a:p>
          <a:p>
            <a:pPr marL="342900" indent="-342900" eaLnBrk="1" hangingPunct="1">
              <a:buFont typeface="Arial" panose="020B0604020202020204" pitchFamily="34" charset="0"/>
              <a:buChar char="•"/>
            </a:pPr>
            <a:r>
              <a:rPr lang="en-US" sz="2000" dirty="0" err="1">
                <a:solidFill>
                  <a:prstClr val="black"/>
                </a:solidFill>
                <a:latin typeface="Arial" panose="020B0604020202020204" pitchFamily="34" charset="0"/>
                <a:cs typeface="Arial" panose="020B0604020202020204" pitchFamily="34" charset="0"/>
              </a:rPr>
              <a:t>Una</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Guía</a:t>
            </a:r>
            <a:r>
              <a:rPr lang="en-US" sz="2000" dirty="0">
                <a:solidFill>
                  <a:prstClr val="black"/>
                </a:solidFill>
                <a:latin typeface="Arial" panose="020B0604020202020204" pitchFamily="34" charset="0"/>
                <a:cs typeface="Arial" panose="020B0604020202020204" pitchFamily="34" charset="0"/>
              </a:rPr>
              <a:t> de </a:t>
            </a:r>
            <a:r>
              <a:rPr lang="en-US" sz="2000" dirty="0" err="1">
                <a:solidFill>
                  <a:prstClr val="black"/>
                </a:solidFill>
                <a:latin typeface="Arial" panose="020B0604020202020204" pitchFamily="34" charset="0"/>
                <a:cs typeface="Arial" panose="020B0604020202020204" pitchFamily="34" charset="0"/>
              </a:rPr>
              <a:t>Acción</a:t>
            </a:r>
            <a:r>
              <a:rPr lang="en-US" sz="2000" dirty="0">
                <a:solidFill>
                  <a:prstClr val="black"/>
                </a:solidFill>
                <a:latin typeface="Arial" panose="020B0604020202020204" pitchFamily="34" charset="0"/>
                <a:cs typeface="Arial" panose="020B0604020202020204" pitchFamily="34" charset="0"/>
              </a:rPr>
              <a:t> para </a:t>
            </a:r>
            <a:r>
              <a:rPr lang="en-US" sz="2000" dirty="0" err="1">
                <a:solidFill>
                  <a:prstClr val="black"/>
                </a:solidFill>
                <a:latin typeface="Arial" panose="020B0604020202020204" pitchFamily="34" charset="0"/>
                <a:cs typeface="Arial" panose="020B0604020202020204" pitchFamily="34" charset="0"/>
              </a:rPr>
              <a:t>Individuos</a:t>
            </a:r>
            <a:r>
              <a:rPr lang="en-US" sz="2000" dirty="0">
                <a:solidFill>
                  <a:prstClr val="black"/>
                </a:solidFill>
                <a:latin typeface="Arial" panose="020B0604020202020204" pitchFamily="34" charset="0"/>
                <a:cs typeface="Arial" panose="020B0604020202020204" pitchFamily="34" charset="0"/>
              </a:rPr>
              <a:t> y </a:t>
            </a:r>
            <a:r>
              <a:rPr lang="en-US" sz="2000" dirty="0" err="1">
                <a:solidFill>
                  <a:prstClr val="black"/>
                </a:solidFill>
                <a:latin typeface="Arial" panose="020B0604020202020204" pitchFamily="34" charset="0"/>
                <a:cs typeface="Arial" panose="020B0604020202020204" pitchFamily="34" charset="0"/>
              </a:rPr>
              <a:t>Familias</a:t>
            </a:r>
            <a:r>
              <a:rPr lang="en-US" sz="2000" dirty="0">
                <a:solidFill>
                  <a:prstClr val="black"/>
                </a:solidFill>
                <a:latin typeface="Arial" panose="020B0604020202020204" pitchFamily="34" charset="0"/>
                <a:cs typeface="Arial" panose="020B0604020202020204" pitchFamily="34" charset="0"/>
              </a:rPr>
              <a:t> </a:t>
            </a:r>
          </a:p>
          <a:p>
            <a:pPr marL="342900" indent="-342900" eaLnBrk="1" hangingPunct="1">
              <a:buFont typeface="Arial" panose="020B0604020202020204" pitchFamily="34" charset="0"/>
              <a:buChar char="•"/>
            </a:pPr>
            <a:r>
              <a:rPr lang="en-US" sz="2000" dirty="0">
                <a:solidFill>
                  <a:prstClr val="black"/>
                </a:solidFill>
                <a:latin typeface="Arial" panose="020B0604020202020204" pitchFamily="34" charset="0"/>
                <a:cs typeface="Arial" panose="020B0604020202020204" pitchFamily="34" charset="0"/>
              </a:rPr>
              <a:t>Action Guide for Communities </a:t>
            </a:r>
          </a:p>
        </p:txBody>
      </p:sp>
    </p:spTree>
    <p:extLst>
      <p:ext uri="{BB962C8B-B14F-4D97-AF65-F5344CB8AC3E}">
        <p14:creationId xmlns:p14="http://schemas.microsoft.com/office/powerpoint/2010/main" val="297295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04800" y="1828800"/>
            <a:ext cx="8458200" cy="2133600"/>
          </a:xfrm>
        </p:spPr>
        <p:txBody>
          <a:bodyPr>
            <a:normAutofit/>
          </a:bodyPr>
          <a:lstStyle/>
          <a:p>
            <a:pPr marL="0" indent="0" algn="ctr">
              <a:buNone/>
            </a:pPr>
            <a:r>
              <a:rPr lang="en-US" sz="4000" dirty="0">
                <a:solidFill>
                  <a:schemeClr val="tx1"/>
                </a:solidFill>
                <a:latin typeface="Arial" panose="020B0604020202020204" pitchFamily="34" charset="0"/>
                <a:cs typeface="Arial" panose="020B0604020202020204" pitchFamily="34" charset="0"/>
              </a:rPr>
              <a:t>Advance the public health research and translation agenda for cognitive health and healthy aging</a:t>
            </a:r>
            <a:r>
              <a:rPr lang="en-US" sz="3600" dirty="0">
                <a:solidFill>
                  <a:schemeClr val="tx1"/>
                </a:solidFill>
                <a:latin typeface="Arial" panose="020B0604020202020204" pitchFamily="34" charset="0"/>
                <a:cs typeface="Arial" panose="020B0604020202020204" pitchFamily="34" charset="0"/>
              </a:rPr>
              <a:t>. </a:t>
            </a:r>
          </a:p>
          <a:p>
            <a:pPr marL="0" indent="0">
              <a:buNone/>
            </a:pPr>
            <a:endParaRPr lang="en-US" sz="4800" dirty="0"/>
          </a:p>
          <a:p>
            <a:pPr marL="0" indent="0">
              <a:buNone/>
            </a:pPr>
            <a:endParaRPr lang="en-US" sz="4400" dirty="0"/>
          </a:p>
          <a:p>
            <a:pPr lvl="0"/>
            <a:endParaRPr lang="en-US" sz="2000" dirty="0"/>
          </a:p>
          <a:p>
            <a:pPr marL="0" indent="0">
              <a:buNone/>
            </a:pPr>
            <a:endParaRPr lang="en-US" sz="1600" dirty="0"/>
          </a:p>
          <a:p>
            <a:pPr>
              <a:buBlip>
                <a:blip r:embed="rId3"/>
              </a:buBlip>
            </a:pPr>
            <a:endParaRPr lang="en-US" sz="1600" dirty="0"/>
          </a:p>
          <a:p>
            <a:pPr marL="0" indent="0">
              <a:buNone/>
            </a:pPr>
            <a:endParaRPr lang="en-US" sz="1600" dirty="0"/>
          </a:p>
        </p:txBody>
      </p:sp>
      <p:sp>
        <p:nvSpPr>
          <p:cNvPr id="2" name="Title 1"/>
          <p:cNvSpPr>
            <a:spLocks noGrp="1"/>
          </p:cNvSpPr>
          <p:nvPr>
            <p:ph type="title"/>
          </p:nvPr>
        </p:nvSpPr>
        <p:spPr>
          <a:xfrm>
            <a:off x="76200" y="152400"/>
            <a:ext cx="9067800" cy="1371600"/>
          </a:xfrm>
        </p:spPr>
        <p:txBody>
          <a:bodyPr vert="horz" lIns="91440" tIns="45720" rIns="91440" bIns="45720" rtlCol="0" anchor="b">
            <a:noAutofit/>
          </a:bodyPr>
          <a:lstStyle/>
          <a:p>
            <a:r>
              <a:rPr lang="en-US" sz="4000" dirty="0">
                <a:solidFill>
                  <a:srgbClr val="66007E"/>
                </a:solidFill>
              </a:rPr>
              <a:t>Healthy Brain Research Network</a:t>
            </a:r>
          </a:p>
        </p:txBody>
      </p:sp>
      <p:pic>
        <p:nvPicPr>
          <p:cNvPr id="7" name="Picture 6">
            <a:extLst>
              <a:ext uri="{FF2B5EF4-FFF2-40B4-BE49-F238E27FC236}">
                <a16:creationId xmlns:a16="http://schemas.microsoft.com/office/drawing/2014/main" id="{8E3374A1-92C3-40AD-8600-BA99CF829A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416" y="3962400"/>
            <a:ext cx="2825168" cy="2821513"/>
          </a:xfrm>
          <a:prstGeom prst="rect">
            <a:avLst/>
          </a:prstGeom>
        </p:spPr>
      </p:pic>
    </p:spTree>
    <p:extLst>
      <p:ext uri="{BB962C8B-B14F-4D97-AF65-F5344CB8AC3E}">
        <p14:creationId xmlns:p14="http://schemas.microsoft.com/office/powerpoint/2010/main" val="3280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12"/>
            <a:ext cx="8229600" cy="1600200"/>
          </a:xfrm>
        </p:spPr>
        <p:txBody>
          <a:bodyPr vert="horz" lIns="91440" tIns="45720" rIns="91440" bIns="45720" rtlCol="0" anchor="b">
            <a:noAutofit/>
          </a:bodyPr>
          <a:lstStyle/>
          <a:p>
            <a:r>
              <a:rPr lang="en-US" sz="3200" dirty="0">
                <a:solidFill>
                  <a:srgbClr val="66007E"/>
                </a:solidFill>
              </a:rPr>
              <a:t>Healthy Brain Research Network</a:t>
            </a:r>
            <a:br>
              <a:rPr lang="en-US" sz="3200" dirty="0">
                <a:solidFill>
                  <a:srgbClr val="66007E"/>
                </a:solidFill>
              </a:rPr>
            </a:br>
            <a:r>
              <a:rPr lang="en-US" sz="3200" dirty="0">
                <a:solidFill>
                  <a:srgbClr val="66007E"/>
                </a:solidFill>
              </a:rPr>
              <a:t>(2014-2019)</a:t>
            </a: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9514" y="6174170"/>
            <a:ext cx="2800350" cy="476250"/>
          </a:xfrm>
          <a:prstGeom prst="rect">
            <a:avLst/>
          </a:prstGeom>
          <a:noFill/>
          <a:ln>
            <a:noFill/>
          </a:ln>
        </p:spPr>
      </p:pic>
      <p:pic>
        <p:nvPicPr>
          <p:cNvPr id="10" name="Picture 2" descr="http://ww2.cox.com/wcm/en/myconnection/image/northernvirginia/cox-partners-header.jpg"/>
          <p:cNvPicPr>
            <a:picLocks noChangeAspect="1" noChangeArrowheads="1"/>
          </p:cNvPicPr>
          <p:nvPr/>
        </p:nvPicPr>
        <p:blipFill>
          <a:blip r:embed="rId4" cstate="print"/>
          <a:srcRect/>
          <a:stretch>
            <a:fillRect/>
          </a:stretch>
        </p:blipFill>
        <p:spPr bwMode="auto">
          <a:xfrm>
            <a:off x="0" y="5720204"/>
            <a:ext cx="2048035" cy="1137796"/>
          </a:xfrm>
          <a:prstGeom prst="rect">
            <a:avLst/>
          </a:prstGeom>
          <a:noFill/>
        </p:spPr>
      </p:pic>
      <p:pic>
        <p:nvPicPr>
          <p:cNvPr id="12" name="图片 11">
            <a:extLst>
              <a:ext uri="{FF2B5EF4-FFF2-40B4-BE49-F238E27FC236}">
                <a16:creationId xmlns:a16="http://schemas.microsoft.com/office/drawing/2014/main" id="{8E60E741-99FB-4F45-AA01-ACDEC62C0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222" y="1842042"/>
            <a:ext cx="6549556" cy="3878162"/>
          </a:xfrm>
          <a:prstGeom prst="rect">
            <a:avLst/>
          </a:prstGeom>
        </p:spPr>
      </p:pic>
    </p:spTree>
    <p:extLst>
      <p:ext uri="{BB962C8B-B14F-4D97-AF65-F5344CB8AC3E}">
        <p14:creationId xmlns:p14="http://schemas.microsoft.com/office/powerpoint/2010/main" val="377046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1825" y="6096000"/>
            <a:ext cx="2800350" cy="476250"/>
          </a:xfrm>
          <a:prstGeom prst="rect">
            <a:avLst/>
          </a:prstGeom>
          <a:noFill/>
          <a:ln>
            <a:no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8879" b="27593"/>
          <a:stretch/>
        </p:blipFill>
        <p:spPr>
          <a:xfrm>
            <a:off x="0" y="1790699"/>
            <a:ext cx="9144000" cy="3276601"/>
          </a:xfrm>
          <a:prstGeom prst="rect">
            <a:avLst/>
          </a:prstGeom>
        </p:spPr>
      </p:pic>
      <p:sp>
        <p:nvSpPr>
          <p:cNvPr id="8" name="Title 1">
            <a:extLst>
              <a:ext uri="{FF2B5EF4-FFF2-40B4-BE49-F238E27FC236}">
                <a16:creationId xmlns:a16="http://schemas.microsoft.com/office/drawing/2014/main" id="{4C9ED7B9-8ABD-47B2-9D84-8077A22E9A74}"/>
              </a:ext>
            </a:extLst>
          </p:cNvPr>
          <p:cNvSpPr txBox="1">
            <a:spLocks/>
          </p:cNvSpPr>
          <p:nvPr/>
        </p:nvSpPr>
        <p:spPr>
          <a:xfrm>
            <a:off x="76200" y="152400"/>
            <a:ext cx="9067800" cy="1371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US" sz="4000" dirty="0">
                <a:solidFill>
                  <a:srgbClr val="66007E"/>
                </a:solidFill>
              </a:rPr>
              <a:t>I love working in teams!</a:t>
            </a:r>
          </a:p>
        </p:txBody>
      </p:sp>
    </p:spTree>
    <p:extLst>
      <p:ext uri="{BB962C8B-B14F-4D97-AF65-F5344CB8AC3E}">
        <p14:creationId xmlns:p14="http://schemas.microsoft.com/office/powerpoint/2010/main" val="192386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3359"/>
            <a:ext cx="8991600" cy="1447800"/>
          </a:xfrm>
        </p:spPr>
        <p:txBody>
          <a:bodyPr vert="horz" lIns="91440" tIns="45720" rIns="91440" bIns="45720" rtlCol="0" anchor="b">
            <a:noAutofit/>
          </a:bodyPr>
          <a:lstStyle/>
          <a:p>
            <a:r>
              <a:rPr lang="en-US" sz="4000" dirty="0">
                <a:solidFill>
                  <a:srgbClr val="66007E"/>
                </a:solidFill>
              </a:rPr>
              <a:t>How We Do Our Work</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5615" y="6285219"/>
            <a:ext cx="2800350" cy="476250"/>
          </a:xfrm>
          <a:prstGeom prst="rect">
            <a:avLst/>
          </a:prstGeom>
          <a:noFill/>
          <a:ln>
            <a:noFill/>
          </a:ln>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54691" y="1600200"/>
            <a:ext cx="6034617" cy="4525963"/>
          </a:xfrm>
        </p:spPr>
      </p:pic>
      <p:sp>
        <p:nvSpPr>
          <p:cNvPr id="7" name="TextBox 6"/>
          <p:cNvSpPr txBox="1"/>
          <p:nvPr/>
        </p:nvSpPr>
        <p:spPr>
          <a:xfrm>
            <a:off x="843709" y="6285219"/>
            <a:ext cx="4096058" cy="369332"/>
          </a:xfrm>
          <a:prstGeom prst="rect">
            <a:avLst/>
          </a:prstGeom>
          <a:noFill/>
        </p:spPr>
        <p:txBody>
          <a:bodyPr wrap="none" rtlCol="0">
            <a:spAutoFit/>
          </a:bodyPr>
          <a:lstStyle/>
          <a:p>
            <a:r>
              <a:rPr lang="en-US" dirty="0"/>
              <a:t>Developed by FSG: http://www.fsg.org</a:t>
            </a:r>
          </a:p>
        </p:txBody>
      </p:sp>
    </p:spTree>
    <p:extLst>
      <p:ext uri="{BB962C8B-B14F-4D97-AF65-F5344CB8AC3E}">
        <p14:creationId xmlns:p14="http://schemas.microsoft.com/office/powerpoint/2010/main" val="27663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Line 4"/>
          <p:cNvSpPr>
            <a:spLocks noChangeShapeType="1"/>
          </p:cNvSpPr>
          <p:nvPr/>
        </p:nvSpPr>
        <p:spPr bwMode="auto">
          <a:xfrm rot="10800000" flipH="1">
            <a:off x="5778678" y="5361688"/>
            <a:ext cx="0" cy="171980"/>
          </a:xfrm>
          <a:prstGeom prst="line">
            <a:avLst/>
          </a:prstGeom>
          <a:noFill/>
          <a:ln w="9525">
            <a:solidFill>
              <a:srgbClr val="000000"/>
            </a:solidFill>
            <a:round/>
            <a:headEnd type="none"/>
            <a:tailEnd type="arrow" w="med" len="me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2" name="TextBox 1"/>
          <p:cNvSpPr txBox="1"/>
          <p:nvPr/>
        </p:nvSpPr>
        <p:spPr>
          <a:xfrm>
            <a:off x="660578" y="508000"/>
            <a:ext cx="1305650" cy="200291"/>
          </a:xfrm>
          <a:prstGeom prst="rect">
            <a:avLst/>
          </a:prstGeom>
          <a:solidFill>
            <a:srgbClr val="FFDD71"/>
          </a:solidFill>
          <a:ln>
            <a:solidFill>
              <a:schemeClr val="tx1"/>
            </a:solidFill>
          </a:ln>
        </p:spPr>
        <p:txBody>
          <a:bodyPr wrap="square" lIns="45955" tIns="22977" rIns="45955" bIns="22977" rtlCol="0">
            <a:spAutoFit/>
          </a:bodyPr>
          <a:lstStyle/>
          <a:p>
            <a:pPr algn="ctr" defTabSz="761497" eaLnBrk="1" fontAlgn="auto" hangingPunct="1">
              <a:spcBef>
                <a:spcPts val="0"/>
              </a:spcBef>
              <a:spcAft>
                <a:spcPts val="0"/>
              </a:spcAft>
            </a:pPr>
            <a:r>
              <a:rPr lang="en-US" sz="1000" b="1" dirty="0">
                <a:solidFill>
                  <a:prstClr val="black"/>
                </a:solidFill>
                <a:latin typeface="Calibri"/>
              </a:rPr>
              <a:t>Inputs</a:t>
            </a:r>
          </a:p>
        </p:txBody>
      </p:sp>
      <p:sp>
        <p:nvSpPr>
          <p:cNvPr id="3" name="TextBox 2"/>
          <p:cNvSpPr txBox="1"/>
          <p:nvPr/>
        </p:nvSpPr>
        <p:spPr>
          <a:xfrm>
            <a:off x="2256843" y="508002"/>
            <a:ext cx="1305650" cy="200291"/>
          </a:xfrm>
          <a:prstGeom prst="rect">
            <a:avLst/>
          </a:prstGeom>
          <a:solidFill>
            <a:srgbClr val="F7FDA5"/>
          </a:solidFill>
          <a:ln>
            <a:solidFill>
              <a:schemeClr val="tx1"/>
            </a:solidFill>
          </a:ln>
        </p:spPr>
        <p:txBody>
          <a:bodyPr wrap="square" lIns="45955" tIns="22977" rIns="45955" bIns="22977" rtlCol="0">
            <a:spAutoFit/>
          </a:bodyPr>
          <a:lstStyle/>
          <a:p>
            <a:pPr algn="ctr" defTabSz="761497" eaLnBrk="1" fontAlgn="auto" hangingPunct="1">
              <a:spcBef>
                <a:spcPts val="0"/>
              </a:spcBef>
              <a:spcAft>
                <a:spcPts val="0"/>
              </a:spcAft>
            </a:pPr>
            <a:r>
              <a:rPr lang="en-US" sz="1000" b="1" dirty="0">
                <a:solidFill>
                  <a:prstClr val="black"/>
                </a:solidFill>
                <a:latin typeface="Calibri"/>
              </a:rPr>
              <a:t>Activities</a:t>
            </a:r>
          </a:p>
        </p:txBody>
      </p:sp>
      <p:sp>
        <p:nvSpPr>
          <p:cNvPr id="5" name="TextBox 4"/>
          <p:cNvSpPr txBox="1"/>
          <p:nvPr/>
        </p:nvSpPr>
        <p:spPr>
          <a:xfrm>
            <a:off x="5299305" y="506634"/>
            <a:ext cx="3174770" cy="35417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tx1"/>
            </a:solidFill>
          </a:ln>
        </p:spPr>
        <p:txBody>
          <a:bodyPr wrap="square" lIns="45955" tIns="22977" rIns="45955" bIns="22977" rtlCol="0">
            <a:spAutoFit/>
          </a:bodyPr>
          <a:lstStyle/>
          <a:p>
            <a:pPr algn="ctr" defTabSz="761497" eaLnBrk="1" fontAlgn="auto" hangingPunct="1">
              <a:spcBef>
                <a:spcPts val="0"/>
              </a:spcBef>
              <a:spcAft>
                <a:spcPts val="0"/>
              </a:spcAft>
            </a:pPr>
            <a:r>
              <a:rPr lang="en-US" sz="1000" b="1" dirty="0">
                <a:solidFill>
                  <a:prstClr val="black"/>
                </a:solidFill>
                <a:latin typeface="Calibri"/>
              </a:rPr>
              <a:t>Outcomes</a:t>
            </a:r>
          </a:p>
          <a:p>
            <a:pPr algn="ctr" defTabSz="761497" eaLnBrk="1" fontAlgn="auto" hangingPunct="1">
              <a:spcBef>
                <a:spcPts val="0"/>
              </a:spcBef>
              <a:spcAft>
                <a:spcPts val="0"/>
              </a:spcAft>
              <a:tabLst>
                <a:tab pos="193141" algn="l"/>
              </a:tabLst>
            </a:pPr>
            <a:r>
              <a:rPr lang="en-US" sz="1000" b="1" dirty="0">
                <a:solidFill>
                  <a:prstClr val="black"/>
                </a:solidFill>
                <a:latin typeface="Calibri"/>
              </a:rPr>
              <a:t>Early                               Late                              Distal </a:t>
            </a:r>
          </a:p>
        </p:txBody>
      </p:sp>
      <p:sp>
        <p:nvSpPr>
          <p:cNvPr id="6" name="TextBox 5"/>
          <p:cNvSpPr txBox="1"/>
          <p:nvPr/>
        </p:nvSpPr>
        <p:spPr>
          <a:xfrm>
            <a:off x="2254396" y="937030"/>
            <a:ext cx="4980165" cy="161819"/>
          </a:xfrm>
          <a:prstGeom prst="rect">
            <a:avLst/>
          </a:prstGeom>
          <a:solidFill>
            <a:srgbClr val="BCE292"/>
          </a:solidFill>
          <a:ln>
            <a:solidFill>
              <a:schemeClr val="tx1"/>
            </a:solidFill>
          </a:ln>
        </p:spPr>
        <p:txBody>
          <a:bodyPr wrap="square" lIns="45955" tIns="22977" rIns="45955" bIns="22977" rtlCol="0">
            <a:spAutoFit/>
          </a:bodyPr>
          <a:lstStyle/>
          <a:p>
            <a:pPr algn="ctr" defTabSz="761497" eaLnBrk="1" fontAlgn="auto" hangingPunct="1">
              <a:spcBef>
                <a:spcPts val="0"/>
              </a:spcBef>
              <a:spcAft>
                <a:spcPts val="0"/>
              </a:spcAft>
            </a:pPr>
            <a:r>
              <a:rPr lang="en-US" sz="750" b="1" dirty="0">
                <a:solidFill>
                  <a:prstClr val="black"/>
                </a:solidFill>
                <a:latin typeface="Calibri"/>
              </a:rPr>
              <a:t>Evaluation</a:t>
            </a:r>
          </a:p>
        </p:txBody>
      </p:sp>
      <p:sp>
        <p:nvSpPr>
          <p:cNvPr id="7" name="TextBox 6"/>
          <p:cNvSpPr txBox="1"/>
          <p:nvPr/>
        </p:nvSpPr>
        <p:spPr>
          <a:xfrm>
            <a:off x="670828" y="1353416"/>
            <a:ext cx="1295400" cy="854316"/>
          </a:xfrm>
          <a:prstGeom prst="rect">
            <a:avLst/>
          </a:prstGeom>
          <a:solidFill>
            <a:srgbClr val="FFDD71"/>
          </a:solidFill>
          <a:ln>
            <a:solidFill>
              <a:schemeClr val="tx1"/>
            </a:solidFill>
          </a:ln>
        </p:spPr>
        <p:txBody>
          <a:bodyPr wrap="square" lIns="45955" tIns="22977" rIns="45955" bIns="22977" rtlCol="0">
            <a:spAutoFit/>
          </a:bodyPr>
          <a:lstStyle/>
          <a:p>
            <a:pPr algn="ctr" defTabSz="761497" eaLnBrk="1" fontAlgn="auto" hangingPunct="1">
              <a:spcBef>
                <a:spcPts val="0"/>
              </a:spcBef>
              <a:spcAft>
                <a:spcPts val="0"/>
              </a:spcAft>
            </a:pPr>
            <a:r>
              <a:rPr lang="en-US" sz="750" b="1" dirty="0">
                <a:solidFill>
                  <a:prstClr val="black"/>
                </a:solidFill>
                <a:latin typeface="Calibri"/>
              </a:rPr>
              <a:t>Funding</a:t>
            </a:r>
          </a:p>
          <a:p>
            <a:pPr defTabSz="761497" eaLnBrk="1" fontAlgn="auto" hangingPunct="1">
              <a:spcBef>
                <a:spcPts val="0"/>
              </a:spcBef>
              <a:spcAft>
                <a:spcPts val="0"/>
              </a:spcAft>
            </a:pPr>
            <a:r>
              <a:rPr lang="en-US" sz="750" dirty="0">
                <a:solidFill>
                  <a:prstClr val="black"/>
                </a:solidFill>
                <a:latin typeface="Calibri"/>
              </a:rPr>
              <a:t>Congressionally supported funding through CDC’s Healthy Brain Initiative (HBI) and possible funding opportunities (e.g., PRC Special Interest Projects)</a:t>
            </a:r>
          </a:p>
        </p:txBody>
      </p:sp>
      <p:sp>
        <p:nvSpPr>
          <p:cNvPr id="8" name="TextBox 7"/>
          <p:cNvSpPr txBox="1"/>
          <p:nvPr/>
        </p:nvSpPr>
        <p:spPr>
          <a:xfrm>
            <a:off x="670828" y="2251270"/>
            <a:ext cx="1295400" cy="508068"/>
          </a:xfrm>
          <a:prstGeom prst="rect">
            <a:avLst/>
          </a:prstGeom>
          <a:solidFill>
            <a:srgbClr val="FFDD71"/>
          </a:solidFill>
          <a:ln>
            <a:solidFill>
              <a:schemeClr val="tx1"/>
            </a:solidFill>
          </a:ln>
        </p:spPr>
        <p:txBody>
          <a:bodyPr wrap="square" lIns="45955" tIns="22977" rIns="45955" bIns="22977" rtlCol="0">
            <a:spAutoFit/>
          </a:bodyPr>
          <a:lstStyle/>
          <a:p>
            <a:pPr algn="ctr" defTabSz="761497" eaLnBrk="1" fontAlgn="auto" hangingPunct="1">
              <a:spcBef>
                <a:spcPts val="0"/>
              </a:spcBef>
              <a:spcAft>
                <a:spcPts val="0"/>
              </a:spcAft>
            </a:pPr>
            <a:r>
              <a:rPr lang="en-US" sz="750" b="1" dirty="0">
                <a:solidFill>
                  <a:prstClr val="black"/>
                </a:solidFill>
                <a:latin typeface="Calibri"/>
              </a:rPr>
              <a:t>CDC Support</a:t>
            </a:r>
          </a:p>
          <a:p>
            <a:pPr defTabSz="761497" eaLnBrk="1" fontAlgn="auto" hangingPunct="1">
              <a:spcBef>
                <a:spcPts val="0"/>
              </a:spcBef>
              <a:spcAft>
                <a:spcPts val="0"/>
              </a:spcAft>
            </a:pPr>
            <a:r>
              <a:rPr lang="en-US" sz="750" dirty="0">
                <a:solidFill>
                  <a:prstClr val="black"/>
                </a:solidFill>
                <a:latin typeface="Calibri"/>
              </a:rPr>
              <a:t>Healthy Aging Program (HAP) Scientific Coordinator and team member involvement</a:t>
            </a:r>
          </a:p>
        </p:txBody>
      </p:sp>
      <p:sp>
        <p:nvSpPr>
          <p:cNvPr id="9" name="TextBox 8"/>
          <p:cNvSpPr txBox="1"/>
          <p:nvPr/>
        </p:nvSpPr>
        <p:spPr>
          <a:xfrm>
            <a:off x="673099" y="3043259"/>
            <a:ext cx="1295400" cy="623484"/>
          </a:xfrm>
          <a:prstGeom prst="rect">
            <a:avLst/>
          </a:prstGeom>
          <a:solidFill>
            <a:srgbClr val="FFDD71"/>
          </a:solidFill>
          <a:ln>
            <a:solidFill>
              <a:schemeClr val="tx1"/>
            </a:solidFill>
          </a:ln>
        </p:spPr>
        <p:txBody>
          <a:bodyPr wrap="square" lIns="45955" tIns="22977" rIns="45955" bIns="22977" rtlCol="0">
            <a:spAutoFit/>
          </a:bodyPr>
          <a:lstStyle/>
          <a:p>
            <a:pPr algn="ctr" defTabSz="761497" eaLnBrk="1" fontAlgn="auto" hangingPunct="1">
              <a:spcBef>
                <a:spcPts val="0"/>
              </a:spcBef>
              <a:spcAft>
                <a:spcPts val="0"/>
              </a:spcAft>
            </a:pPr>
            <a:r>
              <a:rPr lang="en-US" sz="750" b="1" dirty="0">
                <a:solidFill>
                  <a:prstClr val="black"/>
                </a:solidFill>
                <a:latin typeface="Calibri"/>
              </a:rPr>
              <a:t>HBRN Network</a:t>
            </a:r>
          </a:p>
          <a:p>
            <a:pPr defTabSz="761497" eaLnBrk="1" fontAlgn="auto" hangingPunct="1">
              <a:spcBef>
                <a:spcPts val="0"/>
              </a:spcBef>
              <a:spcAft>
                <a:spcPts val="0"/>
              </a:spcAft>
            </a:pPr>
            <a:r>
              <a:rPr lang="en-US" sz="750" dirty="0">
                <a:solidFill>
                  <a:prstClr val="black"/>
                </a:solidFill>
                <a:latin typeface="Calibri"/>
              </a:rPr>
              <a:t>Coordinating center and  funded member centers, including leveraging additional resources</a:t>
            </a:r>
          </a:p>
        </p:txBody>
      </p:sp>
      <p:sp>
        <p:nvSpPr>
          <p:cNvPr id="10" name="TextBox 9"/>
          <p:cNvSpPr txBox="1"/>
          <p:nvPr/>
        </p:nvSpPr>
        <p:spPr>
          <a:xfrm>
            <a:off x="673099" y="3963823"/>
            <a:ext cx="1295400" cy="508068"/>
          </a:xfrm>
          <a:prstGeom prst="rect">
            <a:avLst/>
          </a:prstGeom>
          <a:solidFill>
            <a:srgbClr val="FFDD71"/>
          </a:solidFill>
          <a:ln>
            <a:solidFill>
              <a:schemeClr val="tx1"/>
            </a:solidFill>
          </a:ln>
        </p:spPr>
        <p:txBody>
          <a:bodyPr wrap="square" lIns="45955" tIns="22977" rIns="45955" bIns="22977" rtlCol="0">
            <a:spAutoFit/>
          </a:bodyPr>
          <a:lstStyle/>
          <a:p>
            <a:pPr algn="ctr" defTabSz="761497" eaLnBrk="1" fontAlgn="auto" hangingPunct="1">
              <a:spcBef>
                <a:spcPts val="0"/>
              </a:spcBef>
              <a:spcAft>
                <a:spcPts val="0"/>
              </a:spcAft>
            </a:pPr>
            <a:r>
              <a:rPr lang="en-US" sz="750" b="1" dirty="0">
                <a:solidFill>
                  <a:prstClr val="black"/>
                </a:solidFill>
                <a:latin typeface="Calibri"/>
              </a:rPr>
              <a:t>Organizational &amp; Individual Partners</a:t>
            </a:r>
          </a:p>
          <a:p>
            <a:pPr defTabSz="761497" eaLnBrk="1" fontAlgn="auto" hangingPunct="1">
              <a:spcBef>
                <a:spcPts val="0"/>
              </a:spcBef>
              <a:spcAft>
                <a:spcPts val="0"/>
              </a:spcAft>
            </a:pPr>
            <a:r>
              <a:rPr lang="en-US" sz="750" dirty="0">
                <a:solidFill>
                  <a:prstClr val="black"/>
                </a:solidFill>
                <a:latin typeface="Calibri"/>
              </a:rPr>
              <a:t>TBD by Healthy Brain Research Network (HBRN) members</a:t>
            </a:r>
          </a:p>
        </p:txBody>
      </p:sp>
      <p:sp>
        <p:nvSpPr>
          <p:cNvPr id="11" name="TextBox 10"/>
          <p:cNvSpPr txBox="1"/>
          <p:nvPr/>
        </p:nvSpPr>
        <p:spPr>
          <a:xfrm>
            <a:off x="673099" y="4654669"/>
            <a:ext cx="1295400" cy="623484"/>
          </a:xfrm>
          <a:prstGeom prst="rect">
            <a:avLst/>
          </a:prstGeom>
          <a:solidFill>
            <a:srgbClr val="FFDD71"/>
          </a:solidFill>
          <a:ln>
            <a:solidFill>
              <a:schemeClr val="tx1"/>
            </a:solidFill>
          </a:ln>
        </p:spPr>
        <p:txBody>
          <a:bodyPr wrap="square" lIns="45955" tIns="22977" rIns="45955" bIns="22977" rtlCol="0">
            <a:spAutoFit/>
          </a:bodyPr>
          <a:lstStyle/>
          <a:p>
            <a:pPr algn="ctr" defTabSz="761497" eaLnBrk="1" fontAlgn="auto" hangingPunct="1">
              <a:spcBef>
                <a:spcPts val="0"/>
              </a:spcBef>
              <a:spcAft>
                <a:spcPts val="0"/>
              </a:spcAft>
            </a:pPr>
            <a:r>
              <a:rPr lang="en-US" sz="750" b="1" dirty="0">
                <a:solidFill>
                  <a:prstClr val="black"/>
                </a:solidFill>
                <a:latin typeface="Calibri"/>
              </a:rPr>
              <a:t>Prevention Research Centers</a:t>
            </a:r>
          </a:p>
          <a:p>
            <a:pPr marL="107156" indent="-107156" defTabSz="761497" eaLnBrk="1" fontAlgn="auto" hangingPunct="1">
              <a:spcBef>
                <a:spcPts val="0"/>
              </a:spcBef>
              <a:spcAft>
                <a:spcPts val="0"/>
              </a:spcAft>
              <a:buFont typeface="Arial" panose="020B0604020202020204" pitchFamily="34" charset="0"/>
              <a:buChar char="•"/>
            </a:pPr>
            <a:r>
              <a:rPr lang="en-US" sz="750" dirty="0">
                <a:solidFill>
                  <a:prstClr val="black"/>
                </a:solidFill>
                <a:latin typeface="Calibri"/>
              </a:rPr>
              <a:t>CDC Prevention Research Center Program (PRC)</a:t>
            </a:r>
          </a:p>
          <a:p>
            <a:pPr marL="107156" indent="-107156" defTabSz="761497" eaLnBrk="1" fontAlgn="auto" hangingPunct="1">
              <a:spcBef>
                <a:spcPts val="0"/>
              </a:spcBef>
              <a:spcAft>
                <a:spcPts val="0"/>
              </a:spcAft>
              <a:buFont typeface="Arial" panose="020B0604020202020204" pitchFamily="34" charset="0"/>
              <a:buChar char="•"/>
            </a:pPr>
            <a:r>
              <a:rPr lang="en-US" sz="750" dirty="0">
                <a:solidFill>
                  <a:prstClr val="black"/>
                </a:solidFill>
                <a:latin typeface="Calibri"/>
              </a:rPr>
              <a:t>PRC thematic networks</a:t>
            </a:r>
          </a:p>
          <a:p>
            <a:pPr marL="107156" indent="-107156" defTabSz="761497" eaLnBrk="1" fontAlgn="auto" hangingPunct="1">
              <a:spcBef>
                <a:spcPts val="0"/>
              </a:spcBef>
              <a:spcAft>
                <a:spcPts val="0"/>
              </a:spcAft>
              <a:buFont typeface="Arial" panose="020B0604020202020204" pitchFamily="34" charset="0"/>
              <a:buChar char="•"/>
            </a:pPr>
            <a:r>
              <a:rPr lang="en-US" sz="750" dirty="0">
                <a:solidFill>
                  <a:prstClr val="black"/>
                </a:solidFill>
                <a:latin typeface="Calibri"/>
              </a:rPr>
              <a:t>Special Interest Projects </a:t>
            </a:r>
          </a:p>
        </p:txBody>
      </p:sp>
      <p:sp>
        <p:nvSpPr>
          <p:cNvPr id="12" name="TextBox 11"/>
          <p:cNvSpPr txBox="1"/>
          <p:nvPr/>
        </p:nvSpPr>
        <p:spPr>
          <a:xfrm>
            <a:off x="2254396" y="1333484"/>
            <a:ext cx="1295399" cy="1315981"/>
          </a:xfrm>
          <a:prstGeom prst="rect">
            <a:avLst/>
          </a:prstGeom>
          <a:solidFill>
            <a:srgbClr val="F7FDA5"/>
          </a:solidFill>
          <a:ln>
            <a:solidFill>
              <a:schemeClr val="tx1"/>
            </a:solidFill>
          </a:ln>
        </p:spPr>
        <p:txBody>
          <a:bodyPr wrap="square" lIns="45955" tIns="22977" rIns="45955" bIns="22977" rtlCol="0">
            <a:spAutoFit/>
          </a:bodyPr>
          <a:lstStyle/>
          <a:p>
            <a:pPr defTabSz="816388" eaLnBrk="1" fontAlgn="auto" hangingPunct="1">
              <a:spcBef>
                <a:spcPts val="0"/>
              </a:spcBef>
              <a:spcAft>
                <a:spcPts val="0"/>
              </a:spcAft>
            </a:pPr>
            <a:r>
              <a:rPr lang="en-US" sz="750" dirty="0">
                <a:solidFill>
                  <a:prstClr val="black"/>
                </a:solidFill>
                <a:latin typeface="Calibri"/>
                <a:ea typeface="Calibri"/>
                <a:cs typeface="Times New Roman"/>
              </a:rPr>
              <a:t>Establish and advance a public health research agenda consist with HBI Road Map actions: </a:t>
            </a:r>
          </a:p>
          <a:p>
            <a:pPr marL="142871" indent="-142871" defTabSz="816388" eaLnBrk="1" fontAlgn="auto" hangingPunct="1">
              <a:spcBef>
                <a:spcPts val="0"/>
              </a:spcBef>
              <a:spcAft>
                <a:spcPts val="0"/>
              </a:spcAft>
              <a:buFont typeface="Arial" panose="020B0604020202020204" pitchFamily="34" charset="0"/>
              <a:buChar char="•"/>
            </a:pPr>
            <a:r>
              <a:rPr lang="en-US" sz="750" dirty="0">
                <a:solidFill>
                  <a:prstClr val="black"/>
                </a:solidFill>
                <a:latin typeface="Calibri"/>
                <a:ea typeface="Calibri"/>
                <a:cs typeface="Times New Roman"/>
              </a:rPr>
              <a:t>Implement and/or facilitate applied research in key areas consistent with established agenda</a:t>
            </a:r>
          </a:p>
          <a:p>
            <a:pPr marL="142871" indent="-142871" defTabSz="816388" eaLnBrk="1" fontAlgn="auto" hangingPunct="1">
              <a:spcBef>
                <a:spcPts val="0"/>
              </a:spcBef>
              <a:spcAft>
                <a:spcPts val="0"/>
              </a:spcAft>
              <a:buFont typeface="Arial" panose="020B0604020202020204" pitchFamily="34" charset="0"/>
              <a:buChar char="•"/>
            </a:pPr>
            <a:r>
              <a:rPr lang="en-US" sz="750" dirty="0">
                <a:solidFill>
                  <a:prstClr val="black"/>
                </a:solidFill>
                <a:latin typeface="Calibri"/>
                <a:ea typeface="Calibri"/>
                <a:cs typeface="Times New Roman"/>
              </a:rPr>
              <a:t>Conduct/lead systematic reviews and secondary data analysis </a:t>
            </a:r>
            <a:endParaRPr lang="en-US" sz="750" dirty="0">
              <a:solidFill>
                <a:prstClr val="black"/>
              </a:solidFill>
              <a:latin typeface="Calibri"/>
            </a:endParaRPr>
          </a:p>
        </p:txBody>
      </p:sp>
      <p:sp>
        <p:nvSpPr>
          <p:cNvPr id="13" name="TextBox 12"/>
          <p:cNvSpPr txBox="1"/>
          <p:nvPr/>
        </p:nvSpPr>
        <p:spPr>
          <a:xfrm>
            <a:off x="2256843" y="2673577"/>
            <a:ext cx="1295400" cy="392651"/>
          </a:xfrm>
          <a:prstGeom prst="rect">
            <a:avLst/>
          </a:prstGeom>
          <a:solidFill>
            <a:srgbClr val="F7FDA5"/>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ea typeface="Calibri"/>
                <a:cs typeface="Times New Roman"/>
              </a:rPr>
              <a:t>Train HBRN scholars and students as well as the public health workforce</a:t>
            </a:r>
            <a:endParaRPr lang="en-US" sz="750" dirty="0">
              <a:solidFill>
                <a:prstClr val="black"/>
              </a:solidFill>
              <a:latin typeface="Calibri"/>
            </a:endParaRPr>
          </a:p>
        </p:txBody>
      </p:sp>
      <p:sp>
        <p:nvSpPr>
          <p:cNvPr id="19" name="TextBox 18"/>
          <p:cNvSpPr txBox="1"/>
          <p:nvPr/>
        </p:nvSpPr>
        <p:spPr>
          <a:xfrm>
            <a:off x="2246108" y="4885217"/>
            <a:ext cx="1295400" cy="392651"/>
          </a:xfrm>
          <a:prstGeom prst="rect">
            <a:avLst/>
          </a:prstGeom>
          <a:solidFill>
            <a:srgbClr val="F7FDA5"/>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ea typeface="Calibri"/>
                <a:cs typeface="Times New Roman"/>
              </a:rPr>
              <a:t>Provide technical assistance  on select areas regarding State Alzheimer’s Disease (AD) Plans</a:t>
            </a:r>
            <a:endParaRPr lang="en-US" sz="750" dirty="0">
              <a:solidFill>
                <a:prstClr val="black"/>
              </a:solidFill>
              <a:latin typeface="Calibri"/>
            </a:endParaRPr>
          </a:p>
        </p:txBody>
      </p:sp>
      <p:sp>
        <p:nvSpPr>
          <p:cNvPr id="20" name="Line 4"/>
          <p:cNvSpPr>
            <a:spLocks noChangeShapeType="1"/>
          </p:cNvSpPr>
          <p:nvPr/>
        </p:nvSpPr>
        <p:spPr bwMode="auto">
          <a:xfrm flipH="1">
            <a:off x="2922073" y="1114318"/>
            <a:ext cx="0" cy="171980"/>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cxnSp>
        <p:nvCxnSpPr>
          <p:cNvPr id="21" name="Straight Arrow Connector 20"/>
          <p:cNvCxnSpPr/>
          <p:nvPr/>
        </p:nvCxnSpPr>
        <p:spPr>
          <a:xfrm>
            <a:off x="3562495" y="2046646"/>
            <a:ext cx="21991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Right Bracket 21"/>
          <p:cNvSpPr/>
          <p:nvPr/>
        </p:nvSpPr>
        <p:spPr>
          <a:xfrm>
            <a:off x="1957739" y="1413854"/>
            <a:ext cx="140805" cy="3758240"/>
          </a:xfrm>
          <a:prstGeom prst="rightBracket">
            <a:avLst/>
          </a:prstGeom>
          <a:noFill/>
          <a:ln>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defTabSz="816388" eaLnBrk="1" fontAlgn="auto" hangingPunct="1">
              <a:spcBef>
                <a:spcPts val="0"/>
              </a:spcBef>
              <a:spcAft>
                <a:spcPts val="0"/>
              </a:spcAft>
            </a:pPr>
            <a:endParaRPr lang="en-US" sz="2143">
              <a:solidFill>
                <a:prstClr val="black"/>
              </a:solidFill>
            </a:endParaRPr>
          </a:p>
        </p:txBody>
      </p:sp>
      <p:cxnSp>
        <p:nvCxnSpPr>
          <p:cNvPr id="31" name="Straight Connector 30"/>
          <p:cNvCxnSpPr/>
          <p:nvPr/>
        </p:nvCxnSpPr>
        <p:spPr>
          <a:xfrm>
            <a:off x="1976959" y="4127500"/>
            <a:ext cx="12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76960" y="3238500"/>
            <a:ext cx="12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76959" y="2438380"/>
            <a:ext cx="12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Line 4"/>
          <p:cNvSpPr>
            <a:spLocks noChangeShapeType="1"/>
          </p:cNvSpPr>
          <p:nvPr/>
        </p:nvSpPr>
        <p:spPr bwMode="auto">
          <a:xfrm>
            <a:off x="2107817" y="1573399"/>
            <a:ext cx="148583" cy="42"/>
          </a:xfrm>
          <a:prstGeom prst="line">
            <a:avLst/>
          </a:prstGeom>
          <a:noFill/>
          <a:ln w="9525">
            <a:solidFill>
              <a:srgbClr val="000000"/>
            </a:solidFill>
            <a:round/>
            <a:headEnd type="arrow"/>
            <a:tailEnd type="arrow" w="med" len="me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14" name="TextBox 13"/>
          <p:cNvSpPr txBox="1"/>
          <p:nvPr/>
        </p:nvSpPr>
        <p:spPr>
          <a:xfrm>
            <a:off x="2256843" y="3104372"/>
            <a:ext cx="1295400" cy="623484"/>
          </a:xfrm>
          <a:prstGeom prst="rect">
            <a:avLst/>
          </a:prstGeom>
          <a:solidFill>
            <a:srgbClr val="F7FDA5"/>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rPr>
              <a:t>Disseminate information and evidence and promote innovative approaches to public health and aging service professionals</a:t>
            </a:r>
          </a:p>
        </p:txBody>
      </p:sp>
      <p:sp>
        <p:nvSpPr>
          <p:cNvPr id="15" name="TextBox 14"/>
          <p:cNvSpPr txBox="1"/>
          <p:nvPr/>
        </p:nvSpPr>
        <p:spPr>
          <a:xfrm>
            <a:off x="2256844" y="3772479"/>
            <a:ext cx="1295401" cy="392651"/>
          </a:xfrm>
          <a:prstGeom prst="rect">
            <a:avLst/>
          </a:prstGeom>
          <a:solidFill>
            <a:srgbClr val="F7FDA5"/>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ea typeface="Calibri"/>
                <a:cs typeface="Times New Roman"/>
              </a:rPr>
              <a:t>Translate evidence and findings into public health practice</a:t>
            </a:r>
            <a:endParaRPr lang="en-US" sz="750" dirty="0">
              <a:solidFill>
                <a:prstClr val="black"/>
              </a:solidFill>
              <a:latin typeface="Calibri"/>
            </a:endParaRPr>
          </a:p>
        </p:txBody>
      </p:sp>
      <p:sp>
        <p:nvSpPr>
          <p:cNvPr id="16" name="TextBox 15"/>
          <p:cNvSpPr txBox="1"/>
          <p:nvPr/>
        </p:nvSpPr>
        <p:spPr>
          <a:xfrm>
            <a:off x="2256841" y="4211477"/>
            <a:ext cx="1295400" cy="623484"/>
          </a:xfrm>
          <a:prstGeom prst="rect">
            <a:avLst/>
          </a:prstGeom>
          <a:solidFill>
            <a:srgbClr val="F7FDA5"/>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rPr>
              <a:t>Inform the public about evidence-based strategies and actions to optimize cognitive health and reduce risks of cognitive decline</a:t>
            </a:r>
          </a:p>
        </p:txBody>
      </p:sp>
      <p:sp>
        <p:nvSpPr>
          <p:cNvPr id="43" name="AutoShape 3"/>
          <p:cNvSpPr>
            <a:spLocks/>
          </p:cNvSpPr>
          <p:nvPr/>
        </p:nvSpPr>
        <p:spPr bwMode="auto">
          <a:xfrm>
            <a:off x="3578206" y="3275822"/>
            <a:ext cx="159484" cy="1388809"/>
          </a:xfrm>
          <a:prstGeom prst="rightBrace">
            <a:avLst>
              <a:gd name="adj1" fmla="val 13245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4" name="TextBox 3"/>
          <p:cNvSpPr txBox="1"/>
          <p:nvPr/>
        </p:nvSpPr>
        <p:spPr>
          <a:xfrm>
            <a:off x="3810591" y="508002"/>
            <a:ext cx="1310348" cy="200291"/>
          </a:xfrm>
          <a:prstGeom prst="rect">
            <a:avLst/>
          </a:prstGeom>
          <a:solidFill>
            <a:schemeClr val="accent6">
              <a:lumMod val="60000"/>
              <a:lumOff val="40000"/>
            </a:schemeClr>
          </a:solidFill>
          <a:ln>
            <a:solidFill>
              <a:schemeClr val="tx1"/>
            </a:solidFill>
          </a:ln>
        </p:spPr>
        <p:txBody>
          <a:bodyPr wrap="square" lIns="45955" tIns="22977" rIns="45955" bIns="22977" rtlCol="0">
            <a:spAutoFit/>
          </a:bodyPr>
          <a:lstStyle/>
          <a:p>
            <a:pPr algn="ctr" defTabSz="761497" eaLnBrk="1" fontAlgn="auto" hangingPunct="1">
              <a:spcBef>
                <a:spcPts val="0"/>
              </a:spcBef>
              <a:spcAft>
                <a:spcPts val="0"/>
              </a:spcAft>
            </a:pPr>
            <a:r>
              <a:rPr lang="en-US" sz="1000" b="1" dirty="0">
                <a:solidFill>
                  <a:prstClr val="black"/>
                </a:solidFill>
                <a:latin typeface="Calibri"/>
              </a:rPr>
              <a:t>Outputs</a:t>
            </a:r>
          </a:p>
        </p:txBody>
      </p:sp>
      <p:sp>
        <p:nvSpPr>
          <p:cNvPr id="39" name="TextBox 38"/>
          <p:cNvSpPr txBox="1"/>
          <p:nvPr/>
        </p:nvSpPr>
        <p:spPr>
          <a:xfrm>
            <a:off x="3810591" y="1786515"/>
            <a:ext cx="1295399" cy="540384"/>
          </a:xfrm>
          <a:prstGeom prst="rect">
            <a:avLst/>
          </a:prstGeom>
          <a:solidFill>
            <a:schemeClr val="accent6">
              <a:lumMod val="60000"/>
              <a:lumOff val="40000"/>
            </a:schemeClr>
          </a:solidFill>
          <a:ln>
            <a:solidFill>
              <a:schemeClr val="tx1"/>
            </a:solidFill>
          </a:ln>
        </p:spPr>
        <p:txBody>
          <a:bodyPr wrap="square" lIns="45955" tIns="22977" rIns="45955" bIns="22977" rtlCol="0">
            <a:spAutoFit/>
          </a:bodyPr>
          <a:lstStyle/>
          <a:p>
            <a:pPr defTabSz="816388" eaLnBrk="1" fontAlgn="auto" hangingPunct="1">
              <a:lnSpc>
                <a:spcPct val="107000"/>
              </a:lnSpc>
              <a:spcBef>
                <a:spcPts val="0"/>
              </a:spcBef>
              <a:spcAft>
                <a:spcPts val="668"/>
              </a:spcAft>
            </a:pPr>
            <a:r>
              <a:rPr lang="en-US" sz="750" dirty="0">
                <a:solidFill>
                  <a:prstClr val="black"/>
                </a:solidFill>
                <a:latin typeface="Calibri"/>
                <a:ea typeface="Calibri"/>
                <a:cs typeface="Times New Roman"/>
              </a:rPr>
              <a:t>Increased number of scholarly publications and presentation in priority areas of the HBRN research agenda</a:t>
            </a:r>
          </a:p>
        </p:txBody>
      </p:sp>
      <p:sp>
        <p:nvSpPr>
          <p:cNvPr id="40" name="TextBox 39"/>
          <p:cNvSpPr txBox="1"/>
          <p:nvPr/>
        </p:nvSpPr>
        <p:spPr>
          <a:xfrm>
            <a:off x="3799858" y="2551626"/>
            <a:ext cx="1295400" cy="508068"/>
          </a:xfrm>
          <a:prstGeom prst="rect">
            <a:avLst/>
          </a:prstGeom>
          <a:solidFill>
            <a:schemeClr val="accent6">
              <a:lumMod val="60000"/>
              <a:lumOff val="40000"/>
            </a:schemeClr>
          </a:solidFill>
          <a:ln>
            <a:solidFill>
              <a:schemeClr val="tx1"/>
            </a:solidFill>
          </a:ln>
        </p:spPr>
        <p:txBody>
          <a:bodyPr wrap="square" lIns="45955" tIns="22977" rIns="45955" bIns="22977" rtlCol="0">
            <a:spAutoFit/>
          </a:bodyPr>
          <a:lstStyle/>
          <a:p>
            <a:pPr defTabSz="816388" eaLnBrk="1" fontAlgn="auto" hangingPunct="1">
              <a:spcBef>
                <a:spcPts val="0"/>
              </a:spcBef>
              <a:spcAft>
                <a:spcPts val="0"/>
              </a:spcAft>
            </a:pPr>
            <a:r>
              <a:rPr lang="en-US" sz="750" dirty="0">
                <a:solidFill>
                  <a:prstClr val="black"/>
                </a:solidFill>
                <a:latin typeface="Calibri"/>
                <a:ea typeface="Calibri"/>
                <a:cs typeface="Times New Roman"/>
              </a:rPr>
              <a:t>Increased pool of HBRN scholars and others conducting research in areas of HBRN research agenda</a:t>
            </a:r>
            <a:endParaRPr lang="en-US" sz="750" dirty="0">
              <a:solidFill>
                <a:prstClr val="black"/>
              </a:solidFill>
              <a:latin typeface="Calibri"/>
            </a:endParaRPr>
          </a:p>
        </p:txBody>
      </p:sp>
      <p:sp>
        <p:nvSpPr>
          <p:cNvPr id="42" name="TextBox 41"/>
          <p:cNvSpPr txBox="1"/>
          <p:nvPr/>
        </p:nvSpPr>
        <p:spPr>
          <a:xfrm>
            <a:off x="3781716" y="3286524"/>
            <a:ext cx="1295400" cy="854316"/>
          </a:xfrm>
          <a:prstGeom prst="rect">
            <a:avLst/>
          </a:prstGeom>
          <a:solidFill>
            <a:schemeClr val="accent6">
              <a:lumMod val="60000"/>
              <a:lumOff val="40000"/>
            </a:schemeClr>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ea typeface="Calibri"/>
                <a:cs typeface="Times New Roman"/>
              </a:rPr>
              <a:t>Increased knowledge among multiple audiences about evidence-based strategies and enhanced beliefs and attitudes regarding </a:t>
            </a:r>
            <a:r>
              <a:rPr lang="en-US" sz="750" dirty="0">
                <a:solidFill>
                  <a:prstClr val="black"/>
                </a:solidFill>
                <a:latin typeface="Calibri"/>
              </a:rPr>
              <a:t>actions to optimize cognitive health and reduce risks of cognitive decline</a:t>
            </a:r>
          </a:p>
        </p:txBody>
      </p:sp>
      <p:sp>
        <p:nvSpPr>
          <p:cNvPr id="44" name="TextBox 43"/>
          <p:cNvSpPr txBox="1"/>
          <p:nvPr/>
        </p:nvSpPr>
        <p:spPr>
          <a:xfrm>
            <a:off x="3772253" y="4538302"/>
            <a:ext cx="1295400" cy="738900"/>
          </a:xfrm>
          <a:prstGeom prst="rect">
            <a:avLst/>
          </a:prstGeom>
          <a:solidFill>
            <a:schemeClr val="accent6">
              <a:lumMod val="60000"/>
              <a:lumOff val="40000"/>
            </a:schemeClr>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cs typeface="Times New Roman"/>
              </a:rPr>
              <a:t>Continued or new development of state AD Plans and/or implementation of actions through service on workgroups and provision of other technical assistance</a:t>
            </a:r>
            <a:endParaRPr lang="en-US" sz="750" dirty="0">
              <a:solidFill>
                <a:prstClr val="black"/>
              </a:solidFill>
              <a:latin typeface="Calibri"/>
            </a:endParaRPr>
          </a:p>
        </p:txBody>
      </p:sp>
      <p:cxnSp>
        <p:nvCxnSpPr>
          <p:cNvPr id="61" name="Straight Arrow Connector 60"/>
          <p:cNvCxnSpPr/>
          <p:nvPr/>
        </p:nvCxnSpPr>
        <p:spPr>
          <a:xfrm flipH="1">
            <a:off x="4458290" y="1126943"/>
            <a:ext cx="1" cy="18814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451975" y="2342898"/>
            <a:ext cx="0" cy="2087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AutoShape 2"/>
          <p:cNvCxnSpPr>
            <a:cxnSpLocks noChangeShapeType="1"/>
          </p:cNvCxnSpPr>
          <p:nvPr/>
        </p:nvCxnSpPr>
        <p:spPr bwMode="auto">
          <a:xfrm>
            <a:off x="4447559" y="3070302"/>
            <a:ext cx="4418" cy="206537"/>
          </a:xfrm>
          <a:prstGeom prst="straightConnector1">
            <a:avLst/>
          </a:prstGeom>
          <a:noFill/>
          <a:ln w="9525">
            <a:solidFill>
              <a:srgbClr val="000000"/>
            </a:solidFill>
            <a:prstDash val="dash"/>
            <a:round/>
            <a:headEnd type="arrow" w="med" len="med"/>
            <a:tailEnd type="arrow" w="med" len="med"/>
          </a:ln>
          <a:extLst>
            <a:ext uri="{909E8E84-426E-40DD-AFC4-6F175D3DCCD1}">
              <a14:hiddenFill xmlns:a14="http://schemas.microsoft.com/office/drawing/2010/main">
                <a:noFill/>
              </a14:hiddenFill>
            </a:ext>
          </a:extLst>
        </p:spPr>
      </p:cxnSp>
      <p:grpSp>
        <p:nvGrpSpPr>
          <p:cNvPr id="117" name="Group 116"/>
          <p:cNvGrpSpPr/>
          <p:nvPr/>
        </p:nvGrpSpPr>
        <p:grpSpPr>
          <a:xfrm>
            <a:off x="5144907" y="1484553"/>
            <a:ext cx="232723" cy="3837853"/>
            <a:chOff x="5320447" y="1403191"/>
            <a:chExt cx="279267" cy="4458604"/>
          </a:xfrm>
        </p:grpSpPr>
        <p:grpSp>
          <p:nvGrpSpPr>
            <p:cNvPr id="107" name="Group 106"/>
            <p:cNvGrpSpPr/>
            <p:nvPr/>
          </p:nvGrpSpPr>
          <p:grpSpPr>
            <a:xfrm>
              <a:off x="5320447" y="1403191"/>
              <a:ext cx="279267" cy="4458604"/>
              <a:chOff x="5384842" y="1403191"/>
              <a:chExt cx="279267" cy="4458604"/>
            </a:xfrm>
          </p:grpSpPr>
          <p:sp>
            <p:nvSpPr>
              <p:cNvPr id="72" name="AutoShape 9"/>
              <p:cNvSpPr>
                <a:spLocks/>
              </p:cNvSpPr>
              <p:nvPr/>
            </p:nvSpPr>
            <p:spPr bwMode="auto">
              <a:xfrm>
                <a:off x="5384842" y="1403191"/>
                <a:ext cx="54762" cy="4458604"/>
              </a:xfrm>
              <a:prstGeom prst="rightBracket">
                <a:avLst>
                  <a:gd name="adj" fmla="val 441434"/>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grpSp>
            <p:nvGrpSpPr>
              <p:cNvPr id="74" name="Group 13"/>
              <p:cNvGrpSpPr>
                <a:grpSpLocks/>
              </p:cNvGrpSpPr>
              <p:nvPr/>
            </p:nvGrpSpPr>
            <p:grpSpPr bwMode="auto">
              <a:xfrm>
                <a:off x="5455988" y="4284434"/>
                <a:ext cx="208121" cy="326880"/>
                <a:chOff x="13095" y="8759"/>
                <a:chExt cx="467" cy="645"/>
              </a:xfrm>
            </p:grpSpPr>
            <p:sp>
              <p:nvSpPr>
                <p:cNvPr id="81" name="Arc 14"/>
                <p:cNvSpPr>
                  <a:spLocks/>
                </p:cNvSpPr>
                <p:nvPr/>
              </p:nvSpPr>
              <p:spPr bwMode="auto">
                <a:xfrm rot="9937606">
                  <a:off x="13095" y="8759"/>
                  <a:ext cx="215" cy="315"/>
                </a:xfrm>
                <a:custGeom>
                  <a:avLst/>
                  <a:gdLst>
                    <a:gd name="G0" fmla="+- 0 0 0"/>
                    <a:gd name="G1" fmla="+- 21299 0 0"/>
                    <a:gd name="G2" fmla="+- 21600 0 0"/>
                    <a:gd name="T0" fmla="*/ 3593 w 21415"/>
                    <a:gd name="T1" fmla="*/ 0 h 21299"/>
                    <a:gd name="T2" fmla="*/ 21415 w 21415"/>
                    <a:gd name="T3" fmla="*/ 18479 h 21299"/>
                    <a:gd name="T4" fmla="*/ 0 w 21415"/>
                    <a:gd name="T5" fmla="*/ 21299 h 21299"/>
                  </a:gdLst>
                  <a:ahLst/>
                  <a:cxnLst>
                    <a:cxn ang="0">
                      <a:pos x="T0" y="T1"/>
                    </a:cxn>
                    <a:cxn ang="0">
                      <a:pos x="T2" y="T3"/>
                    </a:cxn>
                    <a:cxn ang="0">
                      <a:pos x="T4" y="T5"/>
                    </a:cxn>
                  </a:cxnLst>
                  <a:rect l="0" t="0" r="r" b="b"/>
                  <a:pathLst>
                    <a:path w="21415" h="21299" fill="none" extrusionOk="0">
                      <a:moveTo>
                        <a:pt x="3593" y="-1"/>
                      </a:moveTo>
                      <a:cubicBezTo>
                        <a:pt x="12946" y="1577"/>
                        <a:pt x="20176" y="9074"/>
                        <a:pt x="21415" y="18478"/>
                      </a:cubicBezTo>
                    </a:path>
                    <a:path w="21415" h="21299" stroke="0" extrusionOk="0">
                      <a:moveTo>
                        <a:pt x="3593" y="-1"/>
                      </a:moveTo>
                      <a:cubicBezTo>
                        <a:pt x="12946" y="1577"/>
                        <a:pt x="20176" y="9074"/>
                        <a:pt x="21415" y="18478"/>
                      </a:cubicBezTo>
                      <a:lnTo>
                        <a:pt x="0" y="21299"/>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82" name="Arc 15"/>
                <p:cNvSpPr>
                  <a:spLocks/>
                </p:cNvSpPr>
                <p:nvPr/>
              </p:nvSpPr>
              <p:spPr bwMode="auto">
                <a:xfrm rot="17234056">
                  <a:off x="13174" y="9017"/>
                  <a:ext cx="335" cy="440"/>
                </a:xfrm>
                <a:custGeom>
                  <a:avLst/>
                  <a:gdLst>
                    <a:gd name="G0" fmla="+- 0 0 0"/>
                    <a:gd name="G1" fmla="+- 21600 0 0"/>
                    <a:gd name="G2" fmla="+- 21600 0 0"/>
                    <a:gd name="T0" fmla="*/ 0 w 15880"/>
                    <a:gd name="T1" fmla="*/ 0 h 21600"/>
                    <a:gd name="T2" fmla="*/ 15880 w 15880"/>
                    <a:gd name="T3" fmla="*/ 6958 h 21600"/>
                    <a:gd name="T4" fmla="*/ 0 w 15880"/>
                    <a:gd name="T5" fmla="*/ 21600 h 21600"/>
                  </a:gdLst>
                  <a:ahLst/>
                  <a:cxnLst>
                    <a:cxn ang="0">
                      <a:pos x="T0" y="T1"/>
                    </a:cxn>
                    <a:cxn ang="0">
                      <a:pos x="T2" y="T3"/>
                    </a:cxn>
                    <a:cxn ang="0">
                      <a:pos x="T4" y="T5"/>
                    </a:cxn>
                  </a:cxnLst>
                  <a:rect l="0" t="0" r="r" b="b"/>
                  <a:pathLst>
                    <a:path w="15880" h="21600" fill="none" extrusionOk="0">
                      <a:moveTo>
                        <a:pt x="-1" y="0"/>
                      </a:moveTo>
                      <a:cubicBezTo>
                        <a:pt x="6032" y="0"/>
                        <a:pt x="11790" y="2522"/>
                        <a:pt x="15879" y="6958"/>
                      </a:cubicBezTo>
                    </a:path>
                    <a:path w="15880" h="21600" stroke="0" extrusionOk="0">
                      <a:moveTo>
                        <a:pt x="-1" y="0"/>
                      </a:moveTo>
                      <a:cubicBezTo>
                        <a:pt x="6032" y="0"/>
                        <a:pt x="11790" y="2522"/>
                        <a:pt x="15879" y="6958"/>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grpSp>
          <p:grpSp>
            <p:nvGrpSpPr>
              <p:cNvPr id="75" name="Group 16"/>
              <p:cNvGrpSpPr>
                <a:grpSpLocks/>
              </p:cNvGrpSpPr>
              <p:nvPr/>
            </p:nvGrpSpPr>
            <p:grpSpPr bwMode="auto">
              <a:xfrm>
                <a:off x="5455988" y="2929235"/>
                <a:ext cx="208121" cy="326880"/>
                <a:chOff x="13095" y="8759"/>
                <a:chExt cx="467" cy="645"/>
              </a:xfrm>
            </p:grpSpPr>
            <p:sp>
              <p:nvSpPr>
                <p:cNvPr id="79" name="Arc 17"/>
                <p:cNvSpPr>
                  <a:spLocks/>
                </p:cNvSpPr>
                <p:nvPr/>
              </p:nvSpPr>
              <p:spPr bwMode="auto">
                <a:xfrm rot="9937606">
                  <a:off x="13095" y="8759"/>
                  <a:ext cx="215" cy="315"/>
                </a:xfrm>
                <a:custGeom>
                  <a:avLst/>
                  <a:gdLst>
                    <a:gd name="G0" fmla="+- 0 0 0"/>
                    <a:gd name="G1" fmla="+- 21299 0 0"/>
                    <a:gd name="G2" fmla="+- 21600 0 0"/>
                    <a:gd name="T0" fmla="*/ 3593 w 21415"/>
                    <a:gd name="T1" fmla="*/ 0 h 21299"/>
                    <a:gd name="T2" fmla="*/ 21415 w 21415"/>
                    <a:gd name="T3" fmla="*/ 18479 h 21299"/>
                    <a:gd name="T4" fmla="*/ 0 w 21415"/>
                    <a:gd name="T5" fmla="*/ 21299 h 21299"/>
                  </a:gdLst>
                  <a:ahLst/>
                  <a:cxnLst>
                    <a:cxn ang="0">
                      <a:pos x="T0" y="T1"/>
                    </a:cxn>
                    <a:cxn ang="0">
                      <a:pos x="T2" y="T3"/>
                    </a:cxn>
                    <a:cxn ang="0">
                      <a:pos x="T4" y="T5"/>
                    </a:cxn>
                  </a:cxnLst>
                  <a:rect l="0" t="0" r="r" b="b"/>
                  <a:pathLst>
                    <a:path w="21415" h="21299" fill="none" extrusionOk="0">
                      <a:moveTo>
                        <a:pt x="3593" y="-1"/>
                      </a:moveTo>
                      <a:cubicBezTo>
                        <a:pt x="12946" y="1577"/>
                        <a:pt x="20176" y="9074"/>
                        <a:pt x="21415" y="18478"/>
                      </a:cubicBezTo>
                    </a:path>
                    <a:path w="21415" h="21299" stroke="0" extrusionOk="0">
                      <a:moveTo>
                        <a:pt x="3593" y="-1"/>
                      </a:moveTo>
                      <a:cubicBezTo>
                        <a:pt x="12946" y="1577"/>
                        <a:pt x="20176" y="9074"/>
                        <a:pt x="21415" y="18478"/>
                      </a:cubicBezTo>
                      <a:lnTo>
                        <a:pt x="0" y="21299"/>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80" name="Arc 18"/>
                <p:cNvSpPr>
                  <a:spLocks/>
                </p:cNvSpPr>
                <p:nvPr/>
              </p:nvSpPr>
              <p:spPr bwMode="auto">
                <a:xfrm rot="-4365944">
                  <a:off x="13174" y="9017"/>
                  <a:ext cx="335" cy="440"/>
                </a:xfrm>
                <a:custGeom>
                  <a:avLst/>
                  <a:gdLst>
                    <a:gd name="G0" fmla="+- 0 0 0"/>
                    <a:gd name="G1" fmla="+- 21600 0 0"/>
                    <a:gd name="G2" fmla="+- 21600 0 0"/>
                    <a:gd name="T0" fmla="*/ 0 w 15880"/>
                    <a:gd name="T1" fmla="*/ 0 h 21600"/>
                    <a:gd name="T2" fmla="*/ 15880 w 15880"/>
                    <a:gd name="T3" fmla="*/ 6958 h 21600"/>
                    <a:gd name="T4" fmla="*/ 0 w 15880"/>
                    <a:gd name="T5" fmla="*/ 21600 h 21600"/>
                  </a:gdLst>
                  <a:ahLst/>
                  <a:cxnLst>
                    <a:cxn ang="0">
                      <a:pos x="T0" y="T1"/>
                    </a:cxn>
                    <a:cxn ang="0">
                      <a:pos x="T2" y="T3"/>
                    </a:cxn>
                    <a:cxn ang="0">
                      <a:pos x="T4" y="T5"/>
                    </a:cxn>
                  </a:cxnLst>
                  <a:rect l="0" t="0" r="r" b="b"/>
                  <a:pathLst>
                    <a:path w="15880" h="21600" fill="none" extrusionOk="0">
                      <a:moveTo>
                        <a:pt x="-1" y="0"/>
                      </a:moveTo>
                      <a:cubicBezTo>
                        <a:pt x="6032" y="0"/>
                        <a:pt x="11790" y="2522"/>
                        <a:pt x="15879" y="6958"/>
                      </a:cubicBezTo>
                    </a:path>
                    <a:path w="15880" h="21600" stroke="0" extrusionOk="0">
                      <a:moveTo>
                        <a:pt x="-1" y="0"/>
                      </a:moveTo>
                      <a:cubicBezTo>
                        <a:pt x="6032" y="0"/>
                        <a:pt x="11790" y="2522"/>
                        <a:pt x="15879" y="6958"/>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grpSp>
          <p:grpSp>
            <p:nvGrpSpPr>
              <p:cNvPr id="76" name="Group 19"/>
              <p:cNvGrpSpPr>
                <a:grpSpLocks/>
              </p:cNvGrpSpPr>
              <p:nvPr/>
            </p:nvGrpSpPr>
            <p:grpSpPr bwMode="auto">
              <a:xfrm>
                <a:off x="5455988" y="1822428"/>
                <a:ext cx="208121" cy="326880"/>
                <a:chOff x="13095" y="8759"/>
                <a:chExt cx="467" cy="645"/>
              </a:xfrm>
            </p:grpSpPr>
            <p:sp>
              <p:nvSpPr>
                <p:cNvPr id="77" name="Arc 20"/>
                <p:cNvSpPr>
                  <a:spLocks/>
                </p:cNvSpPr>
                <p:nvPr/>
              </p:nvSpPr>
              <p:spPr bwMode="auto">
                <a:xfrm rot="9937606">
                  <a:off x="13095" y="8759"/>
                  <a:ext cx="215" cy="315"/>
                </a:xfrm>
                <a:custGeom>
                  <a:avLst/>
                  <a:gdLst>
                    <a:gd name="G0" fmla="+- 0 0 0"/>
                    <a:gd name="G1" fmla="+- 21299 0 0"/>
                    <a:gd name="G2" fmla="+- 21600 0 0"/>
                    <a:gd name="T0" fmla="*/ 3593 w 21415"/>
                    <a:gd name="T1" fmla="*/ 0 h 21299"/>
                    <a:gd name="T2" fmla="*/ 21415 w 21415"/>
                    <a:gd name="T3" fmla="*/ 18479 h 21299"/>
                    <a:gd name="T4" fmla="*/ 0 w 21415"/>
                    <a:gd name="T5" fmla="*/ 21299 h 21299"/>
                  </a:gdLst>
                  <a:ahLst/>
                  <a:cxnLst>
                    <a:cxn ang="0">
                      <a:pos x="T0" y="T1"/>
                    </a:cxn>
                    <a:cxn ang="0">
                      <a:pos x="T2" y="T3"/>
                    </a:cxn>
                    <a:cxn ang="0">
                      <a:pos x="T4" y="T5"/>
                    </a:cxn>
                  </a:cxnLst>
                  <a:rect l="0" t="0" r="r" b="b"/>
                  <a:pathLst>
                    <a:path w="21415" h="21299" fill="none" extrusionOk="0">
                      <a:moveTo>
                        <a:pt x="3593" y="-1"/>
                      </a:moveTo>
                      <a:cubicBezTo>
                        <a:pt x="12946" y="1577"/>
                        <a:pt x="20176" y="9074"/>
                        <a:pt x="21415" y="18478"/>
                      </a:cubicBezTo>
                    </a:path>
                    <a:path w="21415" h="21299" stroke="0" extrusionOk="0">
                      <a:moveTo>
                        <a:pt x="3593" y="-1"/>
                      </a:moveTo>
                      <a:cubicBezTo>
                        <a:pt x="12946" y="1577"/>
                        <a:pt x="20176" y="9074"/>
                        <a:pt x="21415" y="18478"/>
                      </a:cubicBezTo>
                      <a:lnTo>
                        <a:pt x="0" y="21299"/>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78" name="Arc 21"/>
                <p:cNvSpPr>
                  <a:spLocks/>
                </p:cNvSpPr>
                <p:nvPr/>
              </p:nvSpPr>
              <p:spPr bwMode="auto">
                <a:xfrm rot="-4365944">
                  <a:off x="13174" y="9017"/>
                  <a:ext cx="335" cy="440"/>
                </a:xfrm>
                <a:custGeom>
                  <a:avLst/>
                  <a:gdLst>
                    <a:gd name="G0" fmla="+- 0 0 0"/>
                    <a:gd name="G1" fmla="+- 21600 0 0"/>
                    <a:gd name="G2" fmla="+- 21600 0 0"/>
                    <a:gd name="T0" fmla="*/ 0 w 15880"/>
                    <a:gd name="T1" fmla="*/ 0 h 21600"/>
                    <a:gd name="T2" fmla="*/ 15880 w 15880"/>
                    <a:gd name="T3" fmla="*/ 6958 h 21600"/>
                    <a:gd name="T4" fmla="*/ 0 w 15880"/>
                    <a:gd name="T5" fmla="*/ 21600 h 21600"/>
                  </a:gdLst>
                  <a:ahLst/>
                  <a:cxnLst>
                    <a:cxn ang="0">
                      <a:pos x="T0" y="T1"/>
                    </a:cxn>
                    <a:cxn ang="0">
                      <a:pos x="T2" y="T3"/>
                    </a:cxn>
                    <a:cxn ang="0">
                      <a:pos x="T4" y="T5"/>
                    </a:cxn>
                  </a:cxnLst>
                  <a:rect l="0" t="0" r="r" b="b"/>
                  <a:pathLst>
                    <a:path w="15880" h="21600" fill="none" extrusionOk="0">
                      <a:moveTo>
                        <a:pt x="-1" y="0"/>
                      </a:moveTo>
                      <a:cubicBezTo>
                        <a:pt x="6032" y="0"/>
                        <a:pt x="11790" y="2522"/>
                        <a:pt x="15879" y="6958"/>
                      </a:cubicBezTo>
                    </a:path>
                    <a:path w="15880" h="21600" stroke="0" extrusionOk="0">
                      <a:moveTo>
                        <a:pt x="-1" y="0"/>
                      </a:moveTo>
                      <a:cubicBezTo>
                        <a:pt x="6032" y="0"/>
                        <a:pt x="11790" y="2522"/>
                        <a:pt x="15879" y="6958"/>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grpSp>
        </p:grpSp>
        <p:grpSp>
          <p:nvGrpSpPr>
            <p:cNvPr id="85" name="Group 10"/>
            <p:cNvGrpSpPr>
              <a:grpSpLocks/>
            </p:cNvGrpSpPr>
            <p:nvPr/>
          </p:nvGrpSpPr>
          <p:grpSpPr bwMode="auto">
            <a:xfrm>
              <a:off x="5391593" y="5353368"/>
              <a:ext cx="208121" cy="326880"/>
              <a:chOff x="13095" y="8385"/>
              <a:chExt cx="467" cy="645"/>
            </a:xfrm>
          </p:grpSpPr>
          <p:sp>
            <p:nvSpPr>
              <p:cNvPr id="86" name="Arc 11"/>
              <p:cNvSpPr>
                <a:spLocks/>
              </p:cNvSpPr>
              <p:nvPr/>
            </p:nvSpPr>
            <p:spPr bwMode="auto">
              <a:xfrm rot="9937606">
                <a:off x="13095" y="8385"/>
                <a:ext cx="215" cy="315"/>
              </a:xfrm>
              <a:custGeom>
                <a:avLst/>
                <a:gdLst>
                  <a:gd name="G0" fmla="+- 0 0 0"/>
                  <a:gd name="G1" fmla="+- 21299 0 0"/>
                  <a:gd name="G2" fmla="+- 21600 0 0"/>
                  <a:gd name="T0" fmla="*/ 3593 w 21415"/>
                  <a:gd name="T1" fmla="*/ 0 h 21299"/>
                  <a:gd name="T2" fmla="*/ 21415 w 21415"/>
                  <a:gd name="T3" fmla="*/ 18479 h 21299"/>
                  <a:gd name="T4" fmla="*/ 0 w 21415"/>
                  <a:gd name="T5" fmla="*/ 21299 h 21299"/>
                </a:gdLst>
                <a:ahLst/>
                <a:cxnLst>
                  <a:cxn ang="0">
                    <a:pos x="T0" y="T1"/>
                  </a:cxn>
                  <a:cxn ang="0">
                    <a:pos x="T2" y="T3"/>
                  </a:cxn>
                  <a:cxn ang="0">
                    <a:pos x="T4" y="T5"/>
                  </a:cxn>
                </a:cxnLst>
                <a:rect l="0" t="0" r="r" b="b"/>
                <a:pathLst>
                  <a:path w="21415" h="21299" fill="none" extrusionOk="0">
                    <a:moveTo>
                      <a:pt x="3593" y="-1"/>
                    </a:moveTo>
                    <a:cubicBezTo>
                      <a:pt x="12946" y="1577"/>
                      <a:pt x="20176" y="9074"/>
                      <a:pt x="21415" y="18478"/>
                    </a:cubicBezTo>
                  </a:path>
                  <a:path w="21415" h="21299" stroke="0" extrusionOk="0">
                    <a:moveTo>
                      <a:pt x="3593" y="-1"/>
                    </a:moveTo>
                    <a:cubicBezTo>
                      <a:pt x="12946" y="1577"/>
                      <a:pt x="20176" y="9074"/>
                      <a:pt x="21415" y="18478"/>
                    </a:cubicBezTo>
                    <a:lnTo>
                      <a:pt x="0" y="21299"/>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87" name="Arc 12"/>
              <p:cNvSpPr>
                <a:spLocks/>
              </p:cNvSpPr>
              <p:nvPr/>
            </p:nvSpPr>
            <p:spPr bwMode="auto">
              <a:xfrm rot="17234056">
                <a:off x="13174" y="8643"/>
                <a:ext cx="335" cy="440"/>
              </a:xfrm>
              <a:custGeom>
                <a:avLst/>
                <a:gdLst>
                  <a:gd name="G0" fmla="+- 0 0 0"/>
                  <a:gd name="G1" fmla="+- 21600 0 0"/>
                  <a:gd name="G2" fmla="+- 21600 0 0"/>
                  <a:gd name="T0" fmla="*/ 0 w 15880"/>
                  <a:gd name="T1" fmla="*/ 0 h 21600"/>
                  <a:gd name="T2" fmla="*/ 15880 w 15880"/>
                  <a:gd name="T3" fmla="*/ 6958 h 21600"/>
                  <a:gd name="T4" fmla="*/ 0 w 15880"/>
                  <a:gd name="T5" fmla="*/ 21600 h 21600"/>
                </a:gdLst>
                <a:ahLst/>
                <a:cxnLst>
                  <a:cxn ang="0">
                    <a:pos x="T0" y="T1"/>
                  </a:cxn>
                  <a:cxn ang="0">
                    <a:pos x="T2" y="T3"/>
                  </a:cxn>
                  <a:cxn ang="0">
                    <a:pos x="T4" y="T5"/>
                  </a:cxn>
                </a:cxnLst>
                <a:rect l="0" t="0" r="r" b="b"/>
                <a:pathLst>
                  <a:path w="15880" h="21600" fill="none" extrusionOk="0">
                    <a:moveTo>
                      <a:pt x="-1" y="0"/>
                    </a:moveTo>
                    <a:cubicBezTo>
                      <a:pt x="6032" y="0"/>
                      <a:pt x="11790" y="2522"/>
                      <a:pt x="15879" y="6958"/>
                    </a:cubicBezTo>
                  </a:path>
                  <a:path w="15880" h="21600" stroke="0" extrusionOk="0">
                    <a:moveTo>
                      <a:pt x="-1" y="0"/>
                    </a:moveTo>
                    <a:cubicBezTo>
                      <a:pt x="6032" y="0"/>
                      <a:pt x="11790" y="2522"/>
                      <a:pt x="15879" y="6958"/>
                    </a:cubicBezTo>
                    <a:lnTo>
                      <a:pt x="0" y="21600"/>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grpSp>
      </p:grpSp>
      <p:sp>
        <p:nvSpPr>
          <p:cNvPr id="89" name="TextBox 88"/>
          <p:cNvSpPr txBox="1"/>
          <p:nvPr/>
        </p:nvSpPr>
        <p:spPr>
          <a:xfrm>
            <a:off x="5301225" y="1558699"/>
            <a:ext cx="974722" cy="854316"/>
          </a:xfrm>
          <a:prstGeom prst="rect">
            <a:avLst/>
          </a:prstGeom>
          <a:solidFill>
            <a:schemeClr val="accent1">
              <a:lumMod val="20000"/>
              <a:lumOff val="80000"/>
            </a:schemeClr>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rPr>
              <a:t>Public health organizations and partners have increased understanding of cognitive health and care partners issues</a:t>
            </a:r>
          </a:p>
        </p:txBody>
      </p:sp>
      <p:sp>
        <p:nvSpPr>
          <p:cNvPr id="90" name="TextBox 89"/>
          <p:cNvSpPr txBox="1"/>
          <p:nvPr/>
        </p:nvSpPr>
        <p:spPr>
          <a:xfrm>
            <a:off x="5303180" y="2654032"/>
            <a:ext cx="972768" cy="854316"/>
          </a:xfrm>
          <a:prstGeom prst="rect">
            <a:avLst/>
          </a:prstGeom>
          <a:solidFill>
            <a:schemeClr val="accent1">
              <a:lumMod val="20000"/>
              <a:lumOff val="80000"/>
            </a:schemeClr>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ea typeface="Calibri"/>
                <a:cs typeface="Times New Roman"/>
              </a:rPr>
              <a:t>Public health scholars and workforce, organizations and partners have increased capacity and ability to take action</a:t>
            </a:r>
            <a:endParaRPr lang="en-US" sz="750" dirty="0">
              <a:solidFill>
                <a:prstClr val="black"/>
              </a:solidFill>
              <a:latin typeface="Calibri"/>
            </a:endParaRPr>
          </a:p>
        </p:txBody>
      </p:sp>
      <p:sp>
        <p:nvSpPr>
          <p:cNvPr id="91" name="TextBox 90"/>
          <p:cNvSpPr txBox="1"/>
          <p:nvPr/>
        </p:nvSpPr>
        <p:spPr>
          <a:xfrm>
            <a:off x="5316260" y="4774904"/>
            <a:ext cx="959688" cy="508068"/>
          </a:xfrm>
          <a:prstGeom prst="rect">
            <a:avLst/>
          </a:prstGeom>
          <a:solidFill>
            <a:schemeClr val="accent1">
              <a:lumMod val="20000"/>
              <a:lumOff val="80000"/>
            </a:schemeClr>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ea typeface="Calibri"/>
                <a:cs typeface="Times New Roman"/>
              </a:rPr>
              <a:t>Recommendations of state AD plans are implemented and/or evaluated</a:t>
            </a:r>
            <a:endParaRPr lang="en-US" sz="750" dirty="0">
              <a:solidFill>
                <a:prstClr val="black"/>
              </a:solidFill>
              <a:latin typeface="Calibri"/>
            </a:endParaRPr>
          </a:p>
        </p:txBody>
      </p:sp>
      <p:sp>
        <p:nvSpPr>
          <p:cNvPr id="92" name="TextBox 91"/>
          <p:cNvSpPr txBox="1"/>
          <p:nvPr/>
        </p:nvSpPr>
        <p:spPr>
          <a:xfrm>
            <a:off x="5316260" y="3691772"/>
            <a:ext cx="959688" cy="738900"/>
          </a:xfrm>
          <a:prstGeom prst="rect">
            <a:avLst/>
          </a:prstGeom>
          <a:solidFill>
            <a:schemeClr val="accent1">
              <a:lumMod val="20000"/>
              <a:lumOff val="80000"/>
            </a:schemeClr>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ea typeface="Calibri"/>
                <a:cs typeface="Times New Roman"/>
              </a:rPr>
              <a:t>Member center and partner organization mission and planning documents have an increased integration of cognitive issues</a:t>
            </a:r>
            <a:endParaRPr lang="en-US" sz="750" dirty="0">
              <a:solidFill>
                <a:prstClr val="black"/>
              </a:solidFill>
              <a:latin typeface="Calibri"/>
            </a:endParaRPr>
          </a:p>
        </p:txBody>
      </p:sp>
      <p:cxnSp>
        <p:nvCxnSpPr>
          <p:cNvPr id="94" name="Straight Arrow Connector 93"/>
          <p:cNvCxnSpPr/>
          <p:nvPr/>
        </p:nvCxnSpPr>
        <p:spPr>
          <a:xfrm>
            <a:off x="5778678" y="1114318"/>
            <a:ext cx="0" cy="40563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5" name="AutoShape 22"/>
          <p:cNvSpPr>
            <a:spLocks noChangeArrowheads="1"/>
          </p:cNvSpPr>
          <p:nvPr/>
        </p:nvSpPr>
        <p:spPr bwMode="auto">
          <a:xfrm rot="5400000">
            <a:off x="4543750" y="3349918"/>
            <a:ext cx="3771971" cy="18411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CC99FF"/>
                </a:solidFill>
              </a14:hiddenFill>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96" name="Text Box 2"/>
          <p:cNvSpPr txBox="1">
            <a:spLocks noChangeArrowheads="1"/>
          </p:cNvSpPr>
          <p:nvPr/>
        </p:nvSpPr>
        <p:spPr bwMode="auto">
          <a:xfrm>
            <a:off x="6379757" y="2668141"/>
            <a:ext cx="176599" cy="1345406"/>
          </a:xfrm>
          <a:prstGeom prst="rect">
            <a:avLst/>
          </a:prstGeom>
          <a:noFill/>
          <a:ln>
            <a:noFill/>
          </a:ln>
          <a:extLst>
            <a:ext uri="{909E8E84-426E-40DD-AFC4-6F175D3DCCD1}">
              <a14:hiddenFill xmlns:a14="http://schemas.microsoft.com/office/drawing/2010/main">
                <a:solidFill>
                  <a:srgbClr val="9933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wrap="square" lIns="76200" tIns="38100" rIns="76200" bIns="38100" numCol="1" anchor="t" anchorCtr="0" compatLnSpc="1">
            <a:prstTxWarp prst="textNoShape">
              <a:avLst/>
            </a:prstTxWarp>
          </a:bodyPr>
          <a:lstStyle/>
          <a:p>
            <a:pPr algn="ctr" defTabSz="761981" eaLnBrk="1" hangingPunct="1">
              <a:spcAft>
                <a:spcPts val="833"/>
              </a:spcAft>
            </a:pPr>
            <a:r>
              <a:rPr lang="en-US" altLang="en-US" sz="750" b="1" dirty="0">
                <a:solidFill>
                  <a:prstClr val="black"/>
                </a:solidFill>
                <a:latin typeface="Calibri" pitchFamily="34" charset="0"/>
                <a:cs typeface="Arial" pitchFamily="34" charset="0"/>
              </a:rPr>
              <a:t>Contributes</a:t>
            </a:r>
            <a:r>
              <a:rPr lang="en-US" altLang="en-US" sz="668" b="1" dirty="0">
                <a:solidFill>
                  <a:prstClr val="black"/>
                </a:solidFill>
                <a:latin typeface="Calibri" pitchFamily="34" charset="0"/>
                <a:cs typeface="Arial" pitchFamily="34" charset="0"/>
              </a:rPr>
              <a:t> to</a:t>
            </a:r>
            <a:endParaRPr lang="en-US" altLang="en-US" sz="1500" dirty="0">
              <a:solidFill>
                <a:prstClr val="black"/>
              </a:solidFill>
              <a:cs typeface="Arial" pitchFamily="34" charset="0"/>
            </a:endParaRPr>
          </a:p>
        </p:txBody>
      </p:sp>
      <p:sp>
        <p:nvSpPr>
          <p:cNvPr id="97" name="TextBox 96"/>
          <p:cNvSpPr txBox="1"/>
          <p:nvPr/>
        </p:nvSpPr>
        <p:spPr>
          <a:xfrm>
            <a:off x="6548724" y="2056231"/>
            <a:ext cx="640044" cy="1034366"/>
          </a:xfrm>
          <a:prstGeom prst="rect">
            <a:avLst/>
          </a:prstGeom>
          <a:solidFill>
            <a:schemeClr val="accent1">
              <a:lumMod val="40000"/>
              <a:lumOff val="60000"/>
            </a:schemeClr>
          </a:solidFill>
          <a:ln>
            <a:solidFill>
              <a:schemeClr val="tx1"/>
            </a:solidFill>
          </a:ln>
        </p:spPr>
        <p:txBody>
          <a:bodyPr wrap="square" lIns="45955" tIns="22977" rIns="45955" bIns="22977" rtlCol="0">
            <a:spAutoFit/>
          </a:bodyPr>
          <a:lstStyle/>
          <a:p>
            <a:pPr defTabSz="816388" eaLnBrk="1" fontAlgn="auto" hangingPunct="1">
              <a:lnSpc>
                <a:spcPct val="107000"/>
              </a:lnSpc>
              <a:spcBef>
                <a:spcPts val="0"/>
              </a:spcBef>
              <a:spcAft>
                <a:spcPts val="668"/>
              </a:spcAft>
            </a:pPr>
            <a:r>
              <a:rPr lang="en-US" sz="750" dirty="0">
                <a:solidFill>
                  <a:prstClr val="black"/>
                </a:solidFill>
                <a:latin typeface="Calibri"/>
                <a:ea typeface="Calibri"/>
                <a:cs typeface="Times New Roman"/>
              </a:rPr>
              <a:t>Select actions related to the Educate and Empower domain of the HBI Road Map are implemented</a:t>
            </a:r>
          </a:p>
        </p:txBody>
      </p:sp>
      <p:sp>
        <p:nvSpPr>
          <p:cNvPr id="98" name="TextBox 97"/>
          <p:cNvSpPr txBox="1"/>
          <p:nvPr/>
        </p:nvSpPr>
        <p:spPr>
          <a:xfrm>
            <a:off x="6548726" y="3658197"/>
            <a:ext cx="640044" cy="508068"/>
          </a:xfrm>
          <a:prstGeom prst="rect">
            <a:avLst/>
          </a:prstGeom>
          <a:solidFill>
            <a:schemeClr val="accent1">
              <a:lumMod val="40000"/>
              <a:lumOff val="60000"/>
            </a:schemeClr>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ea typeface="Calibri"/>
                <a:cs typeface="Times New Roman"/>
              </a:rPr>
              <a:t>Select needs of care partners are met</a:t>
            </a:r>
            <a:endParaRPr lang="en-US" sz="750" dirty="0">
              <a:solidFill>
                <a:prstClr val="black"/>
              </a:solidFill>
              <a:latin typeface="Calibri"/>
            </a:endParaRPr>
          </a:p>
        </p:txBody>
      </p:sp>
      <p:cxnSp>
        <p:nvCxnSpPr>
          <p:cNvPr id="99" name="AutoShape 7"/>
          <p:cNvCxnSpPr>
            <a:cxnSpLocks noChangeShapeType="1"/>
          </p:cNvCxnSpPr>
          <p:nvPr/>
        </p:nvCxnSpPr>
        <p:spPr bwMode="auto">
          <a:xfrm>
            <a:off x="6867767" y="1116703"/>
            <a:ext cx="979" cy="873016"/>
          </a:xfrm>
          <a:prstGeom prst="straightConnector1">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100" name="AutoShape 25"/>
          <p:cNvSpPr>
            <a:spLocks/>
          </p:cNvSpPr>
          <p:nvPr/>
        </p:nvSpPr>
        <p:spPr bwMode="auto">
          <a:xfrm>
            <a:off x="7185905" y="1243029"/>
            <a:ext cx="182177" cy="4118659"/>
          </a:xfrm>
          <a:prstGeom prst="rightBrace">
            <a:avLst>
              <a:gd name="adj1" fmla="val 118258"/>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cxnSp>
        <p:nvCxnSpPr>
          <p:cNvPr id="104" name="Straight Arrow Connector 103"/>
          <p:cNvCxnSpPr/>
          <p:nvPr/>
        </p:nvCxnSpPr>
        <p:spPr>
          <a:xfrm>
            <a:off x="3558377" y="2855636"/>
            <a:ext cx="21991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5" name="Straight Arrow Connector 104"/>
          <p:cNvCxnSpPr/>
          <p:nvPr/>
        </p:nvCxnSpPr>
        <p:spPr>
          <a:xfrm>
            <a:off x="3543048" y="4946105"/>
            <a:ext cx="21991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3" name="TextBox 112"/>
          <p:cNvSpPr txBox="1"/>
          <p:nvPr/>
        </p:nvSpPr>
        <p:spPr>
          <a:xfrm>
            <a:off x="7443648" y="1243029"/>
            <a:ext cx="1030427" cy="1431397"/>
          </a:xfrm>
          <a:prstGeom prst="rect">
            <a:avLst/>
          </a:prstGeom>
          <a:solidFill>
            <a:schemeClr val="accent1">
              <a:lumMod val="60000"/>
              <a:lumOff val="40000"/>
            </a:schemeClr>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rPr>
              <a:t>Public health and partner organizations</a:t>
            </a:r>
          </a:p>
          <a:p>
            <a:pPr marL="95248" indent="-95248" defTabSz="761497" eaLnBrk="1" fontAlgn="auto" hangingPunct="1">
              <a:spcBef>
                <a:spcPts val="0"/>
              </a:spcBef>
              <a:spcAft>
                <a:spcPts val="0"/>
              </a:spcAft>
              <a:buFont typeface="Arial" panose="020B0604020202020204" pitchFamily="34" charset="0"/>
              <a:buChar char="•"/>
              <a:tabLst>
                <a:tab pos="95248" algn="l"/>
              </a:tabLst>
            </a:pPr>
            <a:r>
              <a:rPr lang="en-US" sz="750" dirty="0">
                <a:solidFill>
                  <a:prstClr val="black"/>
                </a:solidFill>
                <a:latin typeface="Calibri"/>
              </a:rPr>
              <a:t>Are engaged and motivated to take action</a:t>
            </a:r>
          </a:p>
          <a:p>
            <a:pPr marL="95248" indent="-95248" defTabSz="761497" eaLnBrk="1" fontAlgn="auto" hangingPunct="1">
              <a:spcBef>
                <a:spcPts val="0"/>
              </a:spcBef>
              <a:spcAft>
                <a:spcPts val="0"/>
              </a:spcAft>
              <a:buFont typeface="Arial" panose="020B0604020202020204" pitchFamily="34" charset="0"/>
              <a:buChar char="•"/>
              <a:tabLst>
                <a:tab pos="95248" algn="l"/>
              </a:tabLst>
            </a:pPr>
            <a:r>
              <a:rPr lang="en-US" sz="750" dirty="0">
                <a:solidFill>
                  <a:prstClr val="black"/>
                </a:solidFill>
                <a:latin typeface="Calibri"/>
              </a:rPr>
              <a:t>Are aware of and carry out best practices and interventions</a:t>
            </a:r>
          </a:p>
          <a:p>
            <a:pPr marL="95248" indent="-95248" defTabSz="761497" eaLnBrk="1" fontAlgn="auto" hangingPunct="1">
              <a:spcBef>
                <a:spcPts val="0"/>
              </a:spcBef>
              <a:spcAft>
                <a:spcPts val="0"/>
              </a:spcAft>
              <a:buFont typeface="Arial" panose="020B0604020202020204" pitchFamily="34" charset="0"/>
              <a:buChar char="•"/>
              <a:tabLst>
                <a:tab pos="95248" algn="l"/>
              </a:tabLst>
            </a:pPr>
            <a:r>
              <a:rPr lang="en-US" sz="750" dirty="0">
                <a:solidFill>
                  <a:prstClr val="black"/>
                </a:solidFill>
                <a:latin typeface="Calibri"/>
              </a:rPr>
              <a:t>Use consistent framework, terms, and measures</a:t>
            </a:r>
          </a:p>
        </p:txBody>
      </p:sp>
      <p:sp>
        <p:nvSpPr>
          <p:cNvPr id="114" name="TextBox 113"/>
          <p:cNvSpPr txBox="1"/>
          <p:nvPr/>
        </p:nvSpPr>
        <p:spPr>
          <a:xfrm>
            <a:off x="7432732" y="2812459"/>
            <a:ext cx="1041343" cy="738900"/>
          </a:xfrm>
          <a:prstGeom prst="rect">
            <a:avLst/>
          </a:prstGeom>
          <a:solidFill>
            <a:schemeClr val="accent1">
              <a:lumMod val="60000"/>
              <a:lumOff val="40000"/>
            </a:schemeClr>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endParaRPr lang="en-US" sz="750" dirty="0">
              <a:solidFill>
                <a:prstClr val="black"/>
              </a:solidFill>
              <a:latin typeface="Calibri"/>
            </a:endParaRPr>
          </a:p>
          <a:p>
            <a:pPr defTabSz="761497" eaLnBrk="1" fontAlgn="auto" hangingPunct="1">
              <a:spcBef>
                <a:spcPts val="0"/>
              </a:spcBef>
              <a:spcAft>
                <a:spcPts val="0"/>
              </a:spcAft>
            </a:pPr>
            <a:r>
              <a:rPr lang="en-US" sz="750" dirty="0">
                <a:solidFill>
                  <a:prstClr val="black"/>
                </a:solidFill>
                <a:latin typeface="Calibri"/>
              </a:rPr>
              <a:t>Policy makers provide leadership regarding cognition and issues that affect care partners</a:t>
            </a:r>
          </a:p>
          <a:p>
            <a:pPr defTabSz="761497" eaLnBrk="1" fontAlgn="auto" hangingPunct="1">
              <a:spcBef>
                <a:spcPts val="0"/>
              </a:spcBef>
              <a:spcAft>
                <a:spcPts val="0"/>
              </a:spcAft>
            </a:pPr>
            <a:endParaRPr lang="en-US" sz="750" dirty="0">
              <a:solidFill>
                <a:prstClr val="black"/>
              </a:solidFill>
              <a:latin typeface="Calibri"/>
            </a:endParaRPr>
          </a:p>
        </p:txBody>
      </p:sp>
      <p:sp>
        <p:nvSpPr>
          <p:cNvPr id="115" name="TextBox 114"/>
          <p:cNvSpPr txBox="1"/>
          <p:nvPr/>
        </p:nvSpPr>
        <p:spPr>
          <a:xfrm>
            <a:off x="7429812" y="3676290"/>
            <a:ext cx="1044263" cy="969732"/>
          </a:xfrm>
          <a:prstGeom prst="rect">
            <a:avLst/>
          </a:prstGeom>
          <a:solidFill>
            <a:schemeClr val="accent1">
              <a:lumMod val="60000"/>
              <a:lumOff val="40000"/>
            </a:schemeClr>
          </a:solidFill>
          <a:ln>
            <a:solidFill>
              <a:schemeClr val="tx1"/>
            </a:solidFill>
          </a:ln>
        </p:spPr>
        <p:txBody>
          <a:bodyPr wrap="square" lIns="45955" tIns="22977" rIns="45955" bIns="22977" rtlCol="0">
            <a:spAutoFit/>
          </a:bodyPr>
          <a:lstStyle/>
          <a:p>
            <a:pPr defTabSz="761497" eaLnBrk="1" fontAlgn="auto" hangingPunct="1">
              <a:spcBef>
                <a:spcPts val="2000"/>
              </a:spcBef>
              <a:spcAft>
                <a:spcPts val="0"/>
              </a:spcAft>
            </a:pPr>
            <a:r>
              <a:rPr lang="en-US" sz="750" dirty="0">
                <a:solidFill>
                  <a:prstClr val="black"/>
                </a:solidFill>
                <a:latin typeface="Calibri"/>
              </a:rPr>
              <a:t>Health care providers are more knowledgeable about cognitive health and decline and skilled in communicating with people and their families</a:t>
            </a:r>
          </a:p>
        </p:txBody>
      </p:sp>
      <p:sp>
        <p:nvSpPr>
          <p:cNvPr id="116" name="TextBox 115"/>
          <p:cNvSpPr txBox="1"/>
          <p:nvPr/>
        </p:nvSpPr>
        <p:spPr>
          <a:xfrm>
            <a:off x="7429812" y="4744851"/>
            <a:ext cx="1044263" cy="623484"/>
          </a:xfrm>
          <a:prstGeom prst="rect">
            <a:avLst/>
          </a:prstGeom>
          <a:solidFill>
            <a:schemeClr val="accent1">
              <a:lumMod val="60000"/>
              <a:lumOff val="40000"/>
            </a:schemeClr>
          </a:solidFill>
          <a:ln>
            <a:solidFill>
              <a:schemeClr val="tx1"/>
            </a:solidFill>
          </a:ln>
        </p:spPr>
        <p:txBody>
          <a:bodyPr wrap="square" lIns="45955" tIns="22977" rIns="45955" bIns="22977" rtlCol="0">
            <a:spAutoFit/>
          </a:bodyPr>
          <a:lstStyle/>
          <a:p>
            <a:pPr defTabSz="761497" eaLnBrk="1" fontAlgn="auto" hangingPunct="1">
              <a:spcBef>
                <a:spcPts val="0"/>
              </a:spcBef>
              <a:spcAft>
                <a:spcPts val="0"/>
              </a:spcAft>
            </a:pPr>
            <a:r>
              <a:rPr lang="en-US" sz="750" dirty="0">
                <a:solidFill>
                  <a:prstClr val="black"/>
                </a:solidFill>
                <a:latin typeface="Calibri"/>
              </a:rPr>
              <a:t>Consumers discuss cognitive health and concerns about decline with health care providers</a:t>
            </a:r>
          </a:p>
        </p:txBody>
      </p:sp>
      <p:pic>
        <p:nvPicPr>
          <p:cNvPr id="118" name="Picture 117"/>
          <p:cNvPicPr>
            <a:picLocks noChangeAspect="1"/>
          </p:cNvPicPr>
          <p:nvPr/>
        </p:nvPicPr>
        <p:blipFill>
          <a:blip r:embed="rId3"/>
          <a:stretch>
            <a:fillRect/>
          </a:stretch>
        </p:blipFill>
        <p:spPr>
          <a:xfrm>
            <a:off x="680902" y="6362841"/>
            <a:ext cx="745841" cy="342900"/>
          </a:xfrm>
          <a:prstGeom prst="rect">
            <a:avLst/>
          </a:prstGeom>
        </p:spPr>
      </p:pic>
      <p:pic>
        <p:nvPicPr>
          <p:cNvPr id="119" name="Picture 118"/>
          <p:cNvPicPr>
            <a:picLocks noChangeAspect="1"/>
          </p:cNvPicPr>
          <p:nvPr/>
        </p:nvPicPr>
        <p:blipFill>
          <a:blip r:embed="rId4"/>
          <a:stretch>
            <a:fillRect/>
          </a:stretch>
        </p:blipFill>
        <p:spPr>
          <a:xfrm>
            <a:off x="6942521" y="6365657"/>
            <a:ext cx="1440941" cy="342900"/>
          </a:xfrm>
          <a:prstGeom prst="rect">
            <a:avLst/>
          </a:prstGeom>
        </p:spPr>
      </p:pic>
      <p:sp>
        <p:nvSpPr>
          <p:cNvPr id="127" name="TextBox 126"/>
          <p:cNvSpPr txBox="1"/>
          <p:nvPr/>
        </p:nvSpPr>
        <p:spPr>
          <a:xfrm>
            <a:off x="670828" y="5515360"/>
            <a:ext cx="6470316" cy="169898"/>
          </a:xfrm>
          <a:prstGeom prst="rect">
            <a:avLst/>
          </a:prstGeom>
          <a:solidFill>
            <a:schemeClr val="accent2">
              <a:lumMod val="40000"/>
              <a:lumOff val="60000"/>
            </a:schemeClr>
          </a:solidFill>
          <a:ln>
            <a:solidFill>
              <a:schemeClr val="tx1"/>
            </a:solidFill>
          </a:ln>
        </p:spPr>
        <p:txBody>
          <a:bodyPr wrap="square" lIns="45955" tIns="22977" rIns="45955" bIns="22977" rtlCol="0">
            <a:spAutoFit/>
          </a:bodyPr>
          <a:lstStyle/>
          <a:p>
            <a:pPr algn="ctr" defTabSz="816388" eaLnBrk="1" fontAlgn="auto" hangingPunct="1">
              <a:lnSpc>
                <a:spcPct val="107000"/>
              </a:lnSpc>
              <a:spcBef>
                <a:spcPts val="0"/>
              </a:spcBef>
              <a:spcAft>
                <a:spcPts val="668"/>
              </a:spcAft>
            </a:pPr>
            <a:r>
              <a:rPr lang="en-US" sz="750" b="1" dirty="0">
                <a:solidFill>
                  <a:prstClr val="black"/>
                </a:solidFill>
                <a:latin typeface="Calibri"/>
                <a:ea typeface="Calibri"/>
                <a:cs typeface="Times New Roman"/>
              </a:rPr>
              <a:t>Create and optimize collaborative relationships with Member Centers, Affiliates, Partners, and Funders</a:t>
            </a:r>
          </a:p>
        </p:txBody>
      </p:sp>
      <p:grpSp>
        <p:nvGrpSpPr>
          <p:cNvPr id="17" name="Group 16"/>
          <p:cNvGrpSpPr/>
          <p:nvPr/>
        </p:nvGrpSpPr>
        <p:grpSpPr>
          <a:xfrm>
            <a:off x="660577" y="5790401"/>
            <a:ext cx="7813498" cy="330459"/>
            <a:chOff x="859964" y="9238601"/>
            <a:chExt cx="11986768" cy="413180"/>
          </a:xfrm>
        </p:grpSpPr>
        <p:sp>
          <p:nvSpPr>
            <p:cNvPr id="128" name="AutoShape 8"/>
            <p:cNvSpPr>
              <a:spLocks noChangeArrowheads="1"/>
            </p:cNvSpPr>
            <p:nvPr/>
          </p:nvSpPr>
          <p:spPr bwMode="auto">
            <a:xfrm>
              <a:off x="8450519" y="9240897"/>
              <a:ext cx="509725" cy="115040"/>
            </a:xfrm>
            <a:prstGeom prst="upArrow">
              <a:avLst>
                <a:gd name="adj1" fmla="val 50000"/>
                <a:gd name="adj2" fmla="val 25000"/>
              </a:avLst>
            </a:prstGeom>
            <a:solidFill>
              <a:schemeClr val="bg2"/>
            </a:solidFill>
            <a:ln w="9525">
              <a:solidFill>
                <a:srgbClr val="272727"/>
              </a:solidFill>
              <a:miter lim="800000"/>
              <a:headEnd/>
              <a:tailEnd/>
            </a:ln>
          </p:spPr>
          <p:txBody>
            <a:bodyPr vert="eaVert"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121" name="AutoShape 5"/>
            <p:cNvSpPr>
              <a:spLocks noChangeArrowheads="1"/>
            </p:cNvSpPr>
            <p:nvPr/>
          </p:nvSpPr>
          <p:spPr bwMode="auto">
            <a:xfrm>
              <a:off x="1463246" y="9238604"/>
              <a:ext cx="509725" cy="115040"/>
            </a:xfrm>
            <a:prstGeom prst="upArrow">
              <a:avLst>
                <a:gd name="adj1" fmla="val 50000"/>
                <a:gd name="adj2" fmla="val 25000"/>
              </a:avLst>
            </a:prstGeom>
            <a:solidFill>
              <a:schemeClr val="bg2"/>
            </a:solidFill>
            <a:ln w="9525">
              <a:solidFill>
                <a:srgbClr val="272727"/>
              </a:solidFill>
              <a:miter lim="800000"/>
              <a:headEnd/>
              <a:tailEnd/>
            </a:ln>
          </p:spPr>
          <p:txBody>
            <a:bodyPr vert="eaVert"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122" name="AutoShape 6"/>
            <p:cNvSpPr>
              <a:spLocks noChangeArrowheads="1"/>
            </p:cNvSpPr>
            <p:nvPr/>
          </p:nvSpPr>
          <p:spPr bwMode="auto">
            <a:xfrm>
              <a:off x="3994462" y="9238604"/>
              <a:ext cx="509725" cy="115040"/>
            </a:xfrm>
            <a:prstGeom prst="upArrow">
              <a:avLst>
                <a:gd name="adj1" fmla="val 50000"/>
                <a:gd name="adj2" fmla="val 25000"/>
              </a:avLst>
            </a:prstGeom>
            <a:solidFill>
              <a:schemeClr val="bg2"/>
            </a:solidFill>
            <a:ln w="9525">
              <a:solidFill>
                <a:srgbClr val="272727"/>
              </a:solidFill>
              <a:miter lim="800000"/>
              <a:headEnd/>
              <a:tailEnd/>
            </a:ln>
          </p:spPr>
          <p:txBody>
            <a:bodyPr vert="eaVert"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123" name="AutoShape 7"/>
            <p:cNvSpPr>
              <a:spLocks noChangeArrowheads="1"/>
            </p:cNvSpPr>
            <p:nvPr/>
          </p:nvSpPr>
          <p:spPr bwMode="auto">
            <a:xfrm>
              <a:off x="6351662" y="9238604"/>
              <a:ext cx="509725" cy="115040"/>
            </a:xfrm>
            <a:prstGeom prst="upArrow">
              <a:avLst>
                <a:gd name="adj1" fmla="val 50000"/>
                <a:gd name="adj2" fmla="val 25000"/>
              </a:avLst>
            </a:prstGeom>
            <a:solidFill>
              <a:schemeClr val="bg2"/>
            </a:solidFill>
            <a:ln w="9525">
              <a:solidFill>
                <a:srgbClr val="272727"/>
              </a:solidFill>
              <a:miter lim="800000"/>
              <a:headEnd/>
              <a:tailEnd/>
            </a:ln>
          </p:spPr>
          <p:txBody>
            <a:bodyPr vert="eaVert"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124" name="AutoShape 8"/>
            <p:cNvSpPr>
              <a:spLocks noChangeArrowheads="1"/>
            </p:cNvSpPr>
            <p:nvPr/>
          </p:nvSpPr>
          <p:spPr bwMode="auto">
            <a:xfrm>
              <a:off x="10111738" y="9238604"/>
              <a:ext cx="509725" cy="131998"/>
            </a:xfrm>
            <a:prstGeom prst="upArrow">
              <a:avLst>
                <a:gd name="adj1" fmla="val 50000"/>
                <a:gd name="adj2" fmla="val 25000"/>
              </a:avLst>
            </a:prstGeom>
            <a:solidFill>
              <a:schemeClr val="bg2"/>
            </a:solidFill>
            <a:ln w="9525">
              <a:solidFill>
                <a:srgbClr val="272727"/>
              </a:solidFill>
              <a:miter lim="800000"/>
              <a:headEnd/>
              <a:tailEnd/>
            </a:ln>
          </p:spPr>
          <p:txBody>
            <a:bodyPr vert="eaVert"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125" name="AutoShape 9"/>
            <p:cNvSpPr>
              <a:spLocks noChangeArrowheads="1"/>
            </p:cNvSpPr>
            <p:nvPr/>
          </p:nvSpPr>
          <p:spPr bwMode="auto">
            <a:xfrm>
              <a:off x="11861694" y="9238601"/>
              <a:ext cx="509725" cy="115040"/>
            </a:xfrm>
            <a:prstGeom prst="upArrow">
              <a:avLst>
                <a:gd name="adj1" fmla="val 50000"/>
                <a:gd name="adj2" fmla="val 25000"/>
              </a:avLst>
            </a:prstGeom>
            <a:solidFill>
              <a:schemeClr val="bg2"/>
            </a:solidFill>
            <a:ln w="9525">
              <a:solidFill>
                <a:srgbClr val="272727"/>
              </a:solidFill>
              <a:miter lim="800000"/>
              <a:headEnd/>
              <a:tailEnd/>
            </a:ln>
          </p:spPr>
          <p:txBody>
            <a:bodyPr vert="eaVert"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126" name="Text Box 4"/>
            <p:cNvSpPr txBox="1">
              <a:spLocks noChangeArrowheads="1"/>
            </p:cNvSpPr>
            <p:nvPr/>
          </p:nvSpPr>
          <p:spPr bwMode="auto">
            <a:xfrm>
              <a:off x="859964" y="9341462"/>
              <a:ext cx="11986768" cy="310319"/>
            </a:xfrm>
            <a:prstGeom prst="rect">
              <a:avLst/>
            </a:prstGeom>
            <a:solidFill>
              <a:schemeClr val="bg2">
                <a:lumMod val="90000"/>
              </a:schemeClr>
            </a:solidFill>
            <a:ln w="9525">
              <a:solidFill>
                <a:srgbClr val="000000"/>
              </a:solidFill>
              <a:miter lim="800000"/>
              <a:headEnd/>
              <a:tailEnd/>
            </a:ln>
          </p:spPr>
          <p:txBody>
            <a:bodyPr vert="horz" wrap="square" lIns="76200" tIns="38100" rIns="76200" bIns="38100" numCol="1" anchor="t" anchorCtr="0" compatLnSpc="1">
              <a:prstTxWarp prst="textNoShape">
                <a:avLst/>
              </a:prstTxWarp>
            </a:bodyPr>
            <a:lstStyle/>
            <a:p>
              <a:pPr algn="ctr" defTabSz="761981" eaLnBrk="1" hangingPunct="1">
                <a:spcAft>
                  <a:spcPts val="0"/>
                </a:spcAft>
              </a:pPr>
              <a:r>
                <a:rPr lang="en-US" altLang="en-US" sz="750" b="1" dirty="0">
                  <a:solidFill>
                    <a:prstClr val="black"/>
                  </a:solidFill>
                  <a:latin typeface="Calibri"/>
                  <a:cs typeface="Arial" pitchFamily="34" charset="0"/>
                </a:rPr>
                <a:t>Contextual Conditions </a:t>
              </a:r>
              <a:r>
                <a:rPr lang="en-US" altLang="en-US" sz="750" dirty="0">
                  <a:solidFill>
                    <a:prstClr val="black"/>
                  </a:solidFill>
                  <a:latin typeface="Calibri"/>
                  <a:cs typeface="Arial" pitchFamily="34" charset="0"/>
                </a:rPr>
                <a:t> (e.g., resources, competing priorities, policy environment)</a:t>
              </a:r>
            </a:p>
          </p:txBody>
        </p:sp>
      </p:grpSp>
      <p:sp>
        <p:nvSpPr>
          <p:cNvPr id="23" name="TextBox 22"/>
          <p:cNvSpPr txBox="1"/>
          <p:nvPr/>
        </p:nvSpPr>
        <p:spPr>
          <a:xfrm>
            <a:off x="6762750" y="142875"/>
            <a:ext cx="1905000" cy="207749"/>
          </a:xfrm>
          <a:prstGeom prst="rect">
            <a:avLst/>
          </a:prstGeom>
          <a:noFill/>
        </p:spPr>
        <p:txBody>
          <a:bodyPr wrap="square" rtlCol="0">
            <a:spAutoFit/>
          </a:bodyPr>
          <a:lstStyle/>
          <a:p>
            <a:pPr defTabSz="816388" eaLnBrk="1" fontAlgn="auto" hangingPunct="1">
              <a:spcBef>
                <a:spcPts val="0"/>
              </a:spcBef>
              <a:spcAft>
                <a:spcPts val="0"/>
              </a:spcAft>
            </a:pPr>
            <a:r>
              <a:rPr lang="en-US" sz="750" dirty="0">
                <a:solidFill>
                  <a:prstClr val="black"/>
                </a:solidFill>
                <a:latin typeface="Calibri"/>
              </a:rPr>
              <a:t>HBRN Logic Model Workgroup Final 5-21-15</a:t>
            </a:r>
          </a:p>
        </p:txBody>
      </p:sp>
      <p:cxnSp>
        <p:nvCxnSpPr>
          <p:cNvPr id="88" name="Straight Arrow Connector 87"/>
          <p:cNvCxnSpPr/>
          <p:nvPr/>
        </p:nvCxnSpPr>
        <p:spPr>
          <a:xfrm>
            <a:off x="2102508" y="2169621"/>
            <a:ext cx="142875"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a:xfrm>
            <a:off x="2104070" y="2856086"/>
            <a:ext cx="142875" cy="0"/>
          </a:xfrm>
          <a:prstGeom prst="straightConnector1">
            <a:avLst/>
          </a:prstGeom>
          <a:ln w="0">
            <a:tailEnd type="arrow"/>
          </a:ln>
        </p:spPr>
        <p:style>
          <a:lnRef idx="1">
            <a:schemeClr val="dk1"/>
          </a:lnRef>
          <a:fillRef idx="0">
            <a:schemeClr val="dk1"/>
          </a:fillRef>
          <a:effectRef idx="0">
            <a:schemeClr val="dk1"/>
          </a:effectRef>
          <a:fontRef idx="minor">
            <a:schemeClr val="tx1"/>
          </a:fontRef>
        </p:style>
      </p:cxnSp>
      <p:cxnSp>
        <p:nvCxnSpPr>
          <p:cNvPr id="102" name="Straight Arrow Connector 101"/>
          <p:cNvCxnSpPr/>
          <p:nvPr/>
        </p:nvCxnSpPr>
        <p:spPr>
          <a:xfrm>
            <a:off x="2103233" y="3934879"/>
            <a:ext cx="142875" cy="0"/>
          </a:xfrm>
          <a:prstGeom prst="straightConnector1">
            <a:avLst/>
          </a:prstGeom>
          <a:ln w="0">
            <a:tailEnd type="arrow"/>
          </a:ln>
        </p:spPr>
        <p:style>
          <a:lnRef idx="1">
            <a:schemeClr val="dk1"/>
          </a:lnRef>
          <a:fillRef idx="0">
            <a:schemeClr val="dk1"/>
          </a:fillRef>
          <a:effectRef idx="0">
            <a:schemeClr val="dk1"/>
          </a:effectRef>
          <a:fontRef idx="minor">
            <a:schemeClr val="tx1"/>
          </a:fontRef>
        </p:style>
      </p:cxnSp>
      <p:cxnSp>
        <p:nvCxnSpPr>
          <p:cNvPr id="103" name="Straight Arrow Connector 102"/>
          <p:cNvCxnSpPr/>
          <p:nvPr/>
        </p:nvCxnSpPr>
        <p:spPr>
          <a:xfrm>
            <a:off x="2107687" y="4530206"/>
            <a:ext cx="142875" cy="0"/>
          </a:xfrm>
          <a:prstGeom prst="straightConnector1">
            <a:avLst/>
          </a:prstGeom>
          <a:ln w="0">
            <a:tailEnd type="arrow"/>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a:off x="2103233" y="5060754"/>
            <a:ext cx="142875" cy="0"/>
          </a:xfrm>
          <a:prstGeom prst="straightConnector1">
            <a:avLst/>
          </a:prstGeom>
          <a:ln w="0">
            <a:tailEnd type="arrow"/>
          </a:ln>
        </p:spPr>
        <p:style>
          <a:lnRef idx="1">
            <a:schemeClr val="dk1"/>
          </a:lnRef>
          <a:fillRef idx="0">
            <a:schemeClr val="dk1"/>
          </a:fillRef>
          <a:effectRef idx="0">
            <a:schemeClr val="dk1"/>
          </a:effectRef>
          <a:fontRef idx="minor">
            <a:schemeClr val="tx1"/>
          </a:fontRef>
        </p:style>
      </p:cxnSp>
      <p:cxnSp>
        <p:nvCxnSpPr>
          <p:cNvPr id="108" name="Straight Arrow Connector 107"/>
          <p:cNvCxnSpPr/>
          <p:nvPr/>
        </p:nvCxnSpPr>
        <p:spPr>
          <a:xfrm>
            <a:off x="2105326" y="3480623"/>
            <a:ext cx="142875" cy="0"/>
          </a:xfrm>
          <a:prstGeom prst="straightConnector1">
            <a:avLst/>
          </a:prstGeom>
          <a:ln w="0">
            <a:tailEnd type="arrow"/>
          </a:ln>
        </p:spPr>
        <p:style>
          <a:lnRef idx="1">
            <a:schemeClr val="dk1"/>
          </a:lnRef>
          <a:fillRef idx="0">
            <a:schemeClr val="dk1"/>
          </a:fillRef>
          <a:effectRef idx="0">
            <a:schemeClr val="dk1"/>
          </a:effectRef>
          <a:fontRef idx="minor">
            <a:schemeClr val="tx1"/>
          </a:fontRef>
        </p:style>
      </p:cxnSp>
      <p:cxnSp>
        <p:nvCxnSpPr>
          <p:cNvPr id="26" name="Straight Connector 25"/>
          <p:cNvCxnSpPr>
            <a:stCxn id="120" idx="0"/>
            <a:endCxn id="6" idx="1"/>
          </p:cNvCxnSpPr>
          <p:nvPr/>
        </p:nvCxnSpPr>
        <p:spPr>
          <a:xfrm>
            <a:off x="1810819" y="1016222"/>
            <a:ext cx="443577" cy="1718"/>
          </a:xfrm>
          <a:prstGeom prst="line">
            <a:avLst/>
          </a:prstGeom>
          <a:ln w="9525"/>
        </p:spPr>
        <p:style>
          <a:lnRef idx="2">
            <a:schemeClr val="dk1"/>
          </a:lnRef>
          <a:fillRef idx="0">
            <a:schemeClr val="dk1"/>
          </a:fillRef>
          <a:effectRef idx="1">
            <a:schemeClr val="dk1"/>
          </a:effectRef>
          <a:fontRef idx="minor">
            <a:schemeClr val="tx1"/>
          </a:fontRef>
        </p:style>
      </p:cxnSp>
      <p:sp>
        <p:nvSpPr>
          <p:cNvPr id="120" name="Line 4"/>
          <p:cNvSpPr>
            <a:spLocks noChangeShapeType="1"/>
          </p:cNvSpPr>
          <p:nvPr/>
        </p:nvSpPr>
        <p:spPr bwMode="auto">
          <a:xfrm flipH="1">
            <a:off x="1810819" y="1016222"/>
            <a:ext cx="0" cy="304673"/>
          </a:xfrm>
          <a:prstGeom prst="line">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129" name="Line 4"/>
          <p:cNvSpPr>
            <a:spLocks noChangeShapeType="1"/>
          </p:cNvSpPr>
          <p:nvPr/>
        </p:nvSpPr>
        <p:spPr bwMode="auto">
          <a:xfrm rot="10800000" flipH="1">
            <a:off x="1225034" y="5335068"/>
            <a:ext cx="0" cy="171980"/>
          </a:xfrm>
          <a:prstGeom prst="line">
            <a:avLst/>
          </a:prstGeom>
          <a:noFill/>
          <a:ln w="9525">
            <a:solidFill>
              <a:srgbClr val="000000"/>
            </a:solidFill>
            <a:round/>
            <a:headEnd type="none"/>
            <a:tailEnd type="arrow" w="med" len="me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cxnSp>
        <p:nvCxnSpPr>
          <p:cNvPr id="109" name="AutoShape 2"/>
          <p:cNvCxnSpPr>
            <a:cxnSpLocks noChangeShapeType="1"/>
            <a:stCxn id="42" idx="2"/>
          </p:cNvCxnSpPr>
          <p:nvPr/>
        </p:nvCxnSpPr>
        <p:spPr bwMode="auto">
          <a:xfrm flipH="1">
            <a:off x="4423940" y="4140840"/>
            <a:ext cx="5476" cy="388485"/>
          </a:xfrm>
          <a:prstGeom prst="straightConnector1">
            <a:avLst/>
          </a:prstGeom>
          <a:noFill/>
          <a:ln w="9525">
            <a:solidFill>
              <a:srgbClr val="000000"/>
            </a:solidFill>
            <a:prstDash val="dash"/>
            <a:round/>
            <a:headEnd type="arrow" w="med" len="med"/>
            <a:tailEnd type="arrow" w="med" len="med"/>
          </a:ln>
          <a:extLst>
            <a:ext uri="{909E8E84-426E-40DD-AFC4-6F175D3DCCD1}">
              <a14:hiddenFill xmlns:a14="http://schemas.microsoft.com/office/drawing/2010/main">
                <a:noFill/>
              </a14:hiddenFill>
            </a:ext>
          </a:extLst>
        </p:spPr>
      </p:cxnSp>
      <p:sp>
        <p:nvSpPr>
          <p:cNvPr id="101" name="TextBox 100"/>
          <p:cNvSpPr txBox="1"/>
          <p:nvPr/>
        </p:nvSpPr>
        <p:spPr>
          <a:xfrm>
            <a:off x="3810591" y="1340030"/>
            <a:ext cx="1295399" cy="293393"/>
          </a:xfrm>
          <a:prstGeom prst="rect">
            <a:avLst/>
          </a:prstGeom>
          <a:solidFill>
            <a:schemeClr val="accent6">
              <a:lumMod val="60000"/>
              <a:lumOff val="40000"/>
            </a:schemeClr>
          </a:solidFill>
          <a:ln>
            <a:solidFill>
              <a:schemeClr val="tx1"/>
            </a:solidFill>
          </a:ln>
        </p:spPr>
        <p:txBody>
          <a:bodyPr wrap="square" lIns="45955" tIns="22977" rIns="45955" bIns="22977" rtlCol="0">
            <a:spAutoFit/>
          </a:bodyPr>
          <a:lstStyle/>
          <a:p>
            <a:pPr defTabSz="816388" eaLnBrk="1" fontAlgn="auto" hangingPunct="1">
              <a:lnSpc>
                <a:spcPct val="107000"/>
              </a:lnSpc>
              <a:spcBef>
                <a:spcPts val="0"/>
              </a:spcBef>
              <a:spcAft>
                <a:spcPts val="668"/>
              </a:spcAft>
            </a:pPr>
            <a:r>
              <a:rPr lang="en-US" sz="750" dirty="0">
                <a:solidFill>
                  <a:prstClr val="black"/>
                </a:solidFill>
                <a:latin typeface="Calibri"/>
                <a:ea typeface="Calibri"/>
                <a:cs typeface="Times New Roman"/>
              </a:rPr>
              <a:t>Developed HBRN research agenda</a:t>
            </a:r>
          </a:p>
        </p:txBody>
      </p:sp>
      <p:sp>
        <p:nvSpPr>
          <p:cNvPr id="112" name="Line 4"/>
          <p:cNvSpPr>
            <a:spLocks noChangeShapeType="1"/>
          </p:cNvSpPr>
          <p:nvPr/>
        </p:nvSpPr>
        <p:spPr bwMode="auto">
          <a:xfrm rot="10800000" flipH="1">
            <a:off x="4424363" y="5335068"/>
            <a:ext cx="0" cy="171980"/>
          </a:xfrm>
          <a:prstGeom prst="line">
            <a:avLst/>
          </a:prstGeom>
          <a:noFill/>
          <a:ln w="9525">
            <a:solidFill>
              <a:srgbClr val="000000"/>
            </a:solidFill>
            <a:round/>
            <a:headEnd type="none"/>
            <a:tailEnd type="arrow" w="med" len="me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
        <p:nvSpPr>
          <p:cNvPr id="110" name="Line 4"/>
          <p:cNvSpPr>
            <a:spLocks noChangeShapeType="1"/>
          </p:cNvSpPr>
          <p:nvPr/>
        </p:nvSpPr>
        <p:spPr bwMode="auto">
          <a:xfrm rot="10800000" flipH="1">
            <a:off x="2881313" y="5335068"/>
            <a:ext cx="0" cy="171980"/>
          </a:xfrm>
          <a:prstGeom prst="line">
            <a:avLst/>
          </a:prstGeom>
          <a:noFill/>
          <a:ln w="9525">
            <a:solidFill>
              <a:srgbClr val="000000"/>
            </a:solidFill>
            <a:round/>
            <a:headEnd type="none"/>
            <a:tailEnd type="arrow" w="med" len="med"/>
          </a:ln>
          <a:extLst>
            <a:ext uri="{909E8E84-426E-40DD-AFC4-6F175D3DCCD1}">
              <a14:hiddenFill xmlns:a14="http://schemas.microsoft.com/office/drawing/2010/main">
                <a:noFill/>
              </a14:hiddenFill>
            </a:ext>
          </a:extLst>
        </p:spPr>
        <p:txBody>
          <a:bodyPr vert="horz" wrap="square" lIns="76200" tIns="38100" rIns="76200" bIns="38100" numCol="1" anchor="t" anchorCtr="0" compatLnSpc="1">
            <a:prstTxWarp prst="textNoShape">
              <a:avLst/>
            </a:prstTxWarp>
          </a:bodyPr>
          <a:lstStyle/>
          <a:p>
            <a:pPr defTabSz="816388" eaLnBrk="1" fontAlgn="auto" hangingPunct="1">
              <a:spcBef>
                <a:spcPts val="0"/>
              </a:spcBef>
              <a:spcAft>
                <a:spcPts val="0"/>
              </a:spcAft>
            </a:pPr>
            <a:endParaRPr lang="en-US" sz="2143" dirty="0">
              <a:solidFill>
                <a:prstClr val="black"/>
              </a:solidFill>
              <a:latin typeface="Calibri"/>
            </a:endParaRPr>
          </a:p>
        </p:txBody>
      </p:sp>
    </p:spTree>
    <p:extLst>
      <p:ext uri="{BB962C8B-B14F-4D97-AF65-F5344CB8AC3E}">
        <p14:creationId xmlns:p14="http://schemas.microsoft.com/office/powerpoint/2010/main" val="28347946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2610</TotalTime>
  <Words>2851</Words>
  <Application>Microsoft Office PowerPoint</Application>
  <PresentationFormat>On-screen Show (4:3)</PresentationFormat>
  <Paragraphs>295</Paragraphs>
  <Slides>31</Slides>
  <Notes>31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7" baseType="lpstr">
      <vt:lpstr>ＭＳ Ｐゴシック</vt:lpstr>
      <vt:lpstr>宋体</vt:lpstr>
      <vt:lpstr>Arial</vt:lpstr>
      <vt:lpstr>Calibri</vt:lpstr>
      <vt:lpstr>Century Gothic</vt:lpstr>
      <vt:lpstr>Courier New</vt:lpstr>
      <vt:lpstr>Georgia</vt:lpstr>
      <vt:lpstr>Helvetica</vt:lpstr>
      <vt:lpstr>Palatino Linotype</vt:lpstr>
      <vt:lpstr>Times</vt:lpstr>
      <vt:lpstr>Times New Roman</vt:lpstr>
      <vt:lpstr>Wingdings</vt:lpstr>
      <vt:lpstr>幼圆</vt:lpstr>
      <vt:lpstr>ヒラギノ角ゴ Pro W3</vt:lpstr>
      <vt:lpstr>Executive</vt:lpstr>
      <vt:lpstr>Photo Editor Photo</vt:lpstr>
      <vt:lpstr>Diverse Communities’ Perceptions of and Messaging about Cognitive Health and Impairment</vt:lpstr>
      <vt:lpstr>Today’s Presentation</vt:lpstr>
      <vt:lpstr>The Healthy Brain Initiative: The Public Health Road Map for State and National Partnerships, 2018–2023</vt:lpstr>
      <vt:lpstr>PowerPoint Presentation</vt:lpstr>
      <vt:lpstr>Healthy Brain Research Network</vt:lpstr>
      <vt:lpstr>Healthy Brain Research Network (2014-2019)</vt:lpstr>
      <vt:lpstr>PowerPoint Presentation</vt:lpstr>
      <vt:lpstr>How We Do Our Work</vt:lpstr>
      <vt:lpstr>PowerPoint Presentation</vt:lpstr>
      <vt:lpstr>South Carolina Healthy Brain Research Network (SC-HBRN)</vt:lpstr>
      <vt:lpstr>South Carolina HBRN Scholars</vt:lpstr>
      <vt:lpstr>A Pot-Pourri of Research Studies</vt:lpstr>
      <vt:lpstr>Qualitative “Healthy Brain Study”</vt:lpstr>
      <vt:lpstr>Perspectives of Older Adults</vt:lpstr>
      <vt:lpstr>PowerPoint Presentation</vt:lpstr>
      <vt:lpstr>Caregivers’ Perspectives </vt:lpstr>
      <vt:lpstr>Providers’ Perspectives </vt:lpstr>
      <vt:lpstr>   National Survey Research Porter Novelli DocStyles (n=1,250) &amp; HealthStyles (n=4,728)</vt:lpstr>
      <vt:lpstr>PowerPoint Presentation</vt:lpstr>
      <vt:lpstr>Scoping Review Study</vt:lpstr>
      <vt:lpstr>Scoping Review Findings</vt:lpstr>
      <vt:lpstr>Scoping Review Findings</vt:lpstr>
      <vt:lpstr>Media Analysis</vt:lpstr>
      <vt:lpstr>Media Portrayal of Protective Factors for Cognitive Health </vt:lpstr>
      <vt:lpstr>Alzheimer’s Disease Messaging on YouTube</vt:lpstr>
      <vt:lpstr>Mobile Applications About Alzheimer’s Disease and Related Dementias</vt:lpstr>
      <vt:lpstr>Social Media Campaign in Puerto Rico</vt:lpstr>
      <vt:lpstr>PowerPoint Presentation</vt:lpstr>
      <vt:lpstr>Puerto Rico Study Findings</vt:lpstr>
      <vt:lpstr>Summary/Implications of Findings</vt:lpstr>
      <vt:lpstr>Summary/Implications of Findings</vt:lpstr>
    </vt:vector>
  </TitlesOfParts>
  <Company>UNC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UNC</dc:creator>
  <cp:lastModifiedBy>HARRIS, JOAN</cp:lastModifiedBy>
  <cp:revision>377</cp:revision>
  <cp:lastPrinted>2015-04-24T17:48:34Z</cp:lastPrinted>
  <dcterms:created xsi:type="dcterms:W3CDTF">2012-07-30T12:34:59Z</dcterms:created>
  <dcterms:modified xsi:type="dcterms:W3CDTF">2019-04-19T13:27:06Z</dcterms:modified>
</cp:coreProperties>
</file>