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95" r:id="rId40"/>
    <p:sldId id="25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0"/>
    <p:restoredTop sz="94626"/>
  </p:normalViewPr>
  <p:slideViewPr>
    <p:cSldViewPr snapToGrid="0" snapToObjects="1">
      <p:cViewPr>
        <p:scale>
          <a:sx n="80" d="100"/>
          <a:sy n="80" d="100"/>
        </p:scale>
        <p:origin x="50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University of South Carolina Arnold School of Public Health logo.">
            <a:extLst>
              <a:ext uri="{FF2B5EF4-FFF2-40B4-BE49-F238E27FC236}">
                <a16:creationId xmlns:a16="http://schemas.microsoft.com/office/drawing/2014/main" id="{8745D3EA-197E-0B4E-8A85-6257A096B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036" y="4685554"/>
            <a:ext cx="2673927" cy="16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5" name="Picture 4" descr="University of South Carolina Arnold School of Public Health logo.">
            <a:extLst>
              <a:ext uri="{FF2B5EF4-FFF2-40B4-BE49-F238E27FC236}">
                <a16:creationId xmlns:a16="http://schemas.microsoft.com/office/drawing/2014/main" id="{B5568D50-0BA4-D645-BBDD-F322B70EE6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3750" y="5879481"/>
            <a:ext cx="2571868" cy="4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967268-915E-1343-8378-870C2213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887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niversity of South Carolina Arnold School of Public Health logo.">
            <a:extLst>
              <a:ext uri="{FF2B5EF4-FFF2-40B4-BE49-F238E27FC236}">
                <a16:creationId xmlns:a16="http://schemas.microsoft.com/office/drawing/2014/main" id="{F9F14F32-6303-CB47-B4F6-FEDDCCEF9A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93367" y="6026548"/>
            <a:ext cx="2312224" cy="4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647" y="260059"/>
            <a:ext cx="9216705" cy="2425670"/>
          </a:xfrm>
        </p:spPr>
        <p:txBody>
          <a:bodyPr>
            <a:noAutofit/>
          </a:bodyPr>
          <a:lstStyle/>
          <a:p>
            <a:r>
              <a:rPr lang="en-US" sz="5400" dirty="0"/>
              <a:t>K-Awards: </a:t>
            </a:r>
            <a:br>
              <a:rPr lang="en-US" sz="5400" dirty="0"/>
            </a:br>
            <a:r>
              <a:rPr lang="en-US" sz="5400" dirty="0"/>
              <a:t>Guidelines for the Application and Submission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6A461-863C-424F-BAE7-45F2ACA7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352" y="303835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Monique J. Brown, PhD, MPH</a:t>
            </a:r>
          </a:p>
          <a:p>
            <a:r>
              <a:rPr lang="en-US" dirty="0"/>
              <a:t>Department of Epidemiology and Biostatistics</a:t>
            </a:r>
          </a:p>
          <a:p>
            <a:r>
              <a:rPr lang="en-US" dirty="0"/>
              <a:t>CCADMR Seminar</a:t>
            </a:r>
          </a:p>
          <a:p>
            <a:r>
              <a:rPr lang="en-US" dirty="0"/>
              <a:t>April 15,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81BDD-D782-45F5-BEE2-D276A144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29C24-AE36-4077-AA92-2FFF82335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2F09-4D72-4E41-BDE2-D7C34BC9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mentorship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F2E26-449F-40BA-A595-F45CD8C8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Mentors should be experts in areas where you seek mentorship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Avoid overlap of expertise</a:t>
            </a:r>
          </a:p>
          <a:p>
            <a:pPr lvl="1"/>
            <a:r>
              <a:rPr lang="en-US" dirty="0"/>
              <a:t>Two mentors should not be mentoring you in one topic area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389CC-5036-465D-A4C4-C68FEA84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35" y="3984420"/>
            <a:ext cx="3591232" cy="23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1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CEA-D9AC-41B4-885A-FC96ABFF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mentorship team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165DA-D2AD-4F96-AD6E-4C10E86D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if mentors are well-known in the field</a:t>
            </a:r>
          </a:p>
          <a:p>
            <a:pPr lvl="1">
              <a:lnSpc>
                <a:spcPct val="100000"/>
              </a:lnSpc>
            </a:pPr>
            <a:r>
              <a:rPr lang="en-US" b="1" i="1" dirty="0"/>
              <a:t>Double-edged sword?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May not have time to be an involved and engaged mentor</a:t>
            </a:r>
          </a:p>
          <a:p>
            <a:pPr>
              <a:lnSpc>
                <a:spcPct val="100000"/>
              </a:lnSpc>
            </a:pPr>
            <a:r>
              <a:rPr lang="en-US" dirty="0"/>
              <a:t>Mixture of senior and mid-career experts</a:t>
            </a:r>
          </a:p>
          <a:p>
            <a:r>
              <a:rPr lang="en-US" dirty="0"/>
              <a:t>Should have a track-record of successfully mentoring candidates at your level</a:t>
            </a:r>
          </a:p>
          <a:p>
            <a:r>
              <a:rPr lang="en-US" dirty="0" err="1"/>
              <a:t>Biosketches</a:t>
            </a:r>
            <a:r>
              <a:rPr lang="en-US" dirty="0"/>
              <a:t> should show these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5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9BD9-9D3A-492E-88CC-5F1DF2EF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and statement of primary 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ADAA-1DA8-4302-9DB6-712572B59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Together with the candidate, is responsible for the proposed program:</a:t>
            </a:r>
          </a:p>
          <a:p>
            <a:pPr lvl="1"/>
            <a:r>
              <a:rPr lang="en-US" dirty="0"/>
              <a:t>Planning </a:t>
            </a:r>
          </a:p>
          <a:p>
            <a:pPr lvl="1"/>
            <a:r>
              <a:rPr lang="en-US" dirty="0"/>
              <a:t>Directing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Executing </a:t>
            </a:r>
          </a:p>
          <a:p>
            <a:r>
              <a:rPr lang="en-US" dirty="0"/>
              <a:t>The mentor should have </a:t>
            </a:r>
            <a:r>
              <a:rPr lang="en-US" b="1" dirty="0"/>
              <a:t>sufficient independent research support</a:t>
            </a:r>
            <a:r>
              <a:rPr lang="en-US" dirty="0"/>
              <a:t> to cover the costs of the proposed research project in excess of the allowable costs of this award.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CFCD4-9A80-4C2E-9F04-CA575B85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37" y="23717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4C1C-B1C2-45AA-A386-E2F02BF0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and statement of primary 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B74E-84F2-4ED1-AC35-3E0A0B69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Information on his/her/their </a:t>
            </a:r>
            <a:r>
              <a:rPr lang="en-US" b="1" dirty="0"/>
              <a:t>research qualifications </a:t>
            </a:r>
            <a:r>
              <a:rPr lang="en-US" dirty="0"/>
              <a:t>and previous experience as a research supervisor</a:t>
            </a:r>
          </a:p>
          <a:p>
            <a:pPr lvl="0"/>
            <a:r>
              <a:rPr lang="en-US" dirty="0"/>
              <a:t>A plan that describes the </a:t>
            </a:r>
            <a:r>
              <a:rPr lang="en-US" b="1" dirty="0"/>
              <a:t>nature of the supervision and mentoring</a:t>
            </a:r>
            <a:r>
              <a:rPr lang="en-US" dirty="0"/>
              <a:t> that will occur during the proposed award period </a:t>
            </a:r>
          </a:p>
          <a:p>
            <a:pPr lvl="0"/>
            <a:r>
              <a:rPr lang="en-US" dirty="0"/>
              <a:t>A </a:t>
            </a:r>
            <a:r>
              <a:rPr lang="en-US" b="1" dirty="0"/>
              <a:t>plan for career progression </a:t>
            </a:r>
            <a:r>
              <a:rPr lang="en-US" dirty="0"/>
              <a:t>for the candidate to move from the mentored stage of his/her career to independent research investigator status during the project period of the award</a:t>
            </a:r>
          </a:p>
          <a:p>
            <a:pPr lvl="0"/>
            <a:r>
              <a:rPr lang="en-US" dirty="0"/>
              <a:t>A </a:t>
            </a:r>
            <a:r>
              <a:rPr lang="en-US" b="1" dirty="0"/>
              <a:t>plan for monitoring </a:t>
            </a:r>
            <a:r>
              <a:rPr lang="en-US" dirty="0"/>
              <a:t>the candidate’s research, publications, and progression towards independence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7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24F7-1D92-41B5-9FFA-4316E065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and statement of primary mentor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15387-125D-4364-AD6F-EE6828114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mentor must agree to provide </a:t>
            </a:r>
            <a:r>
              <a:rPr lang="en-US" b="1" dirty="0"/>
              <a:t>annual evaluations </a:t>
            </a:r>
            <a:r>
              <a:rPr lang="en-US" dirty="0"/>
              <a:t>of the candidate’s progress as required in the annual progress report.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CDDFA-A9F5-4825-9A7C-47B80B0C6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429000"/>
            <a:ext cx="5048250" cy="29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5E6E-8D1F-48BF-A571-250E1B59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21BB7-71EE-483C-94D2-FA5617A8D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candidate may also nominate </a:t>
            </a:r>
            <a:r>
              <a:rPr lang="en-US" b="1" dirty="0"/>
              <a:t>co-mentors</a:t>
            </a:r>
            <a:r>
              <a:rPr lang="en-US" dirty="0"/>
              <a:t> as appropriate to the goals of the program.      </a:t>
            </a:r>
          </a:p>
          <a:p>
            <a:r>
              <a:rPr lang="en-US" b="1" dirty="0"/>
              <a:t>Similar information </a:t>
            </a:r>
            <a:r>
              <a:rPr lang="en-US" dirty="0"/>
              <a:t>must be provided by any co-mentor.  </a:t>
            </a:r>
          </a:p>
          <a:p>
            <a:r>
              <a:rPr lang="en-US" dirty="0"/>
              <a:t>If more than one co-mentor is proposed, the </a:t>
            </a:r>
            <a:r>
              <a:rPr lang="en-US" b="1" dirty="0"/>
              <a:t>respective areas of expertise and responsibility </a:t>
            </a:r>
            <a:r>
              <a:rPr lang="en-US" dirty="0"/>
              <a:t>of each should be described.  </a:t>
            </a:r>
          </a:p>
          <a:p>
            <a:pPr lvl="1"/>
            <a:r>
              <a:rPr lang="en-US" dirty="0"/>
              <a:t>Co-mentors should clearly describe how they will coordinate the mentoring of the candidate. </a:t>
            </a:r>
          </a:p>
          <a:p>
            <a:pPr lvl="1"/>
            <a:r>
              <a:rPr lang="en-US" dirty="0"/>
              <a:t>If any co-mentor is not located at the sponsoring institution, a statement should be provided describing the mechanism(s) and frequency of communication with the candidate.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483BE-3D06-4806-AFF7-AAD20CAC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16096"/>
            <a:ext cx="3352800" cy="15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E4AD6-9FA5-4F5D-982B-37D25F44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Co-mentors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E46D-9E55-4DD2-9DA8-1A78AEDF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applicant is proposing to gain experience in a clinical trial as part of his or her research career development, the mentor or a member of the mentoring team must include a statement to </a:t>
            </a:r>
            <a:r>
              <a:rPr lang="en-US" b="1" dirty="0"/>
              <a:t>document leadership of the clinical trial</a:t>
            </a:r>
            <a:r>
              <a:rPr lang="en-US" dirty="0"/>
              <a:t>, and appropriate expertise to guide the applicant in any proposed clinical trials research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9897-9C00-454F-A0C9-AB8C4CE8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Collaborators, Contributors and Consultants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A879-2471-4733-A464-BD6AF97E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Signed statements </a:t>
            </a:r>
            <a:r>
              <a:rPr lang="en-US" dirty="0"/>
              <a:t>must be provided by all collaborators and/or consultants confirming their participation in the project and describing their specific roles.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Information should be provided clearly documenting the </a:t>
            </a:r>
            <a:r>
              <a:rPr lang="en-US" b="1" dirty="0"/>
              <a:t>appropriate expertise </a:t>
            </a:r>
            <a:r>
              <a:rPr lang="en-US" dirty="0"/>
              <a:t>in the proposed areas of consulting/collaboration.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3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5053-1609-4234-BFA0-E77C1E5D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B8EF-457A-490E-98CF-3D7D021F3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4401D4-C8E3-4392-8D7A-D7EED24A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77" y="2095500"/>
            <a:ext cx="11629511" cy="32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K-Award?</a:t>
            </a:r>
          </a:p>
          <a:p>
            <a:r>
              <a:rPr lang="en-US" dirty="0"/>
              <a:t>Types of K-Awards</a:t>
            </a:r>
          </a:p>
          <a:p>
            <a:r>
              <a:rPr lang="en-US" dirty="0"/>
              <a:t>Mentorship Team</a:t>
            </a:r>
          </a:p>
          <a:p>
            <a:r>
              <a:rPr lang="en-US" dirty="0"/>
              <a:t>Candidate Section</a:t>
            </a:r>
          </a:p>
          <a:p>
            <a:r>
              <a:rPr lang="en-US" dirty="0"/>
              <a:t>Environmental and Institutional Commitment to the Candidate</a:t>
            </a:r>
          </a:p>
          <a:p>
            <a:r>
              <a:rPr lang="en-US" dirty="0"/>
              <a:t>Research Strategy</a:t>
            </a:r>
          </a:p>
          <a:p>
            <a:r>
              <a:rPr lang="en-US" dirty="0"/>
              <a:t>Reference Letters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867A1E-DE8D-4E39-ADE6-2203033C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0A91F-190E-4B07-9588-07D6D67BF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47DBB-117D-4F88-9826-A984CDC3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352EC-882B-4CFB-957E-A18FF7447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Describe the </a:t>
            </a:r>
            <a:r>
              <a:rPr lang="en-US" sz="2800" b="1" dirty="0">
                <a:solidFill>
                  <a:srgbClr val="000000"/>
                </a:solidFill>
              </a:rPr>
              <a:t>candidate's commitment </a:t>
            </a:r>
            <a:r>
              <a:rPr lang="en-US" sz="2800" dirty="0">
                <a:solidFill>
                  <a:srgbClr val="000000"/>
                </a:solidFill>
              </a:rPr>
              <a:t>to a health-related research career.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Describe all the </a:t>
            </a:r>
            <a:r>
              <a:rPr lang="en-US" sz="2800" b="1" dirty="0">
                <a:solidFill>
                  <a:srgbClr val="000000"/>
                </a:solidFill>
              </a:rPr>
              <a:t>candidate's professional responsibilities </a:t>
            </a:r>
            <a:r>
              <a:rPr lang="en-US" sz="2800" dirty="0">
                <a:solidFill>
                  <a:srgbClr val="000000"/>
                </a:solidFill>
              </a:rPr>
              <a:t>in the grantee institution and elsewhere and describe their relationship to the proposed activities on the career award.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Describe </a:t>
            </a:r>
            <a:r>
              <a:rPr lang="en-US" sz="2800" b="1" dirty="0">
                <a:solidFill>
                  <a:srgbClr val="000000"/>
                </a:solidFill>
              </a:rPr>
              <a:t>prior training </a:t>
            </a:r>
            <a:r>
              <a:rPr lang="en-US" sz="2800" dirty="0">
                <a:solidFill>
                  <a:srgbClr val="000000"/>
                </a:solidFill>
              </a:rPr>
              <a:t>and how it relates to the objectives and long-term career plans of the candidate.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5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89BB-A1E7-4050-90DA-9D4F942A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background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0BD02-CE4E-46CA-AA4F-622AADD15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</a:t>
            </a:r>
            <a:r>
              <a:rPr lang="en-US" b="1" dirty="0"/>
              <a:t>candidate's research efforts </a:t>
            </a:r>
            <a:r>
              <a:rPr lang="en-US" dirty="0"/>
              <a:t>to this point in his/her research career, including any publications, prior research interests and experience.</a:t>
            </a:r>
          </a:p>
          <a:p>
            <a:r>
              <a:rPr lang="en-US" dirty="0"/>
              <a:t>Provide evidence of the </a:t>
            </a:r>
            <a:r>
              <a:rPr lang="en-US" b="1" dirty="0"/>
              <a:t>candidate's potential </a:t>
            </a:r>
            <a:r>
              <a:rPr lang="en-US" dirty="0"/>
              <a:t>to develop into an independent investigator. </a:t>
            </a:r>
          </a:p>
          <a:p>
            <a:pPr lvl="1"/>
            <a:r>
              <a:rPr lang="en-US" dirty="0"/>
              <a:t>Usually this is evident from publications, prior research interests and experience, and reference letters.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4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7ED4-62A7-4FBA-A674-6B7AD6C0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goals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1A7D-CF3B-48AF-BDBE-CCB1F7BD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 a systematic plan that: </a:t>
            </a:r>
          </a:p>
          <a:p>
            <a:r>
              <a:rPr lang="en-US" dirty="0"/>
              <a:t>Shows a </a:t>
            </a:r>
            <a:r>
              <a:rPr lang="en-US" b="1" dirty="0"/>
              <a:t>logical progression </a:t>
            </a:r>
            <a:r>
              <a:rPr lang="en-US" dirty="0"/>
              <a:t>from prior research and training experiences to the research and career development experiences that will occur during the career award period and then to independent investigator status</a:t>
            </a:r>
          </a:p>
          <a:p>
            <a:r>
              <a:rPr lang="en-US" dirty="0"/>
              <a:t>Justifies the </a:t>
            </a:r>
            <a:r>
              <a:rPr lang="en-US" b="1" dirty="0"/>
              <a:t>need for further career development </a:t>
            </a:r>
            <a:r>
              <a:rPr lang="en-US" dirty="0"/>
              <a:t>to become an independent investigator.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796E-FF48-41AA-8C0B-ECE1C73D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goals and objectives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C708-06FA-4985-8669-CBA25E3B7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candidate must demonstrate they have                       received training/will participate in courses: </a:t>
            </a:r>
          </a:p>
          <a:p>
            <a:r>
              <a:rPr lang="en-US" dirty="0"/>
              <a:t>Data management 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Study design (including statistics)</a:t>
            </a:r>
          </a:p>
          <a:p>
            <a:r>
              <a:rPr lang="en-US" dirty="0"/>
              <a:t>Hypothesis development</a:t>
            </a:r>
          </a:p>
          <a:p>
            <a:r>
              <a:rPr lang="en-US" dirty="0"/>
              <a:t>Legal and ethical issues associated with                         research on human subjects and clinical trials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C04000-603F-40F8-91C4-EB42F7FE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451" y="2390139"/>
            <a:ext cx="4210050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7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5E0F-586D-46DB-8D54-BCCB06A1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Candidate’s Plan for Career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8199A-5BAC-4A25-9D9A-74E143A1A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candidate and the mentor are </a:t>
            </a:r>
            <a:r>
              <a:rPr lang="en-US" b="1" dirty="0"/>
              <a:t>jointly responsible </a:t>
            </a:r>
            <a:r>
              <a:rPr lang="en-US" dirty="0"/>
              <a:t>for the preparation of the career development plan.  </a:t>
            </a:r>
          </a:p>
          <a:p>
            <a:r>
              <a:rPr lang="en-US" dirty="0"/>
              <a:t>A career development </a:t>
            </a:r>
            <a:r>
              <a:rPr lang="en-US" b="1" dirty="0"/>
              <a:t>timeline</a:t>
            </a:r>
            <a:r>
              <a:rPr lang="en-US" dirty="0"/>
              <a:t> is often helpful. </a:t>
            </a:r>
          </a:p>
          <a:p>
            <a:r>
              <a:rPr lang="en-US" dirty="0"/>
              <a:t>The mentor and any co-mentor may form a </a:t>
            </a:r>
            <a:r>
              <a:rPr lang="en-US" b="1" dirty="0"/>
              <a:t>mentoring team </a:t>
            </a:r>
            <a:r>
              <a:rPr lang="en-US" dirty="0"/>
              <a:t>to assist with the development of a program of study or to monitor the candidate's progress through the career development program.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1A764-31A6-4DD9-A86C-6DEE4BDF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48006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1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79E6-34BA-4B6D-88E5-89ECC84B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Candidate’s Plan for Career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8458-A85D-4CCA-928F-6B667FE4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didactic (if any) and the research aspects of the plan must be designed </a:t>
            </a:r>
            <a:r>
              <a:rPr lang="en-US" b="1" dirty="0"/>
              <a:t>to develop the necessary knowledge </a:t>
            </a:r>
            <a:r>
              <a:rPr lang="en-US" dirty="0"/>
              <a:t>and research skills in scientific areas relevant to the candidate's career goals.</a:t>
            </a:r>
          </a:p>
          <a:p>
            <a:r>
              <a:rPr lang="en-US" dirty="0"/>
              <a:t>Describe the </a:t>
            </a:r>
            <a:r>
              <a:rPr lang="en-US" b="1" dirty="0"/>
              <a:t>professional responsibilities/activities </a:t>
            </a:r>
            <a:r>
              <a:rPr lang="en-US" dirty="0"/>
              <a:t>including other research projects beyond the minimum time required.  </a:t>
            </a:r>
          </a:p>
          <a:p>
            <a:pPr lvl="1"/>
            <a:r>
              <a:rPr lang="en-US" dirty="0"/>
              <a:t>Explain how these responsibilities/activities will help ensure career progression to achieve independence as an investigator.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3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6C04-2993-41F7-83AF-73D57201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Development Plan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FD6A0-12D1-4BFC-8C7C-B36E415F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0AE2-500B-4F85-B75F-6B62BDC7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4114"/>
            <a:ext cx="10515600" cy="421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56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B20E02-51E5-4084-B944-C4B3DA66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083925" cy="2852737"/>
          </a:xfrm>
        </p:spPr>
        <p:txBody>
          <a:bodyPr/>
          <a:lstStyle/>
          <a:p>
            <a:r>
              <a:rPr lang="en-US" dirty="0"/>
              <a:t>Environmental and Institutional Commitment to the Candidate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AFCE5-FCA7-4413-B92D-B1936357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998200" cy="12017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03A5F-CFE4-4E01-92F1-8C57C3B9D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37" y="452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11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6E2223-E2E3-4AE4-BFC5-6F75BD0A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Institutional Environment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1BC225-D931-4311-B352-C0F5E4F8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sponsoring institution must document a </a:t>
            </a:r>
            <a:r>
              <a:rPr lang="en-US" b="1" dirty="0"/>
              <a:t>strong, well-established research and career development program </a:t>
            </a:r>
            <a:r>
              <a:rPr lang="en-US" dirty="0"/>
              <a:t>related to the candidate's area of interest, including a high-quality research environment </a:t>
            </a:r>
            <a:r>
              <a:rPr lang="en-US" b="1" dirty="0"/>
              <a:t>with key faculty members and other investigators</a:t>
            </a:r>
            <a:r>
              <a:rPr lang="en-US" dirty="0"/>
              <a:t> capable of productive collaboration with the candidate</a:t>
            </a:r>
          </a:p>
          <a:p>
            <a:r>
              <a:rPr lang="en-US" sz="2800" dirty="0"/>
              <a:t>Describe:</a:t>
            </a:r>
          </a:p>
          <a:p>
            <a:pPr lvl="1"/>
            <a:r>
              <a:rPr lang="en-US" dirty="0"/>
              <a:t>How the institutional research environment is </a:t>
            </a:r>
            <a:r>
              <a:rPr lang="en-US" b="1" dirty="0"/>
              <a:t>particularly suited </a:t>
            </a:r>
            <a:r>
              <a:rPr lang="en-US" dirty="0"/>
              <a:t>for the development of the candidate's research career and the pursuit of the proposed research plan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resources and facilities that will be available </a:t>
            </a:r>
            <a:r>
              <a:rPr lang="en-US" dirty="0"/>
              <a:t>to the candidate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E713-2A0C-43AC-8ADA-2874D3DC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K-award?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4C02-6D59-415E-84EC-3BC8E9F6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career development award granted by the NIH that provides individual and institutional research training opportunities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14171-F5FE-4501-A68A-DF325130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309703"/>
            <a:ext cx="3571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4E87-33E3-4867-98E3-27BDE800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Commitment to the Candidate’s Research Career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2DEF-C39A-450F-BDFE-6EAA7BFA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sponsoring institution must provide a statement of </a:t>
            </a:r>
            <a:r>
              <a:rPr lang="en-US" sz="2800" b="1" dirty="0"/>
              <a:t>commitment to the candidate's development </a:t>
            </a:r>
            <a:r>
              <a:rPr lang="en-US" sz="2800" dirty="0"/>
              <a:t>into a productive, independent investigator and to meeting the requirements of this award. </a:t>
            </a:r>
          </a:p>
          <a:p>
            <a:pPr lvl="1"/>
            <a:r>
              <a:rPr lang="en-US" dirty="0"/>
              <a:t>It should be clear that the institutional commitment to the candidate is </a:t>
            </a:r>
            <a:r>
              <a:rPr lang="en-US" b="1" dirty="0"/>
              <a:t>not contingent upon receipt of the award</a:t>
            </a:r>
            <a:r>
              <a:rPr lang="en-US" dirty="0"/>
              <a:t>.</a:t>
            </a:r>
          </a:p>
          <a:p>
            <a:r>
              <a:rPr lang="en-US" sz="2800" dirty="0"/>
              <a:t>Provide assurance that the candidate will be able to do </a:t>
            </a:r>
            <a:r>
              <a:rPr lang="en-US" sz="2800" b="1" dirty="0"/>
              <a:t>minimum time required </a:t>
            </a:r>
            <a:r>
              <a:rPr lang="en-US" sz="2800" dirty="0"/>
              <a:t>to the development of his/her research program. </a:t>
            </a:r>
          </a:p>
          <a:p>
            <a:pPr lvl="1"/>
            <a:r>
              <a:rPr lang="en-US" dirty="0"/>
              <a:t>The remaining effort should be devoted to activities related to the </a:t>
            </a:r>
            <a:r>
              <a:rPr lang="en-US" b="1" dirty="0"/>
              <a:t>development of the candidate’s career</a:t>
            </a:r>
            <a:r>
              <a:rPr lang="en-US" dirty="0"/>
              <a:t> as an independent scientist.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3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8C7F-B88B-43CE-9C7E-F832C004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Commitment to the Candidate’s Research Career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4533-653C-4960-A06F-7F143082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the candidate with appropriate office and laboratory space, equipment, and other </a:t>
            </a:r>
            <a:r>
              <a:rPr lang="en-US" b="1" dirty="0"/>
              <a:t>resources and facilities </a:t>
            </a:r>
            <a:r>
              <a:rPr lang="en-US" dirty="0"/>
              <a:t>(including access to clinical and/or other research populations) to carry out the proposed research plan.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assurance that </a:t>
            </a:r>
            <a:r>
              <a:rPr lang="en-US" b="1" dirty="0"/>
              <a:t>appropriate time and support </a:t>
            </a:r>
            <a:r>
              <a:rPr lang="en-US" dirty="0"/>
              <a:t>will be available or any proposed mentor(s) and/or other staff consistent with the career development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3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015404-089E-4120-BE56-DAEE20E8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98FA9-E4B6-46C7-89BB-212474C5E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5FC9B-F3E8-4A23-B6EB-6EEA619D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EDEB73-1DF9-4B89-AC2D-A895A6EE0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sound research project </a:t>
            </a:r>
            <a:r>
              <a:rPr lang="en-US" dirty="0"/>
              <a:t>that is consistent with the candidate’s level of research development and objectives of his/her career development plan must be provided. </a:t>
            </a:r>
          </a:p>
          <a:p>
            <a:r>
              <a:rPr lang="en-US" dirty="0"/>
              <a:t>The research description should demonstrate the quality of the candidate’s research thus far and also the </a:t>
            </a:r>
            <a:r>
              <a:rPr lang="en-US" b="1" dirty="0"/>
              <a:t>novelty, significance, creativity and approach</a:t>
            </a:r>
            <a:r>
              <a:rPr lang="en-US" dirty="0"/>
              <a:t>, as well as the ability of the candidate to carry out the research.</a:t>
            </a:r>
          </a:p>
          <a:p>
            <a:r>
              <a:rPr lang="en-US" dirty="0"/>
              <a:t>Description of the </a:t>
            </a:r>
            <a:r>
              <a:rPr lang="en-US" b="1" dirty="0"/>
              <a:t>relationship</a:t>
            </a:r>
            <a:r>
              <a:rPr lang="en-US" dirty="0"/>
              <a:t> between the mentor’s research and the candidate’s proposed research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44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9406-A371-4A8C-AC6E-B488189A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plan with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65867-8318-4CA5-914F-CA1E0BE0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applicant is proposing to gain experience in a clinical trial, ancillary clinical trial or a clinical trial feasibility study as part of his or her research career development, </a:t>
            </a:r>
            <a:r>
              <a:rPr lang="en-US" b="1" dirty="0"/>
              <a:t>describe the relationship of the proposed research project to the clinical trial.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2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B07F-5CC4-40E4-8566-F7C173FC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0B4AB-9D17-4CD4-8A97-912B329CB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44216-84A8-4259-B0DD-08702C70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2314892"/>
            <a:ext cx="9734550" cy="30003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9D5C98-1CD3-4753-AE30-4050A360C333}"/>
              </a:ext>
            </a:extLst>
          </p:cNvPr>
          <p:cNvCxnSpPr/>
          <p:nvPr/>
        </p:nvCxnSpPr>
        <p:spPr>
          <a:xfrm>
            <a:off x="721453" y="4560815"/>
            <a:ext cx="5072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366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1D1B-8F4F-45D7-8716-7893B857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conduct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C2D4-BCAA-4A38-8B27-67467115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 All applications must include a plan to fulfill NIH requirements for instruction in the Responsible Conduct of Research (RCR).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Classes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One-on-one meetings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Seminars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Workshops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81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C29A-8367-4ED9-AEEC-59415DC5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letters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5D17D-DD96-463B-9E40-7CC5D7C0E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0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55E6-9655-4B11-9432-10D00004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AA62-AE80-4757-ACCA-919E62F9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 least three, but no more than five,</a:t>
            </a:r>
            <a:r>
              <a:rPr lang="en-US" dirty="0"/>
              <a:t> reference letters are required.</a:t>
            </a:r>
          </a:p>
          <a:p>
            <a:r>
              <a:rPr lang="en-US" dirty="0"/>
              <a:t>The letters should be from individuals not directly involved in the application, but who are </a:t>
            </a:r>
            <a:r>
              <a:rPr lang="en-US" b="1" dirty="0"/>
              <a:t>familiar with the applicant’s qualifications, training, and interests</a:t>
            </a:r>
            <a:r>
              <a:rPr lang="en-US" dirty="0"/>
              <a:t>.</a:t>
            </a:r>
          </a:p>
          <a:p>
            <a:r>
              <a:rPr lang="en-US" dirty="0"/>
              <a:t>The mentor or co-mentors of the application cannot be counted toward the three required references.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68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9960-0615-478F-83CD-6FEDB5A2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66B9-F5B3-4FD8-94DA-5EE3BEDB8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K-awards are </a:t>
            </a:r>
            <a:r>
              <a:rPr lang="en-US" b="1" dirty="0"/>
              <a:t>great opportunities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Obtain additional training</a:t>
            </a:r>
          </a:p>
          <a:p>
            <a:pPr lvl="1"/>
            <a:r>
              <a:rPr lang="en-US" dirty="0"/>
              <a:t>Protected time to conduct your research </a:t>
            </a:r>
          </a:p>
          <a:p>
            <a:r>
              <a:rPr lang="en-US" dirty="0"/>
              <a:t>However, </a:t>
            </a:r>
            <a:r>
              <a:rPr lang="en-US" b="1" dirty="0"/>
              <a:t>a few </a:t>
            </a:r>
            <a:r>
              <a:rPr lang="en-US" dirty="0"/>
              <a:t>may see the K as a “disadvantage”</a:t>
            </a:r>
          </a:p>
          <a:p>
            <a:pPr lvl="1"/>
            <a:r>
              <a:rPr lang="en-US" dirty="0"/>
              <a:t>Teaching?</a:t>
            </a:r>
          </a:p>
          <a:p>
            <a:pPr lvl="1"/>
            <a:r>
              <a:rPr lang="en-US" dirty="0"/>
              <a:t>Other research opportunities?</a:t>
            </a:r>
          </a:p>
          <a:p>
            <a:r>
              <a:rPr lang="en-US" dirty="0"/>
              <a:t>Nevertheless, a great </a:t>
            </a:r>
            <a:r>
              <a:rPr lang="en-US" b="1" dirty="0"/>
              <a:t>“jumpstart” </a:t>
            </a:r>
            <a:r>
              <a:rPr lang="en-US" dirty="0"/>
              <a:t>to your research trajectory.</a:t>
            </a:r>
          </a:p>
          <a:p>
            <a:pPr lvl="1"/>
            <a:r>
              <a:rPr lang="en-US" dirty="0"/>
              <a:t>Provides data for future grant applications</a:t>
            </a:r>
          </a:p>
          <a:p>
            <a:pPr lvl="1"/>
            <a:r>
              <a:rPr lang="en-US" dirty="0"/>
              <a:t>R01, R34,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9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48C4-8BF5-49EA-BEC8-C0D44142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k-awards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B5E2-98D0-4B2C-9E12-1EDEBEAA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K01</a:t>
            </a:r>
            <a:r>
              <a:rPr lang="en-US" dirty="0"/>
              <a:t> - For support of a </a:t>
            </a:r>
            <a:r>
              <a:rPr lang="en-US" b="1" dirty="0"/>
              <a:t>postdoctoral or early career research scientist</a:t>
            </a:r>
            <a:r>
              <a:rPr lang="en-US" dirty="0"/>
              <a:t> committed to research, in need of both advanced research training and additional experience.</a:t>
            </a:r>
          </a:p>
          <a:p>
            <a:r>
              <a:rPr lang="en-US" b="1" dirty="0"/>
              <a:t>K02</a:t>
            </a:r>
            <a:r>
              <a:rPr lang="en-US" dirty="0"/>
              <a:t> - For support of an </a:t>
            </a:r>
            <a:r>
              <a:rPr lang="en-US" b="1" dirty="0"/>
              <a:t>early to mid-career scientist </a:t>
            </a:r>
            <a:r>
              <a:rPr lang="en-US" dirty="0"/>
              <a:t>with research funding, in need of additional protected time committed to research.</a:t>
            </a:r>
          </a:p>
          <a:p>
            <a:r>
              <a:rPr lang="en-US" b="1" dirty="0"/>
              <a:t>K05</a:t>
            </a:r>
            <a:r>
              <a:rPr lang="en-US" dirty="0"/>
              <a:t> - For the support of a </a:t>
            </a:r>
            <a:r>
              <a:rPr lang="en-US" b="1" dirty="0"/>
              <a:t>senior research scientist </a:t>
            </a:r>
            <a:r>
              <a:rPr lang="en-US" dirty="0"/>
              <a:t>with research funding, to pursue independent research, and to serve as a mentor to more junior research scientists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28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6520"/>
            <a:ext cx="10515600" cy="2572579"/>
          </a:xfrm>
        </p:spPr>
        <p:txBody>
          <a:bodyPr>
            <a:normAutofit/>
          </a:bodyPr>
          <a:lstStyle/>
          <a:p>
            <a:r>
              <a:rPr lang="en-US" dirty="0"/>
              <a:t>Thank you!!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Monique J. Brown, PhD, MPH</a:t>
            </a:r>
          </a:p>
          <a:p>
            <a:r>
              <a:rPr lang="en-US" dirty="0"/>
              <a:t>brownm68@mailbox.sc.edu</a:t>
            </a:r>
          </a:p>
          <a:p>
            <a:r>
              <a:rPr lang="en-US" dirty="0"/>
              <a:t>803-777-5057</a:t>
            </a:r>
          </a:p>
          <a:p>
            <a:r>
              <a:rPr lang="en-US" dirty="0"/>
              <a:t>@DrMJBrown</a:t>
            </a:r>
          </a:p>
        </p:txBody>
      </p:sp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C054-E2A6-471D-A2DA-5F422E29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k-award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4E0D-DB30-4804-9F8D-EBA91B9F2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K07</a:t>
            </a:r>
            <a:r>
              <a:rPr lang="en-US" dirty="0"/>
              <a:t> - To support either a </a:t>
            </a:r>
            <a:r>
              <a:rPr lang="en-US" b="1" dirty="0"/>
              <a:t>mentored or independent investigator </a:t>
            </a:r>
            <a:r>
              <a:rPr lang="en-US" dirty="0"/>
              <a:t>to develop or enhance curricula, foster academic career development of promising young teacher-investigators, and to strengthen existing teaching programs</a:t>
            </a:r>
          </a:p>
          <a:p>
            <a:r>
              <a:rPr lang="en-US" b="1" dirty="0"/>
              <a:t>K12 </a:t>
            </a:r>
            <a:r>
              <a:rPr lang="en-US" dirty="0"/>
              <a:t>- To provide support for </a:t>
            </a:r>
            <a:r>
              <a:rPr lang="en-US" b="1" dirty="0"/>
              <a:t>newly trained clinicians </a:t>
            </a:r>
            <a:r>
              <a:rPr lang="en-US" dirty="0"/>
              <a:t>appointed by an institution for development of independent research skills and experience in a fundamental science within the framework of an interdisciplinary research and development program.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1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8369-8BF5-4795-988C-10E34D6F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k-award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F3FA8-598D-4E19-A5F1-27A40AE19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K22</a:t>
            </a:r>
            <a:r>
              <a:rPr lang="en-US" dirty="0"/>
              <a:t> - To provide support to outstanding </a:t>
            </a:r>
            <a:r>
              <a:rPr lang="en-US" b="1" dirty="0"/>
              <a:t>newly trained basic or clinical investigators</a:t>
            </a:r>
            <a:r>
              <a:rPr lang="en-US" dirty="0"/>
              <a:t> to develop their independent research skills through a two- phase program; an initial mentored research experience, followed by a period of independent research.</a:t>
            </a:r>
          </a:p>
          <a:p>
            <a:r>
              <a:rPr lang="en-US" b="1" dirty="0"/>
              <a:t>K99/R00 </a:t>
            </a:r>
            <a:r>
              <a:rPr lang="en-US" dirty="0"/>
              <a:t>- To support both an initial mentored research experience (K99) followed by independent research (R00) for highly qualified, </a:t>
            </a:r>
            <a:r>
              <a:rPr lang="en-US" b="1" dirty="0"/>
              <a:t>postdoctoral researchers</a:t>
            </a:r>
            <a:r>
              <a:rPr lang="en-US" dirty="0"/>
              <a:t>, to secure an independent research position. Award recipients are expected to compete successfully for independent R01 support during the R00 phase.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9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D333-F112-4C46-9268-1E37E91C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k-award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A920F-5C7D-4459-98DD-5A86D1AEF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K23 </a:t>
            </a:r>
            <a:r>
              <a:rPr lang="en-US" dirty="0"/>
              <a:t>- To provide support for the career development of </a:t>
            </a:r>
            <a:r>
              <a:rPr lang="en-US" b="1" dirty="0"/>
              <a:t>clinically trained professionals </a:t>
            </a:r>
            <a:r>
              <a:rPr lang="en-US" dirty="0"/>
              <a:t>who have made a commitment to patient-oriented research, and who have the potential to develop into productive, clinical investigators</a:t>
            </a:r>
          </a:p>
          <a:p>
            <a:r>
              <a:rPr lang="en-US" b="1" dirty="0"/>
              <a:t>K25 </a:t>
            </a:r>
            <a:r>
              <a:rPr lang="en-US" dirty="0"/>
              <a:t>- To support the career development of investigators with </a:t>
            </a:r>
            <a:r>
              <a:rPr lang="en-US" b="1" dirty="0"/>
              <a:t>quantitative scientific and engineering backgrounds </a:t>
            </a:r>
            <a:r>
              <a:rPr lang="en-US" dirty="0"/>
              <a:t>outside of biology or medicine who have made a commitment to focus their research endeavors on basic or clinical biomedical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5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C845-EDC9-485C-9262-74EC88DE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555E-E561-485E-B73D-DDE9A4CA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NIH Extramural Training: Career Development Awards (K Awards) for  Individuals with a Research Doctorate">
            <a:extLst>
              <a:ext uri="{FF2B5EF4-FFF2-40B4-BE49-F238E27FC236}">
                <a16:creationId xmlns:a16="http://schemas.microsoft.com/office/drawing/2014/main" id="{09E7E4D5-2B2A-4A0C-A4B7-6415319F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65125"/>
            <a:ext cx="8324850" cy="62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8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2783-5431-4C15-BA90-8D9FCB2E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A06A-DD57-46BB-ABA4-5E25DFB6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A5D59-B930-4749-9E31-5973DD62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233362"/>
            <a:ext cx="8518526" cy="63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3963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sc_public_health_powerpoint" id="{D9222166-8EA7-4E7F-9F6A-0429661F0CEC}" vid="{892EAEA5-9C55-49B8-BFA1-7F1C1370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uofsc_public_health_powerpoint (6)</Template>
  <TotalTime>1203</TotalTime>
  <Words>1778</Words>
  <Application>Microsoft Office PowerPoint</Application>
  <PresentationFormat>Widescreen</PresentationFormat>
  <Paragraphs>147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Impact</vt:lpstr>
      <vt:lpstr>UofSC Simple Theme</vt:lpstr>
      <vt:lpstr>K-Awards:  Guidelines for the Application and Submission Process</vt:lpstr>
      <vt:lpstr>outline</vt:lpstr>
      <vt:lpstr>What is a K-award?</vt:lpstr>
      <vt:lpstr>Types of k-awards</vt:lpstr>
      <vt:lpstr>Types of k-award (cont.)</vt:lpstr>
      <vt:lpstr>Types of k-award (cont.)</vt:lpstr>
      <vt:lpstr>Types of k-award (cont.)</vt:lpstr>
      <vt:lpstr>PowerPoint Presentation</vt:lpstr>
      <vt:lpstr>PowerPoint Presentation</vt:lpstr>
      <vt:lpstr>Mentorship team</vt:lpstr>
      <vt:lpstr>Choosing a mentorship team</vt:lpstr>
      <vt:lpstr>Choosing a mentorship team (Cont.)</vt:lpstr>
      <vt:lpstr>Plan and statement of primary mentor</vt:lpstr>
      <vt:lpstr>Plan and statement of primary mentor</vt:lpstr>
      <vt:lpstr>Plan and statement of primary mentor </vt:lpstr>
      <vt:lpstr>CO-mentors</vt:lpstr>
      <vt:lpstr>Co-mentors</vt:lpstr>
      <vt:lpstr>Collaborators, Contributors and Consultants</vt:lpstr>
      <vt:lpstr>PowerPoint Presentation</vt:lpstr>
      <vt:lpstr>Candidate section</vt:lpstr>
      <vt:lpstr>Candidate background</vt:lpstr>
      <vt:lpstr>Candidate background (cont.)</vt:lpstr>
      <vt:lpstr>Career goals and objectives</vt:lpstr>
      <vt:lpstr>Career goals and objectives (Cont.)</vt:lpstr>
      <vt:lpstr>Candidate’s Plan for Career Development</vt:lpstr>
      <vt:lpstr>Candidate’s Plan for Career Development</vt:lpstr>
      <vt:lpstr>Career Development Plan Example</vt:lpstr>
      <vt:lpstr>Environmental and Institutional Commitment to the Candidate</vt:lpstr>
      <vt:lpstr>Description of Institutional Environment</vt:lpstr>
      <vt:lpstr>Institutional Commitment to the Candidate’s Research Career Development</vt:lpstr>
      <vt:lpstr>Institutional Commitment to the Candidate’s Research Career Development</vt:lpstr>
      <vt:lpstr>Research strategy</vt:lpstr>
      <vt:lpstr>Research plan</vt:lpstr>
      <vt:lpstr>Research plan with clinical trials</vt:lpstr>
      <vt:lpstr>Research timeline</vt:lpstr>
      <vt:lpstr>Responsible conduct of research</vt:lpstr>
      <vt:lpstr>Reference letters</vt:lpstr>
      <vt:lpstr>Letters of recommendation</vt:lpstr>
      <vt:lpstr>summary</vt:lpstr>
      <vt:lpstr>Thank you!!  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K-Awards:  Guidelines for the Application and Submission Process</dc:title>
  <dc:creator>Brown, Monique</dc:creator>
  <cp:lastModifiedBy>Brown, Monique</cp:lastModifiedBy>
  <cp:revision>10</cp:revision>
  <dcterms:created xsi:type="dcterms:W3CDTF">2022-03-27T03:51:12Z</dcterms:created>
  <dcterms:modified xsi:type="dcterms:W3CDTF">2022-03-27T23:54:34Z</dcterms:modified>
</cp:coreProperties>
</file>