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5" r:id="rId3"/>
    <p:sldMasterId id="2147483677" r:id="rId4"/>
    <p:sldMasterId id="2147483679" r:id="rId5"/>
    <p:sldMasterId id="2147483681" r:id="rId6"/>
    <p:sldMasterId id="2147483683" r:id="rId7"/>
    <p:sldMasterId id="2147483685" r:id="rId8"/>
    <p:sldMasterId id="2147483687" r:id="rId9"/>
    <p:sldMasterId id="2147483697" r:id="rId10"/>
  </p:sldMasterIdLst>
  <p:notesMasterIdLst>
    <p:notesMasterId r:id="rId49"/>
  </p:notesMasterIdLst>
  <p:handoutMasterIdLst>
    <p:handoutMasterId r:id="rId50"/>
  </p:handoutMasterIdLst>
  <p:sldIdLst>
    <p:sldId id="370" r:id="rId11"/>
    <p:sldId id="511" r:id="rId12"/>
    <p:sldId id="516" r:id="rId13"/>
    <p:sldId id="461" r:id="rId14"/>
    <p:sldId id="480" r:id="rId15"/>
    <p:sldId id="401" r:id="rId16"/>
    <p:sldId id="484" r:id="rId17"/>
    <p:sldId id="504" r:id="rId18"/>
    <p:sldId id="473" r:id="rId19"/>
    <p:sldId id="402" r:id="rId20"/>
    <p:sldId id="472" r:id="rId21"/>
    <p:sldId id="506" r:id="rId22"/>
    <p:sldId id="505" r:id="rId23"/>
    <p:sldId id="422" r:id="rId24"/>
    <p:sldId id="423" r:id="rId25"/>
    <p:sldId id="424" r:id="rId26"/>
    <p:sldId id="425" r:id="rId27"/>
    <p:sldId id="314" r:id="rId28"/>
    <p:sldId id="466" r:id="rId29"/>
    <p:sldId id="305" r:id="rId30"/>
    <p:sldId id="308" r:id="rId31"/>
    <p:sldId id="310" r:id="rId32"/>
    <p:sldId id="318" r:id="rId33"/>
    <p:sldId id="470" r:id="rId34"/>
    <p:sldId id="513" r:id="rId35"/>
    <p:sldId id="508" r:id="rId36"/>
    <p:sldId id="507" r:id="rId37"/>
    <p:sldId id="512" r:id="rId38"/>
    <p:sldId id="455" r:id="rId39"/>
    <p:sldId id="509" r:id="rId40"/>
    <p:sldId id="514" r:id="rId41"/>
    <p:sldId id="399" r:id="rId42"/>
    <p:sldId id="500" r:id="rId43"/>
    <p:sldId id="515" r:id="rId44"/>
    <p:sldId id="502" r:id="rId45"/>
    <p:sldId id="373" r:id="rId46"/>
    <p:sldId id="517" r:id="rId47"/>
    <p:sldId id="479" r:id="rId48"/>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4" autoAdjust="0"/>
    <p:restoredTop sz="81468" autoAdjust="0"/>
  </p:normalViewPr>
  <p:slideViewPr>
    <p:cSldViewPr>
      <p:cViewPr>
        <p:scale>
          <a:sx n="100" d="100"/>
          <a:sy n="100" d="100"/>
        </p:scale>
        <p:origin x="162"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p:scale>
          <a:sx n="100" d="100"/>
          <a:sy n="100" d="100"/>
        </p:scale>
        <p:origin x="2400"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tags" Target="tags/tag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E3165F-7C83-4B52-94EA-E663E8C71414}" type="datetimeFigureOut">
              <a:rPr lang="en-US" smtClean="0"/>
              <a:t>7/8/2021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AFEBFC-C85D-44C4-AF75-D27C9242744B}" type="slidenum">
              <a:rPr lang="en-US" smtClean="0"/>
              <a:t>‹#›</a:t>
            </a:fld>
            <a:endParaRPr lang="en-US"/>
          </a:p>
        </p:txBody>
      </p:sp>
    </p:spTree>
    <p:extLst>
      <p:ext uri="{BB962C8B-B14F-4D97-AF65-F5344CB8AC3E}">
        <p14:creationId xmlns:p14="http://schemas.microsoft.com/office/powerpoint/2010/main" val="958571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59669-465A-4EF5-8963-AF55049562DD}" type="datetimeFigureOut">
              <a:rPr lang="en-US" smtClean="0"/>
              <a:t>7/8/2021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7F512-BCC4-41CB-8763-25E206AF40D3}" type="slidenum">
              <a:rPr lang="en-US" smtClean="0"/>
              <a:t>‹#›</a:t>
            </a:fld>
            <a:endParaRPr lang="en-US"/>
          </a:p>
        </p:txBody>
      </p:sp>
    </p:spTree>
    <p:extLst>
      <p:ext uri="{BB962C8B-B14F-4D97-AF65-F5344CB8AC3E}">
        <p14:creationId xmlns:p14="http://schemas.microsoft.com/office/powerpoint/2010/main" val="60644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ncbi.nlm.nih.gov/pmc/articles/PMC4776624/"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igital.nhs.uk/data-and-information/areas-of-interest/public-health/health-survey-for-england-health-social-care-and-lifestyle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www.ncbi.nlm.nih.gov/pubmed/?term=Pendleton%20N%5bAuthor%5d&amp;cauthor=true&amp;cauthor_uid=25624001" TargetMode="External"/><Relationship Id="rId3" Type="http://schemas.openxmlformats.org/officeDocument/2006/relationships/hyperlink" Target="https://www.ncbi.nlm.nih.gov/pubmed/25624001" TargetMode="External"/><Relationship Id="rId7" Type="http://schemas.openxmlformats.org/officeDocument/2006/relationships/hyperlink" Target="https://www.ncbi.nlm.nih.gov/pubmed/?term=Blake%20M%5bAuthor%5d&amp;cauthor=true&amp;cauthor_uid=25624001"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ncbi.nlm.nih.gov/pubmed/?term=O'Connor%20DB%5bAuthor%5d&amp;cauthor=true&amp;cauthor_uid=25624001" TargetMode="External"/><Relationship Id="rId5" Type="http://schemas.openxmlformats.org/officeDocument/2006/relationships/hyperlink" Target="https://www.ncbi.nlm.nih.gov/pubmed/?term=Nazroo%20J%5bAuthor%5d&amp;cauthor=true&amp;cauthor_uid=25624001" TargetMode="External"/><Relationship Id="rId10" Type="http://schemas.openxmlformats.org/officeDocument/2006/relationships/hyperlink" Target="https://www.ncbi.nlm.nih.gov/pubmed/?term=Kleinst%C3%A4uber%20M%5bAuthor%5d&amp;cauthor=true&amp;cauthor_uid=28708737" TargetMode="External"/><Relationship Id="rId4" Type="http://schemas.openxmlformats.org/officeDocument/2006/relationships/hyperlink" Target="https://www.ncbi.nlm.nih.gov/pubmed/?term=Lee%20DM%5bAuthor%5d&amp;cauthor=true&amp;cauthor_uid=25624001" TargetMode="External"/><Relationship Id="rId9" Type="http://schemas.openxmlformats.org/officeDocument/2006/relationships/hyperlink" Target="https://www.ncbi.nlm.nih.gov/pubmed/28708737"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7183A0-DEEB-44F1-A56B-AE166FA785FD}" type="slidenum">
              <a:rPr lang="en-US" smtClean="0"/>
              <a:t>1</a:t>
            </a:fld>
            <a:endParaRPr lang="en-US"/>
          </a:p>
        </p:txBody>
      </p:sp>
    </p:spTree>
    <p:extLst>
      <p:ext uri="{BB962C8B-B14F-4D97-AF65-F5344CB8AC3E}">
        <p14:creationId xmlns:p14="http://schemas.microsoft.com/office/powerpoint/2010/main" val="249971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7F512-BCC4-41CB-8763-25E206AF40D3}" type="slidenum">
              <a:rPr lang="en-US" smtClean="0"/>
              <a:t>12</a:t>
            </a:fld>
            <a:endParaRPr lang="en-US"/>
          </a:p>
        </p:txBody>
      </p:sp>
    </p:spTree>
    <p:extLst>
      <p:ext uri="{BB962C8B-B14F-4D97-AF65-F5344CB8AC3E}">
        <p14:creationId xmlns:p14="http://schemas.microsoft.com/office/powerpoint/2010/main" val="13662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Times" pitchFamily="18" charset="0"/>
                <a:ea typeface="ヒラギノ角ゴ Pro W3" charset="-128"/>
                <a:cs typeface="+mn-cs"/>
              </a:rPr>
              <a:t>Let’s get back to perceptions and what people think of aging and brain health and/or Alzheimer’s disease risk. How does the media influence our perceptions about aging and the brain? This graph is from a study that examined 178 articles</a:t>
            </a:r>
            <a:r>
              <a:rPr lang="en-US" sz="1200" b="0" i="0" u="none" strike="noStrike" kern="1200" dirty="0">
                <a:solidFill>
                  <a:schemeClr val="tx1"/>
                </a:solidFill>
                <a:latin typeface="Times" pitchFamily="18" charset="0"/>
                <a:ea typeface="ヒラギノ角ゴ Pro W3" charset="-128"/>
                <a:cs typeface="+mn-cs"/>
              </a:rPr>
              <a:t> about brain health published across 20 top-circulating magazines in the United States.  </a:t>
            </a:r>
            <a:r>
              <a:rPr lang="en-US" dirty="0">
                <a:latin typeface="Times" pitchFamily="18" charset="0"/>
                <a:ea typeface="ヒラギノ角ゴ Pro W3" charset="-128"/>
              </a:rPr>
              <a:t>The graph shows the percent of articles on different topics, including potential protective factors such as diet and physical activity.  What is interesting here is that diet was discussed most and physical activity media coverage was limited.  But at the time, most of the scientific evidence regarding how to reduce cognitive decline was related to physical activity.  For example, based on media coverage the average consumer may have the perception that vitamins and supplements may have more of an effect than physical activity given the attention paid to that topic in the magazines but there is no conclusive evidence supporting that connection.</a:t>
            </a:r>
            <a:endParaRPr lang="en-US" dirty="0"/>
          </a:p>
        </p:txBody>
      </p:sp>
      <p:sp>
        <p:nvSpPr>
          <p:cNvPr id="78851" name="Slide Number Placeholder 3"/>
          <p:cNvSpPr>
            <a:spLocks noGrp="1"/>
          </p:cNvSpPr>
          <p:nvPr>
            <p:ph type="sldNum" sz="quarter" idx="5"/>
          </p:nvPr>
        </p:nvSpPr>
        <p:spPr>
          <a:noFill/>
        </p:spPr>
        <p:txBody>
          <a:bodyPr/>
          <a:lstStyle/>
          <a:p>
            <a:fld id="{F79887BF-FB54-4337-9BD8-DAD6B66EAD87}" type="slidenum">
              <a:rPr lang="en-US" smtClean="0"/>
              <a:pPr/>
              <a:t>13</a:t>
            </a:fld>
            <a:endParaRPr lang="en-US"/>
          </a:p>
        </p:txBody>
      </p:sp>
    </p:spTree>
    <p:extLst>
      <p:ext uri="{BB962C8B-B14F-4D97-AF65-F5344CB8AC3E}">
        <p14:creationId xmlns:p14="http://schemas.microsoft.com/office/powerpoint/2010/main" val="3283480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We’ve provided an example of how media might influence our perceptions</a:t>
            </a:r>
            <a:r>
              <a:rPr lang="en-US" sz="1200" kern="1200" baseline="0" dirty="0">
                <a:solidFill>
                  <a:schemeClr val="tx1"/>
                </a:solidFill>
                <a:effectLst/>
                <a:latin typeface="+mn-lt"/>
                <a:ea typeface="+mn-ea"/>
                <a:cs typeface="+mn-cs"/>
              </a:rPr>
              <a:t> about aging and the brain. </a:t>
            </a:r>
            <a:r>
              <a:rPr lang="en-US" sz="1200" kern="1200" dirty="0">
                <a:solidFill>
                  <a:schemeClr val="tx1"/>
                </a:solidFill>
                <a:effectLst/>
                <a:latin typeface="+mn-lt"/>
                <a:ea typeface="+mn-ea"/>
                <a:cs typeface="+mn-cs"/>
              </a:rPr>
              <a:t>So what</a:t>
            </a:r>
            <a:r>
              <a:rPr lang="en-US" sz="1200" kern="1200" baseline="0" dirty="0">
                <a:solidFill>
                  <a:schemeClr val="tx1"/>
                </a:solidFill>
                <a:effectLst/>
                <a:latin typeface="+mn-lt"/>
                <a:ea typeface="+mn-ea"/>
                <a:cs typeface="+mn-cs"/>
              </a:rPr>
              <a:t> is media? I will turn it over to Dr. Ingram to discuss media and media literacy.</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Dr. Ingram: </a:t>
            </a:r>
            <a:r>
              <a:rPr lang="en-US" sz="1200" kern="1200" dirty="0">
                <a:solidFill>
                  <a:schemeClr val="tx1"/>
                </a:solidFill>
                <a:effectLst/>
                <a:latin typeface="+mn-lt"/>
                <a:ea typeface="+mn-ea"/>
                <a:cs typeface="+mn-cs"/>
              </a:rPr>
              <a:t>There are d</a:t>
            </a:r>
            <a:r>
              <a:rPr lang="en-US" altLang="en-US" dirty="0"/>
              <a:t>ifferent methods of communication designed to reach large audiences</a:t>
            </a:r>
          </a:p>
          <a:p>
            <a:endParaRPr lang="en-US" altLang="en-US" dirty="0"/>
          </a:p>
          <a:p>
            <a:r>
              <a:rPr lang="en-US" altLang="en-US" dirty="0"/>
              <a:t>Media is the means through which individuals/groups/ organizations can express themselves and the technology used for that expression.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A7183A0-DEEB-44F1-A56B-AE166FA785FD}" type="slidenum">
              <a:rPr lang="en-US" smtClean="0"/>
              <a:t>14</a:t>
            </a:fld>
            <a:endParaRPr lang="en-US"/>
          </a:p>
        </p:txBody>
      </p:sp>
    </p:spTree>
    <p:extLst>
      <p:ext uri="{BB962C8B-B14F-4D97-AF65-F5344CB8AC3E}">
        <p14:creationId xmlns:p14="http://schemas.microsoft.com/office/powerpoint/2010/main" val="863353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different types of media </a:t>
            </a:r>
            <a:r>
              <a:rPr lang="en-US" sz="1200" kern="1200" dirty="0">
                <a:solidFill>
                  <a:schemeClr val="tx1"/>
                </a:solidFill>
                <a:effectLst/>
                <a:latin typeface="+mn-lt"/>
                <a:ea typeface="+mn-ea"/>
                <a:cs typeface="+mn-cs"/>
              </a:rPr>
              <a:t>—film, </a:t>
            </a:r>
            <a:r>
              <a:rPr lang="en-US" sz="1200" kern="1200" dirty="0" err="1">
                <a:solidFill>
                  <a:schemeClr val="tx1"/>
                </a:solidFill>
                <a:effectLst/>
                <a:latin typeface="+mn-lt"/>
                <a:ea typeface="+mn-ea"/>
                <a:cs typeface="+mn-cs"/>
              </a:rPr>
              <a:t>tv</a:t>
            </a:r>
            <a:r>
              <a:rPr lang="en-US" sz="1200" kern="1200" dirty="0">
                <a:solidFill>
                  <a:schemeClr val="tx1"/>
                </a:solidFill>
                <a:effectLst/>
                <a:latin typeface="+mn-lt"/>
                <a:ea typeface="+mn-ea"/>
                <a:cs typeface="+mn-cs"/>
              </a:rPr>
              <a:t>, music, music videos, social media (e.g. SNS; SNS types—general (for example, Facebook, twitter, etc…)</a:t>
            </a:r>
          </a:p>
          <a:p>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different types of exposure to media – sometimes it is deliberate where we actively seek information.  And sometimes it is u</a:t>
            </a:r>
            <a:r>
              <a:rPr lang="en-US" sz="1200" kern="1200" dirty="0">
                <a:solidFill>
                  <a:schemeClr val="tx1"/>
                </a:solidFill>
                <a:effectLst/>
                <a:latin typeface="+mn-lt"/>
                <a:ea typeface="+mn-ea"/>
                <a:cs typeface="+mn-cs"/>
              </a:rPr>
              <a:t>nconscious exposure.</a:t>
            </a:r>
          </a:p>
          <a:p>
            <a:endParaRPr lang="en-US" dirty="0"/>
          </a:p>
          <a:p>
            <a:endParaRPr lang="en-US" dirty="0"/>
          </a:p>
        </p:txBody>
      </p:sp>
      <p:sp>
        <p:nvSpPr>
          <p:cNvPr id="4" name="Slide Number Placeholder 3"/>
          <p:cNvSpPr>
            <a:spLocks noGrp="1"/>
          </p:cNvSpPr>
          <p:nvPr>
            <p:ph type="sldNum" sz="quarter" idx="10"/>
          </p:nvPr>
        </p:nvSpPr>
        <p:spPr/>
        <p:txBody>
          <a:bodyPr/>
          <a:lstStyle/>
          <a:p>
            <a:fld id="{FA7183A0-DEEB-44F1-A56B-AE166FA785FD}" type="slidenum">
              <a:rPr lang="en-US" smtClean="0"/>
              <a:t>15</a:t>
            </a:fld>
            <a:endParaRPr lang="en-US"/>
          </a:p>
        </p:txBody>
      </p:sp>
    </p:spTree>
    <p:extLst>
      <p:ext uri="{BB962C8B-B14F-4D97-AF65-F5344CB8AC3E}">
        <p14:creationId xmlns:p14="http://schemas.microsoft.com/office/powerpoint/2010/main" val="129512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also have “new media” which refers to:</a:t>
            </a:r>
            <a:r>
              <a:rPr lang="en-US" sz="1200" kern="1200" baseline="0" dirty="0">
                <a:solidFill>
                  <a:schemeClr val="tx1"/>
                </a:solidFill>
                <a:effectLst/>
                <a:latin typeface="+mn-lt"/>
                <a:ea typeface="+mn-ea"/>
                <a:cs typeface="+mn-cs"/>
              </a:rPr>
              <a:t> </a:t>
            </a:r>
            <a:r>
              <a:rPr lang="en-US" altLang="en-US" dirty="0"/>
              <a:t>User-driven interactive forms of communication; emphasis on </a:t>
            </a:r>
            <a:r>
              <a:rPr lang="en-US" altLang="en-US" dirty="0" err="1"/>
              <a:t>shareability</a:t>
            </a:r>
            <a:r>
              <a:rPr lang="en-US" altLang="en-US" dirty="0"/>
              <a:t> and interactivity. This can include: text messaging, social networking, memes, websites, email, blogs, podcasts, chat rooms, online videos, wikis, virtual worlds</a:t>
            </a:r>
          </a:p>
          <a:p>
            <a:endParaRPr lang="en-US" sz="1200" kern="1200" dirty="0">
              <a:solidFill>
                <a:schemeClr val="tx1"/>
              </a:solidFill>
              <a:effectLst/>
              <a:latin typeface="+mn-lt"/>
              <a:ea typeface="+mn-ea"/>
              <a:cs typeface="+mn-cs"/>
            </a:endParaRPr>
          </a:p>
          <a:p>
            <a:r>
              <a:rPr lang="en-US" dirty="0"/>
              <a:t>Meme definition:</a:t>
            </a:r>
          </a:p>
          <a:p>
            <a:r>
              <a:rPr lang="en-US" dirty="0">
                <a:effectLst/>
              </a:rPr>
              <a:t>a humorous image, video, piece of text, etc. that is copied (often with slight variations) and spread rapidly by Internet users.</a:t>
            </a:r>
          </a:p>
          <a:p>
            <a:endParaRPr lang="en-US" dirty="0"/>
          </a:p>
        </p:txBody>
      </p:sp>
      <p:sp>
        <p:nvSpPr>
          <p:cNvPr id="4" name="Slide Number Placeholder 3"/>
          <p:cNvSpPr>
            <a:spLocks noGrp="1"/>
          </p:cNvSpPr>
          <p:nvPr>
            <p:ph type="sldNum" sz="quarter" idx="10"/>
          </p:nvPr>
        </p:nvSpPr>
        <p:spPr/>
        <p:txBody>
          <a:bodyPr/>
          <a:lstStyle/>
          <a:p>
            <a:fld id="{FA7183A0-DEEB-44F1-A56B-AE166FA785FD}" type="slidenum">
              <a:rPr lang="en-US" smtClean="0"/>
              <a:t>16</a:t>
            </a:fld>
            <a:endParaRPr lang="en-US"/>
          </a:p>
        </p:txBody>
      </p:sp>
    </p:spTree>
    <p:extLst>
      <p:ext uri="{BB962C8B-B14F-4D97-AF65-F5344CB8AC3E}">
        <p14:creationId xmlns:p14="http://schemas.microsoft.com/office/powerpoint/2010/main" val="2138481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Why does media matter? As</a:t>
            </a:r>
            <a:r>
              <a:rPr lang="en-US" sz="1200" kern="1200" baseline="0" dirty="0">
                <a:solidFill>
                  <a:schemeClr val="tx1"/>
                </a:solidFill>
                <a:effectLst/>
                <a:latin typeface="+mn-lt"/>
                <a:ea typeface="+mn-ea"/>
                <a:cs typeface="+mn-cs"/>
              </a:rPr>
              <a:t> we’ve already mentioned, media can influence our perceptions about health.  We can envision it similar to that of the chicken and egg debate.  </a:t>
            </a:r>
            <a:endParaRPr lang="en-US" sz="1200" kern="1200" dirty="0">
              <a:solidFill>
                <a:schemeClr val="tx1"/>
              </a:solidFill>
              <a:effectLst/>
              <a:latin typeface="+mn-lt"/>
              <a:ea typeface="+mn-ea"/>
              <a:cs typeface="+mn-cs"/>
            </a:endParaRPr>
          </a:p>
          <a:p>
            <a:pPr lvl="1">
              <a:lnSpc>
                <a:spcPct val="90000"/>
              </a:lnSpc>
            </a:pPr>
            <a:r>
              <a:rPr lang="en-US" altLang="en-US" dirty="0"/>
              <a:t>Does media reflect reality? </a:t>
            </a:r>
          </a:p>
          <a:p>
            <a:pPr lvl="1">
              <a:lnSpc>
                <a:spcPct val="90000"/>
              </a:lnSpc>
            </a:pPr>
            <a:r>
              <a:rPr lang="en-US" altLang="en-US" dirty="0"/>
              <a:t>Does media create reality?</a:t>
            </a:r>
          </a:p>
          <a:p>
            <a:pPr>
              <a:lnSpc>
                <a:spcPct val="90000"/>
              </a:lnSpc>
            </a:pPr>
            <a:r>
              <a:rPr lang="en-US" altLang="en-US" dirty="0"/>
              <a:t>Media can be a powerful socializing agent. It can teach the values, beliefs, and norms of our culture as individuals develop identity</a:t>
            </a:r>
          </a:p>
          <a:p>
            <a:endParaRPr lang="en-US" dirty="0"/>
          </a:p>
          <a:p>
            <a:r>
              <a:rPr lang="en-US" dirty="0"/>
              <a:t>Reminds me of the Ted Talk by Chimamanda </a:t>
            </a:r>
            <a:r>
              <a:rPr lang="en-US" dirty="0" err="1"/>
              <a:t>Ngozie</a:t>
            </a:r>
            <a:r>
              <a:rPr lang="en-US" dirty="0"/>
              <a:t> Adichie “The Danger of a Single Story”</a:t>
            </a:r>
          </a:p>
        </p:txBody>
      </p:sp>
      <p:sp>
        <p:nvSpPr>
          <p:cNvPr id="4" name="Slide Number Placeholder 3"/>
          <p:cNvSpPr>
            <a:spLocks noGrp="1"/>
          </p:cNvSpPr>
          <p:nvPr>
            <p:ph type="sldNum" sz="quarter" idx="10"/>
          </p:nvPr>
        </p:nvSpPr>
        <p:spPr/>
        <p:txBody>
          <a:bodyPr/>
          <a:lstStyle/>
          <a:p>
            <a:fld id="{FA7183A0-DEEB-44F1-A56B-AE166FA785FD}" type="slidenum">
              <a:rPr lang="en-US" smtClean="0"/>
              <a:t>17</a:t>
            </a:fld>
            <a:endParaRPr lang="en-US"/>
          </a:p>
        </p:txBody>
      </p:sp>
    </p:spTree>
    <p:extLst>
      <p:ext uri="{BB962C8B-B14F-4D97-AF65-F5344CB8AC3E}">
        <p14:creationId xmlns:p14="http://schemas.microsoft.com/office/powerpoint/2010/main" val="4099217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953BEC-8E16-4FAB-AB42-C33A9D37E2AD}" type="slidenum">
              <a:rPr lang="en-US" altLang="en-US"/>
              <a:pPr/>
              <a:t>18</a:t>
            </a:fld>
            <a:endParaRPr lang="en-US" alt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ltLang="en-US" dirty="0"/>
              <a:t>Allows</a:t>
            </a:r>
            <a:r>
              <a:rPr lang="en-US" altLang="en-US" baseline="0" dirty="0"/>
              <a:t> us to critically assess the messages and information provided in the media.</a:t>
            </a:r>
          </a:p>
          <a:p>
            <a:endParaRPr lang="en-US" altLang="en-US" dirty="0"/>
          </a:p>
          <a:p>
            <a:r>
              <a:rPr lang="en-US" altLang="en-US" dirty="0"/>
              <a:t>Having</a:t>
            </a:r>
            <a:r>
              <a:rPr lang="en-US" altLang="en-US" baseline="0" dirty="0"/>
              <a:t> media literacy is being able to access, analyze, evaluate, and create messages in a variety of forms.  As Dr. Friedman described, wh</a:t>
            </a:r>
            <a:r>
              <a:rPr lang="en-US" altLang="en-US" dirty="0"/>
              <a:t>at is presented in the media may not be commensurate with the state of the science or representative of all populations and we need to</a:t>
            </a:r>
            <a:r>
              <a:rPr lang="en-US" altLang="en-US" baseline="0" dirty="0"/>
              <a:t> ensure that communities know how to accurately interpret information in the media.  So media literacy is really a f</a:t>
            </a:r>
            <a:r>
              <a:rPr lang="en-US" altLang="en-US" dirty="0"/>
              <a:t>ramework for understanding messages and helping</a:t>
            </a:r>
            <a:r>
              <a:rPr lang="en-US" altLang="en-US" baseline="0" dirty="0"/>
              <a:t> us to be</a:t>
            </a:r>
            <a:r>
              <a:rPr lang="en-US" altLang="en-US" dirty="0"/>
              <a:t> intelligent consumers of media information.</a:t>
            </a:r>
          </a:p>
          <a:p>
            <a:endParaRPr lang="en-US" altLang="en-US" dirty="0"/>
          </a:p>
          <a:p>
            <a:r>
              <a:rPr lang="en-US" altLang="en-US" dirty="0"/>
              <a:t>Youth begin by defining media, then analyzing it using the five key media literacy questions, they must then evaluate it by relating it to their own personal experiences and judging it against their own values.  Finally, youth participate in the creation of a media message which demonstrates their appreciation for the production aspect of media.</a:t>
            </a:r>
          </a:p>
          <a:p>
            <a:endParaRPr lang="en-US" altLang="en-US" dirty="0"/>
          </a:p>
          <a:p>
            <a:r>
              <a:rPr lang="en-US" altLang="en-US" dirty="0"/>
              <a:t>Media literacy involves basic critical thinking skills</a:t>
            </a:r>
          </a:p>
          <a:p>
            <a:pPr lvl="1"/>
            <a:r>
              <a:rPr lang="en-US" altLang="en-US" dirty="0"/>
              <a:t>Knowing how to identify key concepts; how to make connections between multiple ideas</a:t>
            </a:r>
          </a:p>
          <a:p>
            <a:pPr lvl="1"/>
            <a:r>
              <a:rPr lang="en-US" altLang="en-US" dirty="0"/>
              <a:t>How to ask pertinent questions; formulate responses</a:t>
            </a:r>
          </a:p>
          <a:p>
            <a:pPr lvl="1"/>
            <a:r>
              <a:rPr lang="en-US" altLang="en-US" dirty="0"/>
              <a:t>Identify fallacies		</a:t>
            </a:r>
            <a:r>
              <a:rPr lang="en-US" altLang="en-US" sz="900" dirty="0"/>
              <a:t>(Center for Media Literacy, 2003)</a:t>
            </a:r>
          </a:p>
          <a:p>
            <a:pPr lvl="1"/>
            <a:endParaRPr lang="en-US" altLang="en-US" sz="900" dirty="0"/>
          </a:p>
          <a:p>
            <a:r>
              <a:rPr lang="en-US" altLang="en-US" dirty="0"/>
              <a:t>Media literacy avoids “negating” media that many youth enjoy and highly respect</a:t>
            </a:r>
          </a:p>
          <a:p>
            <a:endParaRPr lang="en-US" altLang="en-US" dirty="0"/>
          </a:p>
        </p:txBody>
      </p:sp>
    </p:spTree>
    <p:extLst>
      <p:ext uri="{BB962C8B-B14F-4D97-AF65-F5344CB8AC3E}">
        <p14:creationId xmlns:p14="http://schemas.microsoft.com/office/powerpoint/2010/main" val="1777496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sex in the media.</a:t>
            </a:r>
          </a:p>
          <a:p>
            <a:endParaRPr lang="en-US" dirty="0"/>
          </a:p>
        </p:txBody>
      </p:sp>
      <p:sp>
        <p:nvSpPr>
          <p:cNvPr id="4" name="Slide Number Placeholder 3"/>
          <p:cNvSpPr>
            <a:spLocks noGrp="1"/>
          </p:cNvSpPr>
          <p:nvPr>
            <p:ph type="sldNum" sz="quarter" idx="10"/>
          </p:nvPr>
        </p:nvSpPr>
        <p:spPr/>
        <p:txBody>
          <a:bodyPr/>
          <a:lstStyle/>
          <a:p>
            <a:fld id="{0FA7F512-BCC4-41CB-8763-25E206AF40D3}" type="slidenum">
              <a:rPr lang="en-US" smtClean="0"/>
              <a:t>19</a:t>
            </a:fld>
            <a:endParaRPr lang="en-US"/>
          </a:p>
        </p:txBody>
      </p:sp>
    </p:spTree>
    <p:extLst>
      <p:ext uri="{BB962C8B-B14F-4D97-AF65-F5344CB8AC3E}">
        <p14:creationId xmlns:p14="http://schemas.microsoft.com/office/powerpoint/2010/main" val="3591113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Seeing evidence of sexual images in the media is not a new phenomenon.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see examples, likely daily, that can be categorized as either suggestive or overt. “Suggestive” implies that the image or message is something that makes you </a:t>
            </a:r>
            <a:r>
              <a:rPr lang="en-US" i="1" dirty="0"/>
              <a:t>think</a:t>
            </a:r>
            <a:r>
              <a:rPr lang="en-US" dirty="0"/>
              <a:t> about sex, whereas “overt” images and messages are plainly and clearly about sex, sexuality, or sexual relationships.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the amount of sexual content in the media has increased over time. In fact, some would say that the phenomenon is </a:t>
            </a:r>
            <a:r>
              <a:rPr lang="en-US" sz="1200" kern="1200" dirty="0">
                <a:solidFill>
                  <a:schemeClr val="tx1"/>
                </a:solidFill>
                <a:effectLst/>
                <a:latin typeface="+mn-lt"/>
                <a:ea typeface="+mn-ea"/>
                <a:cs typeface="+mn-cs"/>
              </a:rPr>
              <a:t>more acceptable as normative and as part of mainstream 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the extant research in this arena, m</a:t>
            </a:r>
            <a:r>
              <a:rPr lang="en-US" baseline="0" dirty="0"/>
              <a:t>ost of the studies have been about youth rather than aging or older adults.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Talk about sex on TV can occur as often as 8–10 times per hour, and the amount of sexual content continues to rise. Remarkably, shows targeted at teens actually have more sexual content than adult shows (Kunkel, </a:t>
            </a:r>
            <a:r>
              <a:rPr lang="en-US" baseline="0" dirty="0" err="1"/>
              <a:t>Eyal</a:t>
            </a:r>
            <a:r>
              <a:rPr lang="en-US" baseline="0" dirty="0"/>
              <a:t>, Finnerty, </a:t>
            </a:r>
            <a:r>
              <a:rPr lang="en-US" baseline="0" dirty="0" err="1"/>
              <a:t>Biely</a:t>
            </a:r>
            <a:r>
              <a:rPr lang="en-US" baseline="0" dirty="0"/>
              <a:t>, &amp; </a:t>
            </a:r>
            <a:r>
              <a:rPr lang="en-US" baseline="0" dirty="0" err="1"/>
              <a:t>Donnerstein</a:t>
            </a:r>
            <a:r>
              <a:rPr lang="en-US" baseline="0" dirty="0"/>
              <a:t>, 2005). Teen magazines devote an average of 2.5 pages per issue to sexual topics (Brown &amp; Strasburger, 2007; Walsh-Childers, </a:t>
            </a:r>
            <a:r>
              <a:rPr lang="en-US" baseline="0" dirty="0" err="1"/>
              <a:t>Gotthoffer</a:t>
            </a:r>
            <a:r>
              <a:rPr lang="en-US" baseline="0" dirty="0"/>
              <a:t>, </a:t>
            </a:r>
            <a:r>
              <a:rPr lang="en-US" baseline="0" dirty="0" err="1"/>
              <a:t>Lepre</a:t>
            </a:r>
            <a:r>
              <a:rPr lang="en-US" baseline="0" dirty="0"/>
              <a:t>, 2002). A national study of 1560 Internet users ages 10–17 found that 1% of youth self-reported sending sexual images of themselves and 5.9% of youth reported that they had received sexual images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Mitchell, </a:t>
            </a:r>
            <a:r>
              <a:rPr lang="en-US" sz="1200" kern="1200" dirty="0" err="1">
                <a:solidFill>
                  <a:schemeClr val="tx1"/>
                </a:solidFill>
                <a:effectLst/>
                <a:latin typeface="+mn-lt"/>
                <a:ea typeface="+mn-ea"/>
                <a:cs typeface="+mn-cs"/>
              </a:rPr>
              <a:t>Finkelhor</a:t>
            </a:r>
            <a:r>
              <a:rPr lang="en-US" sz="1200" kern="1200" dirty="0">
                <a:solidFill>
                  <a:schemeClr val="tx1"/>
                </a:solidFill>
                <a:effectLst/>
                <a:latin typeface="+mn-lt"/>
                <a:ea typeface="+mn-ea"/>
                <a:cs typeface="+mn-cs"/>
              </a:rPr>
              <a:t>, Jones, &amp; Wolak, 2011).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Abundant research documents that the media can exert a powerful influence on children and teenagers. Dozens of studies show that teenagers learn information and attitudes about sex and sexuality from the media, and that heavy consumers of media are more likely to think that real human behavior mimics behavior seen on TV and in movies (the “cultivation hypothesis”) (Fisher et al., 2009; Wright, </a:t>
            </a:r>
            <a:r>
              <a:rPr lang="en-US" sz="1200" kern="1200" dirty="0" err="1">
                <a:solidFill>
                  <a:schemeClr val="tx1"/>
                </a:solidFill>
                <a:effectLst/>
                <a:latin typeface="+mn-lt"/>
                <a:ea typeface="+mn-ea"/>
                <a:cs typeface="+mn-cs"/>
              </a:rPr>
              <a:t>Malamuth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Donnerstein</a:t>
            </a:r>
            <a:r>
              <a:rPr lang="en-US" sz="1200" kern="1200" dirty="0">
                <a:solidFill>
                  <a:schemeClr val="tx1"/>
                </a:solidFill>
                <a:effectLst/>
                <a:latin typeface="+mn-lt"/>
                <a:ea typeface="+mn-ea"/>
                <a:cs typeface="+mn-cs"/>
              </a:rPr>
              <a:t>, 2012).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Evidence indicates that frequent and involved exposure to sexually oriented genres (i.e., soap operas and music videos) is associated with greater acceptance of stereotypical and casual attitudes about sex, with higher expectations about the prevalence of sexual activity and of certain sexual outcomes, and, even occasionally, with greater levels of sexual experience (Ward, 2003).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 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-Kunkel D, </a:t>
            </a:r>
            <a:r>
              <a:rPr lang="en-US" altLang="zh-CN" sz="1200" kern="1200" dirty="0" err="1">
                <a:solidFill>
                  <a:schemeClr val="tx1"/>
                </a:solidFill>
                <a:effectLst/>
                <a:latin typeface="+mn-lt"/>
                <a:ea typeface="+mn-ea"/>
                <a:cs typeface="+mn-cs"/>
              </a:rPr>
              <a:t>Eyal</a:t>
            </a:r>
            <a:r>
              <a:rPr lang="en-US" altLang="zh-CN" sz="1200" kern="1200" dirty="0">
                <a:solidFill>
                  <a:schemeClr val="tx1"/>
                </a:solidFill>
                <a:effectLst/>
                <a:latin typeface="+mn-lt"/>
                <a:ea typeface="+mn-ea"/>
                <a:cs typeface="+mn-cs"/>
              </a:rPr>
              <a:t> K, Finnerty K, </a:t>
            </a:r>
            <a:r>
              <a:rPr lang="en-US" altLang="zh-CN" sz="1200" kern="1200" dirty="0" err="1">
                <a:solidFill>
                  <a:schemeClr val="tx1"/>
                </a:solidFill>
                <a:effectLst/>
                <a:latin typeface="+mn-lt"/>
                <a:ea typeface="+mn-ea"/>
                <a:cs typeface="+mn-cs"/>
              </a:rPr>
              <a:t>Biely</a:t>
            </a:r>
            <a:r>
              <a:rPr lang="en-US" altLang="zh-CN" sz="1200" kern="1200" dirty="0">
                <a:solidFill>
                  <a:schemeClr val="tx1"/>
                </a:solidFill>
                <a:effectLst/>
                <a:latin typeface="+mn-lt"/>
                <a:ea typeface="+mn-ea"/>
                <a:cs typeface="+mn-cs"/>
              </a:rPr>
              <a:t> E, </a:t>
            </a:r>
            <a:r>
              <a:rPr lang="en-US" altLang="zh-CN" sz="1200" kern="1200" dirty="0" err="1">
                <a:solidFill>
                  <a:schemeClr val="tx1"/>
                </a:solidFill>
                <a:effectLst/>
                <a:latin typeface="+mn-lt"/>
                <a:ea typeface="+mn-ea"/>
                <a:cs typeface="+mn-cs"/>
              </a:rPr>
              <a:t>Donnerstein</a:t>
            </a:r>
            <a:r>
              <a:rPr lang="en-US" altLang="zh-CN" sz="1200" kern="1200" dirty="0">
                <a:solidFill>
                  <a:schemeClr val="tx1"/>
                </a:solidFill>
                <a:effectLst/>
                <a:latin typeface="+mn-lt"/>
                <a:ea typeface="+mn-ea"/>
                <a:cs typeface="+mn-cs"/>
              </a:rPr>
              <a:t> E. Sex on TV 4: A Biennial Report to the Kaiser Family Foundation. Menlo Park, CA: Kaiser Family Foundation; 2005.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-Walsh-Childers K, </a:t>
            </a:r>
            <a:r>
              <a:rPr lang="en-US" altLang="zh-CN" sz="1200" kern="1200" dirty="0" err="1">
                <a:solidFill>
                  <a:schemeClr val="tx1"/>
                </a:solidFill>
                <a:effectLst/>
                <a:latin typeface="+mn-lt"/>
                <a:ea typeface="+mn-ea"/>
                <a:cs typeface="+mn-cs"/>
              </a:rPr>
              <a:t>Gotthoffer</a:t>
            </a:r>
            <a:r>
              <a:rPr lang="en-US" altLang="zh-CN" sz="1200" kern="1200" dirty="0">
                <a:solidFill>
                  <a:schemeClr val="tx1"/>
                </a:solidFill>
                <a:effectLst/>
                <a:latin typeface="+mn-lt"/>
                <a:ea typeface="+mn-ea"/>
                <a:cs typeface="+mn-cs"/>
              </a:rPr>
              <a:t> A, </a:t>
            </a:r>
            <a:r>
              <a:rPr lang="en-US" altLang="zh-CN" sz="1200" kern="1200" dirty="0" err="1">
                <a:solidFill>
                  <a:schemeClr val="tx1"/>
                </a:solidFill>
                <a:effectLst/>
                <a:latin typeface="+mn-lt"/>
                <a:ea typeface="+mn-ea"/>
                <a:cs typeface="+mn-cs"/>
              </a:rPr>
              <a:t>Lepre</a:t>
            </a:r>
            <a:r>
              <a:rPr lang="en-US" altLang="zh-CN" sz="1200" kern="1200" dirty="0">
                <a:solidFill>
                  <a:schemeClr val="tx1"/>
                </a:solidFill>
                <a:effectLst/>
                <a:latin typeface="+mn-lt"/>
                <a:ea typeface="+mn-ea"/>
                <a:cs typeface="+mn-cs"/>
              </a:rPr>
              <a:t> CR. From “just the facts” to “downright salacious:” teens’ and women’s magazines’ coverage of sex and sexual health. In: Brown JD, Steele JR, </a:t>
            </a:r>
            <a:r>
              <a:rPr lang="en-US" altLang="zh-CN" sz="1200" kern="1200" dirty="0" err="1">
                <a:solidFill>
                  <a:schemeClr val="tx1"/>
                </a:solidFill>
                <a:effectLst/>
                <a:latin typeface="+mn-lt"/>
                <a:ea typeface="+mn-ea"/>
                <a:cs typeface="+mn-cs"/>
              </a:rPr>
              <a:t>WalshChilders</a:t>
            </a:r>
            <a:r>
              <a:rPr lang="en-US" altLang="zh-CN" sz="1200" kern="1200" dirty="0">
                <a:solidFill>
                  <a:schemeClr val="tx1"/>
                </a:solidFill>
                <a:effectLst/>
                <a:latin typeface="+mn-lt"/>
                <a:ea typeface="+mn-ea"/>
                <a:cs typeface="+mn-cs"/>
              </a:rPr>
              <a:t> K, eds. Sexual Teens, Sexual Media. Hillsdale, NJ: Lawrence Erlbaum; 2002:153–171.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-Brown JD, Strasburger VC. From Calvin Klein to Paris Hilton and </a:t>
            </a:r>
            <a:r>
              <a:rPr lang="en-US" altLang="zh-CN" sz="1200" kern="1200" dirty="0" err="1">
                <a:solidFill>
                  <a:schemeClr val="tx1"/>
                </a:solidFill>
                <a:effectLst/>
                <a:latin typeface="+mn-lt"/>
                <a:ea typeface="+mn-ea"/>
                <a:cs typeface="+mn-cs"/>
              </a:rPr>
              <a:t>MySpace</a:t>
            </a:r>
            <a:r>
              <a:rPr lang="en-US" altLang="zh-CN" sz="1200" kern="1200" dirty="0">
                <a:solidFill>
                  <a:schemeClr val="tx1"/>
                </a:solidFill>
                <a:effectLst/>
                <a:latin typeface="+mn-lt"/>
                <a:ea typeface="+mn-ea"/>
                <a:cs typeface="+mn-cs"/>
              </a:rPr>
              <a:t>: adolescents, sex and the media. </a:t>
            </a:r>
            <a:r>
              <a:rPr lang="en-US" altLang="zh-CN" sz="1200" kern="1200" dirty="0" err="1">
                <a:solidFill>
                  <a:schemeClr val="tx1"/>
                </a:solidFill>
                <a:effectLst/>
                <a:latin typeface="+mn-lt"/>
                <a:ea typeface="+mn-ea"/>
                <a:cs typeface="+mn-cs"/>
              </a:rPr>
              <a:t>Adolesc</a:t>
            </a:r>
            <a:r>
              <a:rPr lang="en-US" altLang="zh-CN" sz="1200" kern="1200" dirty="0">
                <a:solidFill>
                  <a:schemeClr val="tx1"/>
                </a:solidFill>
                <a:effectLst/>
                <a:latin typeface="+mn-lt"/>
                <a:ea typeface="+mn-ea"/>
                <a:cs typeface="+mn-cs"/>
              </a:rPr>
              <a:t> Med State Art Rev. 2007;18:484–507.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-Mitchell K, </a:t>
            </a:r>
            <a:r>
              <a:rPr lang="en-US" altLang="zh-CN" sz="1200" kern="1200" dirty="0" err="1">
                <a:solidFill>
                  <a:schemeClr val="tx1"/>
                </a:solidFill>
                <a:effectLst/>
                <a:latin typeface="+mn-lt"/>
                <a:ea typeface="+mn-ea"/>
                <a:cs typeface="+mn-cs"/>
              </a:rPr>
              <a:t>Finkelhor</a:t>
            </a:r>
            <a:r>
              <a:rPr lang="en-US" altLang="zh-CN" sz="1200" kern="1200" dirty="0">
                <a:solidFill>
                  <a:schemeClr val="tx1"/>
                </a:solidFill>
                <a:effectLst/>
                <a:latin typeface="+mn-lt"/>
                <a:ea typeface="+mn-ea"/>
                <a:cs typeface="+mn-cs"/>
              </a:rPr>
              <a:t> D, Jones L, Wolak J. Youth sexting: past year prevalence and episode characteristics from a National Study of Youth. Manuscript under review, 2011.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-Wright PJ, </a:t>
            </a:r>
            <a:r>
              <a:rPr lang="en-US" sz="1200" kern="1200" dirty="0" err="1">
                <a:solidFill>
                  <a:schemeClr val="tx1"/>
                </a:solidFill>
                <a:effectLst/>
                <a:latin typeface="+mn-lt"/>
                <a:ea typeface="+mn-ea"/>
                <a:cs typeface="+mn-cs"/>
              </a:rPr>
              <a:t>Malamuth</a:t>
            </a:r>
            <a:r>
              <a:rPr lang="en-US" sz="1200" kern="1200" dirty="0">
                <a:solidFill>
                  <a:schemeClr val="tx1"/>
                </a:solidFill>
                <a:effectLst/>
                <a:latin typeface="+mn-lt"/>
                <a:ea typeface="+mn-ea"/>
                <a:cs typeface="+mn-cs"/>
              </a:rPr>
              <a:t> NM, </a:t>
            </a:r>
            <a:r>
              <a:rPr lang="en-US" sz="1200" kern="1200" dirty="0" err="1">
                <a:solidFill>
                  <a:schemeClr val="tx1"/>
                </a:solidFill>
                <a:effectLst/>
                <a:latin typeface="+mn-lt"/>
                <a:ea typeface="+mn-ea"/>
                <a:cs typeface="+mn-cs"/>
              </a:rPr>
              <a:t>Donnerstein</a:t>
            </a:r>
            <a:r>
              <a:rPr lang="en-US" sz="1200" kern="1200" dirty="0">
                <a:solidFill>
                  <a:schemeClr val="tx1"/>
                </a:solidFill>
                <a:effectLst/>
                <a:latin typeface="+mn-lt"/>
                <a:ea typeface="+mn-ea"/>
                <a:cs typeface="+mn-cs"/>
              </a:rPr>
              <a:t> E. Research on sex in the media: what do we know about effects on children and adolescents. In: Singer DG, Singer JL, eds. Handbook of Children and the Media. 2nd ed. Thousand Oaks, CA: Sage; 2012, pp. 273–302.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-Fisher DA, Hill DL, Grube JW, </a:t>
            </a:r>
            <a:r>
              <a:rPr lang="en-US" sz="1200" kern="1200" dirty="0" err="1">
                <a:solidFill>
                  <a:schemeClr val="tx1"/>
                </a:solidFill>
                <a:effectLst/>
                <a:latin typeface="+mn-lt"/>
                <a:ea typeface="+mn-ea"/>
                <a:cs typeface="+mn-cs"/>
              </a:rPr>
              <a:t>Bersamin</a:t>
            </a:r>
            <a:r>
              <a:rPr lang="en-US" sz="1200" kern="1200" dirty="0">
                <a:solidFill>
                  <a:schemeClr val="tx1"/>
                </a:solidFill>
                <a:effectLst/>
                <a:latin typeface="+mn-lt"/>
                <a:ea typeface="+mn-ea"/>
                <a:cs typeface="+mn-cs"/>
              </a:rPr>
              <a:t> MM, Walker S, Gruber EL. Televised sexual content and parental mediation: influences on adolescent sexuality. Media Psychol. 2009;12:121–147.</a:t>
            </a:r>
          </a:p>
          <a:p>
            <a:r>
              <a:rPr lang="en-US" dirty="0"/>
              <a:t>-</a:t>
            </a:r>
            <a:r>
              <a:rPr lang="en-US" altLang="zh-CN" sz="1200" kern="1200" dirty="0">
                <a:solidFill>
                  <a:schemeClr val="tx1"/>
                </a:solidFill>
                <a:effectLst/>
                <a:latin typeface="+mn-lt"/>
                <a:ea typeface="+mn-ea"/>
                <a:cs typeface="+mn-cs"/>
              </a:rPr>
              <a:t>Ward, L. Monique. "Understanding the role of entertainment media in the sexual socialization of American youth: A review of empirical research." Developmental Review 23.3 (2003): 347-388.</a:t>
            </a:r>
          </a:p>
        </p:txBody>
      </p:sp>
      <p:sp>
        <p:nvSpPr>
          <p:cNvPr id="4" name="Slide Number Placeholder 3"/>
          <p:cNvSpPr>
            <a:spLocks noGrp="1"/>
          </p:cNvSpPr>
          <p:nvPr>
            <p:ph type="sldNum" sz="quarter" idx="10"/>
          </p:nvPr>
        </p:nvSpPr>
        <p:spPr/>
        <p:txBody>
          <a:bodyPr/>
          <a:lstStyle/>
          <a:p>
            <a:fld id="{FA7183A0-DEEB-44F1-A56B-AE166FA785FD}" type="slidenum">
              <a:rPr lang="en-US" smtClean="0"/>
              <a:t>20</a:t>
            </a:fld>
            <a:endParaRPr lang="en-US"/>
          </a:p>
        </p:txBody>
      </p:sp>
    </p:spTree>
    <p:extLst>
      <p:ext uri="{BB962C8B-B14F-4D97-AF65-F5344CB8AC3E}">
        <p14:creationId xmlns:p14="http://schemas.microsoft.com/office/powerpoint/2010/main" val="2791685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Research has shown that media may influence early sexual behavior.</a:t>
            </a:r>
          </a:p>
          <a:p>
            <a:r>
              <a:rPr lang="en-US" sz="1200" kern="1200" dirty="0">
                <a:solidFill>
                  <a:schemeClr val="tx1"/>
                </a:solidFill>
                <a:effectLst/>
                <a:latin typeface="+mn-lt"/>
                <a:ea typeface="+mn-ea"/>
                <a:cs typeface="+mn-cs"/>
              </a:rPr>
              <a:t>In a study conducted in 2013, researchers </a:t>
            </a:r>
            <a:r>
              <a:rPr lang="en-US" sz="1200" b="0" i="0" kern="1200" dirty="0">
                <a:solidFill>
                  <a:schemeClr val="tx1"/>
                </a:solidFill>
                <a:effectLst/>
                <a:latin typeface="+mn-lt"/>
                <a:ea typeface="+mn-ea"/>
                <a:cs typeface="+mn-cs"/>
              </a:rPr>
              <a:t>investigated whether sexual media content and/or contextual factors (like co-viewing and parental media restrictions) were associated with early sexual </a:t>
            </a:r>
            <a:r>
              <a:rPr lang="en-US" sz="1200" b="0" i="0" kern="1200" dirty="0" err="1">
                <a:solidFill>
                  <a:schemeClr val="tx1"/>
                </a:solidFill>
                <a:effectLst/>
                <a:latin typeface="+mn-lt"/>
                <a:ea typeface="+mn-ea"/>
                <a:cs typeface="+mn-cs"/>
              </a:rPr>
              <a:t>behaviour</a:t>
            </a:r>
            <a:r>
              <a:rPr lang="en-US" sz="1200" b="0" i="0" kern="1200" dirty="0">
                <a:solidFill>
                  <a:schemeClr val="tx1"/>
                </a:solidFill>
                <a:effectLst/>
                <a:latin typeface="+mn-lt"/>
                <a:ea typeface="+mn-ea"/>
                <a:cs typeface="+mn-cs"/>
              </a:rPr>
              <a:t>. They found that the likelihood of sexual intercourse was lower with parental restriction of sexual media and same-sex peer co-viewing; but higher with mixed-sex peer co-viewing. </a:t>
            </a:r>
          </a:p>
          <a:p>
            <a:endParaRPr lang="en-US" sz="1200" b="0" i="0" kern="1200" dirty="0">
              <a:solidFill>
                <a:schemeClr val="tx1"/>
              </a:solidFill>
              <a:effectLst/>
              <a:latin typeface="+mn-lt"/>
              <a:ea typeface="+mn-ea"/>
              <a:cs typeface="+mn-cs"/>
            </a:endParaRPr>
          </a:p>
          <a:p>
            <a:r>
              <a:rPr lang="en-US" dirty="0"/>
              <a:t>Another study examined how levels of sexually explicit material (SEM) use during adolescence and young adulthood were associated with sexual preference, sexual behaviors, and sexual and relationship satisfaction. Results revealed that both the frequency of SEM use and number of SEM types viewed were uniquely associated with more sexual experience. Higher frequencies of SEM use were associated with less sexual and relationship satisfaction. SEM viewing may set up young adults to expect unrealistic sexual encounters (Morgan, 2011).</a:t>
            </a:r>
          </a:p>
          <a:p>
            <a:endParaRPr lang="en-US" dirty="0"/>
          </a:p>
          <a:p>
            <a:r>
              <a:rPr lang="en-US" dirty="0"/>
              <a:t>A study by Chandra et al. (2008) also reported a longitudinal association between watching sex on television as a teen (ages 12–17 years) and pregnancy before the age of 20.</a:t>
            </a:r>
          </a:p>
          <a:p>
            <a:endParaRPr lang="en-US" dirty="0"/>
          </a:p>
          <a:p>
            <a:r>
              <a:rPr lang="en-US" dirty="0"/>
              <a:t>Sexual media exposure among youth is concerning because we need to know what the youth are experiencing…what are they seeing, what are they hearing…how are they interpreting the images? Also, are these images presented at one point in time, or repeatedly over time? Also, we know that the content could be questionable, inaccurate, and as we’ve seen, likely to be associated with risk behavior.</a:t>
            </a:r>
          </a:p>
          <a:p>
            <a:endParaRPr lang="en-US" dirty="0"/>
          </a:p>
          <a:p>
            <a:r>
              <a:rPr lang="en-US" dirty="0"/>
              <a:t>All of this could present an opportunity in public health for delivering counter messaging and images that are of sexual health in nature or could serve as opportunities to evaluate current sexual content accessed by youth.</a:t>
            </a:r>
          </a:p>
        </p:txBody>
      </p:sp>
      <p:sp>
        <p:nvSpPr>
          <p:cNvPr id="4" name="Slide Number Placeholder 3"/>
          <p:cNvSpPr>
            <a:spLocks noGrp="1"/>
          </p:cNvSpPr>
          <p:nvPr>
            <p:ph type="sldNum" sz="quarter" idx="10"/>
          </p:nvPr>
        </p:nvSpPr>
        <p:spPr/>
        <p:txBody>
          <a:bodyPr/>
          <a:lstStyle/>
          <a:p>
            <a:fld id="{FA7183A0-DEEB-44F1-A56B-AE166FA785FD}" type="slidenum">
              <a:rPr lang="en-US" smtClean="0"/>
              <a:t>21</a:t>
            </a:fld>
            <a:endParaRPr lang="en-US"/>
          </a:p>
        </p:txBody>
      </p:sp>
    </p:spTree>
    <p:extLst>
      <p:ext uri="{BB962C8B-B14F-4D97-AF65-F5344CB8AC3E}">
        <p14:creationId xmlns:p14="http://schemas.microsoft.com/office/powerpoint/2010/main" val="426192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Periodical-- Express: Home of the Daily and Sunday Express</a:t>
            </a:r>
          </a:p>
          <a:p>
            <a:r>
              <a:rPr lang="en-US" dirty="0"/>
              <a:t>Source: https://www.express.co.uk/news/uk/820737/regular-sex-key-to-improved-brain-power-in-old-age</a:t>
            </a:r>
          </a:p>
        </p:txBody>
      </p:sp>
      <p:sp>
        <p:nvSpPr>
          <p:cNvPr id="4" name="Slide Number Placeholder 3"/>
          <p:cNvSpPr>
            <a:spLocks noGrp="1"/>
          </p:cNvSpPr>
          <p:nvPr>
            <p:ph type="sldNum" sz="quarter" idx="5"/>
          </p:nvPr>
        </p:nvSpPr>
        <p:spPr/>
        <p:txBody>
          <a:bodyPr/>
          <a:lstStyle/>
          <a:p>
            <a:fld id="{0FA7F512-BCC4-41CB-8763-25E206AF40D3}" type="slidenum">
              <a:rPr lang="en-US" smtClean="0"/>
              <a:t>2</a:t>
            </a:fld>
            <a:endParaRPr lang="en-US"/>
          </a:p>
        </p:txBody>
      </p:sp>
    </p:spTree>
    <p:extLst>
      <p:ext uri="{BB962C8B-B14F-4D97-AF65-F5344CB8AC3E}">
        <p14:creationId xmlns:p14="http://schemas.microsoft.com/office/powerpoint/2010/main" val="2186509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examine a few images.</a:t>
            </a:r>
          </a:p>
          <a:p>
            <a:endParaRPr lang="en-US" dirty="0"/>
          </a:p>
          <a:p>
            <a:r>
              <a:rPr lang="en-US" dirty="0"/>
              <a:t>The first is a cartoon that illustrates an adult and child (possibly father and son) having the “sex talk”. Here the adult says, “I think it’s time we had a talk about sex.” The child responds with, “What would you like to know.” This image is ironic because typically the flow of information occurs from the adult to the child; however, as is becoming increasingly the case, the </a:t>
            </a:r>
            <a:r>
              <a:rPr lang="en-US" i="1" dirty="0"/>
              <a:t>child</a:t>
            </a:r>
            <a:r>
              <a:rPr lang="en-US" dirty="0"/>
              <a:t> is learning about and may even be able to inform the </a:t>
            </a:r>
            <a:r>
              <a:rPr lang="en-US" i="1" dirty="0"/>
              <a:t>adult</a:t>
            </a:r>
            <a:r>
              <a:rPr lang="en-US" dirty="0"/>
              <a:t> about sex. I think it no coincidence that the young person is sitting in front of a computer, a source of much more information about sex than most parents want to share with their youth.</a:t>
            </a:r>
          </a:p>
          <a:p>
            <a:endParaRPr lang="en-US" dirty="0"/>
          </a:p>
          <a:p>
            <a:r>
              <a:rPr lang="en-US" dirty="0"/>
              <a:t>As a health educator, I delight in the notion that 1+1=3, not the standard mathematical response of “2”, that is if a condom is not used when having sexual intercourse.</a:t>
            </a:r>
          </a:p>
          <a:p>
            <a:endParaRPr lang="en-US" dirty="0"/>
          </a:p>
        </p:txBody>
      </p:sp>
      <p:sp>
        <p:nvSpPr>
          <p:cNvPr id="4" name="Slide Number Placeholder 3"/>
          <p:cNvSpPr>
            <a:spLocks noGrp="1"/>
          </p:cNvSpPr>
          <p:nvPr>
            <p:ph type="sldNum" sz="quarter" idx="10"/>
          </p:nvPr>
        </p:nvSpPr>
        <p:spPr/>
        <p:txBody>
          <a:bodyPr/>
          <a:lstStyle/>
          <a:p>
            <a:fld id="{FA7183A0-DEEB-44F1-A56B-AE166FA785FD}" type="slidenum">
              <a:rPr lang="en-US" smtClean="0"/>
              <a:t>22</a:t>
            </a:fld>
            <a:endParaRPr lang="en-US"/>
          </a:p>
        </p:txBody>
      </p:sp>
    </p:spTree>
    <p:extLst>
      <p:ext uri="{BB962C8B-B14F-4D97-AF65-F5344CB8AC3E}">
        <p14:creationId xmlns:p14="http://schemas.microsoft.com/office/powerpoint/2010/main" val="2947392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there is this image. In sexual health education the notion of a person having sex with everyone their partner has had sex with is depicted here. I’ll ask the same question from the previous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your thoughts about the necessity of this image to “sell” or communicate this idea?</a:t>
            </a:r>
          </a:p>
          <a:p>
            <a:endParaRPr lang="en-US" dirty="0"/>
          </a:p>
        </p:txBody>
      </p:sp>
      <p:sp>
        <p:nvSpPr>
          <p:cNvPr id="4" name="Slide Number Placeholder 3"/>
          <p:cNvSpPr>
            <a:spLocks noGrp="1"/>
          </p:cNvSpPr>
          <p:nvPr>
            <p:ph type="sldNum" sz="quarter" idx="5"/>
          </p:nvPr>
        </p:nvSpPr>
        <p:spPr/>
        <p:txBody>
          <a:bodyPr/>
          <a:lstStyle/>
          <a:p>
            <a:fld id="{0FA7F512-BCC4-41CB-8763-25E206AF40D3}" type="slidenum">
              <a:rPr lang="en-US" smtClean="0"/>
              <a:t>23</a:t>
            </a:fld>
            <a:endParaRPr lang="en-US"/>
          </a:p>
        </p:txBody>
      </p:sp>
    </p:spTree>
    <p:extLst>
      <p:ext uri="{BB962C8B-B14F-4D97-AF65-F5344CB8AC3E}">
        <p14:creationId xmlns:p14="http://schemas.microsoft.com/office/powerpoint/2010/main" val="2462063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Coventry</a:t>
            </a:r>
          </a:p>
          <a:p>
            <a:r>
              <a:rPr lang="en-US" sz="1200" b="1" kern="1200" dirty="0">
                <a:solidFill>
                  <a:schemeClr val="tx1"/>
                </a:solidFill>
                <a:effectLst/>
                <a:latin typeface="+mn-lt"/>
                <a:ea typeface="+mn-ea"/>
                <a:cs typeface="+mn-cs"/>
              </a:rPr>
              <a:t>No.1 Modern University in the Midlands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Guardian University Guide 2021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1st for Overseas Student Experiences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based on student trips abroad from HESA 2018/19 UK data</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Top 30 in the World for International Students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QS World University Rankings 2021</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University of the Year for Student Experience 2019</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Times and Sunday Times Good University Guide 2019</a:t>
            </a:r>
          </a:p>
          <a:p>
            <a:endParaRPr lang="en-US" dirty="0"/>
          </a:p>
        </p:txBody>
      </p:sp>
      <p:sp>
        <p:nvSpPr>
          <p:cNvPr id="4" name="Slide Number Placeholder 3"/>
          <p:cNvSpPr>
            <a:spLocks noGrp="1"/>
          </p:cNvSpPr>
          <p:nvPr>
            <p:ph type="sldNum" sz="quarter" idx="10"/>
          </p:nvPr>
        </p:nvSpPr>
        <p:spPr/>
        <p:txBody>
          <a:bodyPr/>
          <a:lstStyle/>
          <a:p>
            <a:fld id="{0FA7F512-BCC4-41CB-8763-25E206AF40D3}" type="slidenum">
              <a:rPr lang="en-US" smtClean="0"/>
              <a:t>24</a:t>
            </a:fld>
            <a:endParaRPr lang="en-US"/>
          </a:p>
        </p:txBody>
      </p:sp>
    </p:spTree>
    <p:extLst>
      <p:ext uri="{BB962C8B-B14F-4D97-AF65-F5344CB8AC3E}">
        <p14:creationId xmlns:p14="http://schemas.microsoft.com/office/powerpoint/2010/main" val="2891627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Coventry</a:t>
            </a:r>
          </a:p>
          <a:p>
            <a:r>
              <a:rPr lang="en-US" sz="1200" b="1" kern="1200" dirty="0">
                <a:solidFill>
                  <a:schemeClr val="tx1"/>
                </a:solidFill>
                <a:effectLst/>
                <a:latin typeface="+mn-lt"/>
                <a:ea typeface="+mn-ea"/>
                <a:cs typeface="+mn-cs"/>
              </a:rPr>
              <a:t>No.1 Modern University in the Midlands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Guardian University Guide 2021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1st for Overseas Student Experiences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based on student trips abroad from HESA 2018/19 UK data</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Top 30 in the World for International Students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QS World University Rankings 2021</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University of the Year for Student Experience 2019</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Times and Sunday Times Good University Guide 2019</a:t>
            </a:r>
          </a:p>
          <a:p>
            <a:endParaRPr lang="en-US" dirty="0"/>
          </a:p>
        </p:txBody>
      </p:sp>
      <p:sp>
        <p:nvSpPr>
          <p:cNvPr id="4" name="Slide Number Placeholder 3"/>
          <p:cNvSpPr>
            <a:spLocks noGrp="1"/>
          </p:cNvSpPr>
          <p:nvPr>
            <p:ph type="sldNum" sz="quarter" idx="5"/>
          </p:nvPr>
        </p:nvSpPr>
        <p:spPr/>
        <p:txBody>
          <a:bodyPr/>
          <a:lstStyle/>
          <a:p>
            <a:fld id="{0FA7F512-BCC4-41CB-8763-25E206AF40D3}" type="slidenum">
              <a:rPr lang="en-US" smtClean="0"/>
              <a:t>25</a:t>
            </a:fld>
            <a:endParaRPr lang="en-US"/>
          </a:p>
        </p:txBody>
      </p:sp>
    </p:spTree>
    <p:extLst>
      <p:ext uri="{BB962C8B-B14F-4D97-AF65-F5344CB8AC3E}">
        <p14:creationId xmlns:p14="http://schemas.microsoft.com/office/powerpoint/2010/main" val="194358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Periodical-- Express: Home of the Daily and Sunday Express</a:t>
            </a:r>
          </a:p>
          <a:p>
            <a:r>
              <a:rPr lang="en-US" dirty="0"/>
              <a:t>Source: https://www.express.co.uk/news/uk/820737/regular-sex-key-to-improved-brain-power-in-old-age</a:t>
            </a:r>
          </a:p>
        </p:txBody>
      </p:sp>
      <p:sp>
        <p:nvSpPr>
          <p:cNvPr id="4" name="Slide Number Placeholder 3"/>
          <p:cNvSpPr>
            <a:spLocks noGrp="1"/>
          </p:cNvSpPr>
          <p:nvPr>
            <p:ph type="sldNum" sz="quarter" idx="5"/>
          </p:nvPr>
        </p:nvSpPr>
        <p:spPr/>
        <p:txBody>
          <a:bodyPr/>
          <a:lstStyle/>
          <a:p>
            <a:fld id="{0FA7F512-BCC4-41CB-8763-25E206AF40D3}" type="slidenum">
              <a:rPr lang="en-US" smtClean="0"/>
              <a:t>28</a:t>
            </a:fld>
            <a:endParaRPr lang="en-US"/>
          </a:p>
        </p:txBody>
      </p:sp>
    </p:spTree>
    <p:extLst>
      <p:ext uri="{BB962C8B-B14F-4D97-AF65-F5344CB8AC3E}">
        <p14:creationId xmlns:p14="http://schemas.microsoft.com/office/powerpoint/2010/main" val="2816668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Age Ageing</a:t>
            </a:r>
            <a:r>
              <a:rPr lang="en-US" dirty="0"/>
              <a:t>. 2016 Mar; 45(2): 313–317.</a:t>
            </a:r>
          </a:p>
          <a:p>
            <a:endParaRPr lang="en-US" dirty="0"/>
          </a:p>
        </p:txBody>
      </p:sp>
      <p:sp>
        <p:nvSpPr>
          <p:cNvPr id="4" name="Slide Number Placeholder 3"/>
          <p:cNvSpPr>
            <a:spLocks noGrp="1"/>
          </p:cNvSpPr>
          <p:nvPr>
            <p:ph type="sldNum" sz="quarter" idx="10"/>
          </p:nvPr>
        </p:nvSpPr>
        <p:spPr/>
        <p:txBody>
          <a:bodyPr/>
          <a:lstStyle/>
          <a:p>
            <a:fld id="{0FA7F512-BCC4-41CB-8763-25E206AF40D3}" type="slidenum">
              <a:rPr lang="en-US" smtClean="0"/>
              <a:t>29</a:t>
            </a:fld>
            <a:endParaRPr lang="en-US"/>
          </a:p>
        </p:txBody>
      </p:sp>
    </p:spTree>
    <p:extLst>
      <p:ext uri="{BB962C8B-B14F-4D97-AF65-F5344CB8AC3E}">
        <p14:creationId xmlns:p14="http://schemas.microsoft.com/office/powerpoint/2010/main" val="920386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Published in Archives of Sexual Behavior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12121"/>
                </a:solidFill>
                <a:effectLst/>
                <a:latin typeface="BlinkMacSystemFont"/>
              </a:rPr>
              <a:t>Prior research demonstrates a positive association between sexual activity and cognitive function in later life. However, the relationship between the type of sexual activity and cognitive function in older adulthood remains unclear. </a:t>
            </a:r>
          </a:p>
          <a:p>
            <a:endParaRPr lang="en-US" dirty="0"/>
          </a:p>
          <a:p>
            <a:r>
              <a:rPr lang="en-US" dirty="0"/>
              <a:t>About ELSA:</a:t>
            </a:r>
          </a:p>
          <a:p>
            <a:pPr algn="just" fontAlgn="base"/>
            <a:r>
              <a:rPr lang="en-US" b="0" i="0" dirty="0">
                <a:solidFill>
                  <a:srgbClr val="000000"/>
                </a:solidFill>
                <a:effectLst/>
                <a:latin typeface="arial" panose="020B0604020202020204" pitchFamily="34" charset="0"/>
              </a:rPr>
              <a:t>The English Longitudinal Study of Ageing (ELSA) is a unique and rich resource of information on the dynamics of health, social, wellbeing and economic circumstances in the English population aged 50 and older.</a:t>
            </a:r>
            <a:endParaRPr lang="en-US" b="0" i="0" dirty="0">
              <a:effectLst/>
            </a:endParaRPr>
          </a:p>
          <a:p>
            <a:pPr algn="just" fontAlgn="base"/>
            <a:r>
              <a:rPr lang="en-US" b="0" i="0" dirty="0">
                <a:solidFill>
                  <a:srgbClr val="000000"/>
                </a:solidFill>
                <a:effectLst/>
                <a:latin typeface="arial" panose="020B0604020202020204" pitchFamily="34" charset="0"/>
              </a:rPr>
              <a:t>​</a:t>
            </a:r>
            <a:endParaRPr lang="en-US" b="0" i="0" dirty="0">
              <a:effectLst/>
            </a:endParaRPr>
          </a:p>
          <a:p>
            <a:pPr algn="just" fontAlgn="base"/>
            <a:r>
              <a:rPr lang="en-US" b="0" i="0" dirty="0">
                <a:solidFill>
                  <a:srgbClr val="000000"/>
                </a:solidFill>
                <a:effectLst/>
                <a:latin typeface="arial" panose="020B0604020202020204" pitchFamily="34" charset="0"/>
              </a:rPr>
              <a:t>The original sample was drawn from households that had previously responded to the </a:t>
            </a:r>
            <a:r>
              <a:rPr lang="en-US" b="0" i="0" u="none" strike="noStrike" dirty="0">
                <a:solidFill>
                  <a:srgbClr val="2F5672"/>
                </a:solidFill>
                <a:effectLst/>
                <a:latin typeface="arial" panose="020B0604020202020204" pitchFamily="34" charset="0"/>
                <a:hlinkClick r:id="rId3"/>
              </a:rPr>
              <a:t>Health Survey for England (HSE</a:t>
            </a:r>
            <a:r>
              <a:rPr lang="en-US" b="0" i="0" u="none" strike="noStrike" dirty="0">
                <a:solidFill>
                  <a:srgbClr val="000000"/>
                </a:solidFill>
                <a:effectLst/>
                <a:latin typeface="arial" panose="020B0604020202020204" pitchFamily="34" charset="0"/>
                <a:hlinkClick r:id="rId3"/>
              </a:rPr>
              <a:t>)</a:t>
            </a:r>
            <a:r>
              <a:rPr lang="en-US" b="0" i="0" dirty="0">
                <a:solidFill>
                  <a:srgbClr val="000000"/>
                </a:solidFill>
                <a:effectLst/>
                <a:latin typeface="arial" panose="020B0604020202020204" pitchFamily="34" charset="0"/>
              </a:rPr>
              <a:t> between 1998 and 2001. A pilot study was conducted in 2001 before main fieldwork began in March 2002. The same group of respondents have been interviewed at two-yearly interviews, known as ‘waves’, to measure changes in their health, economic and social circumstances. Younger age groups are replaced or refreshed to retain the panel. The sample has been refreshed using HSE participants in waves 3, 4, 6, 7 and 9.</a:t>
            </a:r>
          </a:p>
          <a:p>
            <a:pPr algn="just" fontAlgn="base"/>
            <a:endParaRPr lang="en-US" b="0" i="0" dirty="0">
              <a:solidFill>
                <a:srgbClr val="000000"/>
              </a:solidFill>
              <a:effectLst/>
              <a:latin typeface="arial" panose="020B0604020202020204" pitchFamily="34" charset="0"/>
            </a:endParaRPr>
          </a:p>
          <a:p>
            <a:pPr algn="just" fontAlgn="base"/>
            <a:r>
              <a:rPr lang="en-US" dirty="0"/>
              <a:t>For women, masturbation was linked to better word recall (p = .008), while for men, kissing/petting/fondling was associated with better number sequencing (p = .035). In women (p = .016) and men (p = .018), dissatisfaction with sex life was associated with better number sequencing.</a:t>
            </a:r>
            <a:endParaRPr lang="en-US" b="0" i="0" dirty="0">
              <a:effectLst/>
            </a:endParaRPr>
          </a:p>
          <a:p>
            <a:endParaRPr lang="en-US" dirty="0"/>
          </a:p>
        </p:txBody>
      </p:sp>
      <p:sp>
        <p:nvSpPr>
          <p:cNvPr id="4" name="Slide Number Placeholder 3"/>
          <p:cNvSpPr>
            <a:spLocks noGrp="1"/>
          </p:cNvSpPr>
          <p:nvPr>
            <p:ph type="sldNum" sz="quarter" idx="5"/>
          </p:nvPr>
        </p:nvSpPr>
        <p:spPr/>
        <p:txBody>
          <a:bodyPr/>
          <a:lstStyle/>
          <a:p>
            <a:fld id="{0FA7F512-BCC4-41CB-8763-25E206AF40D3}" type="slidenum">
              <a:rPr lang="en-US" smtClean="0"/>
              <a:t>30</a:t>
            </a:fld>
            <a:endParaRPr lang="en-US"/>
          </a:p>
        </p:txBody>
      </p:sp>
    </p:spTree>
    <p:extLst>
      <p:ext uri="{BB962C8B-B14F-4D97-AF65-F5344CB8AC3E}">
        <p14:creationId xmlns:p14="http://schemas.microsoft.com/office/powerpoint/2010/main" val="2062433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sex in the media.</a:t>
            </a:r>
          </a:p>
          <a:p>
            <a:endParaRPr lang="en-US" dirty="0"/>
          </a:p>
        </p:txBody>
      </p:sp>
      <p:sp>
        <p:nvSpPr>
          <p:cNvPr id="4" name="Slide Number Placeholder 3"/>
          <p:cNvSpPr>
            <a:spLocks noGrp="1"/>
          </p:cNvSpPr>
          <p:nvPr>
            <p:ph type="sldNum" sz="quarter" idx="10"/>
          </p:nvPr>
        </p:nvSpPr>
        <p:spPr/>
        <p:txBody>
          <a:bodyPr/>
          <a:lstStyle/>
          <a:p>
            <a:fld id="{0FA7F512-BCC4-41CB-8763-25E206AF40D3}" type="slidenum">
              <a:rPr lang="en-US" smtClean="0"/>
              <a:t>31</a:t>
            </a:fld>
            <a:endParaRPr lang="en-US"/>
          </a:p>
        </p:txBody>
      </p:sp>
    </p:spTree>
    <p:extLst>
      <p:ext uri="{BB962C8B-B14F-4D97-AF65-F5344CB8AC3E}">
        <p14:creationId xmlns:p14="http://schemas.microsoft.com/office/powerpoint/2010/main" val="3359732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30000" dirty="0"/>
              <a:t>nd</a:t>
            </a:r>
            <a:r>
              <a:rPr lang="en-US" dirty="0"/>
              <a:t> article</a:t>
            </a:r>
          </a:p>
          <a:p>
            <a:r>
              <a:rPr lang="en-US" sz="1200" b="0" i="0" u="sng" kern="1200" dirty="0">
                <a:solidFill>
                  <a:schemeClr val="tx1"/>
                </a:solidFill>
                <a:effectLst/>
                <a:latin typeface="+mn-lt"/>
                <a:ea typeface="+mn-ea"/>
                <a:cs typeface="+mn-cs"/>
                <a:hlinkClick r:id="rId3" tooltip="Archives of sexual behavior."/>
              </a:rPr>
              <a:t>Arch Sex </a:t>
            </a:r>
            <a:r>
              <a:rPr lang="en-US" sz="1200" b="0" i="0" u="sng" kern="1200" dirty="0" err="1">
                <a:solidFill>
                  <a:schemeClr val="tx1"/>
                </a:solidFill>
                <a:effectLst/>
                <a:latin typeface="+mn-lt"/>
                <a:ea typeface="+mn-ea"/>
                <a:cs typeface="+mn-cs"/>
                <a:hlinkClick r:id="rId3" tooltip="Archives of sexual behavior."/>
              </a:rPr>
              <a:t>Behav</a:t>
            </a:r>
            <a:r>
              <a:rPr lang="en-US" sz="1200" b="0" i="0" u="sng" kern="1200" dirty="0">
                <a:solidFill>
                  <a:schemeClr val="tx1"/>
                </a:solidFill>
                <a:effectLst/>
                <a:latin typeface="+mn-lt"/>
                <a:ea typeface="+mn-ea"/>
                <a:cs typeface="+mn-cs"/>
                <a:hlinkClick r:id="rId3" tooltip="Archives of sexual behavior."/>
              </a:rPr>
              <a:t>.</a:t>
            </a:r>
            <a:r>
              <a:rPr lang="en-US" sz="1200" b="0" i="0" kern="1200" dirty="0">
                <a:solidFill>
                  <a:schemeClr val="tx1"/>
                </a:solidFill>
                <a:effectLst/>
                <a:latin typeface="+mn-lt"/>
                <a:ea typeface="+mn-ea"/>
                <a:cs typeface="+mn-cs"/>
              </a:rPr>
              <a:t> 2016 Jan;45(1):133-44.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10.1007/s10508-014-0465-1. </a:t>
            </a:r>
            <a:r>
              <a:rPr lang="en-US" sz="1200" b="0" i="0" kern="1200" dirty="0" err="1">
                <a:solidFill>
                  <a:schemeClr val="tx1"/>
                </a:solidFill>
                <a:effectLst/>
                <a:latin typeface="+mn-lt"/>
                <a:ea typeface="+mn-ea"/>
                <a:cs typeface="+mn-cs"/>
              </a:rPr>
              <a:t>Epub</a:t>
            </a:r>
            <a:r>
              <a:rPr lang="en-US" sz="1200" b="0" i="0" kern="1200" dirty="0">
                <a:solidFill>
                  <a:schemeClr val="tx1"/>
                </a:solidFill>
                <a:effectLst/>
                <a:latin typeface="+mn-lt"/>
                <a:ea typeface="+mn-ea"/>
                <a:cs typeface="+mn-cs"/>
              </a:rPr>
              <a:t> 2015 Jan 27.</a:t>
            </a:r>
          </a:p>
          <a:p>
            <a:r>
              <a:rPr lang="en-US" sz="1200" b="1" i="0" kern="1200" dirty="0">
                <a:solidFill>
                  <a:schemeClr val="tx1"/>
                </a:solidFill>
                <a:effectLst/>
                <a:latin typeface="+mn-lt"/>
                <a:ea typeface="+mn-ea"/>
                <a:cs typeface="+mn-cs"/>
              </a:rPr>
              <a:t>Sexual Health and Well-being Among Older Men and Women in England: Findings from the English Longitudinal Study of Ageing.</a:t>
            </a:r>
          </a:p>
          <a:p>
            <a:r>
              <a:rPr lang="en-US" sz="1200" b="0" i="0" u="sng" kern="1200" dirty="0">
                <a:solidFill>
                  <a:schemeClr val="tx1"/>
                </a:solidFill>
                <a:effectLst/>
                <a:latin typeface="+mn-lt"/>
                <a:ea typeface="+mn-ea"/>
                <a:cs typeface="+mn-cs"/>
                <a:hlinkClick r:id="rId4"/>
              </a:rPr>
              <a:t>Lee DM</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a:t>
            </a:r>
            <a:r>
              <a:rPr lang="en-US" sz="1200" b="0" i="0" u="sng" kern="1200" dirty="0" err="1">
                <a:solidFill>
                  <a:schemeClr val="tx1"/>
                </a:solidFill>
                <a:effectLst/>
                <a:latin typeface="+mn-lt"/>
                <a:ea typeface="+mn-ea"/>
                <a:cs typeface="+mn-cs"/>
                <a:hlinkClick r:id="rId5"/>
              </a:rPr>
              <a:t>Nazroo</a:t>
            </a:r>
            <a:r>
              <a:rPr lang="en-US" sz="1200" b="0" i="0" u="sng" kern="1200" dirty="0">
                <a:solidFill>
                  <a:schemeClr val="tx1"/>
                </a:solidFill>
                <a:effectLst/>
                <a:latin typeface="+mn-lt"/>
                <a:ea typeface="+mn-ea"/>
                <a:cs typeface="+mn-cs"/>
                <a:hlinkClick r:id="rId5"/>
              </a:rPr>
              <a:t> J</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6"/>
              </a:rPr>
              <a:t>O'Connor DB</a:t>
            </a:r>
            <a:r>
              <a:rPr lang="en-US" sz="1200" b="0" i="0" kern="1200" baseline="30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7"/>
              </a:rPr>
              <a:t>Blake M</a:t>
            </a:r>
            <a:r>
              <a:rPr lang="en-US" sz="1200" b="0" i="0" kern="1200" baseline="30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8"/>
              </a:rPr>
              <a:t>Pendleton N</a:t>
            </a:r>
            <a:r>
              <a:rPr lang="en-US" sz="1200" b="0" i="0" kern="1200" baseline="30000" dirty="0">
                <a:solidFill>
                  <a:schemeClr val="tx1"/>
                </a:solidFill>
                <a:effectLst/>
                <a:latin typeface="+mn-lt"/>
                <a:ea typeface="+mn-ea"/>
                <a:cs typeface="+mn-cs"/>
              </a:rPr>
              <a:t>5</a:t>
            </a:r>
            <a:r>
              <a:rPr lang="en-US" sz="1200" b="0" i="0"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hlinkClick r:id="rId3" tooltip="Open/close author information list"/>
              </a:rPr>
              <a:t>Author information</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Abstract</a:t>
            </a:r>
          </a:p>
          <a:p>
            <a:r>
              <a:rPr lang="en-US" sz="1200" b="0" i="0" kern="1200" dirty="0">
                <a:solidFill>
                  <a:schemeClr val="tx1"/>
                </a:solidFill>
                <a:effectLst/>
                <a:latin typeface="+mn-lt"/>
                <a:ea typeface="+mn-ea"/>
                <a:cs typeface="+mn-cs"/>
              </a:rPr>
              <a:t>We describe levels of sexual activity, problems with sexual functioning, and concerns about sexual health among older adults in the English Longitudinal Study of Ageing (ELSA), and associations with age, health, and partnership factors. Specifically, a total of 6,201 core ELSA participants (56 % women) aged 50 to &gt;90 completed a comprehensive Sexual Relationships and Activities questionnaire (SRA-Q) included in ELSA Wave 6 (2012/13). The prevalence of reporting any sexual activity in the last year declined with age, with women less likely than men at all ages to report being sexually active. Poorer health was associated with lower levels of sexual activity and a higher prevalence of problems with sexual functioning, particularly among men. Difficulties most frequently reported by sexually active women related to becoming sexually aroused (32 %) and achieving orgasm (27 %), while for men it was erectile function (39 %). Sexual health concerns most commonly reported by women related to their level of sexual desire (11 %) and frequency of sexual activities (8 %). Among men it was level of sexual desire (15 %) and erectile difficulties (14 %). While the likelihood of reporting sexual health concerns tended to decrease with age in women, the opposite was seen in men. Poor sexual functioning and disagreements with a partner about initiating and/or feeling obligated to have sex were associated with greater concerns about and dissatisfaction with overall sex life. Levels of sexual activity decline with increasing age, although a sizable minority of men and women remain sexually active until the eighth and ninth decades of life. Problems with sexual functioning were relatively common, but overall levels of sexual health concerns were much lower. Sexually active men reported higher levels of concern with their sexual health and sexual dissatisfaction than women at all ages. Older peoples' sexual health should be managed, not just in the context of their age, gender, and general health, but also within their existing sexual relationship.</a:t>
            </a:r>
          </a:p>
          <a:p>
            <a:endParaRPr lang="en-US" dirty="0"/>
          </a:p>
          <a:p>
            <a:endParaRPr lang="en-US" dirty="0"/>
          </a:p>
          <a:p>
            <a:r>
              <a:rPr lang="en-US" sz="1200" b="0" i="0" u="sng" kern="1200" dirty="0" err="1">
                <a:solidFill>
                  <a:schemeClr val="tx1"/>
                </a:solidFill>
                <a:effectLst/>
                <a:latin typeface="+mn-lt"/>
                <a:ea typeface="+mn-ea"/>
                <a:cs typeface="+mn-cs"/>
                <a:hlinkClick r:id="rId9" tooltip="Current opinion in psychiatry."/>
              </a:rPr>
              <a:t>Curr</a:t>
            </a:r>
            <a:r>
              <a:rPr lang="en-US" sz="1200" b="0" i="0" u="sng" kern="1200" dirty="0">
                <a:solidFill>
                  <a:schemeClr val="tx1"/>
                </a:solidFill>
                <a:effectLst/>
                <a:latin typeface="+mn-lt"/>
                <a:ea typeface="+mn-ea"/>
                <a:cs typeface="+mn-cs"/>
                <a:hlinkClick r:id="rId9" tooltip="Current opinion in psychiatry."/>
              </a:rPr>
              <a:t> </a:t>
            </a:r>
            <a:r>
              <a:rPr lang="en-US" sz="1200" b="0" i="0" u="sng" kern="1200" dirty="0" err="1">
                <a:solidFill>
                  <a:schemeClr val="tx1"/>
                </a:solidFill>
                <a:effectLst/>
                <a:latin typeface="+mn-lt"/>
                <a:ea typeface="+mn-ea"/>
                <a:cs typeface="+mn-cs"/>
                <a:hlinkClick r:id="rId9" tooltip="Current opinion in psychiatry."/>
              </a:rPr>
              <a:t>Opin</a:t>
            </a:r>
            <a:r>
              <a:rPr lang="en-US" sz="1200" b="0" i="0" u="sng" kern="1200" dirty="0">
                <a:solidFill>
                  <a:schemeClr val="tx1"/>
                </a:solidFill>
                <a:effectLst/>
                <a:latin typeface="+mn-lt"/>
                <a:ea typeface="+mn-ea"/>
                <a:cs typeface="+mn-cs"/>
                <a:hlinkClick r:id="rId9" tooltip="Current opinion in psychiatry."/>
              </a:rPr>
              <a:t> Psychiatry.</a:t>
            </a:r>
            <a:r>
              <a:rPr lang="en-US" sz="1200" b="0" i="0" kern="1200" dirty="0">
                <a:solidFill>
                  <a:schemeClr val="tx1"/>
                </a:solidFill>
                <a:effectLst/>
                <a:latin typeface="+mn-lt"/>
                <a:ea typeface="+mn-ea"/>
                <a:cs typeface="+mn-cs"/>
              </a:rPr>
              <a:t> 2017 Sep;30(5):358-368.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10.1097/YCO.0000000000000354.</a:t>
            </a:r>
          </a:p>
          <a:p>
            <a:r>
              <a:rPr lang="en-US" sz="1200" b="1" i="0" kern="1200" dirty="0">
                <a:solidFill>
                  <a:schemeClr val="tx1"/>
                </a:solidFill>
                <a:effectLst/>
                <a:latin typeface="+mn-lt"/>
                <a:ea typeface="+mn-ea"/>
                <a:cs typeface="+mn-cs"/>
              </a:rPr>
              <a:t>Factors associated with sexual health and well being in older adulthood.</a:t>
            </a:r>
          </a:p>
          <a:p>
            <a:r>
              <a:rPr lang="en-US" sz="1200" b="0" i="0" u="sng" kern="1200" dirty="0" err="1">
                <a:solidFill>
                  <a:schemeClr val="tx1"/>
                </a:solidFill>
                <a:effectLst/>
                <a:latin typeface="+mn-lt"/>
                <a:ea typeface="+mn-ea"/>
                <a:cs typeface="+mn-cs"/>
                <a:hlinkClick r:id="rId10"/>
              </a:rPr>
              <a:t>Kleinstäuber</a:t>
            </a:r>
            <a:r>
              <a:rPr lang="en-US" sz="1200" b="0" i="0" u="sng" kern="1200" dirty="0">
                <a:solidFill>
                  <a:schemeClr val="tx1"/>
                </a:solidFill>
                <a:effectLst/>
                <a:latin typeface="+mn-lt"/>
                <a:ea typeface="+mn-ea"/>
                <a:cs typeface="+mn-cs"/>
                <a:hlinkClick r:id="rId10"/>
              </a:rPr>
              <a:t> M</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hlinkClick r:id="rId9" tooltip="Open/close author information list"/>
              </a:rPr>
              <a:t>Author information</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Abstract</a:t>
            </a:r>
          </a:p>
          <a:p>
            <a:r>
              <a:rPr lang="en-US" sz="1200" b="1" i="0" kern="1200" cap="all" dirty="0">
                <a:solidFill>
                  <a:schemeClr val="tx1"/>
                </a:solidFill>
                <a:effectLst/>
                <a:latin typeface="+mn-lt"/>
                <a:ea typeface="+mn-ea"/>
                <a:cs typeface="+mn-cs"/>
              </a:rPr>
              <a:t>PURPOSE OF REVIEW:</a:t>
            </a:r>
          </a:p>
          <a:p>
            <a:r>
              <a:rPr lang="en-US" sz="1200" b="0" i="0" kern="1200" dirty="0">
                <a:solidFill>
                  <a:schemeClr val="tx1"/>
                </a:solidFill>
                <a:effectLst/>
                <a:latin typeface="+mn-lt"/>
                <a:ea typeface="+mn-ea"/>
                <a:cs typeface="+mn-cs"/>
              </a:rPr>
              <a:t>To provide an update of recent studies on factors associated with sexual well being in older people with a special focus on sexual activity, satisfaction and function.</a:t>
            </a:r>
          </a:p>
          <a:p>
            <a:r>
              <a:rPr lang="en-US" sz="1200" b="1" i="0" kern="1200" cap="all" dirty="0">
                <a:solidFill>
                  <a:schemeClr val="tx1"/>
                </a:solidFill>
                <a:effectLst/>
                <a:latin typeface="+mn-lt"/>
                <a:ea typeface="+mn-ea"/>
                <a:cs typeface="+mn-cs"/>
              </a:rPr>
              <a:t>RECENT FINDINGS:</a:t>
            </a:r>
          </a:p>
          <a:p>
            <a:r>
              <a:rPr lang="en-US" sz="1200" b="0" i="0" kern="1200" dirty="0">
                <a:solidFill>
                  <a:schemeClr val="tx1"/>
                </a:solidFill>
                <a:effectLst/>
                <a:latin typeface="+mn-lt"/>
                <a:ea typeface="+mn-ea"/>
                <a:cs typeface="+mn-cs"/>
              </a:rPr>
              <a:t>Most recent studies confirmed the relationship between mental health status, especially negative affect and depressive symptoms, and sexual health in older adulthood. However, when this relationship is investigated more deeply, it seems that in fact positive psychological well being (positive affect and quality of life) accounts for sexual activity rather than the lack of depressive symptoms. Moreover, recent studies provided more insight into the relationship between marital characteristics, religion, cognitive functioning and sleeping difficulties and different dimensions of sexual health in older adulthood.</a:t>
            </a:r>
          </a:p>
          <a:p>
            <a:r>
              <a:rPr lang="en-US" sz="1200" b="1" i="0" kern="1200" cap="all" dirty="0">
                <a:solidFill>
                  <a:schemeClr val="tx1"/>
                </a:solidFill>
                <a:effectLst/>
                <a:latin typeface="+mn-lt"/>
                <a:ea typeface="+mn-ea"/>
                <a:cs typeface="+mn-cs"/>
              </a:rPr>
              <a:t>SUMMARY:</a:t>
            </a:r>
          </a:p>
          <a:p>
            <a:r>
              <a:rPr lang="en-US" sz="1200" b="0" i="0" kern="1200" dirty="0">
                <a:solidFill>
                  <a:schemeClr val="tx1"/>
                </a:solidFill>
                <a:effectLst/>
                <a:latin typeface="+mn-lt"/>
                <a:ea typeface="+mn-ea"/>
                <a:cs typeface="+mn-cs"/>
              </a:rPr>
              <a:t>In summary, there is substantial previous research revealing associations between various psychosocial, health-related and demographic variables and sexual health in older adulthood. Most considered variables are, for example, age, sex, general physical and mental health. For future research, it is important to consider that relationships between specific variables and sexual health in higher age are usually more complex than they are expected to be and factors differ between different dimensions of sexual health. Communication about sexuality between health-care providers and older patients still implies a lot of barriers and lack of knowledge. Therefore, the provision of communication training for health-care providers to older people in which knowledge is gained about correlates of sexual health in older adulthood should be implemented.</a:t>
            </a:r>
          </a:p>
          <a:p>
            <a:endParaRPr lang="en-US" dirty="0"/>
          </a:p>
        </p:txBody>
      </p:sp>
      <p:sp>
        <p:nvSpPr>
          <p:cNvPr id="4" name="Slide Number Placeholder 3"/>
          <p:cNvSpPr>
            <a:spLocks noGrp="1"/>
          </p:cNvSpPr>
          <p:nvPr>
            <p:ph type="sldNum" sz="quarter" idx="10"/>
          </p:nvPr>
        </p:nvSpPr>
        <p:spPr/>
        <p:txBody>
          <a:bodyPr/>
          <a:lstStyle/>
          <a:p>
            <a:fld id="{0FA7F512-BCC4-41CB-8763-25E206AF40D3}" type="slidenum">
              <a:rPr lang="en-US" smtClean="0"/>
              <a:t>32</a:t>
            </a:fld>
            <a:endParaRPr lang="en-US"/>
          </a:p>
        </p:txBody>
      </p:sp>
    </p:spTree>
    <p:extLst>
      <p:ext uri="{BB962C8B-B14F-4D97-AF65-F5344CB8AC3E}">
        <p14:creationId xmlns:p14="http://schemas.microsoft.com/office/powerpoint/2010/main" val="929783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journal of aging and human development</a:t>
            </a:r>
          </a:p>
          <a:p>
            <a:r>
              <a:rPr lang="en-US" dirty="0"/>
              <a:t>The</a:t>
            </a:r>
            <a:r>
              <a:rPr lang="en-US" baseline="0" dirty="0"/>
              <a:t> gerontologist</a:t>
            </a:r>
          </a:p>
          <a:p>
            <a:r>
              <a:rPr lang="en-US" baseline="0" dirty="0"/>
              <a:t>Women and aging</a:t>
            </a:r>
          </a:p>
          <a:p>
            <a:r>
              <a:rPr lang="en-US" baseline="0" dirty="0"/>
              <a:t>Ageing and society</a:t>
            </a:r>
          </a:p>
          <a:p>
            <a:r>
              <a:rPr lang="en-US" baseline="0" dirty="0"/>
              <a:t>Sexual health journals?</a:t>
            </a:r>
            <a:endParaRPr lang="en-US" dirty="0"/>
          </a:p>
        </p:txBody>
      </p:sp>
      <p:sp>
        <p:nvSpPr>
          <p:cNvPr id="4" name="Slide Number Placeholder 3"/>
          <p:cNvSpPr>
            <a:spLocks noGrp="1"/>
          </p:cNvSpPr>
          <p:nvPr>
            <p:ph type="sldNum" sz="quarter" idx="10"/>
          </p:nvPr>
        </p:nvSpPr>
        <p:spPr/>
        <p:txBody>
          <a:bodyPr/>
          <a:lstStyle/>
          <a:p>
            <a:fld id="{0FA7F512-BCC4-41CB-8763-25E206AF40D3}" type="slidenum">
              <a:rPr lang="en-US" smtClean="0"/>
              <a:t>36</a:t>
            </a:fld>
            <a:endParaRPr lang="en-US"/>
          </a:p>
        </p:txBody>
      </p:sp>
    </p:spTree>
    <p:extLst>
      <p:ext uri="{BB962C8B-B14F-4D97-AF65-F5344CB8AC3E}">
        <p14:creationId xmlns:p14="http://schemas.microsoft.com/office/powerpoint/2010/main" val="256589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healthy aging?</a:t>
            </a:r>
          </a:p>
        </p:txBody>
      </p:sp>
      <p:sp>
        <p:nvSpPr>
          <p:cNvPr id="4" name="Slide Number Placeholder 3"/>
          <p:cNvSpPr>
            <a:spLocks noGrp="1"/>
          </p:cNvSpPr>
          <p:nvPr>
            <p:ph type="sldNum" sz="quarter" idx="10"/>
          </p:nvPr>
        </p:nvSpPr>
        <p:spPr/>
        <p:txBody>
          <a:bodyPr/>
          <a:lstStyle/>
          <a:p>
            <a:fld id="{0FA7F512-BCC4-41CB-8763-25E206AF40D3}" type="slidenum">
              <a:rPr lang="en-US" smtClean="0"/>
              <a:t>5</a:t>
            </a:fld>
            <a:endParaRPr lang="en-US"/>
          </a:p>
        </p:txBody>
      </p:sp>
    </p:spTree>
    <p:extLst>
      <p:ext uri="{BB962C8B-B14F-4D97-AF65-F5344CB8AC3E}">
        <p14:creationId xmlns:p14="http://schemas.microsoft.com/office/powerpoint/2010/main" val="1687308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30000" dirty="0"/>
              <a:t>nd</a:t>
            </a:r>
            <a:r>
              <a:rPr lang="en-US" dirty="0"/>
              <a:t> image is of Ernestine Shepherd.</a:t>
            </a:r>
            <a:r>
              <a:rPr lang="en-US" baseline="0" dirty="0"/>
              <a:t> She was in the </a:t>
            </a:r>
            <a:r>
              <a:rPr lang="en-US" dirty="0"/>
              <a:t>Guinness Book of World Records in 2010 as</a:t>
            </a:r>
            <a:r>
              <a:rPr lang="en-US" baseline="0" dirty="0"/>
              <a:t> the oldest female bodybuilder</a:t>
            </a:r>
            <a:r>
              <a:rPr lang="en-US" dirty="0"/>
              <a:t>; She is now (as of 7/1/2021 85 years old).</a:t>
            </a:r>
          </a:p>
        </p:txBody>
      </p:sp>
      <p:sp>
        <p:nvSpPr>
          <p:cNvPr id="4" name="Slide Number Placeholder 3"/>
          <p:cNvSpPr>
            <a:spLocks noGrp="1"/>
          </p:cNvSpPr>
          <p:nvPr>
            <p:ph type="sldNum" sz="quarter" idx="10"/>
          </p:nvPr>
        </p:nvSpPr>
        <p:spPr/>
        <p:txBody>
          <a:bodyPr/>
          <a:lstStyle/>
          <a:p>
            <a:fld id="{0FA7F512-BCC4-41CB-8763-25E206AF40D3}" type="slidenum">
              <a:rPr lang="en-US" smtClean="0"/>
              <a:t>38</a:t>
            </a:fld>
            <a:endParaRPr lang="en-US"/>
          </a:p>
        </p:txBody>
      </p:sp>
    </p:spTree>
    <p:extLst>
      <p:ext uri="{BB962C8B-B14F-4D97-AF65-F5344CB8AC3E}">
        <p14:creationId xmlns:p14="http://schemas.microsoft.com/office/powerpoint/2010/main" val="37225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Centers for Disease</a:t>
            </a:r>
            <a:r>
              <a:rPr lang="en-US" baseline="0" dirty="0"/>
              <a:t> Control and Prevention’s Healthy Aging Research Network defines healthy aging 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development and maintenance of optimal </a:t>
            </a:r>
            <a:r>
              <a:rPr lang="en-US" sz="1200" i="1" dirty="0">
                <a:solidFill>
                  <a:schemeClr val="accent2">
                    <a:lumMod val="75000"/>
                  </a:schemeClr>
                </a:solidFill>
                <a:latin typeface="Arial" panose="020B0604020202020204" pitchFamily="34" charset="0"/>
                <a:cs typeface="Arial" panose="020B0604020202020204" pitchFamily="34" charset="0"/>
              </a:rPr>
              <a:t>physical, mental, and social well-being and function in older adults</a:t>
            </a:r>
            <a:r>
              <a:rPr lang="en-US" sz="1200" dirty="0">
                <a:latin typeface="Arial" panose="020B0604020202020204" pitchFamily="34" charset="0"/>
                <a:cs typeface="Arial" panose="020B0604020202020204" pitchFamily="34" charset="0"/>
              </a:rPr>
              <a:t>. It is most easily achieved when physical environments and communities are safe and support the adoption and maintenance of attitudes and behaviors known to promote health and well-being and when health services and community programs are used effectively to prevent or minimize the impact of acute and chronic disease on function. </a:t>
            </a:r>
            <a:r>
              <a:rPr lang="en-US" sz="1200" i="1" dirty="0">
                <a:solidFill>
                  <a:schemeClr val="accent2">
                    <a:lumMod val="75000"/>
                  </a:schemeClr>
                </a:solidFill>
                <a:latin typeface="Arial" panose="020B0604020202020204" pitchFamily="34" charset="0"/>
                <a:cs typeface="Arial" panose="020B0604020202020204" pitchFamily="34" charset="0"/>
              </a:rPr>
              <a:t>This definition reinforces a social–ecological view of the determinants of health</a:t>
            </a:r>
            <a:r>
              <a:rPr lang="en-US" sz="1200"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pPr>
              <a:defRPr/>
            </a:pPr>
            <a:fld id="{A3BC3E74-20A5-47B6-A4F4-09B8CF81FB2E}" type="slidenum">
              <a:rPr lang="en-US" smtClean="0"/>
              <a:pPr>
                <a:defRPr/>
              </a:pPr>
              <a:t>6</a:t>
            </a:fld>
            <a:endParaRPr lang="en-US"/>
          </a:p>
        </p:txBody>
      </p:sp>
    </p:spTree>
    <p:extLst>
      <p:ext uri="{BB962C8B-B14F-4D97-AF65-F5344CB8AC3E}">
        <p14:creationId xmlns:p14="http://schemas.microsoft.com/office/powerpoint/2010/main" val="4061980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we think about older people? This figure</a:t>
            </a:r>
            <a:r>
              <a:rPr lang="en-US" baseline="0" dirty="0"/>
              <a:t> represents The Communication Predicament Model developed by Ellen Ryan and colleagues.  Let me walk you through it.</a:t>
            </a:r>
          </a:p>
          <a:p>
            <a:r>
              <a:rPr lang="en-US" baseline="0" dirty="0"/>
              <a:t>When you encounter an older person how do you know</a:t>
            </a:r>
            <a:r>
              <a:rPr lang="en-US" dirty="0"/>
              <a:t> that they are older? What are some cues? They may have grey hair, wrinkles, walk more slowly or use an assistive device.</a:t>
            </a:r>
          </a:p>
          <a:p>
            <a:r>
              <a:rPr lang="en-US" dirty="0"/>
              <a:t>What are common stereotypes of how we think older people act and behave? They may have hearing issues, may talk a lot or not much at all (be passive). There may be others.</a:t>
            </a:r>
          </a:p>
          <a:p>
            <a:r>
              <a:rPr lang="en-US" dirty="0"/>
              <a:t>What are some ways in which we might modify our speech and behaviors when we interact with older people? We might be overly controlling, overly nurturing. We may speak loudly and slowly and repeat ourselves thinking that the person may not understand us.</a:t>
            </a:r>
          </a:p>
          <a:p>
            <a:r>
              <a:rPr lang="en-US" dirty="0"/>
              <a:t>This type of behavior on our part reinforces commonly held aging related stereotypes and really limits the communication encounter.  </a:t>
            </a:r>
          </a:p>
          <a:p>
            <a:r>
              <a:rPr lang="en-US" dirty="0"/>
              <a:t>In turn this can lead to lowered self esteem and feelings of loss of control by the older person and leading to this cycle of poor communication as the older person plays into the stereotyped role and others behaving in a way that reinforces that stereotyped behavior.</a:t>
            </a:r>
          </a:p>
          <a:p>
            <a:endParaRPr lang="en-US" dirty="0"/>
          </a:p>
        </p:txBody>
      </p:sp>
      <p:sp>
        <p:nvSpPr>
          <p:cNvPr id="4" name="Slide Number Placeholder 3"/>
          <p:cNvSpPr>
            <a:spLocks noGrp="1"/>
          </p:cNvSpPr>
          <p:nvPr>
            <p:ph type="sldNum" sz="quarter" idx="10"/>
          </p:nvPr>
        </p:nvSpPr>
        <p:spPr/>
        <p:txBody>
          <a:bodyPr/>
          <a:lstStyle/>
          <a:p>
            <a:fld id="{0FA7F512-BCC4-41CB-8763-25E206AF40D3}" type="slidenum">
              <a:rPr lang="en-US" smtClean="0"/>
              <a:t>7</a:t>
            </a:fld>
            <a:endParaRPr lang="en-US"/>
          </a:p>
        </p:txBody>
      </p:sp>
    </p:spTree>
    <p:extLst>
      <p:ext uri="{BB962C8B-B14F-4D97-AF65-F5344CB8AC3E}">
        <p14:creationId xmlns:p14="http://schemas.microsoft.com/office/powerpoint/2010/main" val="825929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35013" indent="-282575">
              <a:defRPr>
                <a:solidFill>
                  <a:schemeClr val="tx1"/>
                </a:solidFill>
                <a:latin typeface="Verdana" pitchFamily="34" charset="0"/>
              </a:defRPr>
            </a:lvl2pPr>
            <a:lvl3pPr marL="1131888" indent="-225425">
              <a:defRPr>
                <a:solidFill>
                  <a:schemeClr val="tx1"/>
                </a:solidFill>
                <a:latin typeface="Verdana" pitchFamily="34" charset="0"/>
              </a:defRPr>
            </a:lvl3pPr>
            <a:lvl4pPr marL="1584325" indent="-225425">
              <a:defRPr>
                <a:solidFill>
                  <a:schemeClr val="tx1"/>
                </a:solidFill>
                <a:latin typeface="Verdana" pitchFamily="34" charset="0"/>
              </a:defRPr>
            </a:lvl4pPr>
            <a:lvl5pPr marL="2036763" indent="-225425">
              <a:defRPr>
                <a:solidFill>
                  <a:schemeClr val="tx1"/>
                </a:solidFill>
                <a:latin typeface="Verdana" pitchFamily="34" charset="0"/>
              </a:defRPr>
            </a:lvl5pPr>
            <a:lvl6pPr marL="2493963" indent="-225425" eaLnBrk="0" fontAlgn="base" hangingPunct="0">
              <a:spcBef>
                <a:spcPct val="0"/>
              </a:spcBef>
              <a:spcAft>
                <a:spcPct val="0"/>
              </a:spcAft>
              <a:defRPr>
                <a:solidFill>
                  <a:schemeClr val="tx1"/>
                </a:solidFill>
                <a:latin typeface="Verdana" pitchFamily="34" charset="0"/>
              </a:defRPr>
            </a:lvl6pPr>
            <a:lvl7pPr marL="2951163" indent="-225425" eaLnBrk="0" fontAlgn="base" hangingPunct="0">
              <a:spcBef>
                <a:spcPct val="0"/>
              </a:spcBef>
              <a:spcAft>
                <a:spcPct val="0"/>
              </a:spcAft>
              <a:defRPr>
                <a:solidFill>
                  <a:schemeClr val="tx1"/>
                </a:solidFill>
                <a:latin typeface="Verdana" pitchFamily="34" charset="0"/>
              </a:defRPr>
            </a:lvl7pPr>
            <a:lvl8pPr marL="3408363" indent="-225425" eaLnBrk="0" fontAlgn="base" hangingPunct="0">
              <a:spcBef>
                <a:spcPct val="0"/>
              </a:spcBef>
              <a:spcAft>
                <a:spcPct val="0"/>
              </a:spcAft>
              <a:defRPr>
                <a:solidFill>
                  <a:schemeClr val="tx1"/>
                </a:solidFill>
                <a:latin typeface="Verdana" pitchFamily="34" charset="0"/>
              </a:defRPr>
            </a:lvl8pPr>
            <a:lvl9pPr marL="3865563" indent="-225425" eaLnBrk="0" fontAlgn="base" hangingPunct="0">
              <a:spcBef>
                <a:spcPct val="0"/>
              </a:spcBef>
              <a:spcAft>
                <a:spcPct val="0"/>
              </a:spcAft>
              <a:defRPr>
                <a:solidFill>
                  <a:schemeClr val="tx1"/>
                </a:solidFill>
                <a:latin typeface="Verdana" pitchFamily="34" charset="0"/>
              </a:defRPr>
            </a:lvl9pPr>
          </a:lstStyle>
          <a:p>
            <a:pPr defTabSz="914400"/>
            <a:fld id="{1CB9CAC3-7738-4D9F-8B43-D6C5359B460C}" type="slidenum">
              <a:rPr lang="en-US" altLang="en-US" smtClean="0"/>
              <a:pPr defTabSz="914400"/>
              <a:t>8</a:t>
            </a:fld>
            <a:endParaRPr lang="en-US" altLang="en-US"/>
          </a:p>
        </p:txBody>
      </p:sp>
      <p:sp>
        <p:nvSpPr>
          <p:cNvPr id="40963" name="Rectangle 2"/>
          <p:cNvSpPr>
            <a:spLocks noGrp="1" noRot="1" noChangeAspect="1" noChangeArrowheads="1" noTextEdit="1"/>
          </p:cNvSpPr>
          <p:nvPr>
            <p:ph type="sldImg"/>
          </p:nvPr>
        </p:nvSpPr>
        <p:spPr>
          <a:xfrm>
            <a:off x="1117600" y="696913"/>
            <a:ext cx="4646613" cy="3486150"/>
          </a:xfrm>
          <a:ln/>
        </p:spPr>
      </p:sp>
      <p:sp>
        <p:nvSpPr>
          <p:cNvPr id="40964"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How can we improve our communication with older people? Once we recognize those cues we need to modify our communicate to accommodate their needs and not play into stereotypes.  This will help empower the older individual to participate equally in the exchange and feel empowered. Hopefully this will result in improved opportunity for communication and will get us out of that cycle on the previous slide where communication opportunities became quite constrained and</a:t>
            </a:r>
            <a:r>
              <a:rPr lang="en-US" altLang="en-US" baseline="0" dirty="0"/>
              <a:t> limited</a:t>
            </a:r>
            <a:r>
              <a:rPr lang="en-US" altLang="en-US" dirty="0"/>
              <a:t>.</a:t>
            </a:r>
          </a:p>
        </p:txBody>
      </p:sp>
    </p:spTree>
    <p:extLst>
      <p:ext uri="{BB962C8B-B14F-4D97-AF65-F5344CB8AC3E}">
        <p14:creationId xmlns:p14="http://schemas.microsoft.com/office/powerpoint/2010/main" val="2972491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continue our discussion about perceptions and how we all perceive things in different ways – who do you see in this image? Some see a young fair maiden facing away from us.  Some see an older women. Who do you see? Can you see both?</a:t>
            </a:r>
          </a:p>
        </p:txBody>
      </p:sp>
      <p:sp>
        <p:nvSpPr>
          <p:cNvPr id="4" name="Slide Number Placeholder 3"/>
          <p:cNvSpPr>
            <a:spLocks noGrp="1"/>
          </p:cNvSpPr>
          <p:nvPr>
            <p:ph type="sldNum" sz="quarter" idx="10"/>
          </p:nvPr>
        </p:nvSpPr>
        <p:spPr/>
        <p:txBody>
          <a:bodyPr/>
          <a:lstStyle/>
          <a:p>
            <a:fld id="{0FA7F512-BCC4-41CB-8763-25E206AF40D3}" type="slidenum">
              <a:rPr lang="en-US" smtClean="0"/>
              <a:t>9</a:t>
            </a:fld>
            <a:endParaRPr lang="en-US"/>
          </a:p>
        </p:txBody>
      </p:sp>
    </p:spTree>
    <p:extLst>
      <p:ext uri="{BB962C8B-B14F-4D97-AF65-F5344CB8AC3E}">
        <p14:creationId xmlns:p14="http://schemas.microsoft.com/office/powerpoint/2010/main" val="392085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on to the definition of cognitive health or brain health? It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tx1"/>
                </a:solidFill>
                <a:latin typeface="Arial" panose="020B0604020202020204" pitchFamily="34" charset="0"/>
                <a:cs typeface="Arial" panose="020B0604020202020204" pitchFamily="34" charset="0"/>
              </a:rPr>
              <a:t>“the development and preservation of the multidimensional cognitive structure that allows the older adult </a:t>
            </a:r>
            <a:r>
              <a:rPr lang="en-US" altLang="en-US" u="sng" dirty="0">
                <a:solidFill>
                  <a:schemeClr val="tx1"/>
                </a:solidFill>
                <a:latin typeface="Arial" panose="020B0604020202020204" pitchFamily="34" charset="0"/>
                <a:cs typeface="Arial" panose="020B0604020202020204" pitchFamily="34" charset="0"/>
              </a:rPr>
              <a:t>to maintain social connectedness</a:t>
            </a:r>
            <a:r>
              <a:rPr lang="en-US" altLang="en-US" dirty="0">
                <a:solidFill>
                  <a:schemeClr val="tx1"/>
                </a:solidFill>
                <a:latin typeface="Arial" panose="020B0604020202020204" pitchFamily="34" charset="0"/>
                <a:cs typeface="Arial" panose="020B0604020202020204" pitchFamily="34" charset="0"/>
              </a:rPr>
              <a:t>, an </a:t>
            </a:r>
            <a:r>
              <a:rPr lang="en-US" altLang="en-US" u="sng" dirty="0">
                <a:solidFill>
                  <a:schemeClr val="tx1"/>
                </a:solidFill>
                <a:latin typeface="Arial" panose="020B0604020202020204" pitchFamily="34" charset="0"/>
                <a:cs typeface="Arial" panose="020B0604020202020204" pitchFamily="34" charset="0"/>
              </a:rPr>
              <a:t>ongoing sense of purpose</a:t>
            </a:r>
            <a:r>
              <a:rPr lang="en-US" altLang="en-US" dirty="0">
                <a:solidFill>
                  <a:schemeClr val="tx1"/>
                </a:solidFill>
                <a:latin typeface="Arial" panose="020B0604020202020204" pitchFamily="34" charset="0"/>
                <a:cs typeface="Arial" panose="020B0604020202020204" pitchFamily="34" charset="0"/>
              </a:rPr>
              <a:t>, and the </a:t>
            </a:r>
            <a:r>
              <a:rPr lang="en-US" altLang="en-US" u="sng" dirty="0">
                <a:solidFill>
                  <a:schemeClr val="tx1"/>
                </a:solidFill>
                <a:latin typeface="Arial" panose="020B0604020202020204" pitchFamily="34" charset="0"/>
                <a:cs typeface="Arial" panose="020B0604020202020204" pitchFamily="34" charset="0"/>
              </a:rPr>
              <a:t>abilities to function independently</a:t>
            </a:r>
            <a:r>
              <a:rPr lang="en-US" altLang="en-US" dirty="0">
                <a:solidFill>
                  <a:schemeClr val="tx1"/>
                </a:solidFill>
                <a:latin typeface="Arial" panose="020B0604020202020204" pitchFamily="34" charset="0"/>
                <a:cs typeface="Arial" panose="020B0604020202020204" pitchFamily="34" charset="0"/>
              </a:rPr>
              <a:t>, to permit functional recovery from illness or injury, and to cope with residual functional deficits.”</a:t>
            </a:r>
          </a:p>
          <a:p>
            <a:endParaRPr lang="en-US" dirty="0"/>
          </a:p>
        </p:txBody>
      </p:sp>
      <p:sp>
        <p:nvSpPr>
          <p:cNvPr id="4" name="Slide Number Placeholder 3"/>
          <p:cNvSpPr>
            <a:spLocks noGrp="1"/>
          </p:cNvSpPr>
          <p:nvPr>
            <p:ph type="sldNum" sz="quarter" idx="10"/>
          </p:nvPr>
        </p:nvSpPr>
        <p:spPr/>
        <p:txBody>
          <a:bodyPr/>
          <a:lstStyle/>
          <a:p>
            <a:pPr>
              <a:defRPr/>
            </a:pPr>
            <a:fld id="{A3BC3E74-20A5-47B6-A4F4-09B8CF81FB2E}" type="slidenum">
              <a:rPr lang="en-US" smtClean="0"/>
              <a:pPr>
                <a:defRPr/>
              </a:pPr>
              <a:t>10</a:t>
            </a:fld>
            <a:endParaRPr lang="en-US"/>
          </a:p>
        </p:txBody>
      </p:sp>
    </p:spTree>
    <p:extLst>
      <p:ext uri="{BB962C8B-B14F-4D97-AF65-F5344CB8AC3E}">
        <p14:creationId xmlns:p14="http://schemas.microsoft.com/office/powerpoint/2010/main" val="1556763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-According to the national Alzheimer’s Association in the United States, every 65 seconds someone in the U.S. develops Alzheimer’s disease. A 2020 report showed that a</a:t>
            </a:r>
            <a:r>
              <a:rPr lang="en-US" dirty="0"/>
              <a:t>n estimated 5.8 million Americans age 65 and older are living with Alzheimer’s dementia. Eighty percent are age 75 or older</a:t>
            </a:r>
            <a:r>
              <a:rPr lang="en-US" baseline="0" dirty="0"/>
              <a:t>. </a:t>
            </a:r>
            <a:r>
              <a:rPr lang="en-US" dirty="0"/>
              <a:t>By 2050, the number of people age 65 and older with Alzheimer’s is projected to reach 13.8 million.</a:t>
            </a:r>
            <a:endParaRPr lang="en-US" baseline="0" dirty="0"/>
          </a:p>
          <a:p>
            <a:r>
              <a:rPr lang="en-US" altLang="zh-CN" baseline="0" dirty="0"/>
              <a:t>-Since January 1, 1988, the South Carolina Alzheimer’s Disease Registry </a:t>
            </a:r>
            <a:r>
              <a:rPr lang="en-US" dirty="0"/>
              <a:t>has identified 285,984 cases of Alzheimer’s Disease and Related Dementias in South Carolina. Currently, 106,223 individuals in this Registry are still living with the disease.</a:t>
            </a:r>
            <a:endParaRPr lang="en-US" baseline="0" dirty="0"/>
          </a:p>
        </p:txBody>
      </p:sp>
      <p:sp>
        <p:nvSpPr>
          <p:cNvPr id="4" name="Slide Number Placeholder 3"/>
          <p:cNvSpPr>
            <a:spLocks noGrp="1"/>
          </p:cNvSpPr>
          <p:nvPr>
            <p:ph type="sldNum" sz="quarter" idx="10"/>
          </p:nvPr>
        </p:nvSpPr>
        <p:spPr/>
        <p:txBody>
          <a:bodyPr/>
          <a:lstStyle/>
          <a:p>
            <a:fld id="{0FA7F512-BCC4-41CB-8763-25E206AF40D3}" type="slidenum">
              <a:rPr lang="en-US" smtClean="0"/>
              <a:t>11</a:t>
            </a:fld>
            <a:endParaRPr lang="en-US"/>
          </a:p>
        </p:txBody>
      </p:sp>
    </p:spTree>
    <p:extLst>
      <p:ext uri="{BB962C8B-B14F-4D97-AF65-F5344CB8AC3E}">
        <p14:creationId xmlns:p14="http://schemas.microsoft.com/office/powerpoint/2010/main" val="1364587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72143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6979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2877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1257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5160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772" y="4441416"/>
            <a:ext cx="5486400" cy="566738"/>
          </a:xfrm>
          <a:prstGeom prst="rect">
            <a:avLst/>
          </a:prstGeo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830772" y="612775"/>
            <a:ext cx="5486400" cy="36716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830772" y="5008154"/>
            <a:ext cx="5486400" cy="66168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14717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200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HPEB 513 | Ingram | Sp ‘17</a:t>
            </a:r>
          </a:p>
        </p:txBody>
      </p:sp>
      <p:sp>
        <p:nvSpPr>
          <p:cNvPr id="4" name="Slide Number Placeholder 3"/>
          <p:cNvSpPr>
            <a:spLocks noGrp="1"/>
          </p:cNvSpPr>
          <p:nvPr>
            <p:ph type="sldNum" sz="quarter" idx="12"/>
          </p:nvPr>
        </p:nvSpPr>
        <p:spPr/>
        <p:txBody>
          <a:bodyPr/>
          <a:lstStyle/>
          <a:p>
            <a:fld id="{B2A17E3B-AC47-4F6D-8670-67FA17FAFC22}" type="slidenum">
              <a:rPr lang="en-US" smtClean="0"/>
              <a:t>‹#›</a:t>
            </a:fld>
            <a:endParaRPr lang="en-US"/>
          </a:p>
        </p:txBody>
      </p:sp>
    </p:spTree>
    <p:extLst>
      <p:ext uri="{BB962C8B-B14F-4D97-AF65-F5344CB8AC3E}">
        <p14:creationId xmlns:p14="http://schemas.microsoft.com/office/powerpoint/2010/main" val="2787761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ull wid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indent="0" algn="l">
              <a:buFont typeface="Arial"/>
              <a:buNone/>
              <a:defRPr sz="4200"/>
            </a:lvl1pPr>
          </a:lstStyle>
          <a:p>
            <a:r>
              <a:rPr lang="en-US" dirty="0"/>
              <a:t>Click to edit Master title style</a:t>
            </a:r>
          </a:p>
        </p:txBody>
      </p:sp>
      <p:sp>
        <p:nvSpPr>
          <p:cNvPr id="7" name="Text Placeholder 6"/>
          <p:cNvSpPr>
            <a:spLocks noGrp="1"/>
          </p:cNvSpPr>
          <p:nvPr>
            <p:ph type="body" sz="quarter" idx="13"/>
          </p:nvPr>
        </p:nvSpPr>
        <p:spPr>
          <a:xfrm>
            <a:off x="457200" y="1593852"/>
            <a:ext cx="8229600" cy="3249613"/>
          </a:xfrm>
        </p:spPr>
        <p:txBody>
          <a:bodyPr>
            <a:normAutofit/>
          </a:bodyPr>
          <a:lstStyle>
            <a:lvl1pPr marL="0" indent="0">
              <a:buNone/>
              <a:defRPr sz="3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1291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75243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850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389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60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881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79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239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297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340751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839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FEB9C7-B550-4FF7-8F02-DF4AFE98C241}" type="datetimeFigureOut">
              <a:rPr lang="en-US">
                <a:solidFill>
                  <a:prstClr val="black">
                    <a:tint val="75000"/>
                  </a:prstClr>
                </a:solidFill>
              </a:rPr>
              <a:pPr/>
              <a:t>7/8/2021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50AD67-58C8-43F7-B1C0-0D2EE726B8B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627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EB9C7-B550-4FF7-8F02-DF4AFE98C241}" type="datetimeFigureOut">
              <a:rPr lang="en-US">
                <a:solidFill>
                  <a:prstClr val="black">
                    <a:tint val="75000"/>
                  </a:prstClr>
                </a:solidFill>
              </a:rPr>
              <a:pPr/>
              <a:t>7/8/2021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50AD67-58C8-43F7-B1C0-0D2EE726B8B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116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EB9C7-B550-4FF7-8F02-DF4AFE98C241}" type="datetimeFigureOut">
              <a:rPr lang="en-US">
                <a:solidFill>
                  <a:prstClr val="black">
                    <a:tint val="75000"/>
                  </a:prstClr>
                </a:solidFill>
              </a:rPr>
              <a:pPr/>
              <a:t>7/8/2021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50AD67-58C8-43F7-B1C0-0D2EE726B8B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449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EB9C7-B550-4FF7-8F02-DF4AFE98C241}" type="datetimeFigureOut">
              <a:rPr lang="en-US">
                <a:solidFill>
                  <a:prstClr val="black">
                    <a:tint val="75000"/>
                  </a:prstClr>
                </a:solidFill>
              </a:rPr>
              <a:pPr/>
              <a:t>7/8/2021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50AD67-58C8-43F7-B1C0-0D2EE726B8B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630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FEB9C7-B550-4FF7-8F02-DF4AFE98C241}" type="datetimeFigureOut">
              <a:rPr lang="en-US">
                <a:solidFill>
                  <a:prstClr val="black">
                    <a:tint val="75000"/>
                  </a:prstClr>
                </a:solidFill>
              </a:rPr>
              <a:pPr/>
              <a:t>7/8/2021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50AD67-58C8-43F7-B1C0-0D2EE726B8B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5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HPEB 513 | Ingram | Sp ‘17</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D9085F-E39F-4517-83B2-4DB71D82C93A}" type="slidenum">
              <a:rPr lang="en-US" smtClean="0"/>
              <a:t>‹#›</a:t>
            </a:fld>
            <a:endParaRPr lang="en-US"/>
          </a:p>
        </p:txBody>
      </p:sp>
    </p:spTree>
    <p:extLst>
      <p:ext uri="{BB962C8B-B14F-4D97-AF65-F5344CB8AC3E}">
        <p14:creationId xmlns:p14="http://schemas.microsoft.com/office/powerpoint/2010/main" val="3564530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EB9C7-B550-4FF7-8F02-DF4AFE98C241}" type="datetimeFigureOut">
              <a:rPr lang="en-US">
                <a:solidFill>
                  <a:prstClr val="black">
                    <a:tint val="75000"/>
                  </a:prstClr>
                </a:solidFill>
              </a:rPr>
              <a:pPr/>
              <a:t>7/8/2021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50AD67-58C8-43F7-B1C0-0D2EE726B8B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727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EB9C7-B550-4FF7-8F02-DF4AFE98C241}" type="datetimeFigureOut">
              <a:rPr lang="en-US">
                <a:solidFill>
                  <a:prstClr val="black">
                    <a:tint val="75000"/>
                  </a:prstClr>
                </a:solidFill>
              </a:rPr>
              <a:pPr/>
              <a:t>7/8/2021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50AD67-58C8-43F7-B1C0-0D2EE726B8B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10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FEB9C7-B550-4FF7-8F02-DF4AFE98C241}" type="datetimeFigureOut">
              <a:rPr lang="en-US">
                <a:solidFill>
                  <a:prstClr val="black">
                    <a:tint val="75000"/>
                  </a:prstClr>
                </a:solidFill>
              </a:rPr>
              <a:pPr/>
              <a:t>7/8/2021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50AD67-58C8-43F7-B1C0-0D2EE726B8B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721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FEB9C7-B550-4FF7-8F02-DF4AFE98C241}" type="datetimeFigureOut">
              <a:rPr lang="en-US">
                <a:solidFill>
                  <a:prstClr val="black">
                    <a:tint val="75000"/>
                  </a:prstClr>
                </a:solidFill>
              </a:rPr>
              <a:pPr/>
              <a:t>7/8/2021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50AD67-58C8-43F7-B1C0-0D2EE726B8B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334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EB9C7-B550-4FF7-8F02-DF4AFE98C241}" type="datetimeFigureOut">
              <a:rPr lang="en-US">
                <a:solidFill>
                  <a:prstClr val="black">
                    <a:tint val="75000"/>
                  </a:prstClr>
                </a:solidFill>
              </a:rPr>
              <a:pPr/>
              <a:t>7/8/2021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50AD67-58C8-43F7-B1C0-0D2EE726B8B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027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EB9C7-B550-4FF7-8F02-DF4AFE98C241}" type="datetimeFigureOut">
              <a:rPr lang="en-US">
                <a:solidFill>
                  <a:prstClr val="black">
                    <a:tint val="75000"/>
                  </a:prstClr>
                </a:solidFill>
              </a:rPr>
              <a:pPr/>
              <a:t>7/8/2021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50AD67-58C8-43F7-B1C0-0D2EE726B8B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39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HPEB 513 | Ingram | Sp ‘17</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8D9085F-E39F-4517-83B2-4DB71D82C93A}" type="slidenum">
              <a:rPr lang="en-US" smtClean="0"/>
              <a:t>‹#›</a:t>
            </a:fld>
            <a:endParaRPr lang="en-US"/>
          </a:p>
        </p:txBody>
      </p:sp>
    </p:spTree>
    <p:extLst>
      <p:ext uri="{BB962C8B-B14F-4D97-AF65-F5344CB8AC3E}">
        <p14:creationId xmlns:p14="http://schemas.microsoft.com/office/powerpoint/2010/main" val="411482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6213"/>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231988"/>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8926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38772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085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243" y="4015656"/>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0243" y="2515469"/>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2449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394135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94135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843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3795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37951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45229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10.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2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main logo center up ribbo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lvl1pPr algn="ctr" defTabSz="457200" rtl="0" eaLnBrk="1" fontAlgn="base" hangingPunct="1">
        <a:spcBef>
          <a:spcPct val="0"/>
        </a:spcBef>
        <a:spcAft>
          <a:spcPct val="0"/>
        </a:spcAft>
        <a:defRPr sz="4400" b="0" i="0" u="none"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EB9C7-B550-4FF7-8F02-DF4AFE98C241}" type="datetimeFigureOut">
              <a:rPr lang="en-US" smtClean="0">
                <a:solidFill>
                  <a:prstClr val="black">
                    <a:tint val="75000"/>
                  </a:prstClr>
                </a:solidFill>
              </a:rPr>
              <a:pPr/>
              <a:t>7/8/2021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0AD67-58C8-43F7-B1C0-0D2EE726B8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89607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descr="ribbons bottom bar.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5799138"/>
            <a:ext cx="9144000"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90" r:id="rId10"/>
    <p:sldLayoutId id="2147483692" r:id="rId11"/>
    <p:sldLayoutId id="2147483709" r:id="rId12"/>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 descr="main logo center ribb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5767429"/>
      </p:ext>
    </p:extLst>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8312841"/>
      </p:ext>
    </p:extLst>
  </p:cSld>
  <p:clrMap bg1="lt1" tx1="dk1" bg2="lt2" tx2="dk2" accent1="accent1" accent2="accent2" accent3="accent3" accent4="accent4" accent5="accent5" accent6="accent6" hlink="hlink" folHlink="folHlink"/>
  <p:sldLayoutIdLst>
    <p:sldLayoutId id="2147483680"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1258163"/>
      </p:ext>
    </p:extLst>
  </p:cSld>
  <p:clrMap bg1="lt1" tx1="dk1" bg2="lt2" tx2="dk2" accent1="accent1" accent2="accent2" accent3="accent3" accent4="accent4" accent5="accent5" accent6="accent6" hlink="hlink" folHlink="folHlink"/>
  <p:sldLayoutIdLst>
    <p:sldLayoutId id="2147483682"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0568044"/>
      </p:ext>
    </p:extLst>
  </p:cSld>
  <p:clrMap bg1="lt1" tx1="dk1" bg2="lt2" tx2="dk2" accent1="accent1" accent2="accent2" accent3="accent3" accent4="accent4" accent5="accent5" accent6="accent6" hlink="hlink" folHlink="folHlink"/>
  <p:sldLayoutIdLst>
    <p:sldLayoutId id="2147483684"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5213925"/>
      </p:ext>
    </p:extLst>
  </p:cSld>
  <p:clrMap bg1="lt1" tx1="dk1" bg2="lt2" tx2="dk2" accent1="accent1" accent2="accent2" accent3="accent3" accent4="accent4" accent5="accent5" accent6="accent6" hlink="hlink" folHlink="folHlink"/>
  <p:sldLayoutIdLst>
    <p:sldLayoutId id="2147483686"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main logo center up ribb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303836"/>
      </p:ext>
    </p:extLst>
  </p:cSld>
  <p:clrMap bg1="lt1" tx1="dk1" bg2="lt2" tx2="dk2" accent1="accent1" accent2="accent2" accent3="accent3" accent4="accent4" accent5="accent5" accent6="accent6" hlink="hlink" folHlink="folHlink"/>
  <p:sldLayoutIdLst>
    <p:sldLayoutId id="2147483688" r:id="rId1"/>
    <p:sldLayoutId id="2147483689" r:id="rId2"/>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765" y="663575"/>
            <a:ext cx="8517689" cy="1720881"/>
          </a:xfrm>
        </p:spPr>
        <p:txBody>
          <a:bodyPr/>
          <a:lstStyle/>
          <a:p>
            <a:pPr marL="0" marR="0">
              <a:spcBef>
                <a:spcPts val="0"/>
              </a:spcBef>
              <a:spcAft>
                <a:spcPts val="0"/>
              </a:spcAft>
            </a:pPr>
            <a:br>
              <a:rPr lang="en-US" sz="4000" b="1" dirty="0">
                <a:solidFill>
                  <a:schemeClr val="accent2">
                    <a:lumMod val="75000"/>
                  </a:schemeClr>
                </a:solidFill>
                <a:effectLst/>
                <a:latin typeface="Calibri" panose="020F0502020204030204" pitchFamily="34" charset="0"/>
                <a:ea typeface="Calibri" panose="020F0502020204030204" pitchFamily="34" charset="0"/>
              </a:rPr>
            </a:br>
            <a:r>
              <a:rPr lang="en-US" sz="4800" b="1" dirty="0">
                <a:solidFill>
                  <a:schemeClr val="accent2">
                    <a:lumMod val="75000"/>
                  </a:schemeClr>
                </a:solidFill>
                <a:effectLst/>
                <a:latin typeface="Calibri" panose="020F0502020204030204" pitchFamily="34" charset="0"/>
                <a:ea typeface="Calibri" panose="020F0502020204030204" pitchFamily="34" charset="0"/>
              </a:rPr>
              <a:t>Aging and Sex in the Media</a:t>
            </a:r>
            <a:endParaRPr lang="en-US" sz="4800" dirty="0">
              <a:solidFill>
                <a:schemeClr val="accent2">
                  <a:lumMod val="75000"/>
                </a:schemeClr>
              </a:solidFill>
              <a:effectLst/>
              <a:latin typeface="Calibri" panose="020F0502020204030204" pitchFamily="34" charset="0"/>
              <a:ea typeface="Calibri" panose="020F0502020204030204" pitchFamily="34" charset="0"/>
            </a:endParaRPr>
          </a:p>
        </p:txBody>
      </p:sp>
      <p:sp>
        <p:nvSpPr>
          <p:cNvPr id="3" name="Subtitle 2"/>
          <p:cNvSpPr>
            <a:spLocks noGrp="1"/>
          </p:cNvSpPr>
          <p:nvPr>
            <p:ph type="subTitle" idx="1"/>
          </p:nvPr>
        </p:nvSpPr>
        <p:spPr>
          <a:xfrm>
            <a:off x="4236580" y="2356238"/>
            <a:ext cx="4585428" cy="1752600"/>
          </a:xfrm>
        </p:spPr>
        <p:txBody>
          <a:bodyPr/>
          <a:lstStyle/>
          <a:p>
            <a:pPr>
              <a:spcBef>
                <a:spcPts val="0"/>
              </a:spcBef>
            </a:pPr>
            <a:r>
              <a:rPr lang="en-US" sz="2800" b="1" i="1" dirty="0">
                <a:solidFill>
                  <a:schemeClr val="tx1"/>
                </a:solidFill>
              </a:rPr>
              <a:t>Daniela B. Friedman, PhD</a:t>
            </a:r>
          </a:p>
          <a:p>
            <a:pPr>
              <a:spcBef>
                <a:spcPts val="0"/>
              </a:spcBef>
            </a:pPr>
            <a:endParaRPr lang="en-US" sz="2400" i="1" dirty="0">
              <a:solidFill>
                <a:schemeClr val="tx1"/>
              </a:solidFill>
            </a:endParaRPr>
          </a:p>
        </p:txBody>
      </p:sp>
      <p:sp>
        <p:nvSpPr>
          <p:cNvPr id="4" name="Subtitle 2"/>
          <p:cNvSpPr txBox="1">
            <a:spLocks/>
          </p:cNvSpPr>
          <p:nvPr/>
        </p:nvSpPr>
        <p:spPr>
          <a:xfrm>
            <a:off x="319497" y="2356238"/>
            <a:ext cx="4258845" cy="1752600"/>
          </a:xfrm>
          <a:prstGeom prst="rect">
            <a:avLst/>
          </a:prstGeom>
        </p:spPr>
        <p:txBody>
          <a:bodyPr/>
          <a:lstStyle>
            <a:lvl1pPr marL="0" indent="0" algn="ctr" defTabSz="457200" rtl="0" fontAlgn="base">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fontAlgn="base">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fontAlgn="base">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fontAlgn="base">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fontAlgn="base">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2800" b="1" i="1" dirty="0">
                <a:solidFill>
                  <a:schemeClr val="tx1"/>
                </a:solidFill>
              </a:rPr>
              <a:t>Lucy  A. Ingram, PhD</a:t>
            </a:r>
          </a:p>
        </p:txBody>
      </p:sp>
      <p:pic>
        <p:nvPicPr>
          <p:cNvPr id="7" name="Picture 6">
            <a:extLst>
              <a:ext uri="{FF2B5EF4-FFF2-40B4-BE49-F238E27FC236}">
                <a16:creationId xmlns:a16="http://schemas.microsoft.com/office/drawing/2014/main" id="{04B03C1C-5F5B-49FC-8FD5-847655DA1B0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352800"/>
            <a:ext cx="2057400" cy="1295400"/>
          </a:xfrm>
          <a:prstGeom prst="rect">
            <a:avLst/>
          </a:prstGeom>
          <a:noFill/>
          <a:ln>
            <a:noFill/>
          </a:ln>
        </p:spPr>
      </p:pic>
      <p:pic>
        <p:nvPicPr>
          <p:cNvPr id="8" name="Picture 7" descr="A close up of a sign&#10;&#10;Description automatically generated">
            <a:extLst>
              <a:ext uri="{FF2B5EF4-FFF2-40B4-BE49-F238E27FC236}">
                <a16:creationId xmlns:a16="http://schemas.microsoft.com/office/drawing/2014/main" id="{E5DA0335-424F-4182-A003-C0406D892128}"/>
              </a:ext>
            </a:extLst>
          </p:cNvPr>
          <p:cNvPicPr/>
          <p:nvPr/>
        </p:nvPicPr>
        <p:blipFill>
          <a:blip r:embed="rId4"/>
          <a:stretch>
            <a:fillRect/>
          </a:stretch>
        </p:blipFill>
        <p:spPr>
          <a:xfrm>
            <a:off x="2102775" y="5077182"/>
            <a:ext cx="4938451" cy="644537"/>
          </a:xfrm>
          <a:prstGeom prst="rect">
            <a:avLst/>
          </a:prstGeom>
        </p:spPr>
      </p:pic>
      <p:pic>
        <p:nvPicPr>
          <p:cNvPr id="9" name="Picture 8" descr="A close up of a map&#10;&#10;Description automatically generated">
            <a:extLst>
              <a:ext uri="{FF2B5EF4-FFF2-40B4-BE49-F238E27FC236}">
                <a16:creationId xmlns:a16="http://schemas.microsoft.com/office/drawing/2014/main" id="{597732BD-4417-41DC-9C44-707ECF60AF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5261" y="3368860"/>
            <a:ext cx="1833362" cy="1507940"/>
          </a:xfrm>
          <a:prstGeom prst="rect">
            <a:avLst/>
          </a:prstGeom>
        </p:spPr>
      </p:pic>
    </p:spTree>
    <p:extLst>
      <p:ext uri="{BB962C8B-B14F-4D97-AF65-F5344CB8AC3E}">
        <p14:creationId xmlns:p14="http://schemas.microsoft.com/office/powerpoint/2010/main" val="3079235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Cognitive/Brain Health?</a:t>
            </a:r>
          </a:p>
        </p:txBody>
      </p:sp>
      <p:sp>
        <p:nvSpPr>
          <p:cNvPr id="3" name="Content Placeholder 2"/>
          <p:cNvSpPr>
            <a:spLocks noGrp="1"/>
          </p:cNvSpPr>
          <p:nvPr>
            <p:ph idx="1"/>
          </p:nvPr>
        </p:nvSpPr>
        <p:spPr>
          <a:xfrm>
            <a:off x="457200" y="1304379"/>
            <a:ext cx="8229600" cy="3877221"/>
          </a:xfrm>
        </p:spPr>
        <p:txBody>
          <a:bodyPr/>
          <a:lstStyle/>
          <a:p>
            <a:pPr marL="0" indent="0" algn="ctr">
              <a:buNone/>
            </a:pPr>
            <a:r>
              <a:rPr lang="en-US" altLang="en-US" dirty="0">
                <a:solidFill>
                  <a:schemeClr val="tx1"/>
                </a:solidFill>
                <a:latin typeface="Arial" panose="020B0604020202020204" pitchFamily="34" charset="0"/>
                <a:cs typeface="Arial" panose="020B0604020202020204" pitchFamily="34" charset="0"/>
              </a:rPr>
              <a:t>“the development and preservation of the multidimensional cognitive structure that allows the older adult </a:t>
            </a:r>
            <a:r>
              <a:rPr lang="en-US" altLang="en-US" u="sng" dirty="0">
                <a:solidFill>
                  <a:schemeClr val="tx1"/>
                </a:solidFill>
                <a:latin typeface="Arial" panose="020B0604020202020204" pitchFamily="34" charset="0"/>
                <a:cs typeface="Arial" panose="020B0604020202020204" pitchFamily="34" charset="0"/>
              </a:rPr>
              <a:t>to maintain social connectedness</a:t>
            </a:r>
            <a:r>
              <a:rPr lang="en-US" altLang="en-US" dirty="0">
                <a:solidFill>
                  <a:schemeClr val="tx1"/>
                </a:solidFill>
                <a:latin typeface="Arial" panose="020B0604020202020204" pitchFamily="34" charset="0"/>
                <a:cs typeface="Arial" panose="020B0604020202020204" pitchFamily="34" charset="0"/>
              </a:rPr>
              <a:t>, an </a:t>
            </a:r>
            <a:r>
              <a:rPr lang="en-US" altLang="en-US" u="sng" dirty="0">
                <a:solidFill>
                  <a:schemeClr val="tx1"/>
                </a:solidFill>
                <a:latin typeface="Arial" panose="020B0604020202020204" pitchFamily="34" charset="0"/>
                <a:cs typeface="Arial" panose="020B0604020202020204" pitchFamily="34" charset="0"/>
              </a:rPr>
              <a:t>ongoing sense of purpose</a:t>
            </a:r>
            <a:r>
              <a:rPr lang="en-US" altLang="en-US" dirty="0">
                <a:solidFill>
                  <a:schemeClr val="tx1"/>
                </a:solidFill>
                <a:latin typeface="Arial" panose="020B0604020202020204" pitchFamily="34" charset="0"/>
                <a:cs typeface="Arial" panose="020B0604020202020204" pitchFamily="34" charset="0"/>
              </a:rPr>
              <a:t>, and the </a:t>
            </a:r>
            <a:r>
              <a:rPr lang="en-US" altLang="en-US" u="sng" dirty="0">
                <a:solidFill>
                  <a:schemeClr val="tx1"/>
                </a:solidFill>
                <a:latin typeface="Arial" panose="020B0604020202020204" pitchFamily="34" charset="0"/>
                <a:cs typeface="Arial" panose="020B0604020202020204" pitchFamily="34" charset="0"/>
              </a:rPr>
              <a:t>abilities to function independently</a:t>
            </a:r>
            <a:r>
              <a:rPr lang="en-US" altLang="en-US" dirty="0">
                <a:solidFill>
                  <a:schemeClr val="tx1"/>
                </a:solidFill>
                <a:latin typeface="Arial" panose="020B0604020202020204" pitchFamily="34" charset="0"/>
                <a:cs typeface="Arial" panose="020B0604020202020204" pitchFamily="34" charset="0"/>
              </a:rPr>
              <a:t>, to permit functional recovery from illness or injury, and to cope with residual functional deficits.”</a:t>
            </a:r>
          </a:p>
          <a:p>
            <a:endParaRPr lang="en-US" dirty="0"/>
          </a:p>
        </p:txBody>
      </p:sp>
      <p:sp>
        <p:nvSpPr>
          <p:cNvPr id="4" name="TextBox 3"/>
          <p:cNvSpPr txBox="1"/>
          <p:nvPr/>
        </p:nvSpPr>
        <p:spPr>
          <a:xfrm>
            <a:off x="304800" y="5344180"/>
            <a:ext cx="861060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Hendrie HC, et al</a:t>
            </a:r>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The NIH cognitive and emotional health project. Report of the critical evaluation study committee. </a:t>
            </a:r>
            <a:r>
              <a:rPr lang="en-US" sz="1200" i="1" dirty="0" err="1">
                <a:latin typeface="Arial" panose="020B0604020202020204" pitchFamily="34" charset="0"/>
                <a:cs typeface="Arial" panose="020B0604020202020204" pitchFamily="34" charset="0"/>
              </a:rPr>
              <a:t>Alz</a:t>
            </a:r>
            <a:r>
              <a:rPr lang="en-US" sz="1200" i="1" dirty="0">
                <a:latin typeface="Arial" panose="020B0604020202020204" pitchFamily="34" charset="0"/>
                <a:cs typeface="Arial" panose="020B0604020202020204" pitchFamily="34" charset="0"/>
              </a:rPr>
              <a:t> Dement </a:t>
            </a:r>
            <a:r>
              <a:rPr lang="en-US" sz="1200" dirty="0">
                <a:latin typeface="Arial" panose="020B0604020202020204" pitchFamily="34" charset="0"/>
                <a:cs typeface="Arial" panose="020B0604020202020204" pitchFamily="34" charset="0"/>
              </a:rPr>
              <a:t>2006;</a:t>
            </a:r>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2:12-32.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8598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8639" y="688746"/>
            <a:ext cx="9910067" cy="1181100"/>
          </a:xfrm>
        </p:spPr>
        <p:txBody>
          <a:bodyPr/>
          <a:lstStyle/>
          <a:p>
            <a:endParaRPr lang="en-US" dirty="0">
              <a:solidFill>
                <a:srgbClr val="FF0000"/>
              </a:solidFill>
            </a:endParaRPr>
          </a:p>
        </p:txBody>
      </p:sp>
      <p:pic>
        <p:nvPicPr>
          <p:cNvPr id="1026" name="Picture 2" descr="2020 Annual Report -- South Carolina Alzheimer's Disease Registry">
            <a:extLst>
              <a:ext uri="{FF2B5EF4-FFF2-40B4-BE49-F238E27FC236}">
                <a16:creationId xmlns:a16="http://schemas.microsoft.com/office/drawing/2014/main" id="{69A12600-3F05-4AD6-9072-D70ADE36B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62228"/>
            <a:ext cx="5333543" cy="533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739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lstStyle/>
          <a:p>
            <a:r>
              <a:rPr lang="en-US" dirty="0"/>
              <a:t>What are your perceptions of how aging is portrayed in the media?</a:t>
            </a:r>
          </a:p>
        </p:txBody>
      </p:sp>
    </p:spTree>
    <p:extLst>
      <p:ext uri="{BB962C8B-B14F-4D97-AF65-F5344CB8AC3E}">
        <p14:creationId xmlns:p14="http://schemas.microsoft.com/office/powerpoint/2010/main" val="3852776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431884" y="99508"/>
            <a:ext cx="8229600" cy="1143000"/>
          </a:xfrm>
        </p:spPr>
        <p:txBody>
          <a:bodyPr>
            <a:normAutofit fontScale="90000"/>
          </a:bodyPr>
          <a:lstStyle/>
          <a:p>
            <a:r>
              <a:rPr lang="en-US" sz="4000" dirty="0"/>
              <a:t>How does Media Influence our Perceptions about Aging and the Brain?</a:t>
            </a:r>
            <a:br>
              <a:rPr lang="en-US" sz="4000" dirty="0">
                <a:solidFill>
                  <a:srgbClr val="66007E"/>
                </a:solidFill>
              </a:rPr>
            </a:br>
            <a:endParaRPr lang="en-US" sz="3100" dirty="0">
              <a:solidFill>
                <a:srgbClr val="66007E"/>
              </a:solidFill>
            </a:endParaRPr>
          </a:p>
        </p:txBody>
      </p:sp>
      <p:sp>
        <p:nvSpPr>
          <p:cNvPr id="77826" name="Rectangle 3"/>
          <p:cNvSpPr>
            <a:spLocks noGrp="1" noChangeArrowheads="1"/>
          </p:cNvSpPr>
          <p:nvPr>
            <p:ph type="body" idx="1"/>
          </p:nvPr>
        </p:nvSpPr>
        <p:spPr>
          <a:xfrm>
            <a:off x="423863" y="2133601"/>
            <a:ext cx="8539089" cy="4191000"/>
          </a:xfrm>
        </p:spPr>
        <p:txBody>
          <a:bodyPr>
            <a:normAutofit/>
          </a:bodyPr>
          <a:lstStyle/>
          <a:p>
            <a:pPr>
              <a:lnSpc>
                <a:spcPct val="80000"/>
              </a:lnSpc>
            </a:pPr>
            <a:endParaRPr lang="en-US" sz="3000" dirty="0"/>
          </a:p>
          <a:p>
            <a:pPr>
              <a:lnSpc>
                <a:spcPct val="80000"/>
              </a:lnSpc>
            </a:pPr>
            <a:endParaRPr lang="en-US" sz="3000" dirty="0"/>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908" y="1412492"/>
            <a:ext cx="6885361" cy="508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07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Media?</a:t>
            </a:r>
          </a:p>
        </p:txBody>
      </p:sp>
      <p:sp>
        <p:nvSpPr>
          <p:cNvPr id="3" name="Content Placeholder 2"/>
          <p:cNvSpPr>
            <a:spLocks noGrp="1"/>
          </p:cNvSpPr>
          <p:nvPr>
            <p:ph idx="1"/>
          </p:nvPr>
        </p:nvSpPr>
        <p:spPr/>
        <p:txBody>
          <a:bodyPr/>
          <a:lstStyle/>
          <a:p>
            <a:r>
              <a:rPr lang="en-US" altLang="en-US" dirty="0"/>
              <a:t>Different methods of communication designed to reach large audiences</a:t>
            </a:r>
          </a:p>
          <a:p>
            <a:r>
              <a:rPr lang="en-US" altLang="en-US" dirty="0"/>
              <a:t>The means through which individuals/groups/ organizations can express themselves and the technology used for that expression</a:t>
            </a:r>
          </a:p>
          <a:p>
            <a:r>
              <a:rPr lang="en-US" altLang="en-US" dirty="0"/>
              <a:t>Each type of media involves both content, and also a device or object through which that content is delivered</a:t>
            </a:r>
          </a:p>
        </p:txBody>
      </p:sp>
    </p:spTree>
    <p:extLst>
      <p:ext uri="{BB962C8B-B14F-4D97-AF65-F5344CB8AC3E}">
        <p14:creationId xmlns:p14="http://schemas.microsoft.com/office/powerpoint/2010/main" val="2898424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Media</a:t>
            </a:r>
          </a:p>
        </p:txBody>
      </p:sp>
      <p:sp>
        <p:nvSpPr>
          <p:cNvPr id="3" name="Content Placeholder 2"/>
          <p:cNvSpPr>
            <a:spLocks noGrp="1"/>
          </p:cNvSpPr>
          <p:nvPr>
            <p:ph idx="1"/>
          </p:nvPr>
        </p:nvSpPr>
        <p:spPr/>
        <p:txBody>
          <a:bodyPr/>
          <a:lstStyle/>
          <a:p>
            <a:pPr>
              <a:lnSpc>
                <a:spcPct val="90000"/>
              </a:lnSpc>
            </a:pPr>
            <a:r>
              <a:rPr lang="en-US" altLang="en-US" dirty="0"/>
              <a:t>Electronic</a:t>
            </a:r>
          </a:p>
          <a:p>
            <a:pPr lvl="1">
              <a:lnSpc>
                <a:spcPct val="90000"/>
              </a:lnSpc>
            </a:pPr>
            <a:r>
              <a:rPr lang="en-US" altLang="en-US" dirty="0"/>
              <a:t>radio, television, film, streaming music, videos, telephones, computers, Internet, etc. </a:t>
            </a:r>
          </a:p>
          <a:p>
            <a:pPr>
              <a:lnSpc>
                <a:spcPct val="90000"/>
              </a:lnSpc>
            </a:pPr>
            <a:r>
              <a:rPr lang="en-US" altLang="en-US" dirty="0"/>
              <a:t>Print</a:t>
            </a:r>
          </a:p>
          <a:p>
            <a:pPr lvl="1">
              <a:lnSpc>
                <a:spcPct val="90000"/>
              </a:lnSpc>
            </a:pPr>
            <a:r>
              <a:rPr lang="en-US" altLang="en-US" dirty="0"/>
              <a:t>newspapers, magazines, books, comics, advertising, etc. </a:t>
            </a:r>
          </a:p>
          <a:p>
            <a:pPr marL="0" indent="0">
              <a:lnSpc>
                <a:spcPct val="90000"/>
              </a:lnSpc>
              <a:buNone/>
            </a:pPr>
            <a:endParaRPr lang="en-US" altLang="en-US" dirty="0"/>
          </a:p>
        </p:txBody>
      </p:sp>
    </p:spTree>
    <p:extLst>
      <p:ext uri="{BB962C8B-B14F-4D97-AF65-F5344CB8AC3E}">
        <p14:creationId xmlns:p14="http://schemas.microsoft.com/office/powerpoint/2010/main" val="837390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of Media (</a:t>
            </a:r>
            <a:r>
              <a:rPr lang="en-US" dirty="0" err="1"/>
              <a:t>con’t</a:t>
            </a:r>
            <a:r>
              <a:rPr lang="en-US" dirty="0"/>
              <a:t>)</a:t>
            </a:r>
          </a:p>
        </p:txBody>
      </p:sp>
      <p:sp>
        <p:nvSpPr>
          <p:cNvPr id="3" name="Content Placeholder 2"/>
          <p:cNvSpPr>
            <a:spLocks noGrp="1"/>
          </p:cNvSpPr>
          <p:nvPr>
            <p:ph idx="1"/>
          </p:nvPr>
        </p:nvSpPr>
        <p:spPr/>
        <p:txBody>
          <a:bodyPr/>
          <a:lstStyle/>
          <a:p>
            <a:pPr>
              <a:lnSpc>
                <a:spcPct val="90000"/>
              </a:lnSpc>
            </a:pPr>
            <a:r>
              <a:rPr lang="en-US" altLang="en-US" dirty="0"/>
              <a:t>“New”</a:t>
            </a:r>
          </a:p>
          <a:p>
            <a:pPr lvl="1">
              <a:lnSpc>
                <a:spcPct val="90000"/>
              </a:lnSpc>
            </a:pPr>
            <a:r>
              <a:rPr lang="en-US" altLang="en-US" dirty="0"/>
              <a:t>User-driven interactive forms of communication; emphasis on shareability and interactivity</a:t>
            </a:r>
          </a:p>
          <a:p>
            <a:pPr lvl="1">
              <a:lnSpc>
                <a:spcPct val="90000"/>
              </a:lnSpc>
            </a:pPr>
            <a:r>
              <a:rPr lang="en-US" altLang="en-US" dirty="0"/>
              <a:t>Delivered digitally</a:t>
            </a:r>
          </a:p>
          <a:p>
            <a:pPr lvl="1">
              <a:lnSpc>
                <a:spcPct val="90000"/>
              </a:lnSpc>
            </a:pPr>
            <a:r>
              <a:rPr lang="en-US" altLang="en-US" dirty="0"/>
              <a:t>Text messaging, social networking, memes, podcasts, online videos, virtual worlds</a:t>
            </a:r>
          </a:p>
        </p:txBody>
      </p:sp>
    </p:spTree>
    <p:extLst>
      <p:ext uri="{BB962C8B-B14F-4D97-AF65-F5344CB8AC3E}">
        <p14:creationId xmlns:p14="http://schemas.microsoft.com/office/powerpoint/2010/main" val="1644732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Media Matter?</a:t>
            </a:r>
          </a:p>
        </p:txBody>
      </p:sp>
      <p:sp>
        <p:nvSpPr>
          <p:cNvPr id="3" name="Content Placeholder 2"/>
          <p:cNvSpPr>
            <a:spLocks noGrp="1"/>
          </p:cNvSpPr>
          <p:nvPr>
            <p:ph idx="1"/>
          </p:nvPr>
        </p:nvSpPr>
        <p:spPr>
          <a:xfrm>
            <a:off x="457200" y="1504503"/>
            <a:ext cx="8229600" cy="3877221"/>
          </a:xfrm>
        </p:spPr>
        <p:txBody>
          <a:bodyPr/>
          <a:lstStyle/>
          <a:p>
            <a:pPr>
              <a:lnSpc>
                <a:spcPct val="90000"/>
              </a:lnSpc>
            </a:pPr>
            <a:r>
              <a:rPr lang="en-US" altLang="en-US" dirty="0"/>
              <a:t>Chicken/Egg Debate</a:t>
            </a:r>
          </a:p>
          <a:p>
            <a:pPr lvl="1">
              <a:lnSpc>
                <a:spcPct val="90000"/>
              </a:lnSpc>
            </a:pPr>
            <a:r>
              <a:rPr lang="en-US" altLang="en-US" dirty="0"/>
              <a:t>Does media reflect reality?</a:t>
            </a:r>
          </a:p>
          <a:p>
            <a:pPr lvl="1">
              <a:lnSpc>
                <a:spcPct val="90000"/>
              </a:lnSpc>
            </a:pPr>
            <a:r>
              <a:rPr lang="en-US" altLang="en-US" dirty="0"/>
              <a:t>Does media create reality?</a:t>
            </a:r>
          </a:p>
          <a:p>
            <a:pPr lvl="1">
              <a:lnSpc>
                <a:spcPct val="90000"/>
              </a:lnSpc>
            </a:pPr>
            <a:endParaRPr lang="en-US" altLang="en-US" dirty="0"/>
          </a:p>
          <a:p>
            <a:pPr>
              <a:lnSpc>
                <a:spcPct val="90000"/>
              </a:lnSpc>
            </a:pPr>
            <a:r>
              <a:rPr lang="en-US" altLang="en-US" dirty="0"/>
              <a:t>Media as a powerful socializing agent</a:t>
            </a:r>
          </a:p>
          <a:p>
            <a:pPr lvl="1">
              <a:lnSpc>
                <a:spcPct val="90000"/>
              </a:lnSpc>
            </a:pPr>
            <a:r>
              <a:rPr lang="en-US" altLang="en-US" dirty="0"/>
              <a:t>Can teach the values, beliefs, and norms of our culture as individuals develop identity</a:t>
            </a:r>
          </a:p>
        </p:txBody>
      </p:sp>
    </p:spTree>
    <p:extLst>
      <p:ext uri="{BB962C8B-B14F-4D97-AF65-F5344CB8AC3E}">
        <p14:creationId xmlns:p14="http://schemas.microsoft.com/office/powerpoint/2010/main" val="151237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dirty="0"/>
              <a:t>Media Literacy</a:t>
            </a:r>
          </a:p>
        </p:txBody>
      </p:sp>
      <p:sp>
        <p:nvSpPr>
          <p:cNvPr id="70659" name="Rectangle 3"/>
          <p:cNvSpPr>
            <a:spLocks noGrp="1" noChangeArrowheads="1"/>
          </p:cNvSpPr>
          <p:nvPr>
            <p:ph type="body" idx="1"/>
          </p:nvPr>
        </p:nvSpPr>
        <p:spPr>
          <a:xfrm>
            <a:off x="381000" y="1295400"/>
            <a:ext cx="8077200" cy="4724400"/>
          </a:xfrm>
          <a:ln>
            <a:noFill/>
          </a:ln>
        </p:spPr>
        <p:txBody>
          <a:bodyPr/>
          <a:lstStyle/>
          <a:p>
            <a:pPr>
              <a:lnSpc>
                <a:spcPct val="80000"/>
              </a:lnSpc>
            </a:pPr>
            <a:r>
              <a:rPr lang="en-US" altLang="en-US" sz="2800" dirty="0"/>
              <a:t>Framework to access, analyze, evaluate and create messages in a variety of forms</a:t>
            </a:r>
          </a:p>
          <a:p>
            <a:pPr>
              <a:lnSpc>
                <a:spcPct val="80000"/>
              </a:lnSpc>
            </a:pPr>
            <a:r>
              <a:rPr lang="en-US" altLang="en-US" sz="2800" dirty="0"/>
              <a:t>Key media literacy questions—</a:t>
            </a:r>
          </a:p>
          <a:p>
            <a:pPr marL="914400" lvl="1" indent="-514350">
              <a:buFont typeface="+mj-lt"/>
              <a:buAutoNum type="arabicPeriod"/>
            </a:pPr>
            <a:r>
              <a:rPr lang="en-US" altLang="en-US" sz="2400" dirty="0"/>
              <a:t>Who created this message?</a:t>
            </a:r>
          </a:p>
          <a:p>
            <a:pPr marL="914400" lvl="1" indent="-514350">
              <a:buFont typeface="+mj-lt"/>
              <a:buAutoNum type="arabicPeriod"/>
            </a:pPr>
            <a:r>
              <a:rPr lang="en-US" altLang="en-US" sz="2400" dirty="0"/>
              <a:t>What creative techniques are used to attract my attention?</a:t>
            </a:r>
          </a:p>
          <a:p>
            <a:pPr marL="914400" lvl="1" indent="-514350">
              <a:buFont typeface="+mj-lt"/>
              <a:buAutoNum type="arabicPeriod"/>
            </a:pPr>
            <a:r>
              <a:rPr lang="en-US" altLang="en-US" sz="2400" dirty="0"/>
              <a:t>How might different people perceive and understand this message differently from me?</a:t>
            </a:r>
          </a:p>
          <a:p>
            <a:pPr marL="914400" lvl="1" indent="-514350">
              <a:buFont typeface="+mj-lt"/>
              <a:buAutoNum type="arabicPeriod"/>
            </a:pPr>
            <a:r>
              <a:rPr lang="en-US" altLang="en-US" sz="2400" dirty="0"/>
              <a:t>What lifestyles, values and points of view are represented in, or omitted from, this message?</a:t>
            </a:r>
          </a:p>
          <a:p>
            <a:pPr marL="914400" lvl="1" indent="-514350">
              <a:buFont typeface="+mj-lt"/>
              <a:buAutoNum type="arabicPeriod"/>
            </a:pPr>
            <a:r>
              <a:rPr lang="en-US" altLang="en-US" sz="2400" dirty="0"/>
              <a:t>Why is this message being sent?</a:t>
            </a:r>
          </a:p>
          <a:p>
            <a:pPr marL="457200" lvl="1" indent="0">
              <a:lnSpc>
                <a:spcPct val="80000"/>
              </a:lnSpc>
              <a:buNone/>
            </a:pPr>
            <a:endParaRPr lang="en-US" altLang="en-US" dirty="0"/>
          </a:p>
          <a:p>
            <a:pPr>
              <a:lnSpc>
                <a:spcPct val="80000"/>
              </a:lnSpc>
            </a:pPr>
            <a:endParaRPr lang="en-US" altLang="en-US" dirty="0"/>
          </a:p>
        </p:txBody>
      </p:sp>
    </p:spTree>
    <p:extLst>
      <p:ext uri="{BB962C8B-B14F-4D97-AF65-F5344CB8AC3E}">
        <p14:creationId xmlns:p14="http://schemas.microsoft.com/office/powerpoint/2010/main" val="353256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800" dirty="0"/>
              <a:t>Sex in the Media</a:t>
            </a:r>
          </a:p>
        </p:txBody>
      </p:sp>
      <p:sp>
        <p:nvSpPr>
          <p:cNvPr id="6" name="Subtitle 5"/>
          <p:cNvSpPr>
            <a:spLocks noGrp="1"/>
          </p:cNvSpPr>
          <p:nvPr>
            <p:ph type="subTitle" idx="1"/>
          </p:nvPr>
        </p:nvSpPr>
        <p:spPr/>
        <p:txBody>
          <a:bodyPr/>
          <a:lstStyle/>
          <a:p>
            <a:endParaRPr lang="en-US" dirty="0">
              <a:solidFill>
                <a:srgbClr val="FF0000"/>
              </a:solidFill>
            </a:endParaRPr>
          </a:p>
        </p:txBody>
      </p:sp>
    </p:spTree>
    <p:extLst>
      <p:ext uri="{BB962C8B-B14F-4D97-AF65-F5344CB8AC3E}">
        <p14:creationId xmlns:p14="http://schemas.microsoft.com/office/powerpoint/2010/main" val="147827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6C5E2-6426-4B07-B96C-140F2AC02BBB}"/>
              </a:ext>
            </a:extLst>
          </p:cNvPr>
          <p:cNvSpPr>
            <a:spLocks noGrp="1"/>
          </p:cNvSpPr>
          <p:nvPr>
            <p:ph type="title"/>
          </p:nvPr>
        </p:nvSpPr>
        <p:spPr/>
        <p:txBody>
          <a:bodyPr/>
          <a:lstStyle/>
          <a:p>
            <a:r>
              <a:rPr lang="en-US" i="1" dirty="0"/>
              <a:t>Ripped from the Headlines…</a:t>
            </a:r>
          </a:p>
        </p:txBody>
      </p:sp>
      <p:pic>
        <p:nvPicPr>
          <p:cNvPr id="2054" name="Picture 6" descr="OLDER PEOPLE AND SEX">
            <a:extLst>
              <a:ext uri="{FF2B5EF4-FFF2-40B4-BE49-F238E27FC236}">
                <a16:creationId xmlns:a16="http://schemas.microsoft.com/office/drawing/2014/main" id="{6CF6D5CF-82A1-4A71-A49B-0A47BA7C5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2" y="2844423"/>
            <a:ext cx="5095875" cy="30229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B31E1EB-9002-4C5B-9B2E-C0EEE809B3DF}"/>
              </a:ext>
            </a:extLst>
          </p:cNvPr>
          <p:cNvSpPr txBox="1"/>
          <p:nvPr/>
        </p:nvSpPr>
        <p:spPr>
          <a:xfrm>
            <a:off x="457200" y="1032808"/>
            <a:ext cx="8229600" cy="1938992"/>
          </a:xfrm>
          <a:prstGeom prst="rect">
            <a:avLst/>
          </a:prstGeom>
          <a:noFill/>
        </p:spPr>
        <p:txBody>
          <a:bodyPr wrap="square">
            <a:spAutoFit/>
          </a:bodyPr>
          <a:lstStyle/>
          <a:p>
            <a:pPr algn="l"/>
            <a:r>
              <a:rPr lang="en-US" sz="2800" b="1" dirty="0">
                <a:solidFill>
                  <a:srgbClr val="292221"/>
                </a:solidFill>
                <a:effectLst/>
                <a:latin typeface="Georgia" panose="02040502050405020303" pitchFamily="18" charset="0"/>
              </a:rPr>
              <a:t>Forget Sudoku! If you REALLY want to improve brain power in old age regular sex is the key</a:t>
            </a:r>
          </a:p>
          <a:p>
            <a:pPr algn="l"/>
            <a:r>
              <a:rPr lang="en-US" sz="1600" b="1" dirty="0">
                <a:solidFill>
                  <a:srgbClr val="292221"/>
                </a:solidFill>
                <a:effectLst/>
                <a:latin typeface="Arial" panose="020B0604020202020204" pitchFamily="34" charset="0"/>
              </a:rPr>
              <a:t>RESEARCHERS have finally confirmed that frequent sex really is the key to staying sharp in old age.</a:t>
            </a:r>
          </a:p>
        </p:txBody>
      </p:sp>
    </p:spTree>
    <p:extLst>
      <p:ext uri="{BB962C8B-B14F-4D97-AF65-F5344CB8AC3E}">
        <p14:creationId xmlns:p14="http://schemas.microsoft.com/office/powerpoint/2010/main" val="1230221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a New Phenomenon</a:t>
            </a:r>
            <a:endParaRPr lang="en-US" dirty="0">
              <a:solidFill>
                <a:srgbClr val="FF0000"/>
              </a:solidFill>
            </a:endParaRPr>
          </a:p>
        </p:txBody>
      </p:sp>
      <p:sp>
        <p:nvSpPr>
          <p:cNvPr id="3" name="Content Placeholder 2"/>
          <p:cNvSpPr>
            <a:spLocks noGrp="1"/>
          </p:cNvSpPr>
          <p:nvPr>
            <p:ph idx="1"/>
          </p:nvPr>
        </p:nvSpPr>
        <p:spPr>
          <a:xfrm>
            <a:off x="457199" y="1422776"/>
            <a:ext cx="8509379" cy="3877221"/>
          </a:xfrm>
        </p:spPr>
        <p:txBody>
          <a:bodyPr/>
          <a:lstStyle/>
          <a:p>
            <a:r>
              <a:rPr lang="en-US" altLang="en-US" dirty="0"/>
              <a:t>Suggestive versus overt</a:t>
            </a:r>
          </a:p>
          <a:p>
            <a:r>
              <a:rPr lang="en-US" altLang="en-US" dirty="0"/>
              <a:t>Sexual content in media is increasing</a:t>
            </a:r>
          </a:p>
          <a:p>
            <a:r>
              <a:rPr lang="en-US" altLang="en-US" dirty="0"/>
              <a:t>Much of the research has been conducted on adolescents</a:t>
            </a:r>
          </a:p>
        </p:txBody>
      </p:sp>
      <p:pic>
        <p:nvPicPr>
          <p:cNvPr id="4" name="Picture 3">
            <a:extLst>
              <a:ext uri="{FF2B5EF4-FFF2-40B4-BE49-F238E27FC236}">
                <a16:creationId xmlns:a16="http://schemas.microsoft.com/office/drawing/2014/main" id="{ED460077-D765-473F-B6BA-A7B514290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00" y="3685190"/>
            <a:ext cx="6324600" cy="3162300"/>
          </a:xfrm>
          <a:prstGeom prst="rect">
            <a:avLst/>
          </a:prstGeom>
        </p:spPr>
      </p:pic>
    </p:spTree>
    <p:extLst>
      <p:ext uri="{BB962C8B-B14F-4D97-AF65-F5344CB8AC3E}">
        <p14:creationId xmlns:p14="http://schemas.microsoft.com/office/powerpoint/2010/main" val="94020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 Media, and Youth</a:t>
            </a:r>
          </a:p>
        </p:txBody>
      </p:sp>
      <p:sp>
        <p:nvSpPr>
          <p:cNvPr id="3" name="Content Placeholder 2"/>
          <p:cNvSpPr>
            <a:spLocks noGrp="1"/>
          </p:cNvSpPr>
          <p:nvPr>
            <p:ph idx="1"/>
          </p:nvPr>
        </p:nvSpPr>
        <p:spPr>
          <a:xfrm>
            <a:off x="457200" y="1380579"/>
            <a:ext cx="8229600" cy="3877221"/>
          </a:xfrm>
        </p:spPr>
        <p:txBody>
          <a:bodyPr/>
          <a:lstStyle/>
          <a:p>
            <a:r>
              <a:rPr lang="en-US" sz="2800" dirty="0"/>
              <a:t>Media use may influence early sexual behavior</a:t>
            </a:r>
          </a:p>
          <a:p>
            <a:pPr lvl="1"/>
            <a:r>
              <a:rPr lang="en-US" altLang="en-US" sz="2400" dirty="0"/>
              <a:t>adolescents who viewed more sexual content were more likely to initiate intercourse and progress to more advanced noncoital sexual activities</a:t>
            </a:r>
          </a:p>
          <a:p>
            <a:r>
              <a:rPr lang="en-US" altLang="en-US" sz="2800" dirty="0"/>
              <a:t>What is the content of the media? What is the length of time exposed to the media?</a:t>
            </a:r>
          </a:p>
          <a:p>
            <a:r>
              <a:rPr lang="en-US" altLang="en-US" sz="2800" dirty="0"/>
              <a:t>The widespread use of sexual media, can present opportunities for the delivery and evaluation of public health interventions</a:t>
            </a:r>
            <a:r>
              <a:rPr lang="en-US" altLang="en-US" sz="2000" dirty="0"/>
              <a:t>					</a:t>
            </a:r>
            <a:endParaRPr lang="en-US" sz="2800" dirty="0"/>
          </a:p>
        </p:txBody>
      </p:sp>
    </p:spTree>
    <p:extLst>
      <p:ext uri="{BB962C8B-B14F-4D97-AF65-F5344CB8AC3E}">
        <p14:creationId xmlns:p14="http://schemas.microsoft.com/office/powerpoint/2010/main" val="1436532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869_i_think_it__8217s_time_we_had_a_talk_about_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80" y="1292611"/>
            <a:ext cx="4445843" cy="45199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4150588588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3609" y="2286000"/>
            <a:ext cx="3703191" cy="214589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a:t>Examples</a:t>
            </a:r>
          </a:p>
        </p:txBody>
      </p:sp>
    </p:spTree>
    <p:extLst>
      <p:ext uri="{BB962C8B-B14F-4D97-AF65-F5344CB8AC3E}">
        <p14:creationId xmlns:p14="http://schemas.microsoft.com/office/powerpoint/2010/main" val="80010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inspirationfeed.com/wp-content/uploads/2011/04/onelifecouch.previe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938" y="152400"/>
            <a:ext cx="4048125" cy="561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065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344261"/>
            <a:ext cx="8610600" cy="1179739"/>
          </a:xfrm>
        </p:spPr>
        <p:txBody>
          <a:bodyPr/>
          <a:lstStyle/>
          <a:p>
            <a:r>
              <a:rPr lang="en-US" altLang="en-US" sz="3600" i="1" dirty="0"/>
              <a:t>How does this translate to the other end of the age spectrum? What are the implications for aging and older populations?</a:t>
            </a:r>
          </a:p>
        </p:txBody>
      </p:sp>
      <p:grpSp>
        <p:nvGrpSpPr>
          <p:cNvPr id="3" name="Group 2"/>
          <p:cNvGrpSpPr/>
          <p:nvPr/>
        </p:nvGrpSpPr>
        <p:grpSpPr>
          <a:xfrm>
            <a:off x="-7208157" y="3962400"/>
            <a:ext cx="17495157" cy="6763657"/>
            <a:chOff x="-5303157" y="0"/>
            <a:chExt cx="17495157" cy="6763657"/>
          </a:xfrm>
        </p:grpSpPr>
        <p:pic>
          <p:nvPicPr>
            <p:cNvPr id="6" name="Picture 5"/>
            <p:cNvPicPr>
              <a:picLocks noChangeAspect="1"/>
            </p:cNvPicPr>
            <p:nvPr/>
          </p:nvPicPr>
          <p:blipFill>
            <a:blip r:embed="rId3"/>
            <a:stretch>
              <a:fillRect/>
            </a:stretch>
          </p:blipFill>
          <p:spPr>
            <a:xfrm>
              <a:off x="-5303157" y="689428"/>
              <a:ext cx="17116107" cy="5776686"/>
            </a:xfrm>
            <a:prstGeom prst="rect">
              <a:avLst/>
            </a:prstGeom>
            <a:ln>
              <a:solidFill>
                <a:schemeClr val="bg1"/>
              </a:solidFill>
            </a:ln>
          </p:spPr>
        </p:pic>
        <p:sp>
          <p:nvSpPr>
            <p:cNvPr id="7" name="Rectangle 6"/>
            <p:cNvSpPr/>
            <p:nvPr/>
          </p:nvSpPr>
          <p:spPr>
            <a:xfrm>
              <a:off x="0" y="0"/>
              <a:ext cx="11756571" cy="1404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1257" y="1897743"/>
              <a:ext cx="12453257" cy="4865914"/>
            </a:xfrm>
            <a:prstGeom prst="rect">
              <a:avLst/>
            </a:prstGeom>
            <a:solidFill>
              <a:schemeClr val="bg1"/>
            </a:solidFill>
            <a:ln>
              <a:noFill/>
            </a:ln>
          </p:spPr>
          <p:txBody>
            <a:bodyPr wrap="square" rtlCol="0">
              <a:spAutoFit/>
            </a:bodyPr>
            <a:lstStyle/>
            <a:p>
              <a:endParaRPr lang="en-US" dirty="0"/>
            </a:p>
          </p:txBody>
        </p:sp>
        <p:sp>
          <p:nvSpPr>
            <p:cNvPr id="9" name="Rectangle 8"/>
            <p:cNvSpPr/>
            <p:nvPr/>
          </p:nvSpPr>
          <p:spPr>
            <a:xfrm>
              <a:off x="0" y="326571"/>
              <a:ext cx="3331029" cy="2775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774043" y="5335244"/>
            <a:ext cx="7284357" cy="1751356"/>
          </a:xfrm>
          <a:prstGeom prst="rect">
            <a:avLst/>
          </a:prstGeom>
          <a:solidFill>
            <a:schemeClr val="bg1"/>
          </a:solidFill>
          <a:ln>
            <a:noFill/>
          </a:ln>
        </p:spPr>
        <p:txBody>
          <a:bodyPr wrap="square" rtlCol="0">
            <a:spAutoFit/>
          </a:bodyPr>
          <a:lstStyle/>
          <a:p>
            <a:endParaRPr lang="en-US" dirty="0"/>
          </a:p>
        </p:txBody>
      </p:sp>
      <p:pic>
        <p:nvPicPr>
          <p:cNvPr id="1026"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774" y="5410200"/>
            <a:ext cx="266482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puzzle pieces">
            <a:extLst>
              <a:ext uri="{FF2B5EF4-FFF2-40B4-BE49-F238E27FC236}">
                <a16:creationId xmlns:a16="http://schemas.microsoft.com/office/drawing/2014/main" id="{245FCA09-E5C7-44DE-A624-EAB27908BF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9145" y="2380944"/>
            <a:ext cx="2365710" cy="2460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356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D9B4D-E095-4D6D-8D69-7FF45DE4B554}"/>
              </a:ext>
            </a:extLst>
          </p:cNvPr>
          <p:cNvSpPr>
            <a:spLocks noGrp="1"/>
          </p:cNvSpPr>
          <p:nvPr>
            <p:ph type="title"/>
          </p:nvPr>
        </p:nvSpPr>
        <p:spPr/>
        <p:txBody>
          <a:bodyPr/>
          <a:lstStyle/>
          <a:p>
            <a:r>
              <a:rPr lang="en-US" dirty="0"/>
              <a:t>Coventry University</a:t>
            </a:r>
          </a:p>
        </p:txBody>
      </p:sp>
      <p:sp>
        <p:nvSpPr>
          <p:cNvPr id="6" name="Content Placeholder 5">
            <a:extLst>
              <a:ext uri="{FF2B5EF4-FFF2-40B4-BE49-F238E27FC236}">
                <a16:creationId xmlns:a16="http://schemas.microsoft.com/office/drawing/2014/main" id="{666FE6F3-BCB5-4CF1-9F3F-C51DC5A98F67}"/>
              </a:ext>
            </a:extLst>
          </p:cNvPr>
          <p:cNvSpPr>
            <a:spLocks noGrp="1"/>
          </p:cNvSpPr>
          <p:nvPr>
            <p:ph sz="half" idx="2"/>
          </p:nvPr>
        </p:nvSpPr>
        <p:spPr>
          <a:xfrm>
            <a:off x="4648200" y="1418041"/>
            <a:ext cx="4038600" cy="4296959"/>
          </a:xfrm>
        </p:spPr>
        <p:txBody>
          <a:bodyPr/>
          <a:lstStyle/>
          <a:p>
            <a:r>
              <a:rPr lang="en-US" sz="2800" kern="1200" dirty="0">
                <a:solidFill>
                  <a:schemeClr val="tx1"/>
                </a:solidFill>
                <a:effectLst/>
                <a:latin typeface="+mn-lt"/>
                <a:ea typeface="+mn-ea"/>
                <a:cs typeface="+mn-cs"/>
              </a:rPr>
              <a:t>No.1 Modern University in the Midlands  </a:t>
            </a:r>
          </a:p>
          <a:p>
            <a:r>
              <a:rPr lang="en-US" sz="2800" kern="1200" dirty="0">
                <a:solidFill>
                  <a:schemeClr val="tx1"/>
                </a:solidFill>
                <a:effectLst/>
                <a:latin typeface="+mn-lt"/>
                <a:ea typeface="+mn-ea"/>
                <a:cs typeface="+mn-cs"/>
              </a:rPr>
              <a:t>1st for Overseas Student Experiences</a:t>
            </a:r>
          </a:p>
          <a:p>
            <a:r>
              <a:rPr lang="en-US" sz="2800" kern="1200" dirty="0">
                <a:solidFill>
                  <a:schemeClr val="tx1"/>
                </a:solidFill>
                <a:effectLst/>
                <a:latin typeface="+mn-lt"/>
                <a:ea typeface="+mn-ea"/>
                <a:cs typeface="+mn-cs"/>
              </a:rPr>
              <a:t>Top 30 in the World for International Students</a:t>
            </a:r>
          </a:p>
          <a:p>
            <a:r>
              <a:rPr lang="en-US" sz="2800" kern="1200" dirty="0">
                <a:solidFill>
                  <a:schemeClr val="tx1"/>
                </a:solidFill>
                <a:effectLst/>
                <a:latin typeface="+mn-lt"/>
                <a:ea typeface="+mn-ea"/>
                <a:cs typeface="+mn-cs"/>
              </a:rPr>
              <a:t>University of the Year for Student Experience 2019</a:t>
            </a:r>
          </a:p>
        </p:txBody>
      </p:sp>
      <p:pic>
        <p:nvPicPr>
          <p:cNvPr id="4098" name="Picture 2" descr="Coventry Map Great Britain Latitude &amp;amp; Longitude: Free England Maps">
            <a:extLst>
              <a:ext uri="{FF2B5EF4-FFF2-40B4-BE49-F238E27FC236}">
                <a16:creationId xmlns:a16="http://schemas.microsoft.com/office/drawing/2014/main" id="{966D8821-375E-44BF-985A-B514D7D31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244600"/>
            <a:ext cx="3238500" cy="4318000"/>
          </a:xfrm>
          <a:prstGeom prst="rect">
            <a:avLst/>
          </a:prstGeom>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869363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
            <a:ext cx="4114800" cy="5486400"/>
          </a:xfrm>
          <a:prstGeom prst="rect">
            <a:avLst/>
          </a:prstGeom>
        </p:spPr>
        <p:style>
          <a:lnRef idx="3">
            <a:schemeClr val="lt1"/>
          </a:lnRef>
          <a:fillRef idx="1">
            <a:schemeClr val="dk1"/>
          </a:fillRef>
          <a:effectRef idx="1">
            <a:schemeClr val="dk1"/>
          </a:effectRef>
          <a:fontRef idx="minor">
            <a:schemeClr val="lt1"/>
          </a:fontRef>
        </p:style>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7802" y="1676400"/>
            <a:ext cx="3758998" cy="2818547"/>
          </a:xfrm>
          <a:prstGeom prst="rect">
            <a:avLst/>
          </a:prstGeom>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1236155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752600"/>
            <a:ext cx="4714989" cy="3535362"/>
          </a:xfrm>
          <a:prstGeom prst="rect">
            <a:avLst/>
          </a:prstGeom>
        </p:spPr>
        <p:style>
          <a:lnRef idx="3">
            <a:schemeClr val="lt1"/>
          </a:lnRef>
          <a:fillRef idx="1">
            <a:schemeClr val="dk1"/>
          </a:fillRef>
          <a:effectRef idx="1">
            <a:schemeClr val="dk1"/>
          </a:effectRef>
          <a:fontRef idx="minor">
            <a:schemeClr val="lt1"/>
          </a:fontRef>
        </p:style>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081881"/>
            <a:ext cx="4000500" cy="5334000"/>
          </a:xfrm>
          <a:prstGeom prst="rect">
            <a:avLst/>
          </a:prstGeom>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128311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6C5E2-6426-4B07-B96C-140F2AC02BBB}"/>
              </a:ext>
            </a:extLst>
          </p:cNvPr>
          <p:cNvSpPr>
            <a:spLocks noGrp="1"/>
          </p:cNvSpPr>
          <p:nvPr>
            <p:ph type="title"/>
          </p:nvPr>
        </p:nvSpPr>
        <p:spPr/>
        <p:txBody>
          <a:bodyPr/>
          <a:lstStyle/>
          <a:p>
            <a:r>
              <a:rPr lang="en-US" i="1" dirty="0"/>
              <a:t>Ripped from the Headlines…</a:t>
            </a:r>
          </a:p>
        </p:txBody>
      </p:sp>
      <p:pic>
        <p:nvPicPr>
          <p:cNvPr id="2054" name="Picture 6" descr="OLDER PEOPLE AND SEX">
            <a:extLst>
              <a:ext uri="{FF2B5EF4-FFF2-40B4-BE49-F238E27FC236}">
                <a16:creationId xmlns:a16="http://schemas.microsoft.com/office/drawing/2014/main" id="{6CF6D5CF-82A1-4A71-A49B-0A47BA7C5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2" y="2844423"/>
            <a:ext cx="5095875" cy="30229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B31E1EB-9002-4C5B-9B2E-C0EEE809B3DF}"/>
              </a:ext>
            </a:extLst>
          </p:cNvPr>
          <p:cNvSpPr txBox="1"/>
          <p:nvPr/>
        </p:nvSpPr>
        <p:spPr>
          <a:xfrm>
            <a:off x="457200" y="1032808"/>
            <a:ext cx="8229600" cy="1938992"/>
          </a:xfrm>
          <a:prstGeom prst="rect">
            <a:avLst/>
          </a:prstGeom>
          <a:noFill/>
        </p:spPr>
        <p:txBody>
          <a:bodyPr wrap="square">
            <a:spAutoFit/>
          </a:bodyPr>
          <a:lstStyle/>
          <a:p>
            <a:pPr algn="l"/>
            <a:r>
              <a:rPr lang="en-US" sz="2800" b="1" dirty="0">
                <a:solidFill>
                  <a:srgbClr val="292221"/>
                </a:solidFill>
                <a:effectLst/>
                <a:latin typeface="Georgia" panose="02040502050405020303" pitchFamily="18" charset="0"/>
              </a:rPr>
              <a:t>Forget Sudoku! If you REALLY want to improve brain power in old age regular sex is the key</a:t>
            </a:r>
          </a:p>
          <a:p>
            <a:pPr algn="l"/>
            <a:r>
              <a:rPr lang="en-US" sz="1600" b="1" dirty="0">
                <a:solidFill>
                  <a:srgbClr val="292221"/>
                </a:solidFill>
                <a:effectLst/>
                <a:latin typeface="Arial" panose="020B0604020202020204" pitchFamily="34" charset="0"/>
              </a:rPr>
              <a:t>RESEARCHERS have finally confirmed that frequent sex really is the key to staying sharp in old age.</a:t>
            </a:r>
          </a:p>
        </p:txBody>
      </p:sp>
    </p:spTree>
    <p:extLst>
      <p:ext uri="{BB962C8B-B14F-4D97-AF65-F5344CB8AC3E}">
        <p14:creationId xmlns:p14="http://schemas.microsoft.com/office/powerpoint/2010/main" val="3513225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82000" cy="1143000"/>
          </a:xfrm>
        </p:spPr>
        <p:txBody>
          <a:bodyPr/>
          <a:lstStyle/>
          <a:p>
            <a:pPr marL="0" indent="0" fontAlgn="t">
              <a:buNone/>
            </a:pPr>
            <a:r>
              <a:rPr lang="en-US" sz="3200" dirty="0"/>
              <a:t>Sex on the Brain! Associations between Sexual Activity and Cognitive Function in Older Age </a:t>
            </a:r>
            <a:br>
              <a:rPr lang="en-US" sz="3200" dirty="0"/>
            </a:br>
            <a:r>
              <a:rPr lang="en-US" sz="2400" dirty="0"/>
              <a:t>(Wright &amp; Jenks, 2016)</a:t>
            </a:r>
            <a:endParaRPr lang="en-US" sz="3200" dirty="0"/>
          </a:p>
        </p:txBody>
      </p:sp>
      <p:sp>
        <p:nvSpPr>
          <p:cNvPr id="3" name="Content Placeholder 2"/>
          <p:cNvSpPr>
            <a:spLocks noGrp="1"/>
          </p:cNvSpPr>
          <p:nvPr>
            <p:ph idx="1"/>
          </p:nvPr>
        </p:nvSpPr>
        <p:spPr>
          <a:xfrm>
            <a:off x="457200" y="1752600"/>
            <a:ext cx="8229600" cy="3733800"/>
          </a:xfrm>
        </p:spPr>
        <p:txBody>
          <a:bodyPr/>
          <a:lstStyle/>
          <a:p>
            <a:r>
              <a:rPr lang="en-US" sz="2800" dirty="0"/>
              <a:t>The relationship between cognition and sexual activity in healthy older adults is under-researched </a:t>
            </a:r>
          </a:p>
          <a:p>
            <a:r>
              <a:rPr lang="en-US" sz="2800" dirty="0"/>
              <a:t>This study explored the associations between sexual activity and cognition in adults aged 50–89</a:t>
            </a:r>
          </a:p>
          <a:p>
            <a:r>
              <a:rPr lang="en-US" sz="2800" dirty="0"/>
              <a:t>Study findings have </a:t>
            </a:r>
            <a:r>
              <a:rPr lang="en-US" sz="2800" i="1" dirty="0"/>
              <a:t>implications for the promotion of sexual counselling in healthcare settings</a:t>
            </a:r>
            <a:r>
              <a:rPr lang="en-US" sz="2800" dirty="0"/>
              <a:t>, </a:t>
            </a:r>
            <a:r>
              <a:rPr lang="en-US" sz="2800" i="1" dirty="0">
                <a:solidFill>
                  <a:srgbClr val="C00000"/>
                </a:solidFill>
              </a:rPr>
              <a:t>where maintaining a healthy sex life in older age could be instrumental in improving cognitive function and well-being</a:t>
            </a:r>
          </a:p>
          <a:p>
            <a:endParaRPr lang="en-US" sz="2800" dirty="0"/>
          </a:p>
        </p:txBody>
      </p:sp>
    </p:spTree>
    <p:extLst>
      <p:ext uri="{BB962C8B-B14F-4D97-AF65-F5344CB8AC3E}">
        <p14:creationId xmlns:p14="http://schemas.microsoft.com/office/powerpoint/2010/main" val="75924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map of south carolina">
            <a:extLst>
              <a:ext uri="{FF2B5EF4-FFF2-40B4-BE49-F238E27FC236}">
                <a16:creationId xmlns:a16="http://schemas.microsoft.com/office/drawing/2014/main" id="{03348FD2-BD9B-42C2-8FBE-745559F0C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6536539" cy="4235132"/>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Airplane">
            <a:extLst>
              <a:ext uri="{FF2B5EF4-FFF2-40B4-BE49-F238E27FC236}">
                <a16:creationId xmlns:a16="http://schemas.microsoft.com/office/drawing/2014/main" id="{1F764AF4-4CF2-442F-9011-9EAF0E64841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864509">
            <a:off x="5392585" y="2241671"/>
            <a:ext cx="819118" cy="819118"/>
          </a:xfrm>
          <a:prstGeom prst="rect">
            <a:avLst/>
          </a:prstGeom>
        </p:spPr>
      </p:pic>
      <p:pic>
        <p:nvPicPr>
          <p:cNvPr id="4" name="Picture 2" descr="Coventry Map Great Britain Latitude &amp;amp; Longitude: Free England Maps">
            <a:extLst>
              <a:ext uri="{FF2B5EF4-FFF2-40B4-BE49-F238E27FC236}">
                <a16:creationId xmlns:a16="http://schemas.microsoft.com/office/drawing/2014/main" id="{966D8821-375E-44BF-985A-B514D7D31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434" y="2514600"/>
            <a:ext cx="2438400" cy="3251200"/>
          </a:xfrm>
          <a:prstGeom prst="rect">
            <a:avLst/>
          </a:prstGeom>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346276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1A73F-C9D3-4B95-B7D8-5D54D4678AC6}"/>
              </a:ext>
            </a:extLst>
          </p:cNvPr>
          <p:cNvSpPr>
            <a:spLocks noGrp="1"/>
          </p:cNvSpPr>
          <p:nvPr>
            <p:ph type="title"/>
          </p:nvPr>
        </p:nvSpPr>
        <p:spPr>
          <a:xfrm>
            <a:off x="457200" y="152400"/>
            <a:ext cx="8229600" cy="1143000"/>
          </a:xfrm>
        </p:spPr>
        <p:txBody>
          <a:bodyPr/>
          <a:lstStyle/>
          <a:p>
            <a:r>
              <a:rPr lang="en-US" sz="3200" i="0" dirty="0">
                <a:solidFill>
                  <a:srgbClr val="212121"/>
                </a:solidFill>
                <a:effectLst/>
              </a:rPr>
              <a:t>Sexual Expression and Cognitive Function: Gender-Divergent Associations in Older Adults</a:t>
            </a:r>
            <a:br>
              <a:rPr lang="en-US" sz="3200" dirty="0"/>
            </a:br>
            <a:r>
              <a:rPr lang="en-US" sz="2400" dirty="0"/>
              <a:t>(Wright et al., 2020)</a:t>
            </a:r>
            <a:endParaRPr lang="en-US" sz="3200" dirty="0"/>
          </a:p>
        </p:txBody>
      </p:sp>
      <p:sp>
        <p:nvSpPr>
          <p:cNvPr id="3" name="Content Placeholder 2">
            <a:extLst>
              <a:ext uri="{FF2B5EF4-FFF2-40B4-BE49-F238E27FC236}">
                <a16:creationId xmlns:a16="http://schemas.microsoft.com/office/drawing/2014/main" id="{6600F460-D31F-4F2F-B875-6B3FBFF2D325}"/>
              </a:ext>
            </a:extLst>
          </p:cNvPr>
          <p:cNvSpPr>
            <a:spLocks noGrp="1"/>
          </p:cNvSpPr>
          <p:nvPr>
            <p:ph idx="1"/>
          </p:nvPr>
        </p:nvSpPr>
        <p:spPr>
          <a:xfrm>
            <a:off x="457200" y="1600200"/>
            <a:ext cx="8229600" cy="4114800"/>
          </a:xfrm>
        </p:spPr>
        <p:txBody>
          <a:bodyPr/>
          <a:lstStyle/>
          <a:p>
            <a:r>
              <a:rPr lang="en-US" sz="2200" b="0" i="0" dirty="0">
                <a:solidFill>
                  <a:srgbClr val="212121"/>
                </a:solidFill>
                <a:effectLst/>
              </a:rPr>
              <a:t>This study explored the associations between the frequency of engaging in different types of sexual activities and cognitive function in older women and men. </a:t>
            </a:r>
          </a:p>
          <a:p>
            <a:r>
              <a:rPr lang="en-US" sz="2200" dirty="0">
                <a:solidFill>
                  <a:srgbClr val="212121"/>
                </a:solidFill>
              </a:rPr>
              <a:t>D</a:t>
            </a:r>
            <a:r>
              <a:rPr lang="en-US" sz="2200" b="0" i="0" dirty="0">
                <a:solidFill>
                  <a:srgbClr val="212121"/>
                </a:solidFill>
                <a:effectLst/>
              </a:rPr>
              <a:t>a</a:t>
            </a:r>
            <a:r>
              <a:rPr lang="en-US" sz="2200" dirty="0">
                <a:solidFill>
                  <a:srgbClr val="212121"/>
                </a:solidFill>
              </a:rPr>
              <a:t>ta source: </a:t>
            </a:r>
            <a:r>
              <a:rPr lang="en-US" sz="2200" b="0" i="0" dirty="0">
                <a:solidFill>
                  <a:srgbClr val="212121"/>
                </a:solidFill>
                <a:effectLst/>
              </a:rPr>
              <a:t>Wave 6 of the English Longitudinal Study of Aging, 1915 women, 2195 men, ages 50-89 years. </a:t>
            </a:r>
          </a:p>
          <a:p>
            <a:r>
              <a:rPr lang="en-US" sz="2200" b="0" i="0" dirty="0">
                <a:solidFill>
                  <a:srgbClr val="212121"/>
                </a:solidFill>
                <a:effectLst/>
              </a:rPr>
              <a:t>Gendered links were found between sexual activity (masturbation-women vs. kissing-men) and cognitive function (word recall vs. number sequencing). </a:t>
            </a:r>
          </a:p>
          <a:p>
            <a:r>
              <a:rPr lang="en-US" sz="2200" b="0" i="1" dirty="0">
                <a:solidFill>
                  <a:srgbClr val="C00000"/>
                </a:solidFill>
                <a:effectLst/>
              </a:rPr>
              <a:t>These gender-related divergences may reflect differences in biological/neurological mechanisms, or in cognitive factors that could influence cognitive reserve in later life.</a:t>
            </a:r>
            <a:endParaRPr lang="en-US" sz="2200" i="1" dirty="0">
              <a:solidFill>
                <a:srgbClr val="C00000"/>
              </a:solidFill>
            </a:endParaRPr>
          </a:p>
        </p:txBody>
      </p:sp>
    </p:spTree>
    <p:extLst>
      <p:ext uri="{BB962C8B-B14F-4D97-AF65-F5344CB8AC3E}">
        <p14:creationId xmlns:p14="http://schemas.microsoft.com/office/powerpoint/2010/main" val="2785158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800" dirty="0"/>
              <a:t>Other Researchers: </a:t>
            </a:r>
            <a:br>
              <a:rPr lang="en-US" sz="4800" dirty="0"/>
            </a:br>
            <a:r>
              <a:rPr lang="en-US" sz="4800" dirty="0"/>
              <a:t>Sexuality and Dementia</a:t>
            </a:r>
          </a:p>
        </p:txBody>
      </p:sp>
      <p:sp>
        <p:nvSpPr>
          <p:cNvPr id="6" name="Subtitle 5"/>
          <p:cNvSpPr>
            <a:spLocks noGrp="1"/>
          </p:cNvSpPr>
          <p:nvPr>
            <p:ph type="subTitle" idx="1"/>
          </p:nvPr>
        </p:nvSpPr>
        <p:spPr/>
        <p:txBody>
          <a:bodyPr/>
          <a:lstStyle/>
          <a:p>
            <a:endParaRPr lang="en-US" dirty="0">
              <a:solidFill>
                <a:srgbClr val="FF0000"/>
              </a:solidFill>
            </a:endParaRPr>
          </a:p>
        </p:txBody>
      </p:sp>
    </p:spTree>
    <p:extLst>
      <p:ext uri="{BB962C8B-B14F-4D97-AF65-F5344CB8AC3E}">
        <p14:creationId xmlns:p14="http://schemas.microsoft.com/office/powerpoint/2010/main" val="4235369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lstStyle/>
          <a:p>
            <a:pPr marL="0" indent="0">
              <a:buNone/>
            </a:pPr>
            <a:r>
              <a:rPr lang="en-US" sz="3000" dirty="0"/>
              <a:t>Sexuality &amp; Dementia: An eLearning Resource to Improve Knowledge and Attitudes of Aged-care Staff </a:t>
            </a:r>
            <a:br>
              <a:rPr lang="en-US" sz="4000" dirty="0"/>
            </a:br>
            <a:r>
              <a:rPr lang="en-US" sz="2400" dirty="0"/>
              <a:t>(Jones &amp; Moyle, 2016)</a:t>
            </a:r>
            <a:endParaRPr lang="en-US" sz="3200" dirty="0"/>
          </a:p>
        </p:txBody>
      </p:sp>
      <p:sp>
        <p:nvSpPr>
          <p:cNvPr id="3" name="Content Placeholder 2"/>
          <p:cNvSpPr>
            <a:spLocks noGrp="1"/>
          </p:cNvSpPr>
          <p:nvPr>
            <p:ph idx="1"/>
          </p:nvPr>
        </p:nvSpPr>
        <p:spPr>
          <a:xfrm>
            <a:off x="457200" y="1676400"/>
            <a:ext cx="8229600" cy="3877221"/>
          </a:xfrm>
        </p:spPr>
        <p:txBody>
          <a:bodyPr/>
          <a:lstStyle/>
          <a:p>
            <a:r>
              <a:rPr lang="en-US" sz="2800" dirty="0"/>
              <a:t>Expression of sexuality by older people,</a:t>
            </a:r>
            <a:r>
              <a:rPr lang="en-US" sz="2000" dirty="0"/>
              <a:t> </a:t>
            </a:r>
            <a:r>
              <a:rPr lang="en-US" sz="2800" dirty="0"/>
              <a:t>particularly those with dementia, can be challenging and confronting for aged-care staff</a:t>
            </a:r>
          </a:p>
          <a:p>
            <a:r>
              <a:rPr lang="en-US" sz="2800" dirty="0"/>
              <a:t>An eLearning resource was developed</a:t>
            </a:r>
          </a:p>
          <a:p>
            <a:r>
              <a:rPr lang="en-US" sz="2800" dirty="0"/>
              <a:t>the intervention significantly </a:t>
            </a:r>
            <a:r>
              <a:rPr lang="en-US" sz="2800" i="1" dirty="0"/>
              <a:t>increased aged-care staff/nursing students’ knowledge about older people’s sexuality</a:t>
            </a:r>
            <a:r>
              <a:rPr lang="en-US" sz="2800" dirty="0"/>
              <a:t> and </a:t>
            </a:r>
            <a:r>
              <a:rPr lang="en-US" sz="2800" i="1" dirty="0"/>
              <a:t>improved staff attitudes and permissiveness towards late life sexuality and the expression of sexuality by people with dementia</a:t>
            </a:r>
          </a:p>
        </p:txBody>
      </p:sp>
    </p:spTree>
    <p:extLst>
      <p:ext uri="{BB962C8B-B14F-4D97-AF65-F5344CB8AC3E}">
        <p14:creationId xmlns:p14="http://schemas.microsoft.com/office/powerpoint/2010/main" val="2668463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392E5-F773-495A-825A-A724D60A1F49}"/>
              </a:ext>
            </a:extLst>
          </p:cNvPr>
          <p:cNvSpPr>
            <a:spLocks noGrp="1"/>
          </p:cNvSpPr>
          <p:nvPr>
            <p:ph type="title"/>
          </p:nvPr>
        </p:nvSpPr>
        <p:spPr>
          <a:xfrm>
            <a:off x="228600" y="274638"/>
            <a:ext cx="8686800" cy="1143000"/>
          </a:xfrm>
        </p:spPr>
        <p:txBody>
          <a:bodyPr/>
          <a:lstStyle/>
          <a:p>
            <a:r>
              <a:rPr kumimoji="0" lang="en-US" sz="3000" b="0" i="0" u="none" strike="noStrike" kern="1200" cap="none" spc="0" normalizeH="0" baseline="0" noProof="0" dirty="0">
                <a:ln>
                  <a:noFill/>
                </a:ln>
                <a:solidFill>
                  <a:prstClr val="black"/>
                </a:solidFill>
                <a:effectLst/>
                <a:uLnTx/>
                <a:uFillTx/>
                <a:latin typeface="Calibri"/>
                <a:ea typeface="ＭＳ Ｐゴシック" charset="0"/>
              </a:rPr>
              <a:t>Sexuality &amp; Dementia: An eLearning Resource to Improve Knowledge and Attitudes of Aged-care Staff </a:t>
            </a:r>
            <a:br>
              <a:rPr kumimoji="0" lang="en-US" sz="4000" b="0" i="0" u="none" strike="noStrike" kern="1200" cap="none" spc="0" normalizeH="0" baseline="0" noProof="0" dirty="0">
                <a:ln>
                  <a:noFill/>
                </a:ln>
                <a:solidFill>
                  <a:prstClr val="black"/>
                </a:solidFill>
                <a:effectLst/>
                <a:uLnTx/>
                <a:uFillTx/>
                <a:latin typeface="Calibri"/>
                <a:ea typeface="ＭＳ Ｐゴシック" charset="0"/>
              </a:rPr>
            </a:br>
            <a:r>
              <a:rPr kumimoji="0" lang="en-US" sz="2400" b="0" i="0" u="none" strike="noStrike" kern="1200" cap="none" spc="0" normalizeH="0" baseline="0" noProof="0" dirty="0">
                <a:ln>
                  <a:noFill/>
                </a:ln>
                <a:solidFill>
                  <a:prstClr val="black"/>
                </a:solidFill>
                <a:effectLst/>
                <a:uLnTx/>
                <a:uFillTx/>
                <a:latin typeface="Calibri"/>
                <a:ea typeface="ＭＳ Ｐゴシック" charset="0"/>
              </a:rPr>
              <a:t>(Jones &amp; Moyle, 2016)</a:t>
            </a:r>
            <a:endParaRPr lang="en-US" dirty="0"/>
          </a:p>
        </p:txBody>
      </p:sp>
      <p:sp>
        <p:nvSpPr>
          <p:cNvPr id="3" name="Content Placeholder 2">
            <a:extLst>
              <a:ext uri="{FF2B5EF4-FFF2-40B4-BE49-F238E27FC236}">
                <a16:creationId xmlns:a16="http://schemas.microsoft.com/office/drawing/2014/main" id="{C8777F5D-B9F1-4E65-8B60-118090678C35}"/>
              </a:ext>
            </a:extLst>
          </p:cNvPr>
          <p:cNvSpPr>
            <a:spLocks noGrp="1"/>
          </p:cNvSpPr>
          <p:nvPr>
            <p:ph idx="1"/>
          </p:nvPr>
        </p:nvSpPr>
        <p:spPr>
          <a:xfrm>
            <a:off x="457200" y="1761579"/>
            <a:ext cx="8229600" cy="3877221"/>
          </a:xfrm>
        </p:spPr>
        <p:txBody>
          <a:bodyPr/>
          <a:lstStyle/>
          <a:p>
            <a:r>
              <a:rPr lang="en-US" sz="2800" dirty="0"/>
              <a:t>staff also reported the importance of existing </a:t>
            </a:r>
            <a:r>
              <a:rPr lang="en-US" sz="2800" i="1" dirty="0"/>
              <a:t>workplace policy </a:t>
            </a:r>
            <a:r>
              <a:rPr lang="en-US" sz="2800" dirty="0"/>
              <a:t>on the expression of sexuality and the need for guided discussions with family members</a:t>
            </a:r>
          </a:p>
          <a:p>
            <a:r>
              <a:rPr lang="en-US" sz="2800" dirty="0"/>
              <a:t>this can, in turn, </a:t>
            </a:r>
            <a:r>
              <a:rPr lang="en-US" sz="2800" i="1" dirty="0">
                <a:solidFill>
                  <a:srgbClr val="C00000"/>
                </a:solidFill>
              </a:rPr>
              <a:t>improve quality of life, health, and wellbeing for people with dementia</a:t>
            </a:r>
            <a:r>
              <a:rPr lang="en-US" sz="2800" dirty="0"/>
              <a:t> </a:t>
            </a:r>
          </a:p>
        </p:txBody>
      </p:sp>
    </p:spTree>
    <p:extLst>
      <p:ext uri="{BB962C8B-B14F-4D97-AF65-F5344CB8AC3E}">
        <p14:creationId xmlns:p14="http://schemas.microsoft.com/office/powerpoint/2010/main" val="3550656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392E5-F773-495A-825A-A724D60A1F49}"/>
              </a:ext>
            </a:extLst>
          </p:cNvPr>
          <p:cNvSpPr>
            <a:spLocks noGrp="1"/>
          </p:cNvSpPr>
          <p:nvPr>
            <p:ph type="title"/>
          </p:nvPr>
        </p:nvSpPr>
        <p:spPr>
          <a:xfrm>
            <a:off x="228600" y="274638"/>
            <a:ext cx="8686800" cy="1143000"/>
          </a:xfrm>
        </p:spPr>
        <p:txBody>
          <a:bodyPr/>
          <a:lstStyle/>
          <a:p>
            <a:r>
              <a:rPr kumimoji="0" lang="en-US" sz="2800" b="0" i="0" u="none" strike="noStrike" kern="1200" cap="none" spc="0" normalizeH="0" baseline="0" noProof="0" dirty="0">
                <a:ln>
                  <a:noFill/>
                </a:ln>
                <a:solidFill>
                  <a:prstClr val="black"/>
                </a:solidFill>
                <a:effectLst/>
                <a:uLnTx/>
                <a:uFillTx/>
                <a:latin typeface="Calibri"/>
                <a:ea typeface="ＭＳ Ｐゴシック" charset="0"/>
              </a:rPr>
              <a:t>Dementia, Women and Sexuality: How the Intersection of Aging, Gender and Sexuality Magnify Dementia Concerns</a:t>
            </a:r>
            <a:br>
              <a:rPr kumimoji="0" lang="en-US" sz="4000" b="0" i="0" u="none" strike="noStrike" kern="1200" cap="none" spc="0" normalizeH="0" baseline="0" noProof="0" dirty="0">
                <a:ln>
                  <a:noFill/>
                </a:ln>
                <a:solidFill>
                  <a:prstClr val="black"/>
                </a:solidFill>
                <a:effectLst/>
                <a:uLnTx/>
                <a:uFillTx/>
                <a:latin typeface="Calibri"/>
                <a:ea typeface="ＭＳ Ｐゴシック" charset="0"/>
              </a:rPr>
            </a:br>
            <a:r>
              <a:rPr kumimoji="0" lang="en-US" sz="2400" b="0" i="0" u="none" strike="noStrike" kern="1200" cap="none" spc="0" normalizeH="0" baseline="0" noProof="0" dirty="0">
                <a:ln>
                  <a:noFill/>
                </a:ln>
                <a:solidFill>
                  <a:prstClr val="black"/>
                </a:solidFill>
                <a:effectLst/>
                <a:uLnTx/>
                <a:uFillTx/>
                <a:latin typeface="Calibri"/>
                <a:ea typeface="ＭＳ Ｐゴシック" charset="0"/>
              </a:rPr>
              <a:t>(</a:t>
            </a:r>
            <a:r>
              <a:rPr lang="en-US" sz="2400" dirty="0">
                <a:solidFill>
                  <a:prstClr val="black"/>
                </a:solidFill>
                <a:latin typeface="Calibri"/>
              </a:rPr>
              <a:t>Westwood</a:t>
            </a:r>
            <a:r>
              <a:rPr kumimoji="0" lang="en-US" sz="2400" b="0" i="0" u="none" strike="noStrike" kern="1200" cap="none" spc="0" normalizeH="0" baseline="0" noProof="0" dirty="0">
                <a:ln>
                  <a:noFill/>
                </a:ln>
                <a:solidFill>
                  <a:prstClr val="black"/>
                </a:solidFill>
                <a:effectLst/>
                <a:uLnTx/>
                <a:uFillTx/>
                <a:latin typeface="Calibri"/>
                <a:ea typeface="ＭＳ Ｐゴシック" charset="0"/>
              </a:rPr>
              <a:t>, 2014)</a:t>
            </a:r>
            <a:endParaRPr lang="en-US" dirty="0"/>
          </a:p>
        </p:txBody>
      </p:sp>
      <p:sp>
        <p:nvSpPr>
          <p:cNvPr id="3" name="Content Placeholder 2">
            <a:extLst>
              <a:ext uri="{FF2B5EF4-FFF2-40B4-BE49-F238E27FC236}">
                <a16:creationId xmlns:a16="http://schemas.microsoft.com/office/drawing/2014/main" id="{C8777F5D-B9F1-4E65-8B60-118090678C35}"/>
              </a:ext>
            </a:extLst>
          </p:cNvPr>
          <p:cNvSpPr>
            <a:spLocks noGrp="1"/>
          </p:cNvSpPr>
          <p:nvPr>
            <p:ph idx="1"/>
          </p:nvPr>
        </p:nvSpPr>
        <p:spPr>
          <a:xfrm>
            <a:off x="457200" y="1600200"/>
            <a:ext cx="8229600" cy="3877221"/>
          </a:xfrm>
        </p:spPr>
        <p:txBody>
          <a:bodyPr/>
          <a:lstStyle/>
          <a:p>
            <a:r>
              <a:rPr lang="en-US" sz="2800" dirty="0"/>
              <a:t>There is an emergent awareness that dementia is a gendered issue, disproportionately affecting women compared with men</a:t>
            </a:r>
          </a:p>
          <a:p>
            <a:r>
              <a:rPr lang="en-US" sz="2800" dirty="0"/>
              <a:t>Little attention has been given as yet to the experiences of lesbian and bisexual women living with dementia</a:t>
            </a:r>
          </a:p>
          <a:p>
            <a:r>
              <a:rPr lang="en-US" sz="2800" dirty="0"/>
              <a:t>This article examined the significance of the intersection of ageing, gender and sexuality for lesbian and bisexual women with dementia</a:t>
            </a:r>
          </a:p>
        </p:txBody>
      </p:sp>
    </p:spTree>
    <p:extLst>
      <p:ext uri="{BB962C8B-B14F-4D97-AF65-F5344CB8AC3E}">
        <p14:creationId xmlns:p14="http://schemas.microsoft.com/office/powerpoint/2010/main" val="2451486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777F5D-B9F1-4E65-8B60-118090678C35}"/>
              </a:ext>
            </a:extLst>
          </p:cNvPr>
          <p:cNvSpPr>
            <a:spLocks noGrp="1"/>
          </p:cNvSpPr>
          <p:nvPr>
            <p:ph idx="1"/>
          </p:nvPr>
        </p:nvSpPr>
        <p:spPr>
          <a:xfrm>
            <a:off x="228600" y="1685379"/>
            <a:ext cx="8686800" cy="3877221"/>
          </a:xfrm>
        </p:spPr>
        <p:txBody>
          <a:bodyPr/>
          <a:lstStyle/>
          <a:p>
            <a:r>
              <a:rPr lang="en-US" sz="2800" dirty="0"/>
              <a:t>Findings suggest that </a:t>
            </a:r>
            <a:r>
              <a:rPr lang="en-US" sz="2800" i="1" dirty="0"/>
              <a:t>stigma and social </a:t>
            </a:r>
            <a:r>
              <a:rPr lang="en-US" sz="2800" i="1" dirty="0" err="1"/>
              <a:t>marginalisation</a:t>
            </a:r>
            <a:r>
              <a:rPr lang="en-US" sz="2800" i="1" dirty="0"/>
              <a:t> associated with dementia and with ageing, gender and sexuality intersect to compound the social exclusion of lesbians and bisexual women </a:t>
            </a:r>
          </a:p>
          <a:p>
            <a:r>
              <a:rPr lang="en-US" sz="2800" dirty="0"/>
              <a:t>Community care </a:t>
            </a:r>
            <a:r>
              <a:rPr lang="en-US" sz="2800" i="1" dirty="0"/>
              <a:t>policy</a:t>
            </a:r>
            <a:r>
              <a:rPr lang="en-US" sz="2800" dirty="0"/>
              <a:t>, which is predicated on heterosexist norms, </a:t>
            </a:r>
            <a:r>
              <a:rPr lang="en-US" sz="2800" i="1" dirty="0">
                <a:solidFill>
                  <a:srgbClr val="C00000"/>
                </a:solidFill>
              </a:rPr>
              <a:t>fails to account for older lesbians and bisexual women’s support networks and thus less likely to be attuned to their needs</a:t>
            </a:r>
          </a:p>
        </p:txBody>
      </p:sp>
      <p:sp>
        <p:nvSpPr>
          <p:cNvPr id="6" name="Title 1">
            <a:extLst>
              <a:ext uri="{FF2B5EF4-FFF2-40B4-BE49-F238E27FC236}">
                <a16:creationId xmlns:a16="http://schemas.microsoft.com/office/drawing/2014/main" id="{3F9FE162-325C-440E-AB4C-6C2D6DA67701}"/>
              </a:ext>
            </a:extLst>
          </p:cNvPr>
          <p:cNvSpPr>
            <a:spLocks noGrp="1"/>
          </p:cNvSpPr>
          <p:nvPr>
            <p:ph type="title"/>
          </p:nvPr>
        </p:nvSpPr>
        <p:spPr>
          <a:xfrm>
            <a:off x="228600" y="274638"/>
            <a:ext cx="8686800" cy="1143000"/>
          </a:xfrm>
        </p:spPr>
        <p:txBody>
          <a:bodyPr/>
          <a:lstStyle/>
          <a:p>
            <a:r>
              <a:rPr kumimoji="0" lang="en-US" sz="2800" b="0" i="0" u="none" strike="noStrike" kern="1200" cap="none" spc="0" normalizeH="0" baseline="0" noProof="0" dirty="0">
                <a:ln>
                  <a:noFill/>
                </a:ln>
                <a:solidFill>
                  <a:prstClr val="black"/>
                </a:solidFill>
                <a:effectLst/>
                <a:uLnTx/>
                <a:uFillTx/>
                <a:latin typeface="Calibri"/>
                <a:ea typeface="ＭＳ Ｐゴシック" charset="0"/>
              </a:rPr>
              <a:t>Dementia, Women and Sexuality: How the Intersection of Aging, Gender and Sexuality Magnify Dementia Concerns</a:t>
            </a:r>
            <a:br>
              <a:rPr kumimoji="0" lang="en-US" sz="4000" b="0" i="0" u="none" strike="noStrike" kern="1200" cap="none" spc="0" normalizeH="0" baseline="0" noProof="0" dirty="0">
                <a:ln>
                  <a:noFill/>
                </a:ln>
                <a:solidFill>
                  <a:prstClr val="black"/>
                </a:solidFill>
                <a:effectLst/>
                <a:uLnTx/>
                <a:uFillTx/>
                <a:latin typeface="Calibri"/>
                <a:ea typeface="ＭＳ Ｐゴシック" charset="0"/>
              </a:rPr>
            </a:br>
            <a:r>
              <a:rPr kumimoji="0" lang="en-US" sz="2400" b="0" i="0" u="none" strike="noStrike" kern="1200" cap="none" spc="0" normalizeH="0" baseline="0" noProof="0" dirty="0">
                <a:ln>
                  <a:noFill/>
                </a:ln>
                <a:solidFill>
                  <a:prstClr val="black"/>
                </a:solidFill>
                <a:effectLst/>
                <a:uLnTx/>
                <a:uFillTx/>
                <a:latin typeface="Calibri"/>
                <a:ea typeface="ＭＳ Ｐゴシック" charset="0"/>
              </a:rPr>
              <a:t>(</a:t>
            </a:r>
            <a:r>
              <a:rPr lang="en-US" sz="2400" dirty="0">
                <a:solidFill>
                  <a:prstClr val="black"/>
                </a:solidFill>
                <a:latin typeface="Calibri"/>
              </a:rPr>
              <a:t>Westwood</a:t>
            </a:r>
            <a:r>
              <a:rPr kumimoji="0" lang="en-US" sz="2400" b="0" i="0" u="none" strike="noStrike" kern="1200" cap="none" spc="0" normalizeH="0" baseline="0" noProof="0" dirty="0">
                <a:ln>
                  <a:noFill/>
                </a:ln>
                <a:solidFill>
                  <a:prstClr val="black"/>
                </a:solidFill>
                <a:effectLst/>
                <a:uLnTx/>
                <a:uFillTx/>
                <a:latin typeface="Calibri"/>
                <a:ea typeface="ＭＳ Ｐゴシック" charset="0"/>
              </a:rPr>
              <a:t>, 2014)</a:t>
            </a:r>
            <a:endParaRPr lang="en-US" dirty="0"/>
          </a:p>
        </p:txBody>
      </p:sp>
    </p:spTree>
    <p:extLst>
      <p:ext uri="{BB962C8B-B14F-4D97-AF65-F5344CB8AC3E}">
        <p14:creationId xmlns:p14="http://schemas.microsoft.com/office/powerpoint/2010/main" val="1605686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Research Opportunities</a:t>
            </a:r>
          </a:p>
        </p:txBody>
      </p:sp>
      <p:sp>
        <p:nvSpPr>
          <p:cNvPr id="3" name="Content Placeholder 2"/>
          <p:cNvSpPr>
            <a:spLocks noGrp="1"/>
          </p:cNvSpPr>
          <p:nvPr>
            <p:ph idx="1"/>
          </p:nvPr>
        </p:nvSpPr>
        <p:spPr>
          <a:xfrm>
            <a:off x="457200" y="1371600"/>
            <a:ext cx="8229600" cy="3877221"/>
          </a:xfrm>
        </p:spPr>
        <p:txBody>
          <a:bodyPr/>
          <a:lstStyle/>
          <a:p>
            <a:r>
              <a:rPr lang="en-US" dirty="0"/>
              <a:t>Comparison of UK and US: What does it mean to age well? </a:t>
            </a:r>
          </a:p>
          <a:p>
            <a:pPr lvl="1"/>
            <a:r>
              <a:rPr lang="en-US" dirty="0"/>
              <a:t>Quality of life and sexual health focus</a:t>
            </a:r>
          </a:p>
          <a:p>
            <a:pPr lvl="1"/>
            <a:r>
              <a:rPr lang="en-US" dirty="0"/>
              <a:t>Diverse populations</a:t>
            </a:r>
          </a:p>
          <a:p>
            <a:r>
              <a:rPr lang="en-US" dirty="0"/>
              <a:t>Media analysis of sexuality and aging </a:t>
            </a:r>
          </a:p>
          <a:p>
            <a:pPr lvl="1"/>
            <a:r>
              <a:rPr lang="en-US" dirty="0"/>
              <a:t>Coverage of growing STI rates?</a:t>
            </a:r>
          </a:p>
          <a:p>
            <a:pPr lvl="1"/>
            <a:r>
              <a:rPr lang="en-US" dirty="0"/>
              <a:t>Is cognitive health considered?</a:t>
            </a:r>
          </a:p>
          <a:p>
            <a:r>
              <a:rPr lang="en-US" dirty="0"/>
              <a:t>Systematic reviews</a:t>
            </a:r>
          </a:p>
          <a:p>
            <a:endParaRPr lang="en-US" dirty="0"/>
          </a:p>
        </p:txBody>
      </p:sp>
    </p:spTree>
    <p:extLst>
      <p:ext uri="{BB962C8B-B14F-4D97-AF65-F5344CB8AC3E}">
        <p14:creationId xmlns:p14="http://schemas.microsoft.com/office/powerpoint/2010/main" val="3614743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Collaborative Opportunities</a:t>
            </a:r>
          </a:p>
        </p:txBody>
      </p:sp>
      <p:sp>
        <p:nvSpPr>
          <p:cNvPr id="3" name="Content Placeholder 2"/>
          <p:cNvSpPr>
            <a:spLocks noGrp="1"/>
          </p:cNvSpPr>
          <p:nvPr>
            <p:ph idx="1"/>
          </p:nvPr>
        </p:nvSpPr>
        <p:spPr>
          <a:xfrm>
            <a:off x="457200" y="1295400"/>
            <a:ext cx="8382000" cy="3877221"/>
          </a:xfrm>
        </p:spPr>
        <p:txBody>
          <a:bodyPr/>
          <a:lstStyle/>
          <a:p>
            <a:r>
              <a:rPr lang="en-US" sz="2800" b="1" dirty="0"/>
              <a:t>Collaborative Online Learning Module: </a:t>
            </a:r>
            <a:r>
              <a:rPr lang="en-US" sz="2800" dirty="0"/>
              <a:t>“Sex, Lies, and </a:t>
            </a:r>
            <a:r>
              <a:rPr lang="en-US" sz="2800" dirty="0" err="1"/>
              <a:t>Mediascape</a:t>
            </a:r>
            <a:r>
              <a:rPr lang="en-US" sz="2800" dirty="0"/>
              <a:t>: Misrepresentations across the Lifespan”</a:t>
            </a:r>
          </a:p>
          <a:p>
            <a:pPr lvl="1"/>
            <a:r>
              <a:rPr lang="en-US" sz="2400" dirty="0"/>
              <a:t>MOU established</a:t>
            </a:r>
          </a:p>
          <a:p>
            <a:pPr lvl="1"/>
            <a:r>
              <a:rPr lang="en-US" sz="2400" dirty="0"/>
              <a:t>Over 500 students from ASPH and CU</a:t>
            </a:r>
          </a:p>
          <a:p>
            <a:pPr lvl="1"/>
            <a:r>
              <a:rPr lang="en-US" sz="2400" dirty="0"/>
              <a:t>Over 80% of students enjoyed taking part in the experience and would do it again</a:t>
            </a:r>
          </a:p>
          <a:p>
            <a:r>
              <a:rPr lang="en-US" sz="2800" b="1" dirty="0"/>
              <a:t>Manuscript under review: </a:t>
            </a:r>
          </a:p>
          <a:p>
            <a:pPr lvl="1"/>
            <a:r>
              <a:rPr lang="en-US" sz="2400" dirty="0"/>
              <a:t>Fostering distance education: Lessons from a United States-England partnered Collaborative Online International Learning (COIL) approach</a:t>
            </a:r>
          </a:p>
        </p:txBody>
      </p:sp>
    </p:spTree>
    <p:extLst>
      <p:ext uri="{BB962C8B-B14F-4D97-AF65-F5344CB8AC3E}">
        <p14:creationId xmlns:p14="http://schemas.microsoft.com/office/powerpoint/2010/main" val="2361734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1" y="4952338"/>
            <a:ext cx="3886200" cy="954107"/>
          </a:xfrm>
          <a:prstGeom prst="rect">
            <a:avLst/>
          </a:prstGeom>
          <a:noFill/>
        </p:spPr>
        <p:txBody>
          <a:bodyPr wrap="square" rtlCol="0">
            <a:spAutoFit/>
          </a:bodyPr>
          <a:lstStyle/>
          <a:p>
            <a:pPr algn="ctr" defTabSz="457200" fontAlgn="base">
              <a:spcBef>
                <a:spcPct val="0"/>
              </a:spcBef>
              <a:spcAft>
                <a:spcPct val="0"/>
              </a:spcAft>
            </a:pPr>
            <a:r>
              <a:rPr lang="en-US" sz="2800" i="1" dirty="0">
                <a:solidFill>
                  <a:prstClr val="black">
                    <a:lumMod val="75000"/>
                    <a:lumOff val="25000"/>
                  </a:prstClr>
                </a:solidFill>
                <a:ea typeface="ＭＳ Ｐゴシック" charset="0"/>
              </a:rPr>
              <a:t>Daniela B. Friedman, PhD</a:t>
            </a:r>
          </a:p>
          <a:p>
            <a:pPr algn="ctr" defTabSz="457200" fontAlgn="base">
              <a:spcBef>
                <a:spcPct val="0"/>
              </a:spcBef>
              <a:spcAft>
                <a:spcPct val="0"/>
              </a:spcAft>
            </a:pPr>
            <a:r>
              <a:rPr lang="en-US" sz="2800" dirty="0">
                <a:solidFill>
                  <a:prstClr val="black">
                    <a:lumMod val="75000"/>
                    <a:lumOff val="25000"/>
                  </a:prstClr>
                </a:solidFill>
                <a:ea typeface="ＭＳ Ｐゴシック" charset="0"/>
              </a:rPr>
              <a:t>dbfriedman@sc.edu</a:t>
            </a:r>
          </a:p>
        </p:txBody>
      </p:sp>
      <p:sp>
        <p:nvSpPr>
          <p:cNvPr id="3" name="TextBox 2"/>
          <p:cNvSpPr txBox="1"/>
          <p:nvPr/>
        </p:nvSpPr>
        <p:spPr>
          <a:xfrm>
            <a:off x="5181600" y="4952338"/>
            <a:ext cx="3209503" cy="954107"/>
          </a:xfrm>
          <a:prstGeom prst="rect">
            <a:avLst/>
          </a:prstGeom>
          <a:noFill/>
        </p:spPr>
        <p:txBody>
          <a:bodyPr wrap="square" rtlCol="0">
            <a:spAutoFit/>
          </a:bodyPr>
          <a:lstStyle/>
          <a:p>
            <a:pPr algn="ctr" defTabSz="457200" fontAlgn="base">
              <a:spcBef>
                <a:spcPct val="0"/>
              </a:spcBef>
              <a:spcAft>
                <a:spcPct val="0"/>
              </a:spcAft>
            </a:pPr>
            <a:r>
              <a:rPr lang="en-US" sz="2800" i="1" dirty="0">
                <a:solidFill>
                  <a:prstClr val="black">
                    <a:lumMod val="75000"/>
                    <a:lumOff val="25000"/>
                  </a:prstClr>
                </a:solidFill>
                <a:ea typeface="ＭＳ Ｐゴシック" charset="0"/>
              </a:rPr>
              <a:t>Lucy A. Ingram, PhD</a:t>
            </a:r>
          </a:p>
          <a:p>
            <a:pPr algn="ctr" defTabSz="457200" fontAlgn="base">
              <a:spcBef>
                <a:spcPct val="0"/>
              </a:spcBef>
              <a:spcAft>
                <a:spcPct val="0"/>
              </a:spcAft>
            </a:pPr>
            <a:r>
              <a:rPr lang="en-US" sz="2800" dirty="0">
                <a:solidFill>
                  <a:prstClr val="black">
                    <a:lumMod val="75000"/>
                    <a:lumOff val="25000"/>
                  </a:prstClr>
                </a:solidFill>
                <a:ea typeface="ＭＳ Ｐゴシック" charset="0"/>
              </a:rPr>
              <a:t>Lannang@sc.edu</a:t>
            </a:r>
          </a:p>
        </p:txBody>
      </p:sp>
      <p:sp>
        <p:nvSpPr>
          <p:cNvPr id="7" name="Rectangle 6"/>
          <p:cNvSpPr/>
          <p:nvPr/>
        </p:nvSpPr>
        <p:spPr>
          <a:xfrm>
            <a:off x="2438400" y="1371600"/>
            <a:ext cx="4267200" cy="2447926"/>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124200" y="909637"/>
            <a:ext cx="2895600" cy="1757363"/>
          </a:xfrm>
          <a:prstGeom prst="rect">
            <a:avLst/>
          </a:prstGeom>
          <a:solidFill>
            <a:schemeClr val="bg1"/>
          </a:solidFill>
          <a:ln>
            <a:solidFill>
              <a:schemeClr val="bg1"/>
            </a:solid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418897" y="381000"/>
            <a:ext cx="6258909" cy="1200329"/>
          </a:xfrm>
          <a:prstGeom prst="rect">
            <a:avLst/>
          </a:prstGeom>
          <a:solidFill>
            <a:schemeClr val="bg1"/>
          </a:solidFill>
        </p:spPr>
        <p:txBody>
          <a:bodyPr wrap="square" rtlCol="0">
            <a:spAutoFit/>
          </a:bodyPr>
          <a:lstStyle/>
          <a:p>
            <a:pPr algn="ctr" defTabSz="457200" fontAlgn="base">
              <a:spcBef>
                <a:spcPct val="0"/>
              </a:spcBef>
              <a:spcAft>
                <a:spcPct val="0"/>
              </a:spcAft>
            </a:pPr>
            <a:r>
              <a:rPr lang="en-US" sz="7200" b="1" i="1" dirty="0">
                <a:solidFill>
                  <a:srgbClr val="C00000"/>
                </a:solidFill>
                <a:ea typeface="ＭＳ Ｐゴシック" charset="0"/>
              </a:rPr>
              <a:t>Thank You!</a:t>
            </a:r>
          </a:p>
        </p:txBody>
      </p:sp>
      <p:pic>
        <p:nvPicPr>
          <p:cNvPr id="2050" name="Picture 2" descr="Finding balance in retirement A senior woman of Pacific Islander descent meditates during a group yoga class. She has a slight smile and is seated in the prayer pose. The multi-ethnic group is outdoors. Men and woman of different ages are taking the class. The class participants are seated in a line and they are all doing the prayer pose. healthy aging stock pictures, royalty-free photos &amp; images">
            <a:extLst>
              <a:ext uri="{FF2B5EF4-FFF2-40B4-BE49-F238E27FC236}">
                <a16:creationId xmlns:a16="http://schemas.microsoft.com/office/drawing/2014/main" id="{1BD6D121-61EB-447D-8E4F-3716B4E01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94" y="1754583"/>
            <a:ext cx="3249211" cy="2956983"/>
          </a:xfrm>
          <a:prstGeom prst="rect">
            <a:avLst/>
          </a:prstGeom>
        </p:spPr>
        <p:style>
          <a:lnRef idx="3">
            <a:schemeClr val="lt1"/>
          </a:lnRef>
          <a:fillRef idx="1">
            <a:schemeClr val="dk1"/>
          </a:fillRef>
          <a:effectRef idx="1">
            <a:schemeClr val="dk1"/>
          </a:effectRef>
          <a:fontRef idx="minor">
            <a:schemeClr val="lt1"/>
          </a:fontRef>
        </p:style>
      </p:pic>
      <p:pic>
        <p:nvPicPr>
          <p:cNvPr id="4" name="Picture 3"/>
          <p:cNvPicPr>
            <a:picLocks noChangeAspect="1"/>
          </p:cNvPicPr>
          <p:nvPr/>
        </p:nvPicPr>
        <p:blipFill>
          <a:blip r:embed="rId4"/>
          <a:stretch>
            <a:fillRect/>
          </a:stretch>
        </p:blipFill>
        <p:spPr>
          <a:xfrm>
            <a:off x="5565315" y="1371600"/>
            <a:ext cx="2679776" cy="3476324"/>
          </a:xfrm>
          <a:prstGeom prst="rect">
            <a:avLst/>
          </a:prstGeom>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3600052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85505"/>
            <a:ext cx="7772400" cy="1470025"/>
          </a:xfrm>
        </p:spPr>
        <p:txBody>
          <a:bodyPr/>
          <a:lstStyle/>
          <a:p>
            <a:r>
              <a:rPr lang="en-US" dirty="0"/>
              <a:t>What is Aging?</a:t>
            </a:r>
            <a:br>
              <a:rPr lang="en-US" dirty="0"/>
            </a:br>
            <a:r>
              <a:rPr lang="en-US" i="1" dirty="0"/>
              <a:t>and</a:t>
            </a:r>
            <a:br>
              <a:rPr lang="en-US" dirty="0"/>
            </a:br>
            <a:r>
              <a:rPr lang="en-US" dirty="0"/>
              <a:t>Perceptions of Aging </a:t>
            </a:r>
            <a:br>
              <a:rPr lang="en-US" dirty="0"/>
            </a:br>
            <a:br>
              <a:rPr lang="en-US" dirty="0"/>
            </a:br>
            <a:endParaRPr lang="en-US" dirty="0"/>
          </a:p>
        </p:txBody>
      </p:sp>
      <p:pic>
        <p:nvPicPr>
          <p:cNvPr id="3" name="图片 2">
            <a:extLst>
              <a:ext uri="{FF2B5EF4-FFF2-40B4-BE49-F238E27FC236}">
                <a16:creationId xmlns:a16="http://schemas.microsoft.com/office/drawing/2014/main" id="{12733179-51E5-4C8A-A97D-F3E793EA35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3200400"/>
            <a:ext cx="4572000" cy="2571750"/>
          </a:xfrm>
          <a:prstGeom prst="rect">
            <a:avLst/>
          </a:prstGeom>
        </p:spPr>
      </p:pic>
    </p:spTree>
    <p:extLst>
      <p:ext uri="{BB962C8B-B14F-4D97-AF65-F5344CB8AC3E}">
        <p14:creationId xmlns:p14="http://schemas.microsoft.com/office/powerpoint/2010/main" val="4283688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MPj04223700000[1]"/>
          <p:cNvSpPr>
            <a:spLocks noChangeAspect="1" noChangeArrowheads="1"/>
          </p:cNvSpPr>
          <p:nvPr/>
        </p:nvSpPr>
        <p:spPr bwMode="auto">
          <a:xfrm>
            <a:off x="155575" y="-2247900"/>
            <a:ext cx="7019925" cy="4686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p:txBody>
          <a:bodyPr/>
          <a:lstStyle/>
          <a:p>
            <a:r>
              <a:rPr lang="en-US" dirty="0"/>
              <a:t>What is Healthy Aging?</a:t>
            </a:r>
          </a:p>
        </p:txBody>
      </p:sp>
      <p:pic>
        <p:nvPicPr>
          <p:cNvPr id="1026" name="Picture 2" descr="Having a laugh while limbering up Shot of a group of people warming up outdoors healthy aging stock pictures, royalty-free photos &amp; images">
            <a:extLst>
              <a:ext uri="{FF2B5EF4-FFF2-40B4-BE49-F238E27FC236}">
                <a16:creationId xmlns:a16="http://schemas.microsoft.com/office/drawing/2014/main" id="{89077165-6881-4BBB-A7FE-F6CF25638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487" y="1066800"/>
            <a:ext cx="6677025" cy="445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996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H="1">
            <a:off x="533400" y="990600"/>
            <a:ext cx="7848600" cy="4093428"/>
          </a:xfrm>
          <a:prstGeom prst="rect">
            <a:avLst/>
          </a:prstGeom>
        </p:spPr>
        <p:txBody>
          <a:bodyPr wrap="square">
            <a:spAutoFit/>
          </a:bodyPr>
          <a:lstStyle/>
          <a:p>
            <a:pPr algn="ctr"/>
            <a:r>
              <a:rPr lang="en-US" sz="2600" dirty="0">
                <a:latin typeface="Arial" panose="020B0604020202020204" pitchFamily="34" charset="0"/>
                <a:cs typeface="Arial" panose="020B0604020202020204" pitchFamily="34" charset="0"/>
              </a:rPr>
              <a:t>“The development and maintenance of optimal </a:t>
            </a:r>
            <a:r>
              <a:rPr lang="en-US" sz="2600" i="1" dirty="0">
                <a:solidFill>
                  <a:schemeClr val="accent2">
                    <a:lumMod val="75000"/>
                  </a:schemeClr>
                </a:solidFill>
                <a:latin typeface="Arial" panose="020B0604020202020204" pitchFamily="34" charset="0"/>
                <a:cs typeface="Arial" panose="020B0604020202020204" pitchFamily="34" charset="0"/>
              </a:rPr>
              <a:t>physical, mental, and social well-being and function in older adults</a:t>
            </a:r>
            <a:r>
              <a:rPr lang="en-US" sz="2600" dirty="0">
                <a:latin typeface="Arial" panose="020B0604020202020204" pitchFamily="34" charset="0"/>
                <a:cs typeface="Arial" panose="020B0604020202020204" pitchFamily="34" charset="0"/>
              </a:rPr>
              <a:t>. It is most easily achieved when physical environments and communities are safe and support the adoption and maintenance of attitudes and behaviors known to promote health and well-being and when health services and community programs are used effectively to </a:t>
            </a:r>
          </a:p>
          <a:p>
            <a:pPr algn="ctr"/>
            <a:r>
              <a:rPr lang="en-US" sz="2600" dirty="0">
                <a:latin typeface="Arial" panose="020B0604020202020204" pitchFamily="34" charset="0"/>
                <a:cs typeface="Arial" panose="020B0604020202020204" pitchFamily="34" charset="0"/>
              </a:rPr>
              <a:t>prevent or minimize the impact of acute and chronic disease on function.”</a:t>
            </a:r>
          </a:p>
        </p:txBody>
      </p:sp>
      <p:sp>
        <p:nvSpPr>
          <p:cNvPr id="2" name="TextBox 1"/>
          <p:cNvSpPr txBox="1"/>
          <p:nvPr/>
        </p:nvSpPr>
        <p:spPr>
          <a:xfrm>
            <a:off x="152400" y="5410200"/>
            <a:ext cx="891540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Lang JE, Anderson LA, </a:t>
            </a:r>
            <a:r>
              <a:rPr lang="en-US" sz="1200" dirty="0" err="1">
                <a:latin typeface="Arial" panose="020B0604020202020204" pitchFamily="34" charset="0"/>
                <a:cs typeface="Arial" panose="020B0604020202020204" pitchFamily="34" charset="0"/>
              </a:rPr>
              <a:t>LoGerfo</a:t>
            </a:r>
            <a:r>
              <a:rPr lang="en-US" sz="1200" dirty="0">
                <a:latin typeface="Arial" panose="020B0604020202020204" pitchFamily="34" charset="0"/>
                <a:cs typeface="Arial" panose="020B0604020202020204" pitchFamily="34" charset="0"/>
              </a:rPr>
              <a:t> J, et al. The Prevention Research Centers Healthy Aging Research Network. </a:t>
            </a:r>
            <a:r>
              <a:rPr lang="en-US" sz="1200" dirty="0" err="1">
                <a:latin typeface="Arial" panose="020B0604020202020204" pitchFamily="34" charset="0"/>
                <a:cs typeface="Arial" panose="020B0604020202020204" pitchFamily="34" charset="0"/>
              </a:rPr>
              <a:t>Prev</a:t>
            </a:r>
            <a:r>
              <a:rPr lang="en-US" sz="1200" dirty="0">
                <a:latin typeface="Arial" panose="020B0604020202020204" pitchFamily="34" charset="0"/>
                <a:cs typeface="Arial" panose="020B0604020202020204" pitchFamily="34" charset="0"/>
              </a:rPr>
              <a:t> Chronic Dis 2006;3(1):A17.</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557" y="152400"/>
            <a:ext cx="5036886" cy="838200"/>
          </a:xfrm>
          <a:prstGeom prst="rect">
            <a:avLst/>
          </a:prstGeom>
        </p:spPr>
      </p:pic>
    </p:spTree>
    <p:extLst>
      <p:ext uri="{BB962C8B-B14F-4D97-AF65-F5344CB8AC3E}">
        <p14:creationId xmlns:p14="http://schemas.microsoft.com/office/powerpoint/2010/main" val="2053273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609600"/>
            <a:ext cx="8302625" cy="5657850"/>
            <a:chOff x="144463" y="685800"/>
            <a:chExt cx="8302625" cy="5657850"/>
          </a:xfrm>
        </p:grpSpPr>
        <p:sp>
          <p:nvSpPr>
            <p:cNvPr id="3" name="Rectangle 2"/>
            <p:cNvSpPr>
              <a:spLocks noChangeArrowheads="1"/>
            </p:cNvSpPr>
            <p:nvPr/>
          </p:nvSpPr>
          <p:spPr bwMode="auto">
            <a:xfrm>
              <a:off x="6208713" y="1849438"/>
              <a:ext cx="1978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75000"/>
                </a:lnSpc>
              </a:pPr>
              <a:r>
                <a:rPr lang="en-US" altLang="en-US" sz="2400" dirty="0">
                  <a:latin typeface="Times New Roman" pitchFamily="18" charset="0"/>
                </a:rPr>
                <a:t>recognition of </a:t>
              </a:r>
            </a:p>
            <a:p>
              <a:pPr algn="ctr">
                <a:lnSpc>
                  <a:spcPct val="75000"/>
                </a:lnSpc>
              </a:pPr>
              <a:r>
                <a:rPr lang="en-US" altLang="en-US" sz="2400" dirty="0">
                  <a:latin typeface="Times New Roman" pitchFamily="18" charset="0"/>
                </a:rPr>
                <a:t>old age cues</a:t>
              </a:r>
            </a:p>
          </p:txBody>
        </p:sp>
        <p:sp>
          <p:nvSpPr>
            <p:cNvPr id="4" name="Rectangle 3"/>
            <p:cNvSpPr>
              <a:spLocks noChangeArrowheads="1"/>
            </p:cNvSpPr>
            <p:nvPr/>
          </p:nvSpPr>
          <p:spPr bwMode="auto">
            <a:xfrm>
              <a:off x="6705600" y="3352800"/>
              <a:ext cx="1741488" cy="641350"/>
            </a:xfrm>
            <a:prstGeom prst="rect">
              <a:avLst/>
            </a:prstGeom>
            <a:noFill/>
            <a:ln w="9525">
              <a:noFill/>
              <a:miter lim="800000"/>
              <a:headEnd/>
              <a:tailEnd/>
            </a:ln>
            <a:effectLst/>
          </p:spPr>
          <p:txBody>
            <a:bodyPr wrap="none" lIns="92075" tIns="46038" rIns="92075" bIns="46038">
              <a:spAutoFit/>
            </a:bodyPr>
            <a:lstStyle/>
            <a:p>
              <a:pPr algn="ctr">
                <a:lnSpc>
                  <a:spcPct val="75000"/>
                </a:lnSpc>
                <a:defRPr/>
              </a:pPr>
              <a:r>
                <a:rPr lang="en-US" sz="2400" b="1" i="1">
                  <a:latin typeface="Times New Roman" pitchFamily="18" charset="0"/>
                </a:rPr>
                <a:t>stereotyped </a:t>
              </a:r>
              <a:endParaRPr lang="en-US" sz="2400" b="1" i="1">
                <a:effectLst>
                  <a:outerShdw blurRad="38100" dist="38100" dir="2700000" algn="tl">
                    <a:srgbClr val="C0C0C0"/>
                  </a:outerShdw>
                </a:effectLst>
                <a:latin typeface="Times New Roman" pitchFamily="18" charset="0"/>
              </a:endParaRPr>
            </a:p>
            <a:p>
              <a:pPr algn="ctr">
                <a:lnSpc>
                  <a:spcPct val="75000"/>
                </a:lnSpc>
                <a:defRPr/>
              </a:pPr>
              <a:r>
                <a:rPr lang="en-US" sz="2400" b="1" i="1">
                  <a:latin typeface="Times New Roman" pitchFamily="18" charset="0"/>
                </a:rPr>
                <a:t>expectations</a:t>
              </a:r>
            </a:p>
          </p:txBody>
        </p:sp>
        <p:sp>
          <p:nvSpPr>
            <p:cNvPr id="5" name="Arc 4"/>
            <p:cNvSpPr>
              <a:spLocks/>
            </p:cNvSpPr>
            <p:nvPr/>
          </p:nvSpPr>
          <p:spPr bwMode="auto">
            <a:xfrm>
              <a:off x="5840413" y="1484313"/>
              <a:ext cx="890587" cy="282575"/>
            </a:xfrm>
            <a:custGeom>
              <a:avLst/>
              <a:gdLst>
                <a:gd name="T0" fmla="*/ 0 w 21639"/>
                <a:gd name="T1" fmla="*/ 0 h 21600"/>
                <a:gd name="T2" fmla="*/ 2147483647 w 21639"/>
                <a:gd name="T3" fmla="*/ 2147483647 h 21600"/>
                <a:gd name="T4" fmla="*/ 2147483647 w 21639"/>
                <a:gd name="T5" fmla="*/ 2147483647 h 21600"/>
                <a:gd name="T6" fmla="*/ 0 60000 65536"/>
                <a:gd name="T7" fmla="*/ 0 60000 65536"/>
                <a:gd name="T8" fmla="*/ 0 60000 65536"/>
                <a:gd name="T9" fmla="*/ 0 w 21639"/>
                <a:gd name="T10" fmla="*/ 0 h 21600"/>
                <a:gd name="T11" fmla="*/ 21639 w 21639"/>
                <a:gd name="T12" fmla="*/ 21600 h 21600"/>
              </a:gdLst>
              <a:ahLst/>
              <a:cxnLst>
                <a:cxn ang="T6">
                  <a:pos x="T0" y="T1"/>
                </a:cxn>
                <a:cxn ang="T7">
                  <a:pos x="T2" y="T3"/>
                </a:cxn>
                <a:cxn ang="T8">
                  <a:pos x="T4" y="T5"/>
                </a:cxn>
              </a:cxnLst>
              <a:rect l="T9" t="T10" r="T11" b="T12"/>
              <a:pathLst>
                <a:path w="21639" h="21600" fill="none" extrusionOk="0">
                  <a:moveTo>
                    <a:pt x="0" y="0"/>
                  </a:moveTo>
                  <a:cubicBezTo>
                    <a:pt x="13" y="0"/>
                    <a:pt x="26" y="-1"/>
                    <a:pt x="39" y="0"/>
                  </a:cubicBezTo>
                  <a:cubicBezTo>
                    <a:pt x="11968" y="0"/>
                    <a:pt x="21639" y="9670"/>
                    <a:pt x="21639" y="21600"/>
                  </a:cubicBezTo>
                </a:path>
                <a:path w="21639" h="21600" stroke="0" extrusionOk="0">
                  <a:moveTo>
                    <a:pt x="0" y="0"/>
                  </a:moveTo>
                  <a:cubicBezTo>
                    <a:pt x="13" y="0"/>
                    <a:pt x="26" y="-1"/>
                    <a:pt x="39" y="0"/>
                  </a:cubicBezTo>
                  <a:cubicBezTo>
                    <a:pt x="11968" y="0"/>
                    <a:pt x="21639" y="9670"/>
                    <a:pt x="21639" y="21600"/>
                  </a:cubicBezTo>
                  <a:lnTo>
                    <a:pt x="39" y="21600"/>
                  </a:lnTo>
                  <a:lnTo>
                    <a:pt x="0" y="0"/>
                  </a:lnTo>
                  <a:close/>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 name="Arc 5"/>
            <p:cNvSpPr>
              <a:spLocks/>
            </p:cNvSpPr>
            <p:nvPr/>
          </p:nvSpPr>
          <p:spPr bwMode="auto">
            <a:xfrm>
              <a:off x="7594600" y="2414588"/>
              <a:ext cx="153988" cy="711200"/>
            </a:xfrm>
            <a:custGeom>
              <a:avLst/>
              <a:gdLst>
                <a:gd name="T0" fmla="*/ 0 w 21825"/>
                <a:gd name="T1" fmla="*/ 2147483647 h 23330"/>
                <a:gd name="T2" fmla="*/ 2147483647 w 21825"/>
                <a:gd name="T3" fmla="*/ 2147483647 h 23330"/>
                <a:gd name="T4" fmla="*/ 2147483647 w 21825"/>
                <a:gd name="T5" fmla="*/ 2147483647 h 23330"/>
                <a:gd name="T6" fmla="*/ 0 60000 65536"/>
                <a:gd name="T7" fmla="*/ 0 60000 65536"/>
                <a:gd name="T8" fmla="*/ 0 60000 65536"/>
                <a:gd name="T9" fmla="*/ 0 w 21825"/>
                <a:gd name="T10" fmla="*/ 0 h 23330"/>
                <a:gd name="T11" fmla="*/ 21825 w 21825"/>
                <a:gd name="T12" fmla="*/ 23330 h 23330"/>
              </a:gdLst>
              <a:ahLst/>
              <a:cxnLst>
                <a:cxn ang="T6">
                  <a:pos x="T0" y="T1"/>
                </a:cxn>
                <a:cxn ang="T7">
                  <a:pos x="T2" y="T3"/>
                </a:cxn>
                <a:cxn ang="T8">
                  <a:pos x="T4" y="T5"/>
                </a:cxn>
              </a:cxnLst>
              <a:rect l="T9" t="T10" r="T11" b="T12"/>
              <a:pathLst>
                <a:path w="21825" h="23330" fill="none" extrusionOk="0">
                  <a:moveTo>
                    <a:pt x="0" y="1"/>
                  </a:moveTo>
                  <a:cubicBezTo>
                    <a:pt x="74" y="0"/>
                    <a:pt x="149" y="-1"/>
                    <a:pt x="225" y="0"/>
                  </a:cubicBezTo>
                  <a:cubicBezTo>
                    <a:pt x="12154" y="0"/>
                    <a:pt x="21825" y="9670"/>
                    <a:pt x="21825" y="21600"/>
                  </a:cubicBezTo>
                  <a:cubicBezTo>
                    <a:pt x="21825" y="22177"/>
                    <a:pt x="21801" y="22754"/>
                    <a:pt x="21755" y="23329"/>
                  </a:cubicBezTo>
                </a:path>
                <a:path w="21825" h="23330" stroke="0" extrusionOk="0">
                  <a:moveTo>
                    <a:pt x="0" y="1"/>
                  </a:moveTo>
                  <a:cubicBezTo>
                    <a:pt x="74" y="0"/>
                    <a:pt x="149" y="-1"/>
                    <a:pt x="225" y="0"/>
                  </a:cubicBezTo>
                  <a:cubicBezTo>
                    <a:pt x="12154" y="0"/>
                    <a:pt x="21825" y="9670"/>
                    <a:pt x="21825" y="21600"/>
                  </a:cubicBezTo>
                  <a:cubicBezTo>
                    <a:pt x="21825" y="22177"/>
                    <a:pt x="21801" y="22754"/>
                    <a:pt x="21755" y="23329"/>
                  </a:cubicBezTo>
                  <a:lnTo>
                    <a:pt x="225" y="21600"/>
                  </a:lnTo>
                  <a:lnTo>
                    <a:pt x="0" y="1"/>
                  </a:lnTo>
                  <a:close/>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Rectangle 6"/>
            <p:cNvSpPr>
              <a:spLocks noChangeArrowheads="1"/>
            </p:cNvSpPr>
            <p:nvPr/>
          </p:nvSpPr>
          <p:spPr bwMode="auto">
            <a:xfrm>
              <a:off x="5403850" y="5030788"/>
              <a:ext cx="18684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75000"/>
                </a:lnSpc>
              </a:pPr>
              <a:r>
                <a:rPr lang="en-US" altLang="en-US" sz="2400" dirty="0">
                  <a:latin typeface="Times New Roman" pitchFamily="18" charset="0"/>
                </a:rPr>
                <a:t>modified</a:t>
              </a:r>
            </a:p>
            <a:p>
              <a:pPr algn="ctr">
                <a:lnSpc>
                  <a:spcPct val="75000"/>
                </a:lnSpc>
              </a:pPr>
              <a:r>
                <a:rPr lang="en-US" altLang="en-US" sz="2400" dirty="0">
                  <a:latin typeface="Times New Roman" pitchFamily="18" charset="0"/>
                </a:rPr>
                <a:t> speech</a:t>
              </a:r>
            </a:p>
            <a:p>
              <a:pPr algn="ctr">
                <a:lnSpc>
                  <a:spcPct val="75000"/>
                </a:lnSpc>
              </a:pPr>
              <a:r>
                <a:rPr lang="en-US" altLang="en-US" sz="2400" dirty="0">
                  <a:latin typeface="Times New Roman" pitchFamily="18" charset="0"/>
                </a:rPr>
                <a:t>behavior</a:t>
              </a:r>
            </a:p>
            <a:p>
              <a:pPr algn="ctr">
                <a:lnSpc>
                  <a:spcPct val="75000"/>
                </a:lnSpc>
              </a:pPr>
              <a:r>
                <a:rPr lang="en-US" altLang="en-US" sz="1400" dirty="0">
                  <a:latin typeface="Times New Roman" pitchFamily="18" charset="0"/>
                </a:rPr>
                <a:t>toward the older person</a:t>
              </a:r>
            </a:p>
          </p:txBody>
        </p:sp>
        <p:sp>
          <p:nvSpPr>
            <p:cNvPr id="8" name="Rectangle 7"/>
            <p:cNvSpPr>
              <a:spLocks noChangeArrowheads="1"/>
            </p:cNvSpPr>
            <p:nvPr/>
          </p:nvSpPr>
          <p:spPr bwMode="auto">
            <a:xfrm>
              <a:off x="3224213" y="5202238"/>
              <a:ext cx="17240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75000"/>
                </a:lnSpc>
              </a:pPr>
              <a:r>
                <a:rPr lang="en-US" altLang="en-US" sz="1400">
                  <a:latin typeface="Times New Roman" pitchFamily="18" charset="0"/>
                </a:rPr>
                <a:t>reinforcement for age</a:t>
              </a:r>
            </a:p>
            <a:p>
              <a:pPr algn="ctr">
                <a:lnSpc>
                  <a:spcPct val="75000"/>
                </a:lnSpc>
              </a:pPr>
              <a:r>
                <a:rPr lang="en-US" altLang="en-US" sz="2400">
                  <a:latin typeface="Times New Roman" pitchFamily="18" charset="0"/>
                </a:rPr>
                <a:t>stereotyped</a:t>
              </a:r>
            </a:p>
            <a:p>
              <a:pPr algn="ctr">
                <a:lnSpc>
                  <a:spcPct val="75000"/>
                </a:lnSpc>
              </a:pPr>
              <a:r>
                <a:rPr lang="en-US" altLang="en-US" sz="2400">
                  <a:latin typeface="Times New Roman" pitchFamily="18" charset="0"/>
                </a:rPr>
                <a:t>behaviors</a:t>
              </a:r>
            </a:p>
          </p:txBody>
        </p:sp>
        <p:sp>
          <p:nvSpPr>
            <p:cNvPr id="9" name="Arc 8"/>
            <p:cNvSpPr>
              <a:spLocks/>
            </p:cNvSpPr>
            <p:nvPr/>
          </p:nvSpPr>
          <p:spPr bwMode="auto">
            <a:xfrm>
              <a:off x="4532313" y="5619750"/>
              <a:ext cx="1189037" cy="723900"/>
            </a:xfrm>
            <a:custGeom>
              <a:avLst/>
              <a:gdLst>
                <a:gd name="T0" fmla="*/ 2147483647 w 26208"/>
                <a:gd name="T1" fmla="*/ 2147483647 h 21600"/>
                <a:gd name="T2" fmla="*/ 0 w 26208"/>
                <a:gd name="T3" fmla="*/ 2147483647 h 21600"/>
                <a:gd name="T4" fmla="*/ 2147483647 w 26208"/>
                <a:gd name="T5" fmla="*/ 0 h 21600"/>
                <a:gd name="T6" fmla="*/ 0 60000 65536"/>
                <a:gd name="T7" fmla="*/ 0 60000 65536"/>
                <a:gd name="T8" fmla="*/ 0 60000 65536"/>
                <a:gd name="T9" fmla="*/ 0 w 26208"/>
                <a:gd name="T10" fmla="*/ 0 h 21600"/>
                <a:gd name="T11" fmla="*/ 26208 w 26208"/>
                <a:gd name="T12" fmla="*/ 21600 h 21600"/>
              </a:gdLst>
              <a:ahLst/>
              <a:cxnLst>
                <a:cxn ang="T6">
                  <a:pos x="T0" y="T1"/>
                </a:cxn>
                <a:cxn ang="T7">
                  <a:pos x="T2" y="T3"/>
                </a:cxn>
                <a:cxn ang="T8">
                  <a:pos x="T4" y="T5"/>
                </a:cxn>
              </a:cxnLst>
              <a:rect l="T9" t="T10" r="T11" b="T12"/>
              <a:pathLst>
                <a:path w="26208" h="21600" fill="none" extrusionOk="0">
                  <a:moveTo>
                    <a:pt x="26207" y="18928"/>
                  </a:moveTo>
                  <a:cubicBezTo>
                    <a:pt x="23019" y="20681"/>
                    <a:pt x="19440" y="21599"/>
                    <a:pt x="15803" y="21600"/>
                  </a:cubicBezTo>
                  <a:cubicBezTo>
                    <a:pt x="9809" y="21600"/>
                    <a:pt x="4085" y="19109"/>
                    <a:pt x="0" y="14724"/>
                  </a:cubicBezTo>
                </a:path>
                <a:path w="26208" h="21600" stroke="0" extrusionOk="0">
                  <a:moveTo>
                    <a:pt x="26207" y="18928"/>
                  </a:moveTo>
                  <a:cubicBezTo>
                    <a:pt x="23019" y="20681"/>
                    <a:pt x="19440" y="21599"/>
                    <a:pt x="15803" y="21600"/>
                  </a:cubicBezTo>
                  <a:cubicBezTo>
                    <a:pt x="9809" y="21600"/>
                    <a:pt x="4085" y="19109"/>
                    <a:pt x="0" y="14724"/>
                  </a:cubicBezTo>
                  <a:lnTo>
                    <a:pt x="15803" y="0"/>
                  </a:lnTo>
                  <a:lnTo>
                    <a:pt x="26207" y="18928"/>
                  </a:lnTo>
                  <a:close/>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Rectangle 9"/>
            <p:cNvSpPr>
              <a:spLocks noChangeArrowheads="1"/>
            </p:cNvSpPr>
            <p:nvPr/>
          </p:nvSpPr>
          <p:spPr bwMode="auto">
            <a:xfrm>
              <a:off x="1503363" y="5367338"/>
              <a:ext cx="17922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75000"/>
                </a:lnSpc>
              </a:pPr>
              <a:r>
                <a:rPr lang="en-US" altLang="en-US" sz="2400" dirty="0">
                  <a:latin typeface="Times New Roman" pitchFamily="18" charset="0"/>
                </a:rPr>
                <a:t>constrained </a:t>
              </a:r>
            </a:p>
            <a:p>
              <a:pPr algn="ctr">
                <a:lnSpc>
                  <a:spcPct val="75000"/>
                </a:lnSpc>
              </a:pPr>
              <a:r>
                <a:rPr lang="en-US" altLang="en-US" sz="2400" dirty="0">
                  <a:latin typeface="Times New Roman" pitchFamily="18" charset="0"/>
                </a:rPr>
                <a:t>opportunities</a:t>
              </a:r>
              <a:endParaRPr lang="en-US" altLang="en-US" sz="1600" dirty="0">
                <a:latin typeface="Times New Roman" pitchFamily="18" charset="0"/>
              </a:endParaRPr>
            </a:p>
            <a:p>
              <a:pPr algn="ctr">
                <a:lnSpc>
                  <a:spcPct val="75000"/>
                </a:lnSpc>
              </a:pPr>
              <a:r>
                <a:rPr lang="en-US" altLang="en-US" sz="1400" dirty="0">
                  <a:latin typeface="Times New Roman" pitchFamily="18" charset="0"/>
                </a:rPr>
                <a:t>for communication</a:t>
              </a:r>
            </a:p>
          </p:txBody>
        </p:sp>
        <p:sp>
          <p:nvSpPr>
            <p:cNvPr id="11" name="Rectangle 10"/>
            <p:cNvSpPr>
              <a:spLocks noChangeArrowheads="1"/>
            </p:cNvSpPr>
            <p:nvPr/>
          </p:nvSpPr>
          <p:spPr bwMode="auto">
            <a:xfrm>
              <a:off x="1973263" y="3881438"/>
              <a:ext cx="22733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75000"/>
                </a:lnSpc>
              </a:pPr>
              <a:r>
                <a:rPr lang="en-US" altLang="en-US" sz="2400">
                  <a:latin typeface="Times New Roman" pitchFamily="18" charset="0"/>
                </a:rPr>
                <a:t>lessened</a:t>
              </a:r>
            </a:p>
            <a:p>
              <a:pPr algn="ctr">
                <a:lnSpc>
                  <a:spcPct val="75000"/>
                </a:lnSpc>
              </a:pPr>
              <a:r>
                <a:rPr lang="en-US" altLang="en-US" sz="1400">
                  <a:latin typeface="Times New Roman" pitchFamily="18" charset="0"/>
                </a:rPr>
                <a:t>psychological activity and</a:t>
              </a:r>
              <a:r>
                <a:rPr lang="en-US" altLang="en-US" sz="1000">
                  <a:latin typeface="Times New Roman" pitchFamily="18" charset="0"/>
                </a:rPr>
                <a:t> </a:t>
              </a:r>
            </a:p>
            <a:p>
              <a:pPr algn="ctr">
                <a:lnSpc>
                  <a:spcPct val="75000"/>
                </a:lnSpc>
              </a:pPr>
              <a:r>
                <a:rPr lang="en-US" altLang="en-US" sz="2400">
                  <a:latin typeface="Times New Roman" pitchFamily="18" charset="0"/>
                </a:rPr>
                <a:t>social interaction</a:t>
              </a:r>
            </a:p>
          </p:txBody>
        </p:sp>
        <p:sp>
          <p:nvSpPr>
            <p:cNvPr id="12" name="Arc 11"/>
            <p:cNvSpPr>
              <a:spLocks/>
            </p:cNvSpPr>
            <p:nvPr/>
          </p:nvSpPr>
          <p:spPr bwMode="auto">
            <a:xfrm>
              <a:off x="1087438" y="4667250"/>
              <a:ext cx="533400" cy="6985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Rectangle 12"/>
            <p:cNvSpPr>
              <a:spLocks noChangeArrowheads="1"/>
            </p:cNvSpPr>
            <p:nvPr/>
          </p:nvSpPr>
          <p:spPr bwMode="auto">
            <a:xfrm>
              <a:off x="144463" y="3862388"/>
              <a:ext cx="186055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75000"/>
                </a:lnSpc>
              </a:pPr>
              <a:r>
                <a:rPr lang="en-US" altLang="en-US" sz="2400">
                  <a:latin typeface="Times New Roman" pitchFamily="18" charset="0"/>
                </a:rPr>
                <a:t>loss</a:t>
              </a:r>
            </a:p>
            <a:p>
              <a:pPr algn="ctr">
                <a:lnSpc>
                  <a:spcPct val="75000"/>
                </a:lnSpc>
              </a:pPr>
              <a:r>
                <a:rPr lang="en-US" altLang="en-US" sz="1400">
                  <a:latin typeface="Times New Roman" pitchFamily="18" charset="0"/>
                </a:rPr>
                <a:t>of personal control and</a:t>
              </a:r>
              <a:r>
                <a:rPr lang="en-US" altLang="en-US" sz="1000">
                  <a:latin typeface="Times New Roman" pitchFamily="18" charset="0"/>
                </a:rPr>
                <a:t> </a:t>
              </a:r>
              <a:endParaRPr lang="en-US" altLang="en-US">
                <a:latin typeface="Times New Roman" pitchFamily="18" charset="0"/>
              </a:endParaRPr>
            </a:p>
            <a:p>
              <a:pPr algn="ctr">
                <a:lnSpc>
                  <a:spcPct val="75000"/>
                </a:lnSpc>
              </a:pPr>
              <a:r>
                <a:rPr lang="en-US" altLang="en-US" sz="2400">
                  <a:latin typeface="Times New Roman" pitchFamily="18" charset="0"/>
                </a:rPr>
                <a:t>self esteem</a:t>
              </a:r>
            </a:p>
          </p:txBody>
        </p:sp>
        <p:sp>
          <p:nvSpPr>
            <p:cNvPr id="14" name="Rectangle 13"/>
            <p:cNvSpPr>
              <a:spLocks noChangeArrowheads="1"/>
            </p:cNvSpPr>
            <p:nvPr/>
          </p:nvSpPr>
          <p:spPr bwMode="auto">
            <a:xfrm>
              <a:off x="1236663" y="2165350"/>
              <a:ext cx="20288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75000"/>
                </a:lnSpc>
              </a:pPr>
              <a:r>
                <a:rPr lang="en-US" altLang="en-US" sz="1600">
                  <a:latin typeface="Times New Roman" pitchFamily="18" charset="0"/>
                </a:rPr>
                <a:t>negative</a:t>
              </a:r>
            </a:p>
            <a:p>
              <a:pPr algn="ctr">
                <a:lnSpc>
                  <a:spcPct val="75000"/>
                </a:lnSpc>
              </a:pPr>
              <a:r>
                <a:rPr lang="en-US" altLang="en-US" sz="2400">
                  <a:latin typeface="Times New Roman" pitchFamily="18" charset="0"/>
                </a:rPr>
                <a:t>changes in</a:t>
              </a:r>
            </a:p>
            <a:p>
              <a:pPr algn="ctr">
                <a:lnSpc>
                  <a:spcPct val="75000"/>
                </a:lnSpc>
              </a:pPr>
              <a:r>
                <a:rPr lang="en-US" altLang="en-US" sz="2400">
                  <a:latin typeface="Times New Roman" pitchFamily="18" charset="0"/>
                </a:rPr>
                <a:t>rigidity of cues</a:t>
              </a:r>
            </a:p>
          </p:txBody>
        </p:sp>
        <p:sp>
          <p:nvSpPr>
            <p:cNvPr id="15" name="Arc 14"/>
            <p:cNvSpPr>
              <a:spLocks/>
            </p:cNvSpPr>
            <p:nvPr/>
          </p:nvSpPr>
          <p:spPr bwMode="auto">
            <a:xfrm rot="5040000">
              <a:off x="1027907" y="3034506"/>
              <a:ext cx="577850" cy="576263"/>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Arc 15"/>
            <p:cNvSpPr>
              <a:spLocks/>
            </p:cNvSpPr>
            <p:nvPr/>
          </p:nvSpPr>
          <p:spPr bwMode="auto">
            <a:xfrm rot="6480000">
              <a:off x="2573338" y="1147763"/>
              <a:ext cx="768350" cy="9906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Arc 16"/>
            <p:cNvSpPr>
              <a:spLocks/>
            </p:cNvSpPr>
            <p:nvPr/>
          </p:nvSpPr>
          <p:spPr bwMode="auto">
            <a:xfrm rot="2580000">
              <a:off x="7643813" y="4217988"/>
              <a:ext cx="319087" cy="1304925"/>
            </a:xfrm>
            <a:custGeom>
              <a:avLst/>
              <a:gdLst>
                <a:gd name="T0" fmla="*/ 2147483647 w 21600"/>
                <a:gd name="T1" fmla="*/ 0 h 41749"/>
                <a:gd name="T2" fmla="*/ 2147483647 w 21600"/>
                <a:gd name="T3" fmla="*/ 2147483647 h 41749"/>
                <a:gd name="T4" fmla="*/ 0 w 21600"/>
                <a:gd name="T5" fmla="*/ 2147483647 h 41749"/>
                <a:gd name="T6" fmla="*/ 0 60000 65536"/>
                <a:gd name="T7" fmla="*/ 0 60000 65536"/>
                <a:gd name="T8" fmla="*/ 0 60000 65536"/>
                <a:gd name="T9" fmla="*/ 0 w 21600"/>
                <a:gd name="T10" fmla="*/ 0 h 41749"/>
                <a:gd name="T11" fmla="*/ 21600 w 21600"/>
                <a:gd name="T12" fmla="*/ 41749 h 41749"/>
              </a:gdLst>
              <a:ahLst/>
              <a:cxnLst>
                <a:cxn ang="T6">
                  <a:pos x="T0" y="T1"/>
                </a:cxn>
                <a:cxn ang="T7">
                  <a:pos x="T2" y="T3"/>
                </a:cxn>
                <a:cxn ang="T8">
                  <a:pos x="T4" y="T5"/>
                </a:cxn>
              </a:cxnLst>
              <a:rect l="T9" t="T10" r="T11" b="T12"/>
              <a:pathLst>
                <a:path w="21600" h="41749" fill="none" extrusionOk="0">
                  <a:moveTo>
                    <a:pt x="2357" y="0"/>
                  </a:moveTo>
                  <a:cubicBezTo>
                    <a:pt x="13308" y="1202"/>
                    <a:pt x="21600" y="10454"/>
                    <a:pt x="21600" y="21471"/>
                  </a:cubicBezTo>
                  <a:cubicBezTo>
                    <a:pt x="21600" y="30530"/>
                    <a:pt x="15946" y="38627"/>
                    <a:pt x="7441" y="41748"/>
                  </a:cubicBezTo>
                </a:path>
                <a:path w="21600" h="41749" stroke="0" extrusionOk="0">
                  <a:moveTo>
                    <a:pt x="2357" y="0"/>
                  </a:moveTo>
                  <a:cubicBezTo>
                    <a:pt x="13308" y="1202"/>
                    <a:pt x="21600" y="10454"/>
                    <a:pt x="21600" y="21471"/>
                  </a:cubicBezTo>
                  <a:cubicBezTo>
                    <a:pt x="21600" y="30530"/>
                    <a:pt x="15946" y="38627"/>
                    <a:pt x="7441" y="41748"/>
                  </a:cubicBezTo>
                  <a:lnTo>
                    <a:pt x="0" y="21471"/>
                  </a:lnTo>
                  <a:lnTo>
                    <a:pt x="2357" y="0"/>
                  </a:lnTo>
                  <a:close/>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Rectangle 17"/>
            <p:cNvSpPr>
              <a:spLocks noChangeArrowheads="1"/>
            </p:cNvSpPr>
            <p:nvPr/>
          </p:nvSpPr>
          <p:spPr bwMode="auto">
            <a:xfrm>
              <a:off x="3810000" y="1066800"/>
              <a:ext cx="1752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altLang="en-US" sz="2800">
                  <a:latin typeface="Times New Roman" pitchFamily="18" charset="0"/>
                </a:rPr>
                <a:t>encounter</a:t>
              </a:r>
            </a:p>
            <a:p>
              <a:pPr algn="ctr"/>
              <a:r>
                <a:rPr lang="en-US" altLang="en-US" sz="1400">
                  <a:latin typeface="Times New Roman" pitchFamily="18" charset="0"/>
                </a:rPr>
                <a:t>with older person</a:t>
              </a:r>
            </a:p>
          </p:txBody>
        </p:sp>
        <p:sp>
          <p:nvSpPr>
            <p:cNvPr id="19" name="AutoShape 18"/>
            <p:cNvSpPr>
              <a:spLocks noChangeArrowheads="1"/>
            </p:cNvSpPr>
            <p:nvPr/>
          </p:nvSpPr>
          <p:spPr bwMode="auto">
            <a:xfrm rot="16200000" flipH="1">
              <a:off x="6560344" y="2464594"/>
              <a:ext cx="1216025" cy="2376487"/>
            </a:xfrm>
            <a:prstGeom prst="triangle">
              <a:avLst>
                <a:gd name="adj" fmla="val 50292"/>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20" name="Line 19"/>
            <p:cNvSpPr>
              <a:spLocks noChangeShapeType="1"/>
            </p:cNvSpPr>
            <p:nvPr/>
          </p:nvSpPr>
          <p:spPr bwMode="auto">
            <a:xfrm>
              <a:off x="3009900" y="5219700"/>
              <a:ext cx="590550" cy="10287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1" name="Line 20"/>
            <p:cNvSpPr>
              <a:spLocks noChangeShapeType="1"/>
            </p:cNvSpPr>
            <p:nvPr/>
          </p:nvSpPr>
          <p:spPr bwMode="auto">
            <a:xfrm flipV="1">
              <a:off x="1771650" y="3905250"/>
              <a:ext cx="438150" cy="8572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2" name="AutoShape 22"/>
            <p:cNvSpPr>
              <a:spLocks noChangeArrowheads="1"/>
            </p:cNvSpPr>
            <p:nvPr/>
          </p:nvSpPr>
          <p:spPr bwMode="auto">
            <a:xfrm rot="1085511">
              <a:off x="3657600" y="685800"/>
              <a:ext cx="1981200" cy="1676400"/>
            </a:xfrm>
            <a:prstGeom prst="rightArrow">
              <a:avLst>
                <a:gd name="adj1" fmla="val 56259"/>
                <a:gd name="adj2" fmla="val 32298"/>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grpSp>
      <p:sp>
        <p:nvSpPr>
          <p:cNvPr id="23" name="Rectangle 21"/>
          <p:cNvSpPr txBox="1">
            <a:spLocks noChangeArrowheads="1"/>
          </p:cNvSpPr>
          <p:nvPr/>
        </p:nvSpPr>
        <p:spPr>
          <a:xfrm>
            <a:off x="0" y="76200"/>
            <a:ext cx="91440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dirty="0">
                <a:latin typeface="Arial" panose="020B0604020202020204" pitchFamily="34" charset="0"/>
                <a:cs typeface="Arial" panose="020B0604020202020204" pitchFamily="34" charset="0"/>
              </a:rPr>
              <a:t>What and how do we think about older people?</a:t>
            </a:r>
          </a:p>
        </p:txBody>
      </p:sp>
      <p:sp>
        <p:nvSpPr>
          <p:cNvPr id="24" name="Text Box 23"/>
          <p:cNvSpPr txBox="1">
            <a:spLocks noChangeArrowheads="1"/>
          </p:cNvSpPr>
          <p:nvPr/>
        </p:nvSpPr>
        <p:spPr bwMode="auto">
          <a:xfrm>
            <a:off x="411163" y="6364069"/>
            <a:ext cx="8321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a:r>
              <a:rPr lang="en-US" altLang="en-US" sz="1200" dirty="0"/>
              <a:t>Ryan, E. B., Giles, H., </a:t>
            </a:r>
            <a:r>
              <a:rPr lang="en-US" altLang="en-US" sz="1200" dirty="0" err="1"/>
              <a:t>Bartolucci</a:t>
            </a:r>
            <a:r>
              <a:rPr lang="en-US" altLang="en-US" sz="1200" dirty="0"/>
              <a:t>, G., &amp; </a:t>
            </a:r>
            <a:r>
              <a:rPr lang="en-US" altLang="en-US" sz="1200" dirty="0" err="1"/>
              <a:t>Henwood</a:t>
            </a:r>
            <a:r>
              <a:rPr lang="en-US" altLang="en-US" sz="1200" dirty="0"/>
              <a:t>, K. (1986). Psycholinguistic and social psychological components of communication by and with the elderly. </a:t>
            </a:r>
            <a:r>
              <a:rPr lang="en-US" altLang="en-US" sz="1200" i="1" dirty="0"/>
              <a:t>Language and Communication</a:t>
            </a:r>
            <a:r>
              <a:rPr lang="en-US" altLang="en-US" sz="1200" dirty="0"/>
              <a:t>, </a:t>
            </a:r>
            <a:r>
              <a:rPr lang="en-US" altLang="en-US" sz="1200" i="1" dirty="0"/>
              <a:t>6</a:t>
            </a:r>
            <a:r>
              <a:rPr lang="en-US" altLang="en-US" sz="1200" dirty="0"/>
              <a:t>, 1-24.</a:t>
            </a:r>
          </a:p>
          <a:p>
            <a:pPr algn="just"/>
            <a:endParaRPr lang="en-US" altLang="en-US" sz="1200" dirty="0"/>
          </a:p>
        </p:txBody>
      </p:sp>
      <p:sp>
        <p:nvSpPr>
          <p:cNvPr id="25" name="Rectangle 24">
            <a:extLst>
              <a:ext uri="{FF2B5EF4-FFF2-40B4-BE49-F238E27FC236}">
                <a16:creationId xmlns:a16="http://schemas.microsoft.com/office/drawing/2014/main" id="{A6CB9B5B-6E1C-4B7F-9A47-DCBA3DBE29FF}"/>
              </a:ext>
            </a:extLst>
          </p:cNvPr>
          <p:cNvSpPr/>
          <p:nvPr/>
        </p:nvSpPr>
        <p:spPr>
          <a:xfrm>
            <a:off x="-475280" y="3200400"/>
            <a:ext cx="10094559" cy="923330"/>
          </a:xfrm>
          <a:prstGeom prst="rect">
            <a:avLst/>
          </a:prstGeom>
          <a:noFill/>
        </p:spPr>
        <p:txBody>
          <a:bodyPr wrap="none" lIns="91440" tIns="45720" rIns="91440" bIns="45720">
            <a:prstTxWarp prst="textButton">
              <a:avLst/>
            </a:prstTxWarp>
            <a:spAutoFit/>
          </a:bodyPr>
          <a:lstStyle/>
          <a:p>
            <a:pPr algn="ctr"/>
            <a:r>
              <a:rPr lang="en-US" sz="4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Multiple Environmental </a:t>
            </a:r>
          </a:p>
          <a:p>
            <a:pPr algn="ctr"/>
            <a:r>
              <a:rPr lang="en-US" sz="4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Influences</a:t>
            </a:r>
          </a:p>
        </p:txBody>
      </p:sp>
    </p:spTree>
    <p:extLst>
      <p:ext uri="{BB962C8B-B14F-4D97-AF65-F5344CB8AC3E}">
        <p14:creationId xmlns:p14="http://schemas.microsoft.com/office/powerpoint/2010/main" val="56160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526070" y="56344"/>
            <a:ext cx="5741956"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altLang="en-US" sz="3200" dirty="0">
                <a:latin typeface="Arial" panose="020B0604020202020204" pitchFamily="34" charset="0"/>
                <a:cs typeface="Arial" panose="020B0604020202020204" pitchFamily="34" charset="0"/>
              </a:rPr>
              <a:t>Improving Our Communication</a:t>
            </a:r>
          </a:p>
        </p:txBody>
      </p:sp>
      <p:sp>
        <p:nvSpPr>
          <p:cNvPr id="9219" name="Rectangle 3"/>
          <p:cNvSpPr>
            <a:spLocks noChangeArrowheads="1"/>
          </p:cNvSpPr>
          <p:nvPr/>
        </p:nvSpPr>
        <p:spPr bwMode="auto">
          <a:xfrm>
            <a:off x="6181725" y="1931988"/>
            <a:ext cx="15462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75000"/>
              </a:lnSpc>
            </a:pPr>
            <a:r>
              <a:rPr lang="en-US" altLang="en-US" sz="2400">
                <a:latin typeface="Times New Roman" pitchFamily="18" charset="0"/>
              </a:rPr>
              <a:t>recognition </a:t>
            </a:r>
          </a:p>
          <a:p>
            <a:pPr algn="ctr">
              <a:lnSpc>
                <a:spcPct val="75000"/>
              </a:lnSpc>
            </a:pPr>
            <a:r>
              <a:rPr lang="en-US" altLang="en-US" sz="2400">
                <a:latin typeface="Times New Roman" pitchFamily="18" charset="0"/>
              </a:rPr>
              <a:t>of cues</a:t>
            </a:r>
          </a:p>
          <a:p>
            <a:pPr algn="ctr">
              <a:lnSpc>
                <a:spcPct val="75000"/>
              </a:lnSpc>
            </a:pPr>
            <a:r>
              <a:rPr lang="en-US" altLang="en-US" sz="1400">
                <a:latin typeface="Times New Roman" pitchFamily="18" charset="0"/>
              </a:rPr>
              <a:t>on an individual basis</a:t>
            </a:r>
          </a:p>
        </p:txBody>
      </p:sp>
      <p:sp>
        <p:nvSpPr>
          <p:cNvPr id="9220" name="Rectangle 4"/>
          <p:cNvSpPr>
            <a:spLocks noChangeArrowheads="1"/>
          </p:cNvSpPr>
          <p:nvPr/>
        </p:nvSpPr>
        <p:spPr bwMode="auto">
          <a:xfrm>
            <a:off x="5753100" y="3367088"/>
            <a:ext cx="22828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75000"/>
              </a:lnSpc>
            </a:pPr>
            <a:r>
              <a:rPr lang="en-US" altLang="en-US" sz="2400">
                <a:latin typeface="Times New Roman" pitchFamily="18" charset="0"/>
              </a:rPr>
              <a:t>modified</a:t>
            </a:r>
          </a:p>
          <a:p>
            <a:pPr algn="ctr">
              <a:lnSpc>
                <a:spcPct val="75000"/>
              </a:lnSpc>
            </a:pPr>
            <a:r>
              <a:rPr lang="en-US" altLang="en-US" sz="2400">
                <a:latin typeface="Times New Roman" pitchFamily="18" charset="0"/>
              </a:rPr>
              <a:t>communication</a:t>
            </a:r>
          </a:p>
          <a:p>
            <a:pPr algn="ctr">
              <a:lnSpc>
                <a:spcPct val="75000"/>
              </a:lnSpc>
            </a:pPr>
            <a:r>
              <a:rPr lang="en-US" altLang="en-US" sz="1400">
                <a:latin typeface="Times New Roman" pitchFamily="18" charset="0"/>
              </a:rPr>
              <a:t>to accommodate individual needs</a:t>
            </a:r>
          </a:p>
        </p:txBody>
      </p:sp>
      <p:sp>
        <p:nvSpPr>
          <p:cNvPr id="9221" name="Arc 5"/>
          <p:cNvSpPr>
            <a:spLocks/>
          </p:cNvSpPr>
          <p:nvPr/>
        </p:nvSpPr>
        <p:spPr bwMode="auto">
          <a:xfrm>
            <a:off x="5465763" y="1566863"/>
            <a:ext cx="1019175" cy="282575"/>
          </a:xfrm>
          <a:custGeom>
            <a:avLst/>
            <a:gdLst>
              <a:gd name="T0" fmla="*/ 0 w 24772"/>
              <a:gd name="T1" fmla="*/ 2147483647 h 21600"/>
              <a:gd name="T2" fmla="*/ 2147483647 w 24772"/>
              <a:gd name="T3" fmla="*/ 2147483647 h 21600"/>
              <a:gd name="T4" fmla="*/ 2147483647 w 24772"/>
              <a:gd name="T5" fmla="*/ 2147483647 h 21600"/>
              <a:gd name="T6" fmla="*/ 0 60000 65536"/>
              <a:gd name="T7" fmla="*/ 0 60000 65536"/>
              <a:gd name="T8" fmla="*/ 0 60000 65536"/>
              <a:gd name="T9" fmla="*/ 0 w 24772"/>
              <a:gd name="T10" fmla="*/ 0 h 21600"/>
              <a:gd name="T11" fmla="*/ 24772 w 24772"/>
              <a:gd name="T12" fmla="*/ 21600 h 21600"/>
            </a:gdLst>
            <a:ahLst/>
            <a:cxnLst>
              <a:cxn ang="T6">
                <a:pos x="T0" y="T1"/>
              </a:cxn>
              <a:cxn ang="T7">
                <a:pos x="T2" y="T3"/>
              </a:cxn>
              <a:cxn ang="T8">
                <a:pos x="T4" y="T5"/>
              </a:cxn>
            </a:cxnLst>
            <a:rect l="T9" t="T10" r="T11" b="T12"/>
            <a:pathLst>
              <a:path w="24772" h="21600" fill="none" extrusionOk="0">
                <a:moveTo>
                  <a:pt x="0" y="234"/>
                </a:moveTo>
                <a:cubicBezTo>
                  <a:pt x="1050" y="78"/>
                  <a:pt x="2110" y="-1"/>
                  <a:pt x="3172" y="0"/>
                </a:cubicBezTo>
                <a:cubicBezTo>
                  <a:pt x="15101" y="0"/>
                  <a:pt x="24772" y="9670"/>
                  <a:pt x="24772" y="21600"/>
                </a:cubicBezTo>
              </a:path>
              <a:path w="24772" h="21600" stroke="0" extrusionOk="0">
                <a:moveTo>
                  <a:pt x="0" y="234"/>
                </a:moveTo>
                <a:cubicBezTo>
                  <a:pt x="1050" y="78"/>
                  <a:pt x="2110" y="-1"/>
                  <a:pt x="3172" y="0"/>
                </a:cubicBezTo>
                <a:cubicBezTo>
                  <a:pt x="15101" y="0"/>
                  <a:pt x="24772" y="9670"/>
                  <a:pt x="24772" y="21600"/>
                </a:cubicBezTo>
                <a:lnTo>
                  <a:pt x="3172" y="21600"/>
                </a:lnTo>
                <a:lnTo>
                  <a:pt x="0" y="234"/>
                </a:lnTo>
                <a:close/>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2" name="Arc 6"/>
          <p:cNvSpPr>
            <a:spLocks/>
          </p:cNvSpPr>
          <p:nvPr/>
        </p:nvSpPr>
        <p:spPr bwMode="auto">
          <a:xfrm rot="1980000">
            <a:off x="7696200" y="2908300"/>
            <a:ext cx="379413" cy="711200"/>
          </a:xfrm>
          <a:custGeom>
            <a:avLst/>
            <a:gdLst>
              <a:gd name="T0" fmla="*/ 0 w 21681"/>
              <a:gd name="T1" fmla="*/ 0 h 23319"/>
              <a:gd name="T2" fmla="*/ 2147483647 w 21681"/>
              <a:gd name="T3" fmla="*/ 2147483647 h 23319"/>
              <a:gd name="T4" fmla="*/ 2147483647 w 21681"/>
              <a:gd name="T5" fmla="*/ 2147483647 h 23319"/>
              <a:gd name="T6" fmla="*/ 0 60000 65536"/>
              <a:gd name="T7" fmla="*/ 0 60000 65536"/>
              <a:gd name="T8" fmla="*/ 0 60000 65536"/>
              <a:gd name="T9" fmla="*/ 0 w 21681"/>
              <a:gd name="T10" fmla="*/ 0 h 23319"/>
              <a:gd name="T11" fmla="*/ 21681 w 21681"/>
              <a:gd name="T12" fmla="*/ 23319 h 23319"/>
            </a:gdLst>
            <a:ahLst/>
            <a:cxnLst>
              <a:cxn ang="T6">
                <a:pos x="T0" y="T1"/>
              </a:cxn>
              <a:cxn ang="T7">
                <a:pos x="T2" y="T3"/>
              </a:cxn>
              <a:cxn ang="T8">
                <a:pos x="T4" y="T5"/>
              </a:cxn>
            </a:cxnLst>
            <a:rect l="T9" t="T10" r="T11" b="T12"/>
            <a:pathLst>
              <a:path w="21681" h="23319" fill="none" extrusionOk="0">
                <a:moveTo>
                  <a:pt x="0" y="0"/>
                </a:moveTo>
                <a:cubicBezTo>
                  <a:pt x="27" y="0"/>
                  <a:pt x="54" y="-1"/>
                  <a:pt x="81" y="0"/>
                </a:cubicBezTo>
                <a:cubicBezTo>
                  <a:pt x="12010" y="0"/>
                  <a:pt x="21681" y="9670"/>
                  <a:pt x="21681" y="21600"/>
                </a:cubicBezTo>
                <a:cubicBezTo>
                  <a:pt x="21681" y="22173"/>
                  <a:pt x="21658" y="22747"/>
                  <a:pt x="21612" y="23318"/>
                </a:cubicBezTo>
              </a:path>
              <a:path w="21681" h="23319" stroke="0" extrusionOk="0">
                <a:moveTo>
                  <a:pt x="0" y="0"/>
                </a:moveTo>
                <a:cubicBezTo>
                  <a:pt x="27" y="0"/>
                  <a:pt x="54" y="-1"/>
                  <a:pt x="81" y="0"/>
                </a:cubicBezTo>
                <a:cubicBezTo>
                  <a:pt x="12010" y="0"/>
                  <a:pt x="21681" y="9670"/>
                  <a:pt x="21681" y="21600"/>
                </a:cubicBezTo>
                <a:cubicBezTo>
                  <a:pt x="21681" y="22173"/>
                  <a:pt x="21658" y="22747"/>
                  <a:pt x="21612" y="23318"/>
                </a:cubicBezTo>
                <a:lnTo>
                  <a:pt x="81" y="21600"/>
                </a:lnTo>
                <a:lnTo>
                  <a:pt x="0" y="0"/>
                </a:lnTo>
                <a:close/>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3" name="Rectangle 7"/>
          <p:cNvSpPr>
            <a:spLocks noChangeArrowheads="1"/>
          </p:cNvSpPr>
          <p:nvPr/>
        </p:nvSpPr>
        <p:spPr bwMode="auto">
          <a:xfrm>
            <a:off x="5330825" y="5046663"/>
            <a:ext cx="21304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75000"/>
              </a:lnSpc>
            </a:pPr>
            <a:r>
              <a:rPr lang="en-US" altLang="en-US" sz="2400">
                <a:latin typeface="Times New Roman" pitchFamily="18" charset="0"/>
              </a:rPr>
              <a:t>individual</a:t>
            </a:r>
          </a:p>
          <a:p>
            <a:pPr algn="ctr">
              <a:lnSpc>
                <a:spcPct val="75000"/>
              </a:lnSpc>
            </a:pPr>
            <a:r>
              <a:rPr lang="en-US" altLang="en-US" sz="2400">
                <a:latin typeface="Times New Roman" pitchFamily="18" charset="0"/>
              </a:rPr>
              <a:t>assessment </a:t>
            </a:r>
          </a:p>
          <a:p>
            <a:pPr algn="ctr">
              <a:lnSpc>
                <a:spcPct val="75000"/>
              </a:lnSpc>
            </a:pPr>
            <a:r>
              <a:rPr lang="en-US" altLang="en-US" sz="1400">
                <a:latin typeface="Times New Roman" pitchFamily="18" charset="0"/>
              </a:rPr>
              <a:t>for multi-focused interventions</a:t>
            </a:r>
          </a:p>
        </p:txBody>
      </p:sp>
      <p:sp>
        <p:nvSpPr>
          <p:cNvPr id="9224" name="Rectangle 8"/>
          <p:cNvSpPr>
            <a:spLocks noChangeArrowheads="1"/>
          </p:cNvSpPr>
          <p:nvPr/>
        </p:nvSpPr>
        <p:spPr bwMode="auto">
          <a:xfrm>
            <a:off x="2319338" y="5151438"/>
            <a:ext cx="17129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75000"/>
              </a:lnSpc>
            </a:pPr>
            <a:r>
              <a:rPr lang="en-US" altLang="en-US" sz="2400">
                <a:latin typeface="Times New Roman" pitchFamily="18" charset="0"/>
              </a:rPr>
              <a:t>empowerment</a:t>
            </a:r>
          </a:p>
          <a:p>
            <a:pPr algn="ctr">
              <a:lnSpc>
                <a:spcPct val="75000"/>
              </a:lnSpc>
            </a:pPr>
            <a:r>
              <a:rPr lang="en-US" altLang="en-US" sz="1400">
                <a:latin typeface="Times New Roman" pitchFamily="18" charset="0"/>
              </a:rPr>
              <a:t>of client and provider</a:t>
            </a:r>
          </a:p>
        </p:txBody>
      </p:sp>
      <p:sp>
        <p:nvSpPr>
          <p:cNvPr id="9225" name="Rectangle 9"/>
          <p:cNvSpPr>
            <a:spLocks noChangeArrowheads="1"/>
          </p:cNvSpPr>
          <p:nvPr/>
        </p:nvSpPr>
        <p:spPr bwMode="auto">
          <a:xfrm>
            <a:off x="3308350" y="3567113"/>
            <a:ext cx="1897063"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75000"/>
              </a:lnSpc>
            </a:pPr>
            <a:r>
              <a:rPr lang="en-US" altLang="en-US" sz="1400">
                <a:latin typeface="Times New Roman" pitchFamily="18" charset="0"/>
              </a:rPr>
              <a:t>increased</a:t>
            </a:r>
          </a:p>
          <a:p>
            <a:pPr algn="ctr">
              <a:lnSpc>
                <a:spcPct val="75000"/>
              </a:lnSpc>
            </a:pPr>
            <a:r>
              <a:rPr lang="en-US" altLang="en-US" sz="2400">
                <a:latin typeface="Times New Roman" pitchFamily="18" charset="0"/>
              </a:rPr>
              <a:t>effectiveness</a:t>
            </a:r>
          </a:p>
          <a:p>
            <a:pPr algn="ctr">
              <a:lnSpc>
                <a:spcPct val="75000"/>
              </a:lnSpc>
            </a:pPr>
            <a:r>
              <a:rPr lang="en-US" altLang="en-US" sz="1400">
                <a:latin typeface="Times New Roman" pitchFamily="18" charset="0"/>
              </a:rPr>
              <a:t>and satisfaction of provider</a:t>
            </a:r>
          </a:p>
        </p:txBody>
      </p:sp>
      <p:sp>
        <p:nvSpPr>
          <p:cNvPr id="9226" name="Arc 10"/>
          <p:cNvSpPr>
            <a:spLocks/>
          </p:cNvSpPr>
          <p:nvPr/>
        </p:nvSpPr>
        <p:spPr bwMode="auto">
          <a:xfrm rot="4380000">
            <a:off x="3325813" y="2936875"/>
            <a:ext cx="1022350" cy="460375"/>
          </a:xfrm>
          <a:custGeom>
            <a:avLst/>
            <a:gdLst>
              <a:gd name="T0" fmla="*/ 0 w 21347"/>
              <a:gd name="T1" fmla="*/ 2147483647 h 21544"/>
              <a:gd name="T2" fmla="*/ 2147483647 w 21347"/>
              <a:gd name="T3" fmla="*/ 0 h 21544"/>
              <a:gd name="T4" fmla="*/ 2147483647 w 21347"/>
              <a:gd name="T5" fmla="*/ 2147483647 h 21544"/>
              <a:gd name="T6" fmla="*/ 0 60000 65536"/>
              <a:gd name="T7" fmla="*/ 0 60000 65536"/>
              <a:gd name="T8" fmla="*/ 0 60000 65536"/>
              <a:gd name="T9" fmla="*/ 0 w 21347"/>
              <a:gd name="T10" fmla="*/ 0 h 21544"/>
              <a:gd name="T11" fmla="*/ 21347 w 21347"/>
              <a:gd name="T12" fmla="*/ 21544 h 21544"/>
            </a:gdLst>
            <a:ahLst/>
            <a:cxnLst>
              <a:cxn ang="T6">
                <a:pos x="T0" y="T1"/>
              </a:cxn>
              <a:cxn ang="T7">
                <a:pos x="T2" y="T3"/>
              </a:cxn>
              <a:cxn ang="T8">
                <a:pos x="T4" y="T5"/>
              </a:cxn>
            </a:cxnLst>
            <a:rect l="T9" t="T10" r="T11" b="T12"/>
            <a:pathLst>
              <a:path w="21347" h="21544" fill="none" extrusionOk="0">
                <a:moveTo>
                  <a:pt x="0" y="18247"/>
                </a:moveTo>
                <a:cubicBezTo>
                  <a:pt x="1537" y="8294"/>
                  <a:pt x="9748" y="724"/>
                  <a:pt x="19792" y="-1"/>
                </a:cubicBezTo>
              </a:path>
              <a:path w="21347" h="21544" stroke="0" extrusionOk="0">
                <a:moveTo>
                  <a:pt x="0" y="18247"/>
                </a:moveTo>
                <a:cubicBezTo>
                  <a:pt x="1537" y="8294"/>
                  <a:pt x="9748" y="724"/>
                  <a:pt x="19792" y="-1"/>
                </a:cubicBezTo>
                <a:lnTo>
                  <a:pt x="21347" y="21544"/>
                </a:lnTo>
                <a:lnTo>
                  <a:pt x="0" y="18247"/>
                </a:lnTo>
                <a:close/>
              </a:path>
            </a:pathLst>
          </a:custGeom>
          <a:noFill/>
          <a:ln w="12700" cap="rnd">
            <a:solidFill>
              <a:schemeClr val="tx1"/>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7" name="Arc 11"/>
          <p:cNvSpPr>
            <a:spLocks/>
          </p:cNvSpPr>
          <p:nvPr/>
        </p:nvSpPr>
        <p:spPr bwMode="auto">
          <a:xfrm>
            <a:off x="1581150" y="4514850"/>
            <a:ext cx="533400" cy="6985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8" name="Rectangle 12"/>
          <p:cNvSpPr>
            <a:spLocks noChangeArrowheads="1"/>
          </p:cNvSpPr>
          <p:nvPr/>
        </p:nvSpPr>
        <p:spPr bwMode="auto">
          <a:xfrm>
            <a:off x="874713" y="3713163"/>
            <a:ext cx="1712912"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75000"/>
              </a:lnSpc>
            </a:pPr>
            <a:r>
              <a:rPr lang="en-US" altLang="en-US" sz="1400">
                <a:latin typeface="Times New Roman" pitchFamily="18" charset="0"/>
              </a:rPr>
              <a:t>optimized health</a:t>
            </a:r>
            <a:endParaRPr lang="en-US" altLang="en-US" sz="2400">
              <a:latin typeface="Times New Roman" pitchFamily="18" charset="0"/>
            </a:endParaRPr>
          </a:p>
          <a:p>
            <a:pPr algn="ctr">
              <a:lnSpc>
                <a:spcPct val="75000"/>
              </a:lnSpc>
            </a:pPr>
            <a:r>
              <a:rPr lang="en-US" altLang="en-US" sz="2400">
                <a:latin typeface="Times New Roman" pitchFamily="18" charset="0"/>
              </a:rPr>
              <a:t>well-being</a:t>
            </a:r>
          </a:p>
          <a:p>
            <a:pPr algn="ctr">
              <a:lnSpc>
                <a:spcPct val="75000"/>
              </a:lnSpc>
            </a:pPr>
            <a:r>
              <a:rPr lang="en-US" altLang="en-US" sz="1400">
                <a:latin typeface="Times New Roman" pitchFamily="18" charset="0"/>
              </a:rPr>
              <a:t>and competence of elder</a:t>
            </a:r>
          </a:p>
        </p:txBody>
      </p:sp>
      <p:sp>
        <p:nvSpPr>
          <p:cNvPr id="9229" name="Arc 13"/>
          <p:cNvSpPr>
            <a:spLocks/>
          </p:cNvSpPr>
          <p:nvPr/>
        </p:nvSpPr>
        <p:spPr bwMode="auto">
          <a:xfrm rot="5760000">
            <a:off x="1227931" y="3067844"/>
            <a:ext cx="795338" cy="4191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0" name="Arc 14"/>
          <p:cNvSpPr>
            <a:spLocks/>
          </p:cNvSpPr>
          <p:nvPr/>
        </p:nvSpPr>
        <p:spPr bwMode="auto">
          <a:xfrm rot="7020000">
            <a:off x="2842419" y="1620044"/>
            <a:ext cx="752475" cy="582613"/>
          </a:xfrm>
          <a:custGeom>
            <a:avLst/>
            <a:gdLst>
              <a:gd name="T0" fmla="*/ 2147483647 w 21600"/>
              <a:gd name="T1" fmla="*/ 2147483647 h 20963"/>
              <a:gd name="T2" fmla="*/ 0 w 21600"/>
              <a:gd name="T3" fmla="*/ 0 h 20963"/>
              <a:gd name="T4" fmla="*/ 2147483647 w 21600"/>
              <a:gd name="T5" fmla="*/ 0 h 20963"/>
              <a:gd name="T6" fmla="*/ 0 60000 65536"/>
              <a:gd name="T7" fmla="*/ 0 60000 65536"/>
              <a:gd name="T8" fmla="*/ 0 60000 65536"/>
              <a:gd name="T9" fmla="*/ 0 w 21600"/>
              <a:gd name="T10" fmla="*/ 0 h 20963"/>
              <a:gd name="T11" fmla="*/ 21600 w 21600"/>
              <a:gd name="T12" fmla="*/ 20963 h 20963"/>
            </a:gdLst>
            <a:ahLst/>
            <a:cxnLst>
              <a:cxn ang="T6">
                <a:pos x="T0" y="T1"/>
              </a:cxn>
              <a:cxn ang="T7">
                <a:pos x="T2" y="T3"/>
              </a:cxn>
              <a:cxn ang="T8">
                <a:pos x="T4" y="T5"/>
              </a:cxn>
            </a:cxnLst>
            <a:rect l="T9" t="T10" r="T11" b="T12"/>
            <a:pathLst>
              <a:path w="21600" h="20963" fill="none" extrusionOk="0">
                <a:moveTo>
                  <a:pt x="16393" y="20963"/>
                </a:moveTo>
                <a:cubicBezTo>
                  <a:pt x="6762" y="18571"/>
                  <a:pt x="0" y="9924"/>
                  <a:pt x="0" y="0"/>
                </a:cubicBezTo>
              </a:path>
              <a:path w="21600" h="20963" stroke="0" extrusionOk="0">
                <a:moveTo>
                  <a:pt x="16393" y="20963"/>
                </a:moveTo>
                <a:cubicBezTo>
                  <a:pt x="6762" y="18571"/>
                  <a:pt x="0" y="9924"/>
                  <a:pt x="0" y="0"/>
                </a:cubicBezTo>
                <a:lnTo>
                  <a:pt x="21600" y="0"/>
                </a:lnTo>
                <a:lnTo>
                  <a:pt x="16393" y="20963"/>
                </a:lnTo>
                <a:close/>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1" name="Arc 15"/>
          <p:cNvSpPr>
            <a:spLocks/>
          </p:cNvSpPr>
          <p:nvPr/>
        </p:nvSpPr>
        <p:spPr bwMode="auto">
          <a:xfrm rot="3720000">
            <a:off x="7065169" y="4306094"/>
            <a:ext cx="550862" cy="666750"/>
          </a:xfrm>
          <a:custGeom>
            <a:avLst/>
            <a:gdLst>
              <a:gd name="T0" fmla="*/ 0 w 21663"/>
              <a:gd name="T1" fmla="*/ 0 h 21600"/>
              <a:gd name="T2" fmla="*/ 2147483647 w 21663"/>
              <a:gd name="T3" fmla="*/ 2147483647 h 21600"/>
              <a:gd name="T4" fmla="*/ 2147483647 w 21663"/>
              <a:gd name="T5" fmla="*/ 2147483647 h 21600"/>
              <a:gd name="T6" fmla="*/ 0 60000 65536"/>
              <a:gd name="T7" fmla="*/ 0 60000 65536"/>
              <a:gd name="T8" fmla="*/ 0 60000 65536"/>
              <a:gd name="T9" fmla="*/ 0 w 21663"/>
              <a:gd name="T10" fmla="*/ 0 h 21600"/>
              <a:gd name="T11" fmla="*/ 21663 w 21663"/>
              <a:gd name="T12" fmla="*/ 21600 h 21600"/>
            </a:gdLst>
            <a:ahLst/>
            <a:cxnLst>
              <a:cxn ang="T6">
                <a:pos x="T0" y="T1"/>
              </a:cxn>
              <a:cxn ang="T7">
                <a:pos x="T2" y="T3"/>
              </a:cxn>
              <a:cxn ang="T8">
                <a:pos x="T4" y="T5"/>
              </a:cxn>
            </a:cxnLst>
            <a:rect l="T9" t="T10" r="T11" b="T12"/>
            <a:pathLst>
              <a:path w="21663" h="21600" fill="none" extrusionOk="0">
                <a:moveTo>
                  <a:pt x="0" y="0"/>
                </a:moveTo>
                <a:cubicBezTo>
                  <a:pt x="21" y="0"/>
                  <a:pt x="42" y="-1"/>
                  <a:pt x="63" y="0"/>
                </a:cubicBezTo>
                <a:cubicBezTo>
                  <a:pt x="11992" y="0"/>
                  <a:pt x="21663" y="9670"/>
                  <a:pt x="21663" y="21600"/>
                </a:cubicBezTo>
              </a:path>
              <a:path w="21663" h="21600" stroke="0" extrusionOk="0">
                <a:moveTo>
                  <a:pt x="0" y="0"/>
                </a:moveTo>
                <a:cubicBezTo>
                  <a:pt x="21" y="0"/>
                  <a:pt x="42" y="-1"/>
                  <a:pt x="63" y="0"/>
                </a:cubicBezTo>
                <a:cubicBezTo>
                  <a:pt x="11992" y="0"/>
                  <a:pt x="21663" y="9670"/>
                  <a:pt x="21663" y="21600"/>
                </a:cubicBezTo>
                <a:lnTo>
                  <a:pt x="63" y="21600"/>
                </a:lnTo>
                <a:lnTo>
                  <a:pt x="0" y="0"/>
                </a:lnTo>
                <a:close/>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2" name="AutoShape 16"/>
          <p:cNvSpPr>
            <a:spLocks noChangeArrowheads="1"/>
          </p:cNvSpPr>
          <p:nvPr/>
        </p:nvSpPr>
        <p:spPr bwMode="auto">
          <a:xfrm rot="780000">
            <a:off x="3727450" y="1328738"/>
            <a:ext cx="1955800" cy="938212"/>
          </a:xfrm>
          <a:prstGeom prst="rightArrow">
            <a:avLst>
              <a:gd name="adj1" fmla="val 75009"/>
              <a:gd name="adj2" fmla="val 104240"/>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9233" name="Rectangle 17"/>
          <p:cNvSpPr>
            <a:spLocks noChangeArrowheads="1"/>
          </p:cNvSpPr>
          <p:nvPr/>
        </p:nvSpPr>
        <p:spPr bwMode="auto">
          <a:xfrm>
            <a:off x="3895725" y="1355725"/>
            <a:ext cx="13223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altLang="en-US" sz="2400" b="1" dirty="0">
                <a:latin typeface="Times New Roman" pitchFamily="18" charset="0"/>
              </a:rPr>
              <a:t>encounter</a:t>
            </a:r>
            <a:endParaRPr lang="en-US" altLang="en-US" sz="2800" dirty="0">
              <a:latin typeface="Times New Roman" pitchFamily="18" charset="0"/>
            </a:endParaRPr>
          </a:p>
          <a:p>
            <a:pPr algn="ctr"/>
            <a:r>
              <a:rPr lang="en-US" altLang="en-US" sz="1400" dirty="0">
                <a:latin typeface="Times New Roman" pitchFamily="18" charset="0"/>
              </a:rPr>
              <a:t>with older person</a:t>
            </a:r>
          </a:p>
        </p:txBody>
      </p:sp>
      <p:sp>
        <p:nvSpPr>
          <p:cNvPr id="9234" name="Arc 18"/>
          <p:cNvSpPr>
            <a:spLocks/>
          </p:cNvSpPr>
          <p:nvPr/>
        </p:nvSpPr>
        <p:spPr bwMode="auto">
          <a:xfrm>
            <a:off x="3638550" y="4324350"/>
            <a:ext cx="569913" cy="736600"/>
          </a:xfrm>
          <a:custGeom>
            <a:avLst/>
            <a:gdLst>
              <a:gd name="T0" fmla="*/ 2147483647 w 21555"/>
              <a:gd name="T1" fmla="*/ 2147483647 h 21600"/>
              <a:gd name="T2" fmla="*/ 0 w 21555"/>
              <a:gd name="T3" fmla="*/ 2147483647 h 21600"/>
              <a:gd name="T4" fmla="*/ 0 w 21555"/>
              <a:gd name="T5" fmla="*/ 0 h 21600"/>
              <a:gd name="T6" fmla="*/ 0 60000 65536"/>
              <a:gd name="T7" fmla="*/ 0 60000 65536"/>
              <a:gd name="T8" fmla="*/ 0 60000 65536"/>
              <a:gd name="T9" fmla="*/ 0 w 21555"/>
              <a:gd name="T10" fmla="*/ 0 h 21600"/>
              <a:gd name="T11" fmla="*/ 21555 w 21555"/>
              <a:gd name="T12" fmla="*/ 21600 h 21600"/>
            </a:gdLst>
            <a:ahLst/>
            <a:cxnLst>
              <a:cxn ang="T6">
                <a:pos x="T0" y="T1"/>
              </a:cxn>
              <a:cxn ang="T7">
                <a:pos x="T2" y="T3"/>
              </a:cxn>
              <a:cxn ang="T8">
                <a:pos x="T4" y="T5"/>
              </a:cxn>
            </a:cxnLst>
            <a:rect l="T9" t="T10" r="T11" b="T12"/>
            <a:pathLst>
              <a:path w="21555" h="21600" fill="none" extrusionOk="0">
                <a:moveTo>
                  <a:pt x="21554" y="1396"/>
                </a:moveTo>
                <a:cubicBezTo>
                  <a:pt x="20818" y="12760"/>
                  <a:pt x="11387" y="21599"/>
                  <a:pt x="0" y="21600"/>
                </a:cubicBezTo>
              </a:path>
              <a:path w="21555" h="21600" stroke="0" extrusionOk="0">
                <a:moveTo>
                  <a:pt x="21554" y="1396"/>
                </a:moveTo>
                <a:cubicBezTo>
                  <a:pt x="20818" y="12760"/>
                  <a:pt x="11387" y="21599"/>
                  <a:pt x="0" y="21600"/>
                </a:cubicBezTo>
                <a:lnTo>
                  <a:pt x="0" y="0"/>
                </a:lnTo>
                <a:lnTo>
                  <a:pt x="21554" y="1396"/>
                </a:lnTo>
                <a:close/>
              </a:path>
            </a:pathLst>
          </a:custGeom>
          <a:noFill/>
          <a:ln w="12700" cap="rnd">
            <a:solidFill>
              <a:schemeClr val="tx1"/>
            </a:solidFill>
            <a:round/>
            <a:headEnd type="stealth" w="med" len="med"/>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5" name="Rectangle 19"/>
          <p:cNvSpPr>
            <a:spLocks noChangeArrowheads="1"/>
          </p:cNvSpPr>
          <p:nvPr/>
        </p:nvSpPr>
        <p:spPr bwMode="auto">
          <a:xfrm>
            <a:off x="1493838" y="2001838"/>
            <a:ext cx="184943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75000"/>
              </a:lnSpc>
            </a:pPr>
            <a:r>
              <a:rPr lang="en-US" altLang="en-US" sz="2400">
                <a:latin typeface="Times New Roman" pitchFamily="18" charset="0"/>
              </a:rPr>
              <a:t>maximized</a:t>
            </a:r>
          </a:p>
          <a:p>
            <a:pPr algn="ctr">
              <a:lnSpc>
                <a:spcPct val="75000"/>
              </a:lnSpc>
            </a:pPr>
            <a:r>
              <a:rPr lang="en-US" altLang="en-US" sz="2400">
                <a:latin typeface="Times New Roman" pitchFamily="18" charset="0"/>
              </a:rPr>
              <a:t>communication</a:t>
            </a:r>
          </a:p>
          <a:p>
            <a:pPr algn="ctr">
              <a:lnSpc>
                <a:spcPct val="75000"/>
              </a:lnSpc>
            </a:pPr>
            <a:r>
              <a:rPr lang="en-US" altLang="en-US" sz="1400">
                <a:latin typeface="Times New Roman" pitchFamily="18" charset="0"/>
              </a:rPr>
              <a:t>skills and opportunities</a:t>
            </a:r>
          </a:p>
        </p:txBody>
      </p:sp>
      <p:sp>
        <p:nvSpPr>
          <p:cNvPr id="9236" name="Arc 20"/>
          <p:cNvSpPr>
            <a:spLocks/>
          </p:cNvSpPr>
          <p:nvPr/>
        </p:nvSpPr>
        <p:spPr bwMode="auto">
          <a:xfrm rot="2040000">
            <a:off x="6034088" y="4330700"/>
            <a:ext cx="306387" cy="566738"/>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12700" cap="rnd">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7" name="Arc 21"/>
          <p:cNvSpPr>
            <a:spLocks/>
          </p:cNvSpPr>
          <p:nvPr/>
        </p:nvSpPr>
        <p:spPr bwMode="auto">
          <a:xfrm rot="1560000">
            <a:off x="6630988" y="2838450"/>
            <a:ext cx="247650" cy="5334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77" y="21599"/>
                </a:moveTo>
                <a:cubicBezTo>
                  <a:pt x="9595" y="21531"/>
                  <a:pt x="0" y="11881"/>
                  <a:pt x="0" y="0"/>
                </a:cubicBezTo>
              </a:path>
              <a:path w="21600" h="21600" stroke="0" extrusionOk="0">
                <a:moveTo>
                  <a:pt x="21477" y="21599"/>
                </a:moveTo>
                <a:cubicBezTo>
                  <a:pt x="9595" y="21531"/>
                  <a:pt x="0" y="11881"/>
                  <a:pt x="0" y="0"/>
                </a:cubicBezTo>
                <a:lnTo>
                  <a:pt x="21600" y="0"/>
                </a:lnTo>
                <a:lnTo>
                  <a:pt x="21477" y="21599"/>
                </a:lnTo>
                <a:close/>
              </a:path>
            </a:pathLst>
          </a:custGeom>
          <a:noFill/>
          <a:ln w="12700" cap="rnd">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8" name="Arc 22"/>
          <p:cNvSpPr>
            <a:spLocks/>
          </p:cNvSpPr>
          <p:nvPr/>
        </p:nvSpPr>
        <p:spPr bwMode="auto">
          <a:xfrm rot="-1860000">
            <a:off x="4335463" y="5214938"/>
            <a:ext cx="954087" cy="55245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68" y="21599"/>
                </a:moveTo>
                <a:cubicBezTo>
                  <a:pt x="9651" y="21582"/>
                  <a:pt x="0" y="11916"/>
                  <a:pt x="0" y="0"/>
                </a:cubicBezTo>
              </a:path>
              <a:path w="21600" h="21600" stroke="0" extrusionOk="0">
                <a:moveTo>
                  <a:pt x="21568" y="21599"/>
                </a:moveTo>
                <a:cubicBezTo>
                  <a:pt x="9651" y="21582"/>
                  <a:pt x="0" y="11916"/>
                  <a:pt x="0" y="0"/>
                </a:cubicBezTo>
                <a:lnTo>
                  <a:pt x="21600" y="0"/>
                </a:lnTo>
                <a:lnTo>
                  <a:pt x="21568" y="21599"/>
                </a:lnTo>
                <a:close/>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9" name="Rectangle 23"/>
          <p:cNvSpPr>
            <a:spLocks noChangeArrowheads="1"/>
          </p:cNvSpPr>
          <p:nvPr/>
        </p:nvSpPr>
        <p:spPr bwMode="auto">
          <a:xfrm>
            <a:off x="1174750" y="974725"/>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endParaRPr lang="en-US" altLang="en-US" sz="2400">
              <a:latin typeface="Times New Roman" pitchFamily="18" charset="0"/>
            </a:endParaRPr>
          </a:p>
        </p:txBody>
      </p:sp>
      <p:sp>
        <p:nvSpPr>
          <p:cNvPr id="9240" name="Rectangle 24"/>
          <p:cNvSpPr>
            <a:spLocks noChangeArrowheads="1"/>
          </p:cNvSpPr>
          <p:nvPr/>
        </p:nvSpPr>
        <p:spPr bwMode="auto">
          <a:xfrm rot="-6240000">
            <a:off x="180181" y="4063207"/>
            <a:ext cx="5794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m</a:t>
            </a:r>
          </a:p>
        </p:txBody>
      </p:sp>
      <p:sp>
        <p:nvSpPr>
          <p:cNvPr id="9241" name="Rectangle 25"/>
          <p:cNvSpPr>
            <a:spLocks noChangeArrowheads="1"/>
          </p:cNvSpPr>
          <p:nvPr/>
        </p:nvSpPr>
        <p:spPr bwMode="auto">
          <a:xfrm rot="-5460000">
            <a:off x="137319" y="3320256"/>
            <a:ext cx="4381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u</a:t>
            </a:r>
          </a:p>
        </p:txBody>
      </p:sp>
      <p:sp>
        <p:nvSpPr>
          <p:cNvPr id="9242" name="Rectangle 26"/>
          <p:cNvSpPr>
            <a:spLocks noChangeArrowheads="1"/>
          </p:cNvSpPr>
          <p:nvPr/>
        </p:nvSpPr>
        <p:spPr bwMode="auto">
          <a:xfrm rot="-4800000">
            <a:off x="205581" y="2691607"/>
            <a:ext cx="3254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l</a:t>
            </a:r>
          </a:p>
        </p:txBody>
      </p:sp>
      <p:sp>
        <p:nvSpPr>
          <p:cNvPr id="9243" name="Rectangle 27"/>
          <p:cNvSpPr>
            <a:spLocks noChangeArrowheads="1"/>
          </p:cNvSpPr>
          <p:nvPr/>
        </p:nvSpPr>
        <p:spPr bwMode="auto">
          <a:xfrm rot="-3120000">
            <a:off x="363538" y="1970088"/>
            <a:ext cx="325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t</a:t>
            </a:r>
          </a:p>
        </p:txBody>
      </p:sp>
      <p:sp>
        <p:nvSpPr>
          <p:cNvPr id="9244" name="Rectangle 28"/>
          <p:cNvSpPr>
            <a:spLocks noChangeArrowheads="1"/>
          </p:cNvSpPr>
          <p:nvPr/>
        </p:nvSpPr>
        <p:spPr bwMode="auto">
          <a:xfrm rot="-2400000">
            <a:off x="784225" y="1390650"/>
            <a:ext cx="288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i</a:t>
            </a:r>
          </a:p>
        </p:txBody>
      </p:sp>
      <p:sp>
        <p:nvSpPr>
          <p:cNvPr id="9245" name="Rectangle 29"/>
          <p:cNvSpPr>
            <a:spLocks noChangeArrowheads="1"/>
          </p:cNvSpPr>
          <p:nvPr/>
        </p:nvSpPr>
        <p:spPr bwMode="auto">
          <a:xfrm rot="-2040000">
            <a:off x="1212850" y="893763"/>
            <a:ext cx="3905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p</a:t>
            </a:r>
          </a:p>
        </p:txBody>
      </p:sp>
      <p:sp>
        <p:nvSpPr>
          <p:cNvPr id="9246" name="Rectangle 30"/>
          <p:cNvSpPr>
            <a:spLocks noChangeArrowheads="1"/>
          </p:cNvSpPr>
          <p:nvPr/>
        </p:nvSpPr>
        <p:spPr bwMode="auto">
          <a:xfrm rot="-1140000">
            <a:off x="1827213" y="644525"/>
            <a:ext cx="288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l</a:t>
            </a:r>
          </a:p>
        </p:txBody>
      </p:sp>
      <p:sp>
        <p:nvSpPr>
          <p:cNvPr id="9247" name="Rectangle 31"/>
          <p:cNvSpPr>
            <a:spLocks noChangeArrowheads="1"/>
          </p:cNvSpPr>
          <p:nvPr/>
        </p:nvSpPr>
        <p:spPr bwMode="auto">
          <a:xfrm rot="-780000">
            <a:off x="2384425" y="487363"/>
            <a:ext cx="409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e</a:t>
            </a:r>
          </a:p>
        </p:txBody>
      </p:sp>
      <p:sp>
        <p:nvSpPr>
          <p:cNvPr id="9248" name="Rectangle 32"/>
          <p:cNvSpPr>
            <a:spLocks noChangeArrowheads="1"/>
          </p:cNvSpPr>
          <p:nvPr/>
        </p:nvSpPr>
        <p:spPr bwMode="auto">
          <a:xfrm>
            <a:off x="3832225" y="373063"/>
            <a:ext cx="4095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e</a:t>
            </a:r>
          </a:p>
        </p:txBody>
      </p:sp>
      <p:sp>
        <p:nvSpPr>
          <p:cNvPr id="9249" name="Rectangle 33"/>
          <p:cNvSpPr>
            <a:spLocks noChangeArrowheads="1"/>
          </p:cNvSpPr>
          <p:nvPr/>
        </p:nvSpPr>
        <p:spPr bwMode="auto">
          <a:xfrm>
            <a:off x="4518025" y="354013"/>
            <a:ext cx="43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dirty="0">
                <a:latin typeface="Times New Roman" pitchFamily="18" charset="0"/>
              </a:rPr>
              <a:t>n</a:t>
            </a:r>
          </a:p>
        </p:txBody>
      </p:sp>
      <p:sp>
        <p:nvSpPr>
          <p:cNvPr id="9250" name="Rectangle 34"/>
          <p:cNvSpPr>
            <a:spLocks noChangeArrowheads="1"/>
          </p:cNvSpPr>
          <p:nvPr/>
        </p:nvSpPr>
        <p:spPr bwMode="auto">
          <a:xfrm>
            <a:off x="5184775" y="354013"/>
            <a:ext cx="43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dirty="0">
                <a:latin typeface="Times New Roman" pitchFamily="18" charset="0"/>
              </a:rPr>
              <a:t>v</a:t>
            </a:r>
          </a:p>
        </p:txBody>
      </p:sp>
      <p:sp>
        <p:nvSpPr>
          <p:cNvPr id="9251" name="Rectangle 35"/>
          <p:cNvSpPr>
            <a:spLocks noChangeArrowheads="1"/>
          </p:cNvSpPr>
          <p:nvPr/>
        </p:nvSpPr>
        <p:spPr bwMode="auto">
          <a:xfrm rot="480000">
            <a:off x="5908675" y="406400"/>
            <a:ext cx="288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i</a:t>
            </a:r>
          </a:p>
        </p:txBody>
      </p:sp>
      <p:sp>
        <p:nvSpPr>
          <p:cNvPr id="9252" name="Rectangle 36"/>
          <p:cNvSpPr>
            <a:spLocks noChangeArrowheads="1"/>
          </p:cNvSpPr>
          <p:nvPr/>
        </p:nvSpPr>
        <p:spPr bwMode="auto">
          <a:xfrm rot="780000">
            <a:off x="6651625" y="482600"/>
            <a:ext cx="314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r</a:t>
            </a:r>
          </a:p>
        </p:txBody>
      </p:sp>
      <p:sp>
        <p:nvSpPr>
          <p:cNvPr id="9253" name="Rectangle 37"/>
          <p:cNvSpPr>
            <a:spLocks noChangeArrowheads="1"/>
          </p:cNvSpPr>
          <p:nvPr/>
        </p:nvSpPr>
        <p:spPr bwMode="auto">
          <a:xfrm rot="1020000">
            <a:off x="7165975" y="784225"/>
            <a:ext cx="3889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o</a:t>
            </a:r>
          </a:p>
        </p:txBody>
      </p:sp>
      <p:sp>
        <p:nvSpPr>
          <p:cNvPr id="9254" name="Rectangle 38"/>
          <p:cNvSpPr>
            <a:spLocks noChangeArrowheads="1"/>
          </p:cNvSpPr>
          <p:nvPr/>
        </p:nvSpPr>
        <p:spPr bwMode="auto">
          <a:xfrm rot="2700000">
            <a:off x="7739857" y="1231106"/>
            <a:ext cx="4381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n</a:t>
            </a:r>
          </a:p>
        </p:txBody>
      </p:sp>
      <p:sp>
        <p:nvSpPr>
          <p:cNvPr id="9255" name="Rectangle 39"/>
          <p:cNvSpPr>
            <a:spLocks noChangeArrowheads="1"/>
          </p:cNvSpPr>
          <p:nvPr/>
        </p:nvSpPr>
        <p:spPr bwMode="auto">
          <a:xfrm rot="4080000">
            <a:off x="8126413" y="1806575"/>
            <a:ext cx="57943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m</a:t>
            </a:r>
          </a:p>
        </p:txBody>
      </p:sp>
      <p:sp>
        <p:nvSpPr>
          <p:cNvPr id="9256" name="Rectangle 40"/>
          <p:cNvSpPr>
            <a:spLocks noChangeArrowheads="1"/>
          </p:cNvSpPr>
          <p:nvPr/>
        </p:nvSpPr>
        <p:spPr bwMode="auto">
          <a:xfrm rot="5160000">
            <a:off x="8420894" y="2520157"/>
            <a:ext cx="40957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e</a:t>
            </a:r>
          </a:p>
        </p:txBody>
      </p:sp>
      <p:sp>
        <p:nvSpPr>
          <p:cNvPr id="9257" name="Rectangle 41"/>
          <p:cNvSpPr>
            <a:spLocks noChangeArrowheads="1"/>
          </p:cNvSpPr>
          <p:nvPr/>
        </p:nvSpPr>
        <p:spPr bwMode="auto">
          <a:xfrm rot="6060000">
            <a:off x="8446294" y="3280569"/>
            <a:ext cx="4381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n</a:t>
            </a:r>
          </a:p>
        </p:txBody>
      </p:sp>
      <p:sp>
        <p:nvSpPr>
          <p:cNvPr id="9258" name="Rectangle 42"/>
          <p:cNvSpPr>
            <a:spLocks noChangeArrowheads="1"/>
          </p:cNvSpPr>
          <p:nvPr/>
        </p:nvSpPr>
        <p:spPr bwMode="auto">
          <a:xfrm rot="7080000">
            <a:off x="8394700" y="3898900"/>
            <a:ext cx="32543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t</a:t>
            </a:r>
          </a:p>
        </p:txBody>
      </p:sp>
      <p:sp>
        <p:nvSpPr>
          <p:cNvPr id="9259" name="Rectangle 43"/>
          <p:cNvSpPr>
            <a:spLocks noChangeArrowheads="1"/>
          </p:cNvSpPr>
          <p:nvPr/>
        </p:nvSpPr>
        <p:spPr bwMode="auto">
          <a:xfrm rot="7440000">
            <a:off x="8151019" y="4448969"/>
            <a:ext cx="40957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a</a:t>
            </a:r>
          </a:p>
        </p:txBody>
      </p:sp>
      <p:sp>
        <p:nvSpPr>
          <p:cNvPr id="9260" name="Rectangle 44"/>
          <p:cNvSpPr>
            <a:spLocks noChangeArrowheads="1"/>
          </p:cNvSpPr>
          <p:nvPr/>
        </p:nvSpPr>
        <p:spPr bwMode="auto">
          <a:xfrm rot="7560000">
            <a:off x="7863681" y="4985544"/>
            <a:ext cx="3254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solidFill>
                  <a:schemeClr val="tx2"/>
                </a:solidFill>
                <a:latin typeface="Times New Roman" pitchFamily="18" charset="0"/>
              </a:rPr>
              <a:t>l</a:t>
            </a:r>
          </a:p>
        </p:txBody>
      </p:sp>
      <p:sp>
        <p:nvSpPr>
          <p:cNvPr id="9261" name="Rectangle 45"/>
          <p:cNvSpPr>
            <a:spLocks noChangeArrowheads="1"/>
          </p:cNvSpPr>
          <p:nvPr/>
        </p:nvSpPr>
        <p:spPr bwMode="auto">
          <a:xfrm rot="8820000">
            <a:off x="6873875" y="5789613"/>
            <a:ext cx="288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i</a:t>
            </a:r>
          </a:p>
        </p:txBody>
      </p:sp>
      <p:sp>
        <p:nvSpPr>
          <p:cNvPr id="9262" name="Rectangle 46"/>
          <p:cNvSpPr>
            <a:spLocks noChangeArrowheads="1"/>
          </p:cNvSpPr>
          <p:nvPr/>
        </p:nvSpPr>
        <p:spPr bwMode="auto">
          <a:xfrm rot="-8280000">
            <a:off x="971550" y="5153025"/>
            <a:ext cx="341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s</a:t>
            </a:r>
          </a:p>
        </p:txBody>
      </p:sp>
      <p:sp>
        <p:nvSpPr>
          <p:cNvPr id="9263" name="Rectangle 47"/>
          <p:cNvSpPr>
            <a:spLocks noChangeArrowheads="1"/>
          </p:cNvSpPr>
          <p:nvPr/>
        </p:nvSpPr>
        <p:spPr bwMode="auto">
          <a:xfrm rot="9900000">
            <a:off x="6080125" y="6110288"/>
            <a:ext cx="43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n</a:t>
            </a:r>
          </a:p>
        </p:txBody>
      </p:sp>
      <p:sp>
        <p:nvSpPr>
          <p:cNvPr id="9264" name="Rectangle 48"/>
          <p:cNvSpPr>
            <a:spLocks noChangeArrowheads="1"/>
          </p:cNvSpPr>
          <p:nvPr/>
        </p:nvSpPr>
        <p:spPr bwMode="auto">
          <a:xfrm rot="10380000" flipH="1">
            <a:off x="5510213" y="6132513"/>
            <a:ext cx="314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f</a:t>
            </a:r>
          </a:p>
        </p:txBody>
      </p:sp>
      <p:sp>
        <p:nvSpPr>
          <p:cNvPr id="9265" name="Rectangle 49"/>
          <p:cNvSpPr>
            <a:spLocks noChangeArrowheads="1"/>
          </p:cNvSpPr>
          <p:nvPr/>
        </p:nvSpPr>
        <p:spPr bwMode="auto">
          <a:xfrm rot="10800000" flipH="1">
            <a:off x="4802188" y="6154738"/>
            <a:ext cx="288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l</a:t>
            </a:r>
          </a:p>
        </p:txBody>
      </p:sp>
      <p:sp>
        <p:nvSpPr>
          <p:cNvPr id="9266" name="Rectangle 50"/>
          <p:cNvSpPr>
            <a:spLocks noChangeArrowheads="1"/>
          </p:cNvSpPr>
          <p:nvPr/>
        </p:nvSpPr>
        <p:spPr bwMode="auto">
          <a:xfrm rot="10800000" flipH="1">
            <a:off x="4003675" y="6154738"/>
            <a:ext cx="43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u</a:t>
            </a:r>
          </a:p>
        </p:txBody>
      </p:sp>
      <p:sp>
        <p:nvSpPr>
          <p:cNvPr id="9267" name="Rectangle 51"/>
          <p:cNvSpPr>
            <a:spLocks noChangeArrowheads="1"/>
          </p:cNvSpPr>
          <p:nvPr/>
        </p:nvSpPr>
        <p:spPr bwMode="auto">
          <a:xfrm rot="10800000" flipH="1">
            <a:off x="3324225" y="6188075"/>
            <a:ext cx="365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e</a:t>
            </a:r>
          </a:p>
        </p:txBody>
      </p:sp>
      <p:sp>
        <p:nvSpPr>
          <p:cNvPr id="9268" name="Rectangle 52"/>
          <p:cNvSpPr>
            <a:spLocks noChangeArrowheads="1"/>
          </p:cNvSpPr>
          <p:nvPr/>
        </p:nvSpPr>
        <p:spPr bwMode="auto">
          <a:xfrm rot="-10260000">
            <a:off x="2593975" y="6067425"/>
            <a:ext cx="43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n</a:t>
            </a:r>
          </a:p>
        </p:txBody>
      </p:sp>
      <p:sp>
        <p:nvSpPr>
          <p:cNvPr id="9269" name="Rectangle 53"/>
          <p:cNvSpPr>
            <a:spLocks noChangeArrowheads="1"/>
          </p:cNvSpPr>
          <p:nvPr/>
        </p:nvSpPr>
        <p:spPr bwMode="auto">
          <a:xfrm rot="-8880000">
            <a:off x="2025650" y="5883275"/>
            <a:ext cx="3651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4000">
                <a:latin typeface="Times New Roman" pitchFamily="18" charset="0"/>
              </a:rPr>
              <a:t>c</a:t>
            </a:r>
          </a:p>
        </p:txBody>
      </p:sp>
      <p:sp>
        <p:nvSpPr>
          <p:cNvPr id="9270" name="Rectangle 54"/>
          <p:cNvSpPr>
            <a:spLocks noChangeArrowheads="1"/>
          </p:cNvSpPr>
          <p:nvPr/>
        </p:nvSpPr>
        <p:spPr bwMode="auto">
          <a:xfrm rot="-8280000">
            <a:off x="1393825" y="5553075"/>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altLang="en-US" sz="4000">
                <a:latin typeface="Times New Roman" pitchFamily="18" charset="0"/>
              </a:rPr>
              <a:t>e</a:t>
            </a:r>
          </a:p>
        </p:txBody>
      </p:sp>
      <p:sp>
        <p:nvSpPr>
          <p:cNvPr id="9271" name="Text Box 55"/>
          <p:cNvSpPr txBox="1">
            <a:spLocks noChangeArrowheads="1"/>
          </p:cNvSpPr>
          <p:nvPr/>
        </p:nvSpPr>
        <p:spPr bwMode="auto">
          <a:xfrm>
            <a:off x="-68263" y="6500813"/>
            <a:ext cx="3649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1400" dirty="0">
                <a:latin typeface="Times New Roman" pitchFamily="18" charset="0"/>
              </a:rPr>
              <a:t>Ryan, Meredith, MacLean, &amp; Orange, 1995</a:t>
            </a:r>
          </a:p>
        </p:txBody>
      </p:sp>
    </p:spTree>
    <p:extLst>
      <p:ext uri="{BB962C8B-B14F-4D97-AF65-F5344CB8AC3E}">
        <p14:creationId xmlns:p14="http://schemas.microsoft.com/office/powerpoint/2010/main" val="2089306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perception of image old woman young wom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29" y="838200"/>
            <a:ext cx="7815943" cy="4376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7099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333&quot;&gt;&lt;property id=&quot;20148&quot; value=&quot;5&quot;/&gt;&lt;property id=&quot;20300&quot; value=&quot;Slide 1 - &amp;quot; Aging and Sex in the Media&amp;quot;&quot;/&gt;&lt;property id=&quot;20307&quot; value=&quot;370&quot;/&gt;&lt;/object&gt;&lt;object type=&quot;3&quot; unique_id=&quot;10344&quot;&gt;&lt;property id=&quot;20148&quot; value=&quot;5&quot;/&gt;&lt;property id=&quot;20300&quot; value=&quot;Slide 6&quot;/&gt;&lt;property id=&quot;20307&quot; value=&quot;401&quot;/&gt;&lt;/object&gt;&lt;object type=&quot;3&quot; unique_id=&quot;10346&quot;&gt;&lt;property id=&quot;20148&quot; value=&quot;5&quot;/&gt;&lt;property id=&quot;20300&quot; value=&quot;Slide 10 - &amp;quot;What is Cognitive/Brain Health?&amp;quot;&quot;/&gt;&lt;property id=&quot;20307&quot; value=&quot;402&quot;/&gt;&lt;/object&gt;&lt;object type=&quot;3&quot; unique_id=&quot;10380&quot;&gt;&lt;property id=&quot;20148&quot; value=&quot;5&quot;/&gt;&lt;property id=&quot;20300&quot; value=&quot;Slide 14 - &amp;quot;What is Media?&amp;quot;&quot;/&gt;&lt;property id=&quot;20307&quot; value=&quot;422&quot;/&gt;&lt;/object&gt;&lt;object type=&quot;3&quot; unique_id=&quot;10381&quot;&gt;&lt;property id=&quot;20148&quot; value=&quot;5&quot;/&gt;&lt;property id=&quot;20300&quot; value=&quot;Slide 15 - &amp;quot;Forms of Media&amp;quot;&quot;/&gt;&lt;property id=&quot;20307&quot; value=&quot;423&quot;/&gt;&lt;/object&gt;&lt;object type=&quot;3&quot; unique_id=&quot;10382&quot;&gt;&lt;property id=&quot;20148&quot; value=&quot;5&quot;/&gt;&lt;property id=&quot;20300&quot; value=&quot;Slide 16 - &amp;quot;Forms of Media (con’t)&amp;quot;&quot;/&gt;&lt;property id=&quot;20307&quot; value=&quot;424&quot;/&gt;&lt;/object&gt;&lt;object type=&quot;3&quot; unique_id=&quot;10383&quot;&gt;&lt;property id=&quot;20148&quot; value=&quot;5&quot;/&gt;&lt;property id=&quot;20300&quot; value=&quot;Slide 17 - &amp;quot;Why Does Media Matter?&amp;quot;&quot;/&gt;&lt;property id=&quot;20307&quot; value=&quot;425&quot;/&gt;&lt;/object&gt;&lt;object type=&quot;3&quot; unique_id=&quot;10399&quot;&gt;&lt;property id=&quot;20148&quot; value=&quot;5&quot;/&gt;&lt;property id=&quot;20300&quot; value=&quot;Slide 20 - &amp;quot;Not a New Phenomenon&amp;quot;&quot;/&gt;&lt;property id=&quot;20307&quot; value=&quot;305&quot;/&gt;&lt;/object&gt;&lt;object type=&quot;3&quot; unique_id=&quot;10402&quot;&gt;&lt;property id=&quot;20148&quot; value=&quot;5&quot;/&gt;&lt;property id=&quot;20300&quot; value=&quot;Slide 21 - &amp;quot;Sex, Media, and Youth&amp;quot;&quot;/&gt;&lt;property id=&quot;20307&quot; value=&quot;308&quot;/&gt;&lt;/object&gt;&lt;object type=&quot;3&quot; unique_id=&quot;10404&quot;&gt;&lt;property id=&quot;20148&quot; value=&quot;5&quot;/&gt;&lt;property id=&quot;20300&quot; value=&quot;Slide 22 - &amp;quot;Examples&amp;quot;&quot;/&gt;&lt;property id=&quot;20307&quot; value=&quot;310&quot;/&gt;&lt;/object&gt;&lt;object type=&quot;3&quot; unique_id=&quot;10407&quot;&gt;&lt;property id=&quot;20148&quot; value=&quot;5&quot;/&gt;&lt;property id=&quot;20300&quot; value=&quot;Slide 32 - &amp;quot;Sexuality &amp;amp; Dementia: An eLearning Resource to Improve Knowledge and Attitudes of Aged-care Staff  (Jones &amp;amp; Moyle,&quot;/&gt;&lt;property id=&quot;20307&quot; value=&quot;399&quot;/&gt;&lt;/object&gt;&lt;object type=&quot;3&quot; unique_id=&quot;10409&quot;&gt;&lt;property id=&quot;20148&quot; value=&quot;5&quot;/&gt;&lt;property id=&quot;20300&quot; value=&quot;Slide 18 - &amp;quot;Media Literacy&amp;quot;&quot;/&gt;&lt;property id=&quot;20307&quot; value=&quot;314&quot;/&gt;&lt;/object&gt;&lt;object type=&quot;3&quot; unique_id=&quot;10413&quot;&gt;&lt;property id=&quot;20148&quot; value=&quot;5&quot;/&gt;&lt;property id=&quot;20300&quot; value=&quot;Slide 23&quot;/&gt;&lt;property id=&quot;20307&quot; value=&quot;318&quot;/&gt;&lt;/object&gt;&lt;object type=&quot;3&quot; unique_id=&quot;10419&quot;&gt;&lt;property id=&quot;20148&quot; value=&quot;5&quot;/&gt;&lt;property id=&quot;20300&quot; value=&quot;Slide 29 - &amp;quot;Sex on the Brain! Associations between Sexual Activity and Cognitive Function in Older Age  (Wright &amp;amp; Jenks, 2016)&quot;/&gt;&lt;property id=&quot;20307&quot; value=&quot;455&quot;/&gt;&lt;/object&gt;&lt;object type=&quot;3&quot; unique_id=&quot;10420&quot;&gt;&lt;property id=&quot;20148&quot; value=&quot;5&quot;/&gt;&lt;property id=&quot;20300&quot; value=&quot;Slide 36 - &amp;quot;Future Research Opportunities&amp;quot;&quot;/&gt;&lt;property id=&quot;20307&quot; value=&quot;373&quot;/&gt;&lt;/object&gt;&lt;object type=&quot;3&quot; unique_id=&quot;12079&quot;&gt;&lt;property id=&quot;20148&quot; value=&quot;5&quot;/&gt;&lt;property id=&quot;20300&quot; value=&quot;Slide 4 - &amp;quot;What is Aging? and Perceptions of Aging   &amp;quot;&quot;/&gt;&lt;property id=&quot;20307&quot; value=&quot;461&quot;/&gt;&lt;/object&gt;&lt;object type=&quot;3&quot; unique_id=&quot;13403&quot;&gt;&lt;property id=&quot;20148&quot; value=&quot;5&quot;/&gt;&lt;property id=&quot;20300&quot; value=&quot;Slide 19 - &amp;quot;Sex in the Media&amp;quot;&quot;/&gt;&lt;property id=&quot;20307&quot; value=&quot;466&quot;/&gt;&lt;/object&gt;&lt;object type=&quot;3&quot; unique_id=&quot;13407&quot;&gt;&lt;property id=&quot;20148&quot; value=&quot;5&quot;/&gt;&lt;property id=&quot;20300&quot; value=&quot;Slide 24 - &amp;quot;How does this translate to the other end of the age spectrum? What are the implications for aging and older popula&quot;/&gt;&lt;property id=&quot;20307&quot; value=&quot;470&quot;/&gt;&lt;/object&gt;&lt;object type=&quot;3&quot; unique_id=&quot;14629&quot;&gt;&lt;property id=&quot;20148&quot; value=&quot;5&quot;/&gt;&lt;property id=&quot;20300&quot; value=&quot;Slide 11&quot;/&gt;&lt;property id=&quot;20307&quot; value=&quot;472&quot;/&gt;&lt;/object&gt;&lt;object type=&quot;3&quot; unique_id=&quot;16128&quot;&gt;&lt;property id=&quot;20148&quot; value=&quot;5&quot;/&gt;&lt;property id=&quot;20300&quot; value=&quot;Slide 9&quot;/&gt;&lt;property id=&quot;20307&quot; value=&quot;473&quot;/&gt;&lt;/object&gt;&lt;object type=&quot;3&quot; unique_id=&quot;17166&quot;&gt;&lt;property id=&quot;20148&quot; value=&quot;5&quot;/&gt;&lt;property id=&quot;20300&quot; value=&quot;Slide 38&quot;/&gt;&lt;property id=&quot;20307&quot; value=&quot;479&quot;/&gt;&lt;/object&gt;&lt;object type=&quot;3&quot; unique_id=&quot;17731&quot;&gt;&lt;property id=&quot;20148&quot; value=&quot;5&quot;/&gt;&lt;property id=&quot;20300&quot; value=&quot;Slide 5 - &amp;quot;What is Healthy Aging?&amp;quot;&quot;/&gt;&lt;property id=&quot;20307&quot; value=&quot;480&quot;/&gt;&lt;/object&gt;&lt;object type=&quot;3&quot; unique_id=&quot;22182&quot;&gt;&lt;property id=&quot;20148&quot; value=&quot;5&quot;/&gt;&lt;property id=&quot;20300&quot; value=&quot;Slide 7&quot;/&gt;&lt;property id=&quot;20307&quot; value=&quot;484&quot;/&gt;&lt;/object&gt;&lt;object type=&quot;3&quot; unique_id=&quot;22194&quot;&gt;&lt;property id=&quot;20148&quot; value=&quot;5&quot;/&gt;&lt;property id=&quot;20300&quot; value=&quot;Slide 8&quot;/&gt;&lt;property id=&quot;20307&quot; value=&quot;504&quot;/&gt;&lt;/object&gt;&lt;object type=&quot;3&quot; unique_id=&quot;22195&quot;&gt;&lt;property id=&quot;20148&quot; value=&quot;5&quot;/&gt;&lt;property id=&quot;20300&quot; value=&quot;Slide 13 - &amp;quot;How does Media Influence our Perceptions about Aging and the Brain? &amp;quot;&quot;/&gt;&lt;property id=&quot;20307&quot; value=&quot;505&quot;/&gt;&lt;/object&gt;&lt;object type=&quot;3&quot; unique_id=&quot;22196&quot;&gt;&lt;property id=&quot;20148&quot; value=&quot;5&quot;/&gt;&lt;property id=&quot;20300&quot; value=&quot;Slide 12 - &amp;quot;What are your perceptions of how aging is portrayed in the media?&amp;quot;&quot;/&gt;&lt;property id=&quot;20307&quot; value=&quot;506&quot;/&gt;&lt;/object&gt;&lt;object type=&quot;3&quot; unique_id=&quot;22197&quot;&gt;&lt;property id=&quot;20148&quot; value=&quot;5&quot;/&gt;&lt;property id=&quot;20300&quot; value=&quot;Slide 33 - &amp;quot;Sexuality &amp;amp; Dementia: An eLearning Resource to Improve Knowledge and Attitudes of Aged-care Staff  (Jones &amp;amp; Moyle,&quot;/&gt;&lt;property id=&quot;20307&quot; value=&quot;500&quot;/&gt;&lt;/object&gt;&lt;object type=&quot;3&quot; unique_id=&quot;22199&quot;&gt;&lt;property id=&quot;20148&quot; value=&quot;5&quot;/&gt;&lt;property id=&quot;20300&quot; value=&quot;Slide 35 - &amp;quot;Dementia, Women and Sexuality: How the Intersection of Aging, Gender and Sexuality Magnify Dementia Concerns (West&quot;/&gt;&lt;property id=&quot;20307&quot; value=&quot;502&quot;/&gt;&lt;/object&gt;&lt;object type=&quot;3&quot; unique_id=&quot;22697&quot;&gt;&lt;property id=&quot;20148&quot; value=&quot;5&quot;/&gt;&lt;property id=&quot;20300&quot; value=&quot;Slide 26&quot;/&gt;&lt;property id=&quot;20307&quot; value=&quot;508&quot;/&gt;&lt;/object&gt;&lt;object type=&quot;3&quot; unique_id=&quot;22698&quot;&gt;&lt;property id=&quot;20148&quot; value=&quot;5&quot;/&gt;&lt;property id=&quot;20300&quot; value=&quot;Slide 27&quot;/&gt;&lt;property id=&quot;20307&quot; value=&quot;507&quot;/&gt;&lt;/object&gt;&lt;object type=&quot;3&quot; unique_id=&quot;22700&quot;&gt;&lt;property id=&quot;20148&quot; value=&quot;5&quot;/&gt;&lt;property id=&quot;20300&quot; value=&quot;Slide 2 - &amp;quot;Ripped from the Headlines…&amp;quot;&quot;/&gt;&lt;property id=&quot;20307&quot; value=&quot;511&quot;/&gt;&lt;/object&gt;&lt;object type=&quot;3&quot; unique_id=&quot;22701&quot;&gt;&lt;property id=&quot;20148&quot; value=&quot;5&quot;/&gt;&lt;property id=&quot;20300&quot; value=&quot;Slide 25 - &amp;quot;Coventry University&amp;quot;&quot;/&gt;&lt;property id=&quot;20307&quot; value=&quot;513&quot;/&gt;&lt;/object&gt;&lt;object type=&quot;3&quot; unique_id=&quot;22702&quot;&gt;&lt;property id=&quot;20148&quot; value=&quot;5&quot;/&gt;&lt;property id=&quot;20300&quot; value=&quot;Slide 28 - &amp;quot;Ripped from the Headlines…&amp;quot;&quot;/&gt;&lt;property id=&quot;20307&quot; value=&quot;512&quot;/&gt;&lt;/object&gt;&lt;object type=&quot;3&quot; unique_id=&quot;22703&quot;&gt;&lt;property id=&quot;20148&quot; value=&quot;5&quot;/&gt;&lt;property id=&quot;20300&quot; value=&quot;Slide 30 - &amp;quot;Sexual Expression and Cognitive Function: Gender-Divergent Associations in Older Adults (Wright et al., 2020)&amp;quot;&quot;/&gt;&lt;property id=&quot;20307&quot; value=&quot;509&quot;/&gt;&lt;/object&gt;&lt;object type=&quot;3&quot; unique_id=&quot;22704&quot;&gt;&lt;property id=&quot;20148&quot; value=&quot;5&quot;/&gt;&lt;property id=&quot;20300&quot; value=&quot;Slide 31 - &amp;quot;Other Researchers:  Sexuality and Dementia&amp;quot;&quot;/&gt;&lt;property id=&quot;20307&quot; value=&quot;514&quot;/&gt;&lt;/object&gt;&lt;object type=&quot;3&quot; unique_id=&quot;22705&quot;&gt;&lt;property id=&quot;20148&quot; value=&quot;5&quot;/&gt;&lt;property id=&quot;20300&quot; value=&quot;Slide 34 - &amp;quot;Dementia, Women and Sexuality: How the Intersection of Aging, Gender and Sexuality Magnify Dementia Concerns (West&quot;/&gt;&lt;property id=&quot;20307&quot; value=&quot;515&quot;/&gt;&lt;/object&gt;&lt;object type=&quot;3&quot; unique_id=&quot;23104&quot;&gt;&lt;property id=&quot;20148&quot; value=&quot;5&quot;/&gt;&lt;property id=&quot;20300&quot; value=&quot;Slide 3&quot;/&gt;&lt;property id=&quot;20307&quot; value=&quot;516&quot;/&gt;&lt;/object&gt;&lt;object type=&quot;3&quot; unique_id=&quot;23406&quot;&gt;&lt;property id=&quot;20148&quot; value=&quot;5&quot;/&gt;&lt;property id=&quot;20300&quot; value=&quot;Slide 37 - &amp;quot;Other Collaborative Opportunities&amp;quot;&quot;/&gt;&lt;property id=&quot;20307&quot; value=&quot;517&quot;/&gt;&lt;/object&gt;&lt;/object&gt;&lt;object type=&quot;8&quot; unique_id=&quot;10076&quot;&gt;&lt;/object&gt;&lt;/object&gt;&lt;/database&gt;"/>
  <p:tag name="SECTOMILLISECCONVERTED" val="1"/>
</p:tagLst>
</file>

<file path=ppt/theme/theme1.xml><?xml version="1.0" encoding="utf-8"?>
<a:theme xmlns:a="http://schemas.openxmlformats.org/drawingml/2006/main" name="PP_Template_Style2_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yle3_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P_Template_Style3_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Style3_Pack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USC Presentation TEMPLATE</Template>
  <TotalTime>790</TotalTime>
  <Words>5427</Words>
  <Application>Microsoft Office PowerPoint</Application>
  <PresentationFormat>On-screen Show (4:3)</PresentationFormat>
  <Paragraphs>364</Paragraphs>
  <Slides>38</Slides>
  <Notes>30</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38</vt:i4>
      </vt:variant>
    </vt:vector>
  </HeadingPairs>
  <TitlesOfParts>
    <vt:vector size="56" baseType="lpstr">
      <vt:lpstr>Arial</vt:lpstr>
      <vt:lpstr>Arial</vt:lpstr>
      <vt:lpstr>BlinkMacSystemFont</vt:lpstr>
      <vt:lpstr>Calibri</vt:lpstr>
      <vt:lpstr>Georgia</vt:lpstr>
      <vt:lpstr>Times</vt:lpstr>
      <vt:lpstr>Times New Roman</vt:lpstr>
      <vt:lpstr>Verdana</vt:lpstr>
      <vt:lpstr>PP_Template_Style2_Title</vt:lpstr>
      <vt:lpstr>Style3_Footer</vt:lpstr>
      <vt:lpstr>PP_Template_Style3_Title</vt:lpstr>
      <vt:lpstr>Custom Design</vt:lpstr>
      <vt:lpstr>1_Custom Design</vt:lpstr>
      <vt:lpstr>2_Custom Design</vt:lpstr>
      <vt:lpstr>3_Custom Design</vt:lpstr>
      <vt:lpstr>4_Custom Design</vt:lpstr>
      <vt:lpstr>Style3_Package</vt:lpstr>
      <vt:lpstr>Office Theme</vt:lpstr>
      <vt:lpstr> Aging and Sex in the Media</vt:lpstr>
      <vt:lpstr>Ripped from the Headlines…</vt:lpstr>
      <vt:lpstr>PowerPoint Presentation</vt:lpstr>
      <vt:lpstr>What is Aging? and Perceptions of Aging   </vt:lpstr>
      <vt:lpstr>What is Healthy Aging?</vt:lpstr>
      <vt:lpstr>PowerPoint Presentation</vt:lpstr>
      <vt:lpstr>PowerPoint Presentation</vt:lpstr>
      <vt:lpstr>PowerPoint Presentation</vt:lpstr>
      <vt:lpstr>PowerPoint Presentation</vt:lpstr>
      <vt:lpstr>What is Cognitive/Brain Health?</vt:lpstr>
      <vt:lpstr>PowerPoint Presentation</vt:lpstr>
      <vt:lpstr>What are your perceptions of how aging is portrayed in the media?</vt:lpstr>
      <vt:lpstr>How does Media Influence our Perceptions about Aging and the Brain? </vt:lpstr>
      <vt:lpstr>What is Media?</vt:lpstr>
      <vt:lpstr>Forms of Media</vt:lpstr>
      <vt:lpstr>Forms of Media (con’t)</vt:lpstr>
      <vt:lpstr>Why Does Media Matter?</vt:lpstr>
      <vt:lpstr>Media Literacy</vt:lpstr>
      <vt:lpstr>Sex in the Media</vt:lpstr>
      <vt:lpstr>Not a New Phenomenon</vt:lpstr>
      <vt:lpstr>Sex, Media, and Youth</vt:lpstr>
      <vt:lpstr>Examples</vt:lpstr>
      <vt:lpstr>PowerPoint Presentation</vt:lpstr>
      <vt:lpstr>How does this translate to the other end of the age spectrum? What are the implications for aging and older populations?</vt:lpstr>
      <vt:lpstr>Coventry University</vt:lpstr>
      <vt:lpstr>PowerPoint Presentation</vt:lpstr>
      <vt:lpstr>PowerPoint Presentation</vt:lpstr>
      <vt:lpstr>Ripped from the Headlines…</vt:lpstr>
      <vt:lpstr>Sex on the Brain! Associations between Sexual Activity and Cognitive Function in Older Age  (Wright &amp; Jenks, 2016)</vt:lpstr>
      <vt:lpstr>Sexual Expression and Cognitive Function: Gender-Divergent Associations in Older Adults (Wright et al., 2020)</vt:lpstr>
      <vt:lpstr>Other Researchers:  Sexuality and Dementia</vt:lpstr>
      <vt:lpstr>Sexuality &amp; Dementia: An eLearning Resource to Improve Knowledge and Attitudes of Aged-care Staff  (Jones &amp; Moyle, 2016)</vt:lpstr>
      <vt:lpstr>Sexuality &amp; Dementia: An eLearning Resource to Improve Knowledge and Attitudes of Aged-care Staff  (Jones &amp; Moyle, 2016)</vt:lpstr>
      <vt:lpstr>Dementia, Women and Sexuality: How the Intersection of Aging, Gender and Sexuality Magnify Dementia Concerns (Westwood, 2014)</vt:lpstr>
      <vt:lpstr>Dementia, Women and Sexuality: How the Intersection of Aging, Gender and Sexuality Magnify Dementia Concerns (Westwood, 2014)</vt:lpstr>
      <vt:lpstr>Future Research Opportunities</vt:lpstr>
      <vt:lpstr>Other Collaborative Opportunities</vt:lpstr>
      <vt:lpstr>PowerPoint Presentation</vt:lpstr>
    </vt:vector>
  </TitlesOfParts>
  <Company>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Health in the Digital Age: Examining the Feasibility of Mobile Technology to Reduce Unintended Pregnancy Among Young Adult African Americans</dc:title>
  <dc:creator>Lucy Annang Ingram</dc:creator>
  <cp:lastModifiedBy>Mccollum, Quentin</cp:lastModifiedBy>
  <cp:revision>222</cp:revision>
  <cp:lastPrinted>2017-10-04T14:30:28Z</cp:lastPrinted>
  <dcterms:created xsi:type="dcterms:W3CDTF">2017-01-20T21:01:21Z</dcterms:created>
  <dcterms:modified xsi:type="dcterms:W3CDTF">2021-07-08T19:01:39Z</dcterms:modified>
</cp:coreProperties>
</file>